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heme/themeOverride7.xml" ContentType="application/vnd.openxmlformats-officedocument.themeOverride+xml"/>
  <Override PartName="/ppt/theme/themeOverride12.xml" ContentType="application/vnd.openxmlformats-officedocument.themeOverr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heme/themeOverride5.xml" ContentType="application/vnd.openxmlformats-officedocument.themeOverride+xml"/>
  <Override PartName="/ppt/theme/themeOverride10.xml" ContentType="application/vnd.openxmlformats-officedocument.themeOverr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Override9.xml" ContentType="application/vnd.openxmlformats-officedocument.themeOverride+xml"/>
  <Override PartName="/ppt/theme/themeOverride13.xml" ContentType="application/vnd.openxmlformats-officedocument.themeOverr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8.xml" ContentType="application/vnd.openxmlformats-officedocument.themeOverride+xml"/>
  <Override PartName="/ppt/theme/themeOverride11.xml" ContentType="application/vnd.openxmlformats-officedocument.themeOverr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96" r:id="rId4"/>
  </p:sldMasterIdLst>
  <p:notesMasterIdLst>
    <p:notesMasterId r:id="rId26"/>
  </p:notesMasterIdLst>
  <p:handoutMasterIdLst>
    <p:handoutMasterId r:id="rId27"/>
  </p:handoutMasterIdLst>
  <p:sldIdLst>
    <p:sldId id="501" r:id="rId5"/>
    <p:sldId id="527" r:id="rId6"/>
    <p:sldId id="504" r:id="rId7"/>
    <p:sldId id="506" r:id="rId8"/>
    <p:sldId id="508" r:id="rId9"/>
    <p:sldId id="526" r:id="rId10"/>
    <p:sldId id="509" r:id="rId11"/>
    <p:sldId id="528" r:id="rId12"/>
    <p:sldId id="517" r:id="rId13"/>
    <p:sldId id="516" r:id="rId14"/>
    <p:sldId id="515" r:id="rId15"/>
    <p:sldId id="519" r:id="rId16"/>
    <p:sldId id="520" r:id="rId17"/>
    <p:sldId id="523" r:id="rId18"/>
    <p:sldId id="522" r:id="rId19"/>
    <p:sldId id="521" r:id="rId20"/>
    <p:sldId id="525" r:id="rId21"/>
    <p:sldId id="524" r:id="rId22"/>
    <p:sldId id="505" r:id="rId23"/>
    <p:sldId id="513" r:id="rId24"/>
    <p:sldId id="512" r:id="rId25"/>
  </p:sldIdLst>
  <p:sldSz cx="12192000" cy="6858000"/>
  <p:notesSz cx="10048875" cy="69183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385D8A"/>
    <a:srgbClr val="FFFFCC"/>
    <a:srgbClr val="FF9900"/>
    <a:srgbClr val="99FF33"/>
    <a:srgbClr val="CC99FF"/>
    <a:srgbClr val="66CCFF"/>
    <a:srgbClr val="0099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22047" autoAdjust="0"/>
    <p:restoredTop sz="83107" autoAdjust="0"/>
  </p:normalViewPr>
  <p:slideViewPr>
    <p:cSldViewPr>
      <p:cViewPr>
        <p:scale>
          <a:sx n="66" d="100"/>
          <a:sy n="66" d="100"/>
        </p:scale>
        <p:origin x="-473" y="33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692038" y="0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/>
          <a:lstStyle>
            <a:lvl1pPr algn="r">
              <a:defRPr sz="1200"/>
            </a:lvl1pPr>
          </a:lstStyle>
          <a:p>
            <a:fld id="{9175845F-7813-4162-8E43-89DCBF023BA5}" type="datetimeFigureOut">
              <a:rPr lang="de-DE" smtClean="0"/>
              <a:pPr/>
              <a:t>06.10.2018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571208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692038" y="6571208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 anchor="b"/>
          <a:lstStyle>
            <a:lvl1pPr algn="r">
              <a:defRPr sz="1200"/>
            </a:lvl1pPr>
          </a:lstStyle>
          <a:p>
            <a:fld id="{568AD7C4-ADB3-4393-A709-E94E9DB0B97C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31307454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92038" y="0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A20AF34-6582-494F-851E-89D0463C3413}" type="datetimeFigureOut">
              <a:rPr lang="en-US"/>
              <a:pPr>
                <a:defRPr/>
              </a:pPr>
              <a:t>10/6/2018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719388" y="519113"/>
            <a:ext cx="4610100" cy="2593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66" tIns="46383" rIns="92766" bIns="46383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04888" y="3286205"/>
            <a:ext cx="8039100" cy="3113247"/>
          </a:xfrm>
          <a:prstGeom prst="rect">
            <a:avLst/>
          </a:prstGeom>
        </p:spPr>
        <p:txBody>
          <a:bodyPr vert="horz" lIns="92766" tIns="46383" rIns="92766" bIns="46383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571208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92038" y="6571208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F1248D3D-B91D-4C0E-B577-B2CAAE2DB88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76142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Mark Burton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Hi </a:t>
            </a:r>
            <a:r>
              <a:rPr lang="en-US" dirty="0" err="1" smtClean="0"/>
              <a:t>Miltos</a:t>
            </a:r>
            <a:r>
              <a:rPr lang="en-US" dirty="0" smtClean="0"/>
              <a:t>, Overall - great job :-) Your slides are fairly "intense" - lots of information on all the slides and you have a lot of slides. Can you consider simplifying some of them to focus on your core message? (For instance we </a:t>
            </a:r>
            <a:r>
              <a:rPr lang="en-US" dirty="0" err="1" smtClean="0"/>
              <a:t>dont</a:t>
            </a:r>
            <a:r>
              <a:rPr lang="en-US" dirty="0" smtClean="0"/>
              <a:t> need to know what the API looks like etc :-)) ) Cheers Mark. 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750554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pPr marL="57150" indent="0">
              <a:buFont typeface="Wingdings" pitchFamily="2" charset="2"/>
              <a:buNone/>
            </a:pPr>
            <a:r>
              <a:rPr lang="en-US" sz="44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(a) </a:t>
            </a:r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Co-Simulation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dirty="0" smtClean="0"/>
              <a:t>of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RTL model 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dirty="0" smtClean="0"/>
              <a:t>of the </a:t>
            </a:r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design under test(DUT) </a:t>
            </a:r>
            <a:r>
              <a:rPr lang="en-US" sz="4400" dirty="0" smtClean="0"/>
              <a:t>implemented in a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Virtual Platform</a:t>
            </a:r>
          </a:p>
          <a:p>
            <a:pPr marL="5715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en-US" sz="44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(b)</a:t>
            </a:r>
            <a:r>
              <a:rPr lang="en-US" sz="4400" b="1" baseline="0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Near real-time</a:t>
            </a:r>
            <a:r>
              <a:rPr lang="en-US" sz="4400" dirty="0" smtClean="0"/>
              <a:t>, command-to-command </a:t>
            </a:r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Co-Simulation </a:t>
            </a:r>
            <a:r>
              <a:rPr lang="en-US" sz="4400" dirty="0" smtClean="0"/>
              <a:t>of the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hardware DUT on FPGA </a:t>
            </a:r>
            <a:r>
              <a:rPr lang="en-US" sz="4400" dirty="0" smtClean="0"/>
              <a:t>as a full system prototype against its equivalent cycle-approximate system-level model of the </a:t>
            </a:r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DUT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094563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721328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 </a:t>
            </a:r>
          </a:p>
          <a:p>
            <a:r>
              <a:rPr lang="en-US" dirty="0" smtClean="0"/>
              <a:t>We next focus on the asynchronous channel, examining its data structures and methods. In order to  communicate with the virtual world (System-Level Plane), the application scoreboard defines two POSIX threads: a) </a:t>
            </a:r>
            <a:r>
              <a:rPr lang="en-US" dirty="0" err="1" smtClean="0"/>
              <a:t>to_sysc_thread</a:t>
            </a:r>
            <a:r>
              <a:rPr lang="en-US" dirty="0" smtClean="0"/>
              <a:t> which transfers command packets from the OS to our asynchronous channel, and b) </a:t>
            </a:r>
            <a:r>
              <a:rPr lang="en-US" dirty="0" err="1" smtClean="0"/>
              <a:t>from_sysc_thread</a:t>
            </a:r>
            <a:r>
              <a:rPr lang="en-US" dirty="0" smtClean="0"/>
              <a:t> which transfers results in the opposite direction. These two POSIX threads in the application scoreboard communicate with a POSIX thread in our asynchronous channel (</a:t>
            </a:r>
            <a:r>
              <a:rPr lang="en-US" dirty="0" err="1" smtClean="0"/>
              <a:t>os_thread</a:t>
            </a:r>
            <a:r>
              <a:rPr lang="en-US" dirty="0" smtClean="0"/>
              <a:t>) implemented in the asynchronous channel using POSIX shared memory and POSIX semaphores, as shown in Figure 3; (alternatively, they can use TCP sockets alone, or utilize </a:t>
            </a:r>
            <a:r>
              <a:rPr lang="en-US" dirty="0" err="1" smtClean="0"/>
              <a:t>SystemV</a:t>
            </a:r>
            <a:r>
              <a:rPr lang="en-US" dirty="0" smtClean="0"/>
              <a:t> shared memory and POSIX semaphores if they are defined as processes).</a:t>
            </a:r>
          </a:p>
          <a:p>
            <a:r>
              <a:rPr lang="en-US" dirty="0" smtClean="0"/>
              <a:t>In turn, the </a:t>
            </a:r>
            <a:r>
              <a:rPr lang="en-US" dirty="0" err="1" smtClean="0"/>
              <a:t>os_thread</a:t>
            </a:r>
            <a:r>
              <a:rPr lang="en-US" dirty="0" smtClean="0"/>
              <a:t> synchronizes with a second SystemC thread in our asynchronous channel (</a:t>
            </a:r>
            <a:r>
              <a:rPr lang="en-US" dirty="0" err="1" smtClean="0"/>
              <a:t>sysc_thread</a:t>
            </a:r>
            <a:r>
              <a:rPr lang="en-US" dirty="0" smtClean="0"/>
              <a:t>). The </a:t>
            </a:r>
            <a:r>
              <a:rPr lang="en-US" dirty="0" err="1" smtClean="0"/>
              <a:t>os_thread</a:t>
            </a:r>
            <a:r>
              <a:rPr lang="en-US" dirty="0" smtClean="0"/>
              <a:t> and </a:t>
            </a:r>
            <a:r>
              <a:rPr lang="en-US" dirty="0" err="1" smtClean="0"/>
              <a:t>sysc_thread</a:t>
            </a:r>
            <a:r>
              <a:rPr lang="en-US" dirty="0" smtClean="0"/>
              <a:t> support the necessary channel interface primitives (asynchronous blocking push/pull functions and non-blocking </a:t>
            </a:r>
            <a:r>
              <a:rPr lang="en-US" dirty="0" err="1" smtClean="0"/>
              <a:t>nb_get</a:t>
            </a:r>
            <a:r>
              <a:rPr lang="en-US" dirty="0" smtClean="0"/>
              <a:t>/</a:t>
            </a:r>
            <a:r>
              <a:rPr lang="en-US" dirty="0" err="1" smtClean="0"/>
              <a:t>nb_put</a:t>
            </a:r>
            <a:r>
              <a:rPr lang="en-US" dirty="0" smtClean="0"/>
              <a:t> methods) to transfer commands and results.  A command, eventually destined for the SystemC DUT, will be temporarily buffered in the  </a:t>
            </a:r>
            <a:r>
              <a:rPr lang="en-US" dirty="0" err="1" smtClean="0"/>
              <a:t>queue_to_sysc</a:t>
            </a:r>
            <a:r>
              <a:rPr lang="en-US" dirty="0" smtClean="0"/>
              <a:t>, and read by the SystemC DUT input thread via its TLM-2.0 AXI Interface (see below). Subsequently, as a result of executing the command, result data from the SystemC DUT, eventually destined for the scoreboard (in the </a:t>
            </a:r>
            <a:r>
              <a:rPr lang="en-US" dirty="0" err="1" smtClean="0"/>
              <a:t>os_thread</a:t>
            </a:r>
            <a:r>
              <a:rPr lang="en-US" dirty="0" smtClean="0"/>
              <a:t>), will be temporarily buffered in the </a:t>
            </a:r>
            <a:r>
              <a:rPr lang="en-US" dirty="0" err="1" smtClean="0"/>
              <a:t>queue_from_sysc</a:t>
            </a:r>
            <a:r>
              <a:rPr lang="en-US" dirty="0" smtClean="0"/>
              <a:t> and finally read by the </a:t>
            </a:r>
            <a:r>
              <a:rPr lang="en-US" dirty="0" err="1" smtClean="0"/>
              <a:t>from_sysc_thread</a:t>
            </a:r>
            <a:r>
              <a:rPr lang="en-US" dirty="0" smtClean="0"/>
              <a:t>. </a:t>
            </a:r>
          </a:p>
          <a:p>
            <a:r>
              <a:rPr lang="en-US" dirty="0" smtClean="0"/>
              <a:t>These channel primitives are protected by </a:t>
            </a:r>
            <a:r>
              <a:rPr lang="en-US" dirty="0" err="1" smtClean="0"/>
              <a:t>mutexes</a:t>
            </a:r>
            <a:r>
              <a:rPr lang="en-US" dirty="0" smtClean="0"/>
              <a:t> (</a:t>
            </a:r>
            <a:r>
              <a:rPr lang="en-US" dirty="0" err="1" smtClean="0"/>
              <a:t>m_mutex_to_sysc</a:t>
            </a:r>
            <a:r>
              <a:rPr lang="en-US" dirty="0" smtClean="0"/>
              <a:t> and </a:t>
            </a:r>
            <a:r>
              <a:rPr lang="en-US" dirty="0" err="1" smtClean="0"/>
              <a:t>m_mutex_fm_sysc</a:t>
            </a:r>
            <a:r>
              <a:rPr lang="en-US" dirty="0" smtClean="0"/>
              <a:t>) and are shown below.</a:t>
            </a:r>
          </a:p>
          <a:p>
            <a:endParaRPr lang="en-US" dirty="0" smtClean="0"/>
          </a:p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895409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 </a:t>
            </a:r>
          </a:p>
          <a:p>
            <a:r>
              <a:rPr lang="en-US" dirty="0" smtClean="0"/>
              <a:t>We next focus on the asynchronous channel, examining its data structures and methods. In order to  communicate with the virtual world (System-Level Plane), the application scoreboard defines two POSIX threads: a) </a:t>
            </a:r>
            <a:r>
              <a:rPr lang="en-US" dirty="0" err="1" smtClean="0"/>
              <a:t>to_sysc_thread</a:t>
            </a:r>
            <a:r>
              <a:rPr lang="en-US" dirty="0" smtClean="0"/>
              <a:t> which transfers command packets from the OS to our asynchronous channel, and b) </a:t>
            </a:r>
            <a:r>
              <a:rPr lang="en-US" dirty="0" err="1" smtClean="0"/>
              <a:t>from_sysc_thread</a:t>
            </a:r>
            <a:r>
              <a:rPr lang="en-US" dirty="0" smtClean="0"/>
              <a:t> which transfers results in the opposite direction. These two POSIX threads in the application scoreboard communicate with a POSIX thread in our asynchronous channel (</a:t>
            </a:r>
            <a:r>
              <a:rPr lang="en-US" dirty="0" err="1" smtClean="0"/>
              <a:t>os_thread</a:t>
            </a:r>
            <a:r>
              <a:rPr lang="en-US" dirty="0" smtClean="0"/>
              <a:t>) implemented in the asynchronous channel using POSIX shared memory and POSIX semaphores, as shown in Figure 3; (alternatively, they can use TCP sockets alone, or utilize </a:t>
            </a:r>
            <a:r>
              <a:rPr lang="en-US" dirty="0" err="1" smtClean="0"/>
              <a:t>SystemV</a:t>
            </a:r>
            <a:r>
              <a:rPr lang="en-US" dirty="0" smtClean="0"/>
              <a:t> shared memory and POSIX semaphores if they are defined as processes).</a:t>
            </a:r>
          </a:p>
          <a:p>
            <a:r>
              <a:rPr lang="en-US" dirty="0" smtClean="0"/>
              <a:t>In turn, the </a:t>
            </a:r>
            <a:r>
              <a:rPr lang="en-US" dirty="0" err="1" smtClean="0"/>
              <a:t>os_thread</a:t>
            </a:r>
            <a:r>
              <a:rPr lang="en-US" dirty="0" smtClean="0"/>
              <a:t> synchronizes with a second SystemC thread in our asynchronous channel (</a:t>
            </a:r>
            <a:r>
              <a:rPr lang="en-US" dirty="0" err="1" smtClean="0"/>
              <a:t>sysc_thread</a:t>
            </a:r>
            <a:r>
              <a:rPr lang="en-US" dirty="0" smtClean="0"/>
              <a:t>). The </a:t>
            </a:r>
            <a:r>
              <a:rPr lang="en-US" dirty="0" err="1" smtClean="0"/>
              <a:t>os_thread</a:t>
            </a:r>
            <a:r>
              <a:rPr lang="en-US" dirty="0" smtClean="0"/>
              <a:t> and </a:t>
            </a:r>
            <a:r>
              <a:rPr lang="en-US" dirty="0" err="1" smtClean="0"/>
              <a:t>sysc_thread</a:t>
            </a:r>
            <a:r>
              <a:rPr lang="en-US" dirty="0" smtClean="0"/>
              <a:t> support the necessary channel interface primitives (asynchronous blocking push/pull functions and non-blocking </a:t>
            </a:r>
            <a:r>
              <a:rPr lang="en-US" dirty="0" err="1" smtClean="0"/>
              <a:t>nb_get</a:t>
            </a:r>
            <a:r>
              <a:rPr lang="en-US" dirty="0" smtClean="0"/>
              <a:t>/</a:t>
            </a:r>
            <a:r>
              <a:rPr lang="en-US" dirty="0" err="1" smtClean="0"/>
              <a:t>nb_put</a:t>
            </a:r>
            <a:r>
              <a:rPr lang="en-US" dirty="0" smtClean="0"/>
              <a:t> methods) to transfer commands and results.  A command, eventually destined for the SystemC DUT, will be temporarily buffered in the  </a:t>
            </a:r>
            <a:r>
              <a:rPr lang="en-US" dirty="0" err="1" smtClean="0"/>
              <a:t>queue_to_sysc</a:t>
            </a:r>
            <a:r>
              <a:rPr lang="en-US" dirty="0" smtClean="0"/>
              <a:t>, and read by the SystemC DUT input thread via its TLM-2.0 AXI Interface (see below). Subsequently, as a result of executing the command, result data from the SystemC DUT, eventually destined for the scoreboard (in the </a:t>
            </a:r>
            <a:r>
              <a:rPr lang="en-US" dirty="0" err="1" smtClean="0"/>
              <a:t>os_thread</a:t>
            </a:r>
            <a:r>
              <a:rPr lang="en-US" dirty="0" smtClean="0"/>
              <a:t>), will be temporarily buffered in the </a:t>
            </a:r>
            <a:r>
              <a:rPr lang="en-US" dirty="0" err="1" smtClean="0"/>
              <a:t>queue_from_sysc</a:t>
            </a:r>
            <a:r>
              <a:rPr lang="en-US" dirty="0" smtClean="0"/>
              <a:t> and finally read by the </a:t>
            </a:r>
            <a:r>
              <a:rPr lang="en-US" dirty="0" err="1" smtClean="0"/>
              <a:t>from_sysc_thread</a:t>
            </a:r>
            <a:r>
              <a:rPr lang="en-US" dirty="0" smtClean="0"/>
              <a:t>. </a:t>
            </a:r>
          </a:p>
          <a:p>
            <a:r>
              <a:rPr lang="en-US" dirty="0" smtClean="0"/>
              <a:t>These channel primitives are protected by </a:t>
            </a:r>
            <a:r>
              <a:rPr lang="en-US" dirty="0" err="1" smtClean="0"/>
              <a:t>mutexes</a:t>
            </a:r>
            <a:r>
              <a:rPr lang="en-US" dirty="0" smtClean="0"/>
              <a:t> (</a:t>
            </a:r>
            <a:r>
              <a:rPr lang="en-US" dirty="0" err="1" smtClean="0"/>
              <a:t>m_mutex_to_sysc</a:t>
            </a:r>
            <a:r>
              <a:rPr lang="en-US" dirty="0" smtClean="0"/>
              <a:t> and </a:t>
            </a:r>
            <a:r>
              <a:rPr lang="en-US" dirty="0" err="1" smtClean="0"/>
              <a:t>m_mutex_fm_sysc</a:t>
            </a:r>
            <a:r>
              <a:rPr lang="en-US" dirty="0" smtClean="0"/>
              <a:t>) and are shown below.</a:t>
            </a:r>
          </a:p>
          <a:p>
            <a:endParaRPr lang="en-US" dirty="0" smtClean="0"/>
          </a:p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895409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988649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For Hardware DUT (Hierarchical Linux Driver )</a:t>
            </a:r>
          </a:p>
          <a:p>
            <a:r>
              <a:rPr lang="en-US" dirty="0" smtClean="0"/>
              <a:t>High Level (HLD)</a:t>
            </a:r>
          </a:p>
          <a:p>
            <a:r>
              <a:rPr lang="en-US" dirty="0" smtClean="0"/>
              <a:t>high-level data privacy and security primitives for industrial m-Health applications </a:t>
            </a:r>
          </a:p>
          <a:p>
            <a:r>
              <a:rPr lang="en-US" dirty="0" smtClean="0"/>
              <a:t>Mid Level (MLD)</a:t>
            </a:r>
          </a:p>
          <a:p>
            <a:r>
              <a:rPr lang="en-US" dirty="0" smtClean="0"/>
              <a:t>IOCTL calls</a:t>
            </a:r>
          </a:p>
          <a:p>
            <a:r>
              <a:rPr lang="en-US" dirty="0" smtClean="0"/>
              <a:t>firewall setup </a:t>
            </a:r>
          </a:p>
          <a:p>
            <a:r>
              <a:rPr lang="en-US" dirty="0" smtClean="0"/>
              <a:t>R/W access to BRAM via firewall or direct</a:t>
            </a:r>
          </a:p>
          <a:p>
            <a:r>
              <a:rPr lang="en-US" dirty="0" smtClean="0"/>
              <a:t>Statistics registers (logs the number of passed, dropped, denied packets) </a:t>
            </a:r>
          </a:p>
          <a:p>
            <a:r>
              <a:rPr lang="en-US" dirty="0" smtClean="0"/>
              <a:t>Low Level (LLD) </a:t>
            </a:r>
          </a:p>
          <a:p>
            <a:r>
              <a:rPr lang="en-US" dirty="0" smtClean="0"/>
              <a:t>I/O primitives to read/write memory-mapped registers (ioread32 /iowrite32)</a:t>
            </a:r>
          </a:p>
          <a:p>
            <a:r>
              <a:rPr lang="en-US" dirty="0" smtClean="0"/>
              <a:t>System C</a:t>
            </a:r>
          </a:p>
          <a:p>
            <a:r>
              <a:rPr lang="en-US" dirty="0" smtClean="0"/>
              <a:t>For accessing the SystemC model via the asynchronous channel, </a:t>
            </a:r>
          </a:p>
          <a:p>
            <a:r>
              <a:rPr lang="en-US" dirty="0" smtClean="0"/>
              <a:t> sc_ioread32/sc_iowrite32 operations (equivalent to LLD’s ioread32/iowrite32), and connect them with the </a:t>
            </a:r>
            <a:r>
              <a:rPr lang="en-US" dirty="0" err="1" smtClean="0"/>
              <a:t>the</a:t>
            </a:r>
            <a:r>
              <a:rPr lang="en-US" dirty="0" smtClean="0"/>
              <a:t> Mid-Level Driver API.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89324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co-validating read and write access to Rule, statistics registers  and BRAMs via Firewall for all possible input and output ports </a:t>
            </a:r>
          </a:p>
          <a:p>
            <a:r>
              <a:rPr lang="en-US" dirty="0" smtClean="0"/>
              <a:t>possible settings (Simple and/or Complex Mode) of the firewall (accept all, deny read, or deny write mode for each port)</a:t>
            </a:r>
          </a:p>
          <a:p>
            <a:r>
              <a:rPr lang="en-US" dirty="0" smtClean="0"/>
              <a:t>two different paths:  through the NoC firewall and direct access via another AXI interface (backdoor). </a:t>
            </a:r>
          </a:p>
          <a:p>
            <a:r>
              <a:rPr lang="en-US" dirty="0" smtClean="0"/>
              <a:t>final </a:t>
            </a:r>
            <a:r>
              <a:rPr lang="en-US" dirty="0" err="1" smtClean="0"/>
              <a:t>testbench</a:t>
            </a:r>
            <a:r>
              <a:rPr lang="en-US" dirty="0" smtClean="0"/>
              <a:t> (mHealth) – NoC Security</a:t>
            </a:r>
          </a:p>
          <a:p>
            <a:r>
              <a:rPr lang="en-US" dirty="0" smtClean="0"/>
              <a:t>anonymity of patient data (hashing  FPGA memory (BRAM) using the unique patient ID )</a:t>
            </a:r>
          </a:p>
          <a:p>
            <a:r>
              <a:rPr lang="en-US" dirty="0" smtClean="0"/>
              <a:t>healthcare data protection in BRAMs (malicious or unauthorized physicians ).</a:t>
            </a:r>
          </a:p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805345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 HW IP could be embedded in a platform that uses a real-time OS (e.g. </a:t>
            </a:r>
            <a:r>
              <a:rPr lang="en-US" dirty="0" err="1" smtClean="0"/>
              <a:t>ThreadX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D410-BB1B-47BE-81F8-FA61DEEC5942}" type="datetimeFigureOut">
              <a:rPr lang="en-US" smtClean="0"/>
              <a:pPr/>
              <a:t>10/6/2018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820FFD-5868-4678-ACC2-C353669912D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accellera_logo_color_200x11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606" y="5943600"/>
            <a:ext cx="1935177" cy="8055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A8AA75-262C-4581-B680-B40EED1AE53C}" type="datetime1">
              <a:rPr lang="en-US" smtClean="0"/>
              <a:pPr>
                <a:defRPr/>
              </a:pPr>
              <a:t>10/6/2018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41D75C-4BF4-4FD2-BDFD-6A8F3FBC2A3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1"/>
            <a:ext cx="10972800" cy="44958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D410-BB1B-47BE-81F8-FA61DEEC5942}" type="datetimeFigureOut">
              <a:rPr lang="en-US" smtClean="0"/>
              <a:pPr/>
              <a:t>10/6/2018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35200" y="6356351"/>
            <a:ext cx="2946400" cy="365125"/>
          </a:xfrm>
        </p:spPr>
        <p:txBody>
          <a:bodyPr/>
          <a:lstStyle/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BC9A6E-F594-49C2-B860-46C046B55A0A}" type="datetime1">
              <a:rPr lang="en-US" smtClean="0"/>
              <a:pPr>
                <a:defRPr/>
              </a:pPr>
              <a:t>10/6/2018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ED2C31-2823-4D5C-9492-C3330223678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73DBD0-EF53-4770-BD75-2D2F0D6ECE2F}" type="datetime1">
              <a:rPr lang="en-US" smtClean="0"/>
              <a:pPr>
                <a:defRPr/>
              </a:pPr>
              <a:t>10/6/2018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77852F-9151-4853-BCAD-1A8F018BE5A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AFC4C6-4205-4748-A8A0-C1F8D089C381}" type="datetime1">
              <a:rPr lang="en-US" smtClean="0"/>
              <a:pPr>
                <a:defRPr/>
              </a:pPr>
              <a:t>10/6/2018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C8F293-4BBC-458E-B2BD-F4405770B8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1D31CF-E045-4E65-98EA-1CC49C1609F0}" type="datetime1">
              <a:rPr lang="en-US" smtClean="0"/>
              <a:pPr>
                <a:defRPr/>
              </a:pPr>
              <a:t>10/6/2018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11CC12-8E9A-49BF-AC1E-0475F8BB5EF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B1C8EF-5791-4944-A3D7-8A1B4885124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E4636B-F294-483D-938B-D9EE100D15D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30D12D-C12F-4881-A45D-FFFF9E5E27A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381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26400" y="6356351"/>
            <a:ext cx="142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36D410-BB1B-47BE-81F8-FA61DEEC5942}" type="datetimeFigureOut">
              <a:rPr lang="en-US" smtClean="0"/>
              <a:pPr/>
              <a:t>10/6/2018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35200" y="6356351"/>
            <a:ext cx="2946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76800" y="6356351"/>
            <a:ext cx="233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0" name="Picture 9" descr="accellera_logo_color_200x111.png"/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144607" y="6200478"/>
            <a:ext cx="1150793" cy="5486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95923" y="5867400"/>
            <a:ext cx="1405860" cy="85350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4" r:id="rId7"/>
    <p:sldLayoutId id="2147483905" r:id="rId8"/>
    <p:sldLayoutId id="2147483906" r:id="rId9"/>
    <p:sldLayoutId id="2147483907" r:id="rId10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angmouzakitis/student_xohw18-187" TargetMode="External"/><Relationship Id="rId2" Type="http://schemas.openxmlformats.org/officeDocument/2006/relationships/hyperlink" Target="https://github.com/apapagrigoriou/SC_CoSiM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Hybrid Channel for Co-Simulation of</a:t>
            </a:r>
            <a:br>
              <a:rPr lang="en-US" dirty="0"/>
            </a:br>
            <a:r>
              <a:rPr lang="en-US" dirty="0"/>
              <a:t>Behavioral SystemC IP with its Full System</a:t>
            </a:r>
            <a:br>
              <a:rPr lang="en-US" dirty="0"/>
            </a:br>
            <a:r>
              <a:rPr lang="en-US" dirty="0"/>
              <a:t>Prototype on FPGA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Antonis Papagrigoriou, Miltos D. Grammatikakis and Voula Piperaki</a:t>
            </a: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8" name="Picture 2" descr="C:\Users\Grammatikakis Miltos\Desktop\untitle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55920" y="5013960"/>
            <a:ext cx="1325880" cy="13258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DUT </a:t>
            </a:r>
            <a:r>
              <a:rPr lang="en-US" dirty="0" smtClean="0"/>
              <a:t>Drivers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Hierarchical Linux Driver for HW DUT</a:t>
            </a:r>
            <a:endParaRPr lang="en-US" dirty="0"/>
          </a:p>
          <a:p>
            <a:r>
              <a:rPr lang="en-US" sz="2400" dirty="0"/>
              <a:t>High Level (HLD)</a:t>
            </a:r>
          </a:p>
          <a:p>
            <a:r>
              <a:rPr lang="en-US" sz="2400" dirty="0"/>
              <a:t>Mid Level (MLD)</a:t>
            </a:r>
          </a:p>
          <a:p>
            <a:r>
              <a:rPr lang="en-US" sz="2400" dirty="0"/>
              <a:t>Low Level (LLD)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Driver for </a:t>
            </a:r>
            <a:r>
              <a:rPr lang="en-US" dirty="0"/>
              <a:t>SystemC model </a:t>
            </a:r>
            <a:r>
              <a:rPr lang="en-US" dirty="0" smtClean="0"/>
              <a:t>(accessed via </a:t>
            </a:r>
            <a:r>
              <a:rPr lang="en-US" dirty="0" err="1" smtClean="0"/>
              <a:t>async</a:t>
            </a:r>
            <a:r>
              <a:rPr lang="en-US" dirty="0" smtClean="0"/>
              <a:t> channel</a:t>
            </a:r>
            <a:r>
              <a:rPr lang="en-US" dirty="0"/>
              <a:t>) </a:t>
            </a:r>
          </a:p>
          <a:p>
            <a:r>
              <a:rPr lang="en-US" sz="2400" dirty="0"/>
              <a:t>Re-Implement </a:t>
            </a:r>
            <a:r>
              <a:rPr lang="en-US" sz="2400" dirty="0" smtClean="0"/>
              <a:t>the Low </a:t>
            </a:r>
            <a:r>
              <a:rPr lang="en-US" sz="2400" dirty="0"/>
              <a:t>Level Driver (LLD) </a:t>
            </a:r>
          </a:p>
          <a:p>
            <a:r>
              <a:rPr lang="en-US" sz="2400" dirty="0" smtClean="0"/>
              <a:t>Reuse the </a:t>
            </a:r>
            <a:r>
              <a:rPr lang="en-US" sz="2400" dirty="0"/>
              <a:t>MLD and HLD of the Hierarchical Linux Driver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644858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en-US" dirty="0" smtClean="0"/>
              <a:t>Co-validate HW DUT and </a:t>
            </a:r>
            <a:r>
              <a:rPr lang="en-US" dirty="0" err="1" smtClean="0"/>
              <a:t>SystemC</a:t>
            </a:r>
            <a:r>
              <a:rPr lang="en-US" dirty="0" smtClean="0"/>
              <a:t> model for 3 </a:t>
            </a:r>
            <a:r>
              <a:rPr lang="en-US" dirty="0" err="1" smtClean="0"/>
              <a:t>testbenches</a:t>
            </a:r>
            <a:r>
              <a:rPr lang="en-US" dirty="0" smtClean="0"/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separate read/write access, </a:t>
            </a:r>
            <a:r>
              <a:rPr lang="en-US" dirty="0"/>
              <a:t>for all possible </a:t>
            </a:r>
            <a:r>
              <a:rPr lang="en-US" dirty="0" smtClean="0"/>
              <a:t>port and rule register combinations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industrial </a:t>
            </a:r>
            <a:r>
              <a:rPr lang="en-US" dirty="0" err="1" smtClean="0"/>
              <a:t>mHealth</a:t>
            </a:r>
            <a:r>
              <a:rPr lang="en-US" dirty="0" smtClean="0"/>
              <a:t> application focusing on healthcare data privacy</a:t>
            </a:r>
          </a:p>
          <a:p>
            <a:pPr marL="914400" lvl="1" indent="-514350"/>
            <a:r>
              <a:rPr lang="en-US" dirty="0" smtClean="0"/>
              <a:t>data protection via the </a:t>
            </a:r>
            <a:r>
              <a:rPr lang="en-US" dirty="0" err="1" smtClean="0"/>
              <a:t>NoC</a:t>
            </a:r>
            <a:r>
              <a:rPr lang="en-US" dirty="0" smtClean="0"/>
              <a:t> Firewall</a:t>
            </a:r>
            <a:endParaRPr lang="en-US" dirty="0"/>
          </a:p>
          <a:p>
            <a:endParaRPr lang="en-US" dirty="0"/>
          </a:p>
          <a:p>
            <a:pPr>
              <a:buNone/>
            </a:pPr>
            <a:r>
              <a:rPr lang="en-US" dirty="0"/>
              <a:t>All </a:t>
            </a:r>
            <a:r>
              <a:rPr lang="en-US" dirty="0" err="1" smtClean="0"/>
              <a:t>testbenches</a:t>
            </a:r>
            <a:r>
              <a:rPr lang="en-US" dirty="0" smtClean="0"/>
              <a:t> were run </a:t>
            </a:r>
            <a:r>
              <a:rPr lang="en-US" dirty="0"/>
              <a:t>on ZedBoard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504965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Testbench</a:t>
            </a:r>
            <a:r>
              <a:rPr lang="en-US" dirty="0" smtClean="0"/>
              <a:t> Complexity (HW/SW)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4864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/>
              <a:t>DUT Complexity</a:t>
            </a:r>
          </a:p>
          <a:p>
            <a:r>
              <a:rPr lang="en-US" sz="2600" dirty="0" err="1"/>
              <a:t>SystemC</a:t>
            </a:r>
            <a:r>
              <a:rPr lang="en-US" sz="2600" dirty="0"/>
              <a:t> </a:t>
            </a:r>
            <a:r>
              <a:rPr lang="en-US" sz="2600" dirty="0" smtClean="0"/>
              <a:t>model</a:t>
            </a:r>
            <a:endParaRPr lang="en-US" sz="2600" dirty="0"/>
          </a:p>
          <a:p>
            <a:pPr lvl="1"/>
            <a:r>
              <a:rPr lang="en-US" sz="2200" dirty="0" smtClean="0"/>
              <a:t>~1700 lines of code, </a:t>
            </a:r>
            <a:r>
              <a:rPr lang="en-US" sz="2200" dirty="0"/>
              <a:t>14 SystemC clocked </a:t>
            </a:r>
            <a:r>
              <a:rPr lang="en-US" sz="2200" dirty="0" smtClean="0"/>
              <a:t>threads</a:t>
            </a:r>
          </a:p>
          <a:p>
            <a:r>
              <a:rPr lang="en-US" sz="2600" dirty="0" err="1" smtClean="0"/>
              <a:t>NoC</a:t>
            </a:r>
            <a:r>
              <a:rPr lang="en-US" sz="2600" dirty="0" smtClean="0"/>
              <a:t> </a:t>
            </a:r>
            <a:r>
              <a:rPr lang="en-US" sz="2600" dirty="0"/>
              <a:t>Firewall </a:t>
            </a:r>
            <a:r>
              <a:rPr lang="en-US" sz="2600" dirty="0" smtClean="0"/>
              <a:t>synthesis (</a:t>
            </a:r>
            <a:r>
              <a:rPr lang="en-US" sz="2600" dirty="0" err="1" smtClean="0"/>
              <a:t>Zedboard</a:t>
            </a:r>
            <a:r>
              <a:rPr lang="en-US" sz="2600" dirty="0" smtClean="0"/>
              <a:t> FPGA)</a:t>
            </a:r>
            <a:endParaRPr lang="en-US" sz="2600" dirty="0"/>
          </a:p>
          <a:p>
            <a:pPr lvl="1"/>
            <a:r>
              <a:rPr lang="en-US" sz="2200" dirty="0"/>
              <a:t>11421 LUTS, 12012 registers and 4 </a:t>
            </a:r>
            <a:r>
              <a:rPr lang="en-US" sz="2200" dirty="0" smtClean="0"/>
              <a:t>BRAMs</a:t>
            </a:r>
          </a:p>
          <a:p>
            <a:pPr lvl="1"/>
            <a:endParaRPr lang="en-US" sz="1100" dirty="0"/>
          </a:p>
          <a:p>
            <a:pPr marL="0" indent="0">
              <a:buNone/>
            </a:pPr>
            <a:endParaRPr lang="en-US" sz="2200" dirty="0" smtClean="0"/>
          </a:p>
          <a:p>
            <a:pPr lvl="1"/>
            <a:endParaRPr lang="en-US" sz="1000" dirty="0"/>
          </a:p>
          <a:p>
            <a:pPr>
              <a:buNone/>
            </a:pPr>
            <a:r>
              <a:rPr lang="en-US" b="1" dirty="0" err="1" smtClean="0"/>
              <a:t>mHealth</a:t>
            </a:r>
            <a:r>
              <a:rPr lang="en-US" b="1" dirty="0" smtClean="0"/>
              <a:t> </a:t>
            </a:r>
            <a:r>
              <a:rPr lang="en-US" b="1" dirty="0" err="1" smtClean="0"/>
              <a:t>Testbench</a:t>
            </a:r>
            <a:endParaRPr lang="en-US" b="1" dirty="0"/>
          </a:p>
          <a:p>
            <a:r>
              <a:rPr lang="en-US" sz="2600" dirty="0"/>
              <a:t>~4500 lines of </a:t>
            </a:r>
            <a:r>
              <a:rPr lang="en-US" sz="2600" dirty="0" smtClean="0"/>
              <a:t>code</a:t>
            </a:r>
          </a:p>
          <a:p>
            <a:pPr>
              <a:buNone/>
            </a:pPr>
            <a:r>
              <a:rPr lang="en-US" b="1" dirty="0" smtClean="0"/>
              <a:t>Read/Write </a:t>
            </a:r>
            <a:r>
              <a:rPr lang="en-US" b="1" dirty="0" err="1" smtClean="0"/>
              <a:t>Testbench</a:t>
            </a:r>
            <a:endParaRPr lang="en-US" b="1" dirty="0" smtClean="0"/>
          </a:p>
          <a:p>
            <a:r>
              <a:rPr lang="en-US" sz="2600" dirty="0" smtClean="0"/>
              <a:t>~500 lines of code each</a:t>
            </a:r>
            <a:endParaRPr lang="en-US" sz="2600" dirty="0"/>
          </a:p>
        </p:txBody>
      </p:sp>
      <p:sp>
        <p:nvSpPr>
          <p:cNvPr id="6" name="5 - Θέση περιεχομένου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DUT drivers </a:t>
            </a:r>
          </a:p>
          <a:p>
            <a:r>
              <a:rPr lang="en-US" sz="2600" dirty="0" smtClean="0"/>
              <a:t>Hierarchical Linux Driver</a:t>
            </a:r>
          </a:p>
          <a:p>
            <a:pPr lvl="1"/>
            <a:r>
              <a:rPr lang="en-US" sz="2200" dirty="0" smtClean="0"/>
              <a:t>~1900 lines of C code</a:t>
            </a:r>
          </a:p>
          <a:p>
            <a:r>
              <a:rPr lang="en-US" sz="2600" dirty="0" smtClean="0"/>
              <a:t>Driver of </a:t>
            </a:r>
            <a:r>
              <a:rPr lang="en-US" sz="2600" dirty="0" err="1" smtClean="0"/>
              <a:t>SystemC</a:t>
            </a:r>
            <a:r>
              <a:rPr lang="en-US" sz="2600" dirty="0" smtClean="0"/>
              <a:t> model</a:t>
            </a:r>
            <a:endParaRPr lang="en-US" sz="2200" dirty="0" smtClean="0"/>
          </a:p>
          <a:p>
            <a:pPr lvl="1"/>
            <a:r>
              <a:rPr lang="en-US" sz="2200" dirty="0" smtClean="0"/>
              <a:t>~1200 lines of C code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409842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- Average </a:t>
            </a:r>
            <a:r>
              <a:rPr lang="en-US" dirty="0"/>
              <a:t>Application Delay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5105400"/>
            <a:ext cx="10972800" cy="8382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POSIX shared memory is </a:t>
            </a:r>
            <a:r>
              <a:rPr lang="en-US" sz="2400" dirty="0"/>
              <a:t>6.5 to 11.1% faster than </a:t>
            </a:r>
            <a:r>
              <a:rPr lang="en-US" sz="2400" dirty="0" err="1"/>
              <a:t>SystemV</a:t>
            </a:r>
            <a:endParaRPr lang="en-US" sz="2400" dirty="0"/>
          </a:p>
          <a:p>
            <a:r>
              <a:rPr lang="en-US" sz="2400" dirty="0" smtClean="0"/>
              <a:t>POSIX shared memory is </a:t>
            </a:r>
            <a:r>
              <a:rPr lang="en-US" sz="2400" dirty="0"/>
              <a:t>22 to 23% faster than TCP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6" name="Εικόνα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13511" y="1295400"/>
            <a:ext cx="6278089" cy="3733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345909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Results - Minimum</a:t>
            </a:r>
            <a:r>
              <a:rPr lang="en-US" dirty="0"/>
              <a:t>, Average and Maximum Delay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7000" y="1447801"/>
            <a:ext cx="5105400" cy="44958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Asynchronous channel I/O delay compared to </a:t>
            </a:r>
            <a:r>
              <a:rPr lang="en-US" dirty="0" err="1"/>
              <a:t>SystemC</a:t>
            </a:r>
            <a:r>
              <a:rPr lang="en-US" dirty="0"/>
              <a:t> </a:t>
            </a:r>
            <a:r>
              <a:rPr lang="en-US" dirty="0" smtClean="0"/>
              <a:t>delay is</a:t>
            </a:r>
            <a:endParaRPr lang="en-US" dirty="0"/>
          </a:p>
          <a:p>
            <a:pPr lvl="1"/>
            <a:r>
              <a:rPr lang="en-US" sz="2600" dirty="0"/>
              <a:t>5.2% </a:t>
            </a:r>
            <a:r>
              <a:rPr lang="en-US" sz="2600" dirty="0" smtClean="0"/>
              <a:t>for POSIX shared memory</a:t>
            </a:r>
          </a:p>
          <a:p>
            <a:pPr lvl="1"/>
            <a:r>
              <a:rPr lang="en-US" sz="2600" dirty="0" smtClean="0"/>
              <a:t>5.6</a:t>
            </a:r>
            <a:r>
              <a:rPr lang="en-US" sz="2600" dirty="0"/>
              <a:t>% for </a:t>
            </a:r>
            <a:r>
              <a:rPr lang="en-US" sz="2600" dirty="0" err="1" smtClean="0"/>
              <a:t>SystemV</a:t>
            </a:r>
            <a:r>
              <a:rPr lang="en-US" sz="2600" dirty="0" smtClean="0"/>
              <a:t> shared memory</a:t>
            </a:r>
            <a:endParaRPr lang="en-US" sz="2600" dirty="0"/>
          </a:p>
          <a:p>
            <a:pPr lvl="1"/>
            <a:r>
              <a:rPr lang="en-US" sz="2600" dirty="0"/>
              <a:t>up to 41.0% for TCP socket </a:t>
            </a:r>
            <a:r>
              <a:rPr lang="en-US" sz="2600" dirty="0" smtClean="0"/>
              <a:t>(ignoring </a:t>
            </a:r>
            <a:r>
              <a:rPr lang="en-US" sz="2600" dirty="0" err="1" smtClean="0"/>
              <a:t>ethernet</a:t>
            </a:r>
            <a:r>
              <a:rPr lang="en-US" sz="2600" dirty="0" smtClean="0"/>
              <a:t> I/F delay)</a:t>
            </a:r>
            <a:endParaRPr lang="en-US" sz="2600" dirty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*_</a:t>
            </a:r>
            <a:r>
              <a:rPr lang="en-US" dirty="0"/>
              <a:t>sc </a:t>
            </a:r>
            <a:r>
              <a:rPr lang="en-US" dirty="0" smtClean="0"/>
              <a:t>values: </a:t>
            </a:r>
            <a:r>
              <a:rPr lang="en-US" dirty="0" err="1" smtClean="0"/>
              <a:t>SystemC</a:t>
            </a:r>
            <a:r>
              <a:rPr lang="en-US" dirty="0" smtClean="0"/>
              <a:t> </a:t>
            </a:r>
            <a:r>
              <a:rPr lang="en-US" dirty="0"/>
              <a:t>model delay</a:t>
            </a:r>
          </a:p>
          <a:p>
            <a:r>
              <a:rPr lang="en-US" dirty="0"/>
              <a:t>*_in </a:t>
            </a:r>
            <a:r>
              <a:rPr lang="en-US" dirty="0" smtClean="0"/>
              <a:t>values: channel  input delay</a:t>
            </a:r>
            <a:endParaRPr lang="en-US" dirty="0"/>
          </a:p>
          <a:p>
            <a:r>
              <a:rPr lang="en-US" dirty="0"/>
              <a:t>_out values: </a:t>
            </a:r>
            <a:r>
              <a:rPr lang="en-US" dirty="0" smtClean="0"/>
              <a:t>channel output delay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6" name="Εικόνα 5" descr="C:\Users\Grammatikakis Miltos\AppData\Local\Microsoft\Windows\INetCache\Content.Word\Νέα εικόνα (6)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676400"/>
            <a:ext cx="549527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3506218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Results - Synchronization </a:t>
            </a:r>
            <a:r>
              <a:rPr lang="en-US" dirty="0"/>
              <a:t>Error using Realtimify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5410200"/>
            <a:ext cx="10972800" cy="533400"/>
          </a:xfrm>
        </p:spPr>
        <p:txBody>
          <a:bodyPr/>
          <a:lstStyle/>
          <a:p>
            <a:r>
              <a:rPr lang="en-US" dirty="0" smtClean="0"/>
              <a:t>If </a:t>
            </a:r>
            <a:r>
              <a:rPr lang="en-US" dirty="0" err="1" smtClean="0"/>
              <a:t>SystemC</a:t>
            </a:r>
            <a:r>
              <a:rPr lang="en-US" dirty="0" smtClean="0"/>
              <a:t> period exceeds 1ms,  </a:t>
            </a:r>
            <a:r>
              <a:rPr lang="en-US" dirty="0"/>
              <a:t>the synchronization error is very </a:t>
            </a:r>
            <a:r>
              <a:rPr lang="en-US" dirty="0" smtClean="0"/>
              <a:t>small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6" name="Εικόνα 5" descr="C:\Users\Grammatikakis Miltos\AppData\Local\Microsoft\Windows\INetCache\Content.Word\Νέα εικόνα (24)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1219200"/>
            <a:ext cx="7195011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1827976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- Simulation </a:t>
            </a:r>
            <a:r>
              <a:rPr lang="en-US" dirty="0"/>
              <a:t>Delay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5334000"/>
            <a:ext cx="10972800" cy="609600"/>
          </a:xfrm>
        </p:spPr>
        <p:txBody>
          <a:bodyPr/>
          <a:lstStyle/>
          <a:p>
            <a:r>
              <a:rPr lang="en-US" dirty="0"/>
              <a:t>Overhead differs by only one order of magnitude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6" name="Εικόνα 5" descr="C:\Users\Grammatikakis Miltos\AppData\Local\Microsoft\Windows\INetCache\Content.Word\Νέα εικόνα (25)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4581" y="1223647"/>
            <a:ext cx="7707020" cy="4034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3919450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1"/>
            <a:ext cx="11277600" cy="44958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/>
              <a:t>Our </a:t>
            </a:r>
            <a:r>
              <a:rPr lang="en-US" dirty="0" smtClean="0"/>
              <a:t>open source, </a:t>
            </a:r>
            <a:r>
              <a:rPr lang="en-US" dirty="0"/>
              <a:t>near real-time</a:t>
            </a:r>
            <a:r>
              <a:rPr lang="en-US" b="1" dirty="0"/>
              <a:t> </a:t>
            </a:r>
            <a:r>
              <a:rPr lang="en-US" dirty="0" smtClean="0"/>
              <a:t>platform</a:t>
            </a:r>
            <a:endParaRPr lang="en-US" dirty="0"/>
          </a:p>
          <a:p>
            <a:r>
              <a:rPr lang="en-US" dirty="0" smtClean="0"/>
              <a:t>enables co-validation </a:t>
            </a:r>
            <a:r>
              <a:rPr lang="en-US" dirty="0"/>
              <a:t>of </a:t>
            </a:r>
            <a:r>
              <a:rPr lang="en-US" dirty="0" smtClean="0"/>
              <a:t>HW DUT running on </a:t>
            </a:r>
            <a:r>
              <a:rPr lang="en-US" b="1" dirty="0" smtClean="0"/>
              <a:t>a real system </a:t>
            </a:r>
            <a:r>
              <a:rPr lang="en-US" dirty="0" smtClean="0"/>
              <a:t>with </a:t>
            </a:r>
            <a:r>
              <a:rPr lang="en-US" dirty="0" smtClean="0"/>
              <a:t>system-level </a:t>
            </a:r>
            <a:r>
              <a:rPr lang="en-US" dirty="0" smtClean="0"/>
              <a:t>IP</a:t>
            </a:r>
            <a:endParaRPr lang="en-US" dirty="0"/>
          </a:p>
          <a:p>
            <a:r>
              <a:rPr lang="en-US" dirty="0"/>
              <a:t>i</a:t>
            </a:r>
            <a:r>
              <a:rPr lang="en-US" dirty="0" smtClean="0"/>
              <a:t>mplements a non-intrusive asynchronous </a:t>
            </a:r>
            <a:r>
              <a:rPr lang="en-US" dirty="0"/>
              <a:t>channel </a:t>
            </a:r>
            <a:r>
              <a:rPr lang="en-US" dirty="0" smtClean="0"/>
              <a:t>for shared </a:t>
            </a:r>
            <a:r>
              <a:rPr lang="en-US" dirty="0"/>
              <a:t>memory </a:t>
            </a:r>
            <a:r>
              <a:rPr lang="en-US" dirty="0" smtClean="0"/>
              <a:t>or TCP socket </a:t>
            </a:r>
            <a:r>
              <a:rPr lang="en-US" dirty="0" smtClean="0"/>
              <a:t>communications </a:t>
            </a:r>
            <a:r>
              <a:rPr lang="en-US" dirty="0" smtClean="0"/>
              <a:t>with </a:t>
            </a:r>
            <a:r>
              <a:rPr lang="en-US" dirty="0"/>
              <a:t>the </a:t>
            </a:r>
            <a:r>
              <a:rPr lang="en-US" dirty="0" smtClean="0"/>
              <a:t>application</a:t>
            </a:r>
          </a:p>
          <a:p>
            <a:pPr lvl="1"/>
            <a:r>
              <a:rPr lang="en-US" dirty="0" smtClean="0"/>
              <a:t>POSIX shared memory model is more efficient  </a:t>
            </a:r>
            <a:r>
              <a:rPr lang="en-US" dirty="0"/>
              <a:t>in terms of execution </a:t>
            </a:r>
            <a:r>
              <a:rPr lang="en-US" dirty="0" smtClean="0"/>
              <a:t>delay, but</a:t>
            </a:r>
            <a:endParaRPr lang="en-US" dirty="0"/>
          </a:p>
          <a:p>
            <a:pPr lvl="1"/>
            <a:r>
              <a:rPr lang="en-US" dirty="0" err="1" smtClean="0"/>
              <a:t>SystemC</a:t>
            </a:r>
            <a:r>
              <a:rPr lang="en-US" dirty="0" smtClean="0"/>
              <a:t> model can also be run </a:t>
            </a:r>
            <a:r>
              <a:rPr lang="en-US" dirty="0"/>
              <a:t>on a remote </a:t>
            </a:r>
            <a:r>
              <a:rPr lang="en-US" dirty="0" smtClean="0"/>
              <a:t>(large-scale) system </a:t>
            </a:r>
            <a:r>
              <a:rPr lang="en-US" dirty="0" smtClean="0"/>
              <a:t>using </a:t>
            </a:r>
            <a:r>
              <a:rPr lang="en-US" dirty="0" smtClean="0"/>
              <a:t>TCP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Code (GNU GPL v2) </a:t>
            </a:r>
            <a:r>
              <a:rPr lang="en-US" dirty="0" smtClean="0"/>
              <a:t>available from:</a:t>
            </a:r>
          </a:p>
          <a:p>
            <a:r>
              <a:rPr lang="en-US" dirty="0" smtClean="0">
                <a:hlinkClick r:id="rId2"/>
              </a:rPr>
              <a:t>https://github.com/apapagrigoriou/SC_CoSiM</a:t>
            </a:r>
            <a:r>
              <a:rPr lang="en-US" dirty="0" smtClean="0"/>
              <a:t> (</a:t>
            </a:r>
            <a:r>
              <a:rPr lang="en-US" dirty="0" err="1" smtClean="0"/>
              <a:t>cosimulation</a:t>
            </a:r>
            <a:r>
              <a:rPr lang="en-US" dirty="0" smtClean="0"/>
              <a:t> platform)</a:t>
            </a:r>
          </a:p>
          <a:p>
            <a:r>
              <a:rPr lang="en-US" dirty="0" smtClean="0">
                <a:hlinkClick r:id="rId3"/>
              </a:rPr>
              <a:t>https://github.com/angmouzakitis/student_xohw18-187</a:t>
            </a:r>
            <a:r>
              <a:rPr lang="en-US" dirty="0" smtClean="0"/>
              <a:t> (</a:t>
            </a:r>
            <a:r>
              <a:rPr lang="en-US" dirty="0" err="1" smtClean="0"/>
              <a:t>testbench</a:t>
            </a:r>
            <a:r>
              <a:rPr lang="en-US" dirty="0" smtClean="0"/>
              <a:t>)</a:t>
            </a: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8190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Drivers of real world applications could be extended to  support code execution (and not just memory access over AXI)</a:t>
            </a:r>
          </a:p>
          <a:p>
            <a:r>
              <a:rPr lang="en-US" dirty="0" smtClean="0"/>
              <a:t>The asynchronous channel and System-Level IP could be extended to react to runtime events from external devices</a:t>
            </a:r>
          </a:p>
          <a:p>
            <a:r>
              <a:rPr lang="en-US" dirty="0" smtClean="0"/>
              <a:t>The HW DUT could be embedded in a platform that uses a real-time OS (e.g. </a:t>
            </a:r>
            <a:r>
              <a:rPr lang="en-US" dirty="0" err="1" smtClean="0"/>
              <a:t>ThreadX</a:t>
            </a:r>
            <a:r>
              <a:rPr lang="en-US" dirty="0" smtClean="0"/>
              <a:t>) to examine </a:t>
            </a:r>
            <a:r>
              <a:rPr lang="en-US" smtClean="0"/>
              <a:t>real-time co-simulation </a:t>
            </a:r>
            <a:r>
              <a:rPr lang="en-US" dirty="0" smtClean="0"/>
              <a:t>aspects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8611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Questions 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Motivation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sp>
        <p:nvSpPr>
          <p:cNvPr id="10" name="9 - Θέση περιεχομένου"/>
          <p:cNvSpPr>
            <a:spLocks noGrp="1"/>
          </p:cNvSpPr>
          <p:nvPr>
            <p:ph idx="1"/>
          </p:nvPr>
        </p:nvSpPr>
        <p:spPr>
          <a:xfrm>
            <a:off x="609600" y="4648200"/>
            <a:ext cx="11353800" cy="1524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Existing RTL – </a:t>
            </a:r>
            <a:r>
              <a:rPr lang="en-US" dirty="0" err="1" smtClean="0"/>
              <a:t>SystemC</a:t>
            </a:r>
            <a:r>
              <a:rPr lang="en-US" dirty="0" smtClean="0"/>
              <a:t> Co-Validation</a:t>
            </a:r>
          </a:p>
          <a:p>
            <a:pPr lvl="1"/>
            <a:r>
              <a:rPr lang="en-US" dirty="0" err="1" smtClean="0"/>
              <a:t>SystemC</a:t>
            </a:r>
            <a:r>
              <a:rPr lang="en-US" dirty="0" smtClean="0"/>
              <a:t> DUT in a Virtual Platform</a:t>
            </a:r>
          </a:p>
          <a:p>
            <a:r>
              <a:rPr lang="en-US" dirty="0" smtClean="0"/>
              <a:t>Alternative near real-time command-to-command co-validation of HW DUT </a:t>
            </a:r>
            <a:r>
              <a:rPr lang="en-US" b="1" dirty="0" smtClean="0"/>
              <a:t>prototyped</a:t>
            </a:r>
            <a:r>
              <a:rPr lang="en-US" dirty="0" smtClean="0"/>
              <a:t> </a:t>
            </a:r>
            <a:r>
              <a:rPr lang="en-US" b="1" dirty="0" smtClean="0"/>
              <a:t>on FPGA as full-system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 smtClean="0"/>
              <a:t>SystemC</a:t>
            </a:r>
            <a:r>
              <a:rPr lang="en-US" dirty="0" smtClean="0"/>
              <a:t> DUT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6400800" y="1462269"/>
            <a:ext cx="5105399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lvl="1" indent="0">
              <a:buNone/>
            </a:pPr>
            <a:r>
              <a:rPr lang="en-US" sz="47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4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9 - Θέση περιεχομένου"/>
          <p:cNvSpPr txBox="1">
            <a:spLocks/>
          </p:cNvSpPr>
          <p:nvPr/>
        </p:nvSpPr>
        <p:spPr>
          <a:xfrm>
            <a:off x="609600" y="4648200"/>
            <a:ext cx="10972800" cy="1524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Existing RTL –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SystemC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Co-Validation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SystemC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DUT in a </a:t>
            </a:r>
            <a:r>
              <a:rPr lang="en-US" sz="2400" dirty="0" smtClean="0">
                <a:latin typeface="+mn-lt"/>
                <a:cs typeface="+mn-cs"/>
              </a:rPr>
              <a:t>Virtual Platform (VP)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n-US" sz="2400" dirty="0" smtClean="0">
                <a:latin typeface="+mn-lt"/>
                <a:cs typeface="+mn-cs"/>
              </a:rPr>
              <a:t>Allow VP to directly perform transactions on an FPGA-based prototype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n-US" sz="2400" dirty="0" smtClean="0">
                <a:latin typeface="+mn-lt"/>
                <a:cs typeface="+mn-cs"/>
              </a:rPr>
              <a:t>Does not address full system built around the FPGA prototype (only on VP side)</a:t>
            </a:r>
          </a:p>
        </p:txBody>
      </p:sp>
      <p:grpSp>
        <p:nvGrpSpPr>
          <p:cNvPr id="27" name="26 - Ομάδα"/>
          <p:cNvGrpSpPr/>
          <p:nvPr/>
        </p:nvGrpSpPr>
        <p:grpSpPr>
          <a:xfrm>
            <a:off x="2209800" y="2569028"/>
            <a:ext cx="7774972" cy="2082801"/>
            <a:chOff x="816034" y="2569029"/>
            <a:chExt cx="7774972" cy="2082800"/>
          </a:xfrm>
        </p:grpSpPr>
        <p:sp>
          <p:nvSpPr>
            <p:cNvPr id="28" name="Text Box 4"/>
            <p:cNvSpPr txBox="1">
              <a:spLocks noChangeArrowheads="1"/>
            </p:cNvSpPr>
            <p:nvPr/>
          </p:nvSpPr>
          <p:spPr bwMode="auto">
            <a:xfrm>
              <a:off x="1132114" y="3352801"/>
              <a:ext cx="4151086" cy="1175656"/>
            </a:xfrm>
            <a:prstGeom prst="rect">
              <a:avLst/>
            </a:prstGeom>
            <a:solidFill>
              <a:srgbClr val="FFCC6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endParaRPr kumimoji="0" lang="en-US" sz="1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" name="Text Box 4"/>
            <p:cNvSpPr txBox="1">
              <a:spLocks noChangeArrowheads="1"/>
            </p:cNvSpPr>
            <p:nvPr/>
          </p:nvSpPr>
          <p:spPr bwMode="auto">
            <a:xfrm>
              <a:off x="3309257" y="3496491"/>
              <a:ext cx="1741714" cy="894079"/>
            </a:xfrm>
            <a:prstGeom prst="rect">
              <a:avLst/>
            </a:prstGeom>
            <a:solidFill>
              <a:srgbClr val="FFCC6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000" b="1" dirty="0" smtClean="0"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Full System Prototype</a:t>
              </a:r>
            </a:p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000" dirty="0" smtClean="0"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(</a:t>
              </a:r>
              <a:r>
                <a:rPr lang="en-US" sz="2000" dirty="0" smtClean="0">
                  <a:solidFill>
                    <a:srgbClr val="3333FF"/>
                  </a:solidFill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Driver, OS</a:t>
              </a:r>
              <a:r>
                <a:rPr lang="en-US" sz="2000" dirty="0" smtClean="0"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)</a:t>
              </a:r>
              <a:endParaRPr lang="en-US" sz="2000" dirty="0" smtClean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0" name="29 - Γωνιακή σύνδεση"/>
            <p:cNvCxnSpPr>
              <a:stCxn id="37" idx="2"/>
              <a:endCxn id="34" idx="0"/>
            </p:cNvCxnSpPr>
            <p:nvPr/>
          </p:nvCxnSpPr>
          <p:spPr>
            <a:xfrm rot="5400000">
              <a:off x="1822534" y="3028867"/>
              <a:ext cx="923109" cy="3432"/>
            </a:xfrm>
            <a:prstGeom prst="bentConnector3">
              <a:avLst>
                <a:gd name="adj1" fmla="val 50000"/>
              </a:avLst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 Box 4"/>
            <p:cNvSpPr txBox="1">
              <a:spLocks noChangeArrowheads="1"/>
            </p:cNvSpPr>
            <p:nvPr/>
          </p:nvSpPr>
          <p:spPr bwMode="auto">
            <a:xfrm>
              <a:off x="6130834" y="3493225"/>
              <a:ext cx="2355669" cy="908958"/>
            </a:xfrm>
            <a:prstGeom prst="rect">
              <a:avLst/>
            </a:prstGeom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000" b="1" dirty="0" smtClean="0">
                  <a:solidFill>
                    <a:srgbClr val="FF0000"/>
                  </a:solidFill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Near Real-Time</a:t>
              </a:r>
            </a:p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000" b="1" dirty="0" smtClean="0">
                  <a:solidFill>
                    <a:srgbClr val="FF0000"/>
                  </a:solidFill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Co-Simulation</a:t>
              </a:r>
              <a:endPara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2" name="31 - Ευθεία γραμμή σύνδεσης"/>
            <p:cNvCxnSpPr>
              <a:stCxn id="28" idx="3"/>
              <a:endCxn id="31" idx="1"/>
            </p:cNvCxnSpPr>
            <p:nvPr/>
          </p:nvCxnSpPr>
          <p:spPr>
            <a:xfrm>
              <a:off x="5283200" y="3940629"/>
              <a:ext cx="847634" cy="7075"/>
            </a:xfrm>
            <a:prstGeom prst="line">
              <a:avLst/>
            </a:prstGeom>
            <a:ln w="38100" cmpd="sng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32 - Ευθεία γραμμή σύνδεσης"/>
            <p:cNvCxnSpPr>
              <a:stCxn id="38" idx="2"/>
              <a:endCxn id="31" idx="0"/>
            </p:cNvCxnSpPr>
            <p:nvPr/>
          </p:nvCxnSpPr>
          <p:spPr>
            <a:xfrm>
              <a:off x="7302137" y="2569029"/>
              <a:ext cx="6532" cy="924196"/>
            </a:xfrm>
            <a:prstGeom prst="line">
              <a:avLst/>
            </a:prstGeom>
            <a:ln w="38100" cmpd="sng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 Box 4"/>
            <p:cNvSpPr txBox="1">
              <a:spLocks noChangeArrowheads="1"/>
            </p:cNvSpPr>
            <p:nvPr/>
          </p:nvSpPr>
          <p:spPr bwMode="auto">
            <a:xfrm>
              <a:off x="1560286" y="3492138"/>
              <a:ext cx="1444171" cy="891176"/>
            </a:xfrm>
            <a:prstGeom prst="rect">
              <a:avLst/>
            </a:prstGeom>
            <a:solidFill>
              <a:srgbClr val="FFCC6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sz="2000" b="1" i="0" u="none" strike="noStrike" cap="none" normalizeH="0" dirty="0" smtClean="0">
                  <a:ln>
                    <a:noFill/>
                  </a:ln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HW DUT</a:t>
              </a:r>
            </a:p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sz="2000" b="1" i="0" u="none" strike="noStrike" cap="none" normalizeH="0" dirty="0" smtClean="0">
                  <a:ln>
                    <a:noFill/>
                  </a:ln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on FPGA</a:t>
              </a:r>
            </a:p>
          </p:txBody>
        </p:sp>
        <p:sp>
          <p:nvSpPr>
            <p:cNvPr id="35" name="Text Box 4"/>
            <p:cNvSpPr txBox="1">
              <a:spLocks noChangeArrowheads="1"/>
            </p:cNvSpPr>
            <p:nvPr/>
          </p:nvSpPr>
          <p:spPr bwMode="auto">
            <a:xfrm>
              <a:off x="816034" y="3182983"/>
              <a:ext cx="7774972" cy="1468846"/>
            </a:xfrm>
            <a:prstGeom prst="rect">
              <a:avLst/>
            </a:prstGeom>
            <a:solidFill>
              <a:srgbClr val="CCECFF">
                <a:alpha val="15000"/>
              </a:srgbClr>
            </a:solidFill>
            <a:ln w="9525">
              <a:solidFill>
                <a:srgbClr val="3333FF"/>
              </a:solidFill>
              <a:prstDash val="sysDot"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endParaRPr kumimoji="0" lang="en-US" sz="1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6" name="35 - Ομάδα"/>
          <p:cNvGrpSpPr/>
          <p:nvPr/>
        </p:nvGrpSpPr>
        <p:grpSpPr>
          <a:xfrm>
            <a:off x="2213822" y="1248229"/>
            <a:ext cx="7770950" cy="1499325"/>
            <a:chOff x="820056" y="1248229"/>
            <a:chExt cx="7770950" cy="1499325"/>
          </a:xfrm>
        </p:grpSpPr>
        <p:sp>
          <p:nvSpPr>
            <p:cNvPr id="37" name="Text Box 4"/>
            <p:cNvSpPr txBox="1">
              <a:spLocks noChangeArrowheads="1"/>
            </p:cNvSpPr>
            <p:nvPr/>
          </p:nvSpPr>
          <p:spPr bwMode="auto">
            <a:xfrm>
              <a:off x="1161143" y="1663013"/>
              <a:ext cx="2249321" cy="906016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000" b="1" dirty="0" smtClean="0"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RTL Model</a:t>
              </a:r>
            </a:p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000" b="1" dirty="0" smtClean="0"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(VHDL, Verilog)</a:t>
              </a:r>
              <a:endParaRPr lang="en-US" sz="2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Text Box 3"/>
            <p:cNvSpPr txBox="1">
              <a:spLocks noChangeArrowheads="1"/>
            </p:cNvSpPr>
            <p:nvPr/>
          </p:nvSpPr>
          <p:spPr bwMode="auto">
            <a:xfrm>
              <a:off x="6126480" y="1654629"/>
              <a:ext cx="2351314" cy="914400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R="0" indent="0" algn="ct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2000" b="1" dirty="0" smtClean="0"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Virtual Platform</a:t>
              </a:r>
              <a:endParaRPr lang="en-US" sz="2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endParaRPr>
            </a:p>
            <a:p>
              <a:pPr marR="0" indent="0" algn="ct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2000" dirty="0" smtClean="0"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(with cycle-accurate System-Level IP)</a:t>
              </a:r>
            </a:p>
          </p:txBody>
        </p:sp>
        <p:cxnSp>
          <p:nvCxnSpPr>
            <p:cNvPr id="39" name="38 - Ευθεία γραμμή σύνδεσης"/>
            <p:cNvCxnSpPr>
              <a:stCxn id="37" idx="3"/>
              <a:endCxn id="38" idx="1"/>
            </p:cNvCxnSpPr>
            <p:nvPr/>
          </p:nvCxnSpPr>
          <p:spPr>
            <a:xfrm flipV="1">
              <a:off x="3410464" y="2111829"/>
              <a:ext cx="2716016" cy="4192"/>
            </a:xfrm>
            <a:prstGeom prst="line">
              <a:avLst/>
            </a:prstGeom>
            <a:ln w="38100" cmpd="sng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 Box 4"/>
            <p:cNvSpPr txBox="1">
              <a:spLocks noChangeArrowheads="1"/>
            </p:cNvSpPr>
            <p:nvPr/>
          </p:nvSpPr>
          <p:spPr bwMode="auto">
            <a:xfrm>
              <a:off x="3858957" y="1667367"/>
              <a:ext cx="1758071" cy="906016"/>
            </a:xfrm>
            <a:prstGeom prst="rect">
              <a:avLst/>
            </a:prstGeom>
            <a:gradFill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 scaled="0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R="0" indent="0" algn="ct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2000" b="1" dirty="0" smtClean="0">
                  <a:solidFill>
                    <a:srgbClr val="FF0000"/>
                  </a:solidFill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Co-Simulation</a:t>
              </a:r>
            </a:p>
          </p:txBody>
        </p:sp>
        <p:sp>
          <p:nvSpPr>
            <p:cNvPr id="41" name="Text Box 4"/>
            <p:cNvSpPr txBox="1">
              <a:spLocks noChangeArrowheads="1"/>
            </p:cNvSpPr>
            <p:nvPr/>
          </p:nvSpPr>
          <p:spPr bwMode="auto">
            <a:xfrm>
              <a:off x="820056" y="1248229"/>
              <a:ext cx="7770950" cy="1499325"/>
            </a:xfrm>
            <a:prstGeom prst="rect">
              <a:avLst/>
            </a:prstGeom>
            <a:solidFill>
              <a:srgbClr val="FFFFCC">
                <a:alpha val="15000"/>
              </a:srgbClr>
            </a:solidFill>
            <a:ln w="9525">
              <a:solidFill>
                <a:srgbClr val="3333FF"/>
              </a:solidFill>
              <a:prstDash val="sysDot"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endParaRPr kumimoji="0" lang="en-US" sz="1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963621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2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Packet Data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i="1" dirty="0"/>
              <a:t>int32_t  tid;      // unique transaction id for each packet exchanged</a:t>
            </a:r>
          </a:p>
          <a:p>
            <a:r>
              <a:rPr lang="en-US" sz="2400" i="1" dirty="0"/>
              <a:t>uint8_t  command;  // command word for read/write or interrupt</a:t>
            </a:r>
          </a:p>
          <a:p>
            <a:r>
              <a:rPr lang="en-US" sz="2400" i="1" dirty="0"/>
              <a:t>uint8_t  status;   // SystemC TLM socket communication status</a:t>
            </a:r>
          </a:p>
          <a:p>
            <a:r>
              <a:rPr lang="en-US" sz="2400" i="1" dirty="0"/>
              <a:t>uint32_t address;  // physical address to access device</a:t>
            </a:r>
          </a:p>
          <a:p>
            <a:r>
              <a:rPr lang="en-US" sz="2400" i="1" dirty="0"/>
              <a:t>uint8_t* data_ptr; // result data</a:t>
            </a:r>
          </a:p>
          <a:p>
            <a:r>
              <a:rPr lang="en-US" sz="2400" i="1" dirty="0"/>
              <a:t>uint16_t data_len; // result data length</a:t>
            </a:r>
          </a:p>
          <a:p>
            <a:r>
              <a:rPr lang="en-US" sz="2400" i="1" dirty="0"/>
              <a:t>uint64_t rx_timestamp; // timestamp upon receiving the command packet</a:t>
            </a:r>
          </a:p>
          <a:p>
            <a:r>
              <a:rPr lang="en-US" sz="2400" i="1" dirty="0"/>
              <a:t>uint64_t tx_timestamp; // timestamp placed upon transmitting the result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367125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</a:t>
            </a:r>
            <a:r>
              <a:rPr lang="en-US"/>
              <a:t>Channel </a:t>
            </a:r>
            <a:r>
              <a:rPr lang="en-US" smtClean="0"/>
              <a:t>Methods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i="1" dirty="0"/>
              <a:t>void nb_push (</a:t>
            </a:r>
            <a:r>
              <a:rPr lang="en-US" sz="2400" i="1" dirty="0" err="1" smtClean="0"/>
              <a:t>async_packet</a:t>
            </a:r>
            <a:r>
              <a:rPr lang="en-US" sz="2400" i="1" dirty="0" smtClean="0"/>
              <a:t> Packet);</a:t>
            </a:r>
            <a:endParaRPr lang="en-US" sz="2400" i="1" dirty="0"/>
          </a:p>
          <a:p>
            <a:r>
              <a:rPr lang="en-US" sz="2400" i="1" dirty="0"/>
              <a:t>bool can_push (void);</a:t>
            </a:r>
          </a:p>
          <a:p>
            <a:r>
              <a:rPr lang="en-US" sz="2400" i="1" dirty="0"/>
              <a:t>void pull (</a:t>
            </a:r>
            <a:r>
              <a:rPr lang="en-US" sz="2400" i="1" dirty="0" err="1"/>
              <a:t>async_packet</a:t>
            </a:r>
            <a:r>
              <a:rPr lang="en-US" sz="2400" i="1" dirty="0"/>
              <a:t> </a:t>
            </a:r>
            <a:r>
              <a:rPr lang="en-US" sz="2400" i="1" dirty="0" smtClean="0"/>
              <a:t>&amp;Packet);</a:t>
            </a:r>
            <a:endParaRPr lang="el-GR" sz="2400" dirty="0"/>
          </a:p>
          <a:p>
            <a:r>
              <a:rPr lang="en-US" sz="2400" i="1" dirty="0"/>
              <a:t>bool can_pull (void);</a:t>
            </a:r>
            <a:endParaRPr lang="el-GR" sz="2400" dirty="0"/>
          </a:p>
          <a:p>
            <a:r>
              <a:rPr lang="en-US" sz="2400" i="1" dirty="0"/>
              <a:t>void put (</a:t>
            </a:r>
            <a:r>
              <a:rPr lang="en-US" sz="2400" i="1" dirty="0" err="1"/>
              <a:t>async_packet</a:t>
            </a:r>
            <a:r>
              <a:rPr lang="en-US" sz="2400" i="1" dirty="0"/>
              <a:t> </a:t>
            </a:r>
            <a:r>
              <a:rPr lang="en-US" sz="2400" i="1" dirty="0" smtClean="0"/>
              <a:t>Packet);</a:t>
            </a:r>
            <a:endParaRPr lang="en-US" sz="2400" i="1" dirty="0"/>
          </a:p>
          <a:p>
            <a:r>
              <a:rPr lang="en-US" sz="2400" i="1" dirty="0"/>
              <a:t>bool can_put (void)</a:t>
            </a:r>
            <a:endParaRPr lang="el-GR" sz="2400" dirty="0"/>
          </a:p>
          <a:p>
            <a:r>
              <a:rPr lang="en-US" sz="2400" i="1" dirty="0"/>
              <a:t>void get (</a:t>
            </a:r>
            <a:r>
              <a:rPr lang="en-US" sz="2400" i="1" dirty="0" err="1"/>
              <a:t>async_packet</a:t>
            </a:r>
            <a:r>
              <a:rPr lang="en-US" sz="2400" i="1" dirty="0"/>
              <a:t> </a:t>
            </a:r>
            <a:r>
              <a:rPr lang="en-US" sz="2400" i="1" dirty="0" smtClean="0"/>
              <a:t>&amp;Packet);</a:t>
            </a:r>
            <a:endParaRPr lang="el-GR" sz="2400" dirty="0"/>
          </a:p>
          <a:p>
            <a:r>
              <a:rPr lang="en-US" sz="2400" i="1" dirty="0"/>
              <a:t>bool can_get (void)</a:t>
            </a:r>
            <a:endParaRPr lang="el-GR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007661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Co-Simulation Framework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Provides an </a:t>
            </a:r>
            <a:r>
              <a:rPr lang="en-US" dirty="0" smtClean="0"/>
              <a:t>experimental open-source framework </a:t>
            </a:r>
            <a:r>
              <a:rPr lang="en-US" dirty="0"/>
              <a:t>for co-validating a </a:t>
            </a:r>
            <a:r>
              <a:rPr lang="en-US" dirty="0" smtClean="0"/>
              <a:t>HW DUT </a:t>
            </a:r>
            <a:r>
              <a:rPr lang="en-US" dirty="0"/>
              <a:t>(embedded in a real system with </a:t>
            </a:r>
            <a:r>
              <a:rPr lang="en-US" dirty="0" smtClean="0"/>
              <a:t>OS </a:t>
            </a:r>
            <a:r>
              <a:rPr lang="en-US" dirty="0"/>
              <a:t>stack) against its equivalent </a:t>
            </a:r>
            <a:r>
              <a:rPr lang="en-US" dirty="0" err="1"/>
              <a:t>SystemC</a:t>
            </a:r>
            <a:r>
              <a:rPr lang="en-US" dirty="0"/>
              <a:t> </a:t>
            </a:r>
            <a:r>
              <a:rPr lang="en-US" dirty="0" smtClean="0"/>
              <a:t>model</a:t>
            </a:r>
            <a:endParaRPr lang="en-US" dirty="0"/>
          </a:p>
          <a:p>
            <a:r>
              <a:rPr lang="en-US" dirty="0"/>
              <a:t>Implements a non-intrusive asynchronous SystemC channel  based on Shared Memory or TCP socket </a:t>
            </a:r>
            <a:r>
              <a:rPr lang="en-US" dirty="0" smtClean="0"/>
              <a:t>primitives</a:t>
            </a:r>
            <a:endParaRPr lang="en-US" dirty="0"/>
          </a:p>
          <a:p>
            <a:r>
              <a:rPr lang="en-US" dirty="0"/>
              <a:t>Supports a near real-time option, using the Realtimify SystemC module that allows matching simulation time with real-time </a:t>
            </a:r>
            <a:r>
              <a:rPr lang="en-US" dirty="0" smtClean="0"/>
              <a:t>execution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Proposed Co-Simulation Framework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" name="Εικόνα 5" descr="C:\Users\Grammatikakis Miltos\AppData\Local\Microsoft\Windows\INetCache\Content.Word\Νέα εικόνα (1)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79604" y="1524000"/>
            <a:ext cx="7532666" cy="4389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292931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SystemC</a:t>
            </a:r>
            <a:r>
              <a:rPr lang="en-US" dirty="0" smtClean="0"/>
              <a:t> </a:t>
            </a:r>
            <a:r>
              <a:rPr lang="en-US" dirty="0" err="1" smtClean="0"/>
              <a:t>Realtimify</a:t>
            </a:r>
            <a:r>
              <a:rPr lang="en-US" dirty="0" smtClean="0"/>
              <a:t> (Optional)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4800600"/>
            <a:ext cx="109728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Allows synchronizing the HW DUT </a:t>
            </a:r>
            <a:r>
              <a:rPr lang="en-US" dirty="0"/>
              <a:t>and </a:t>
            </a:r>
            <a:r>
              <a:rPr lang="en-US" dirty="0" err="1" smtClean="0"/>
              <a:t>SystemC</a:t>
            </a:r>
            <a:r>
              <a:rPr lang="en-US" dirty="0" smtClean="0"/>
              <a:t> </a:t>
            </a:r>
            <a:r>
              <a:rPr lang="en-US" dirty="0"/>
              <a:t>model </a:t>
            </a:r>
            <a:r>
              <a:rPr lang="en-US" dirty="0" smtClean="0"/>
              <a:t>(</a:t>
            </a:r>
            <a:r>
              <a:rPr lang="en-US" dirty="0" err="1" smtClean="0"/>
              <a:t>usleep</a:t>
            </a:r>
            <a:r>
              <a:rPr lang="en-US" dirty="0"/>
              <a:t>)</a:t>
            </a:r>
          </a:p>
          <a:p>
            <a:r>
              <a:rPr lang="en-US" dirty="0" smtClean="0"/>
              <a:t>Check </a:t>
            </a:r>
            <a:r>
              <a:rPr lang="en-US" dirty="0"/>
              <a:t>for  </a:t>
            </a:r>
            <a:r>
              <a:rPr lang="en-US" dirty="0" smtClean="0"/>
              <a:t>correct specifications</a:t>
            </a:r>
            <a:r>
              <a:rPr lang="en-US" dirty="0"/>
              <a:t>, </a:t>
            </a:r>
            <a:r>
              <a:rPr lang="en-US" dirty="0" smtClean="0"/>
              <a:t>such as performance </a:t>
            </a:r>
            <a:r>
              <a:rPr lang="en-US" dirty="0"/>
              <a:t>requirements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Εικόνα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524000"/>
            <a:ext cx="6943060" cy="3200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425387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Asynchronous Channel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Based on </a:t>
            </a:r>
            <a:r>
              <a:rPr lang="en-US" dirty="0"/>
              <a:t>an original </a:t>
            </a:r>
            <a:r>
              <a:rPr lang="en-US" dirty="0" smtClean="0"/>
              <a:t>idea by </a:t>
            </a:r>
            <a:r>
              <a:rPr lang="en-US" dirty="0"/>
              <a:t>D.C. </a:t>
            </a:r>
            <a:r>
              <a:rPr lang="en-US" dirty="0" smtClean="0"/>
              <a:t>Black (</a:t>
            </a:r>
            <a:r>
              <a:rPr lang="en-US" dirty="0" err="1" smtClean="0"/>
              <a:t>DVCon</a:t>
            </a:r>
            <a:r>
              <a:rPr lang="en-US" dirty="0" smtClean="0"/>
              <a:t> </a:t>
            </a:r>
            <a:r>
              <a:rPr lang="en-US" dirty="0" smtClean="0"/>
              <a:t>2013)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Propagates each command received from the application scoreboard to the SystemC DUT </a:t>
            </a:r>
            <a:r>
              <a:rPr lang="en-US" dirty="0" smtClean="0"/>
              <a:t>model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Returns timing, status and performance characteristics from the system-level IP back to the application </a:t>
            </a:r>
            <a:r>
              <a:rPr lang="en-US" dirty="0" smtClean="0"/>
              <a:t>scoreboard</a:t>
            </a: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</a:t>
            </a:r>
            <a:r>
              <a:rPr lang="en-US" dirty="0" smtClean="0"/>
              <a:t>mplemented within </a:t>
            </a:r>
            <a:r>
              <a:rPr lang="en-US" dirty="0" smtClean="0"/>
              <a:t>co-simulation platform </a:t>
            </a:r>
            <a:r>
              <a:rPr lang="en-US" dirty="0" smtClean="0"/>
              <a:t>using TCP &amp; Shared </a:t>
            </a:r>
            <a:r>
              <a:rPr lang="en-US" dirty="0" smtClean="0"/>
              <a:t>Memory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389699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Shared Memory Implementation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Εικόνα 5" descr="C:\Users\Grammatikakis Miltos\AppData\Local\Microsoft\Windows\INetCache\Content.Word\Νέα εικόνα (17).bmp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1143001"/>
            <a:ext cx="6023354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8879444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TCP Implementation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1143000"/>
            <a:ext cx="6032843" cy="5151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8879444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DUT</a:t>
            </a:r>
            <a:r>
              <a:rPr lang="en-US" dirty="0"/>
              <a:t>: NoC Firewall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Εικόνα 5" descr="C:\Users\Grammatikakis Miltos\AppData\Local\Microsoft\Windows\INetCache\Content.Word\Νέα εικόνα.bmp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81200" y="1478280"/>
            <a:ext cx="8370373" cy="4297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1182192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AC529A4D857314092F8987294A43FD3" ma:contentTypeVersion="0" ma:contentTypeDescription="Create a new document." ma:contentTypeScope="" ma:versionID="b3a40a446e339e50bd650e277a113f3f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171F2A1-2ACF-4A95-B48F-47B38B7131B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091CAD78-C6F6-407D-A9D5-329355F07703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A855BF4-2A99-441B-9566-850307E4F0A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1213</Words>
  <Application>Microsoft Office PowerPoint</Application>
  <PresentationFormat>Προσαρμογή</PresentationFormat>
  <Paragraphs>204</Paragraphs>
  <Slides>21</Slides>
  <Notes>9</Notes>
  <HiddenSlides>1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21</vt:i4>
      </vt:variant>
    </vt:vector>
  </HeadingPairs>
  <TitlesOfParts>
    <vt:vector size="22" baseType="lpstr">
      <vt:lpstr>Office Theme</vt:lpstr>
      <vt:lpstr>A Hybrid Channel for Co-Simulation of Behavioral SystemC IP with its Full System Prototype on FPGA</vt:lpstr>
      <vt:lpstr>  Motivation  </vt:lpstr>
      <vt:lpstr>Our Co-Simulation Framework</vt:lpstr>
      <vt:lpstr>Proposed Co-Simulation Framework</vt:lpstr>
      <vt:lpstr>SystemC Realtimify (Optional)</vt:lpstr>
      <vt:lpstr>Our Asynchronous Channel</vt:lpstr>
      <vt:lpstr>Shared Memory Implementation</vt:lpstr>
      <vt:lpstr>TCP Implementation</vt:lpstr>
      <vt:lpstr>DUT: NoC Firewall</vt:lpstr>
      <vt:lpstr>DUT Drivers</vt:lpstr>
      <vt:lpstr>Test Applications</vt:lpstr>
      <vt:lpstr>Testbench Complexity (HW/SW)</vt:lpstr>
      <vt:lpstr>Results - Average Application Delay</vt:lpstr>
      <vt:lpstr>Results - Minimum, Average and Maximum Delay</vt:lpstr>
      <vt:lpstr>Results - Synchronization Error using Realtimify </vt:lpstr>
      <vt:lpstr>Results - Simulation Delay</vt:lpstr>
      <vt:lpstr>Conclusion</vt:lpstr>
      <vt:lpstr>Future Work</vt:lpstr>
      <vt:lpstr>Questions ?</vt:lpstr>
      <vt:lpstr>Packet Data Structure</vt:lpstr>
      <vt:lpstr>Additional Channel Methods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2011-11-23T07:37:04Z</dcterms:created>
  <dcterms:modified xsi:type="dcterms:W3CDTF">2018-10-06T17:49:45Z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0x0101004AC529A4D857314092F8987294A43FD3</vt:lpwstr>
  </property>
</Properties>
</file>