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webextensions/taskpanes.xml" ContentType="application/vnd.ms-office.webextensiontaskpanes+xml"/>
  <Override PartName="/ppt/webextensions/webextension1.xml" ContentType="application/vnd.ms-office.webextension+xml"/>
  <Override PartName="/ppt/webextensions/webextension2.xml" ContentType="application/vnd.ms-office.webextension+xml"/>
  <Override PartName="/ppt/webextensions/webextension3.xml" ContentType="application/vnd.ms-office.webextension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896" r:id="rId4"/>
  </p:sldMasterIdLst>
  <p:notesMasterIdLst>
    <p:notesMasterId r:id="rId24"/>
  </p:notesMasterIdLst>
  <p:handoutMasterIdLst>
    <p:handoutMasterId r:id="rId25"/>
  </p:handoutMasterIdLst>
  <p:sldIdLst>
    <p:sldId id="501" r:id="rId5"/>
    <p:sldId id="518" r:id="rId6"/>
    <p:sldId id="506" r:id="rId7"/>
    <p:sldId id="507" r:id="rId8"/>
    <p:sldId id="520" r:id="rId9"/>
    <p:sldId id="521" r:id="rId10"/>
    <p:sldId id="522" r:id="rId11"/>
    <p:sldId id="523" r:id="rId12"/>
    <p:sldId id="524" r:id="rId13"/>
    <p:sldId id="519" r:id="rId14"/>
    <p:sldId id="509" r:id="rId15"/>
    <p:sldId id="510" r:id="rId16"/>
    <p:sldId id="511" r:id="rId17"/>
    <p:sldId id="512" r:id="rId18"/>
    <p:sldId id="517" r:id="rId19"/>
    <p:sldId id="525" r:id="rId20"/>
    <p:sldId id="515" r:id="rId21"/>
    <p:sldId id="526" r:id="rId22"/>
    <p:sldId id="505" r:id="rId23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385D8A"/>
    <a:srgbClr val="FFFFCC"/>
    <a:srgbClr val="99FF33"/>
    <a:srgbClr val="CC99FF"/>
    <a:srgbClr val="66CCFF"/>
    <a:srgbClr val="00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161" autoAdjust="0"/>
    <p:restoredTop sz="85829" autoAdjust="0"/>
  </p:normalViewPr>
  <p:slideViewPr>
    <p:cSldViewPr>
      <p:cViewPr varScale="1">
        <p:scale>
          <a:sx n="114" d="100"/>
          <a:sy n="114" d="100"/>
        </p:scale>
        <p:origin x="1152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37840" cy="464821"/>
          </a:xfrm>
          <a:prstGeom prst="rect">
            <a:avLst/>
          </a:prstGeom>
        </p:spPr>
        <p:txBody>
          <a:bodyPr vert="horz" lIns="92766" tIns="46383" rIns="92766" bIns="46383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970938" y="1"/>
            <a:ext cx="3037840" cy="464821"/>
          </a:xfrm>
          <a:prstGeom prst="rect">
            <a:avLst/>
          </a:prstGeom>
        </p:spPr>
        <p:txBody>
          <a:bodyPr vert="horz" lIns="92766" tIns="46383" rIns="92766" bIns="46383" rtlCol="0"/>
          <a:lstStyle>
            <a:lvl1pPr algn="r">
              <a:defRPr sz="1200"/>
            </a:lvl1pPr>
          </a:lstStyle>
          <a:p>
            <a:fld id="{9175845F-7813-4162-8E43-89DCBF023BA5}" type="datetimeFigureOut">
              <a:rPr lang="de-DE" smtClean="0"/>
              <a:pPr/>
              <a:t>07.10.2018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8829968"/>
            <a:ext cx="3037840" cy="464821"/>
          </a:xfrm>
          <a:prstGeom prst="rect">
            <a:avLst/>
          </a:prstGeom>
        </p:spPr>
        <p:txBody>
          <a:bodyPr vert="horz" lIns="92766" tIns="46383" rIns="92766" bIns="46383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970938" y="8829968"/>
            <a:ext cx="3037840" cy="464821"/>
          </a:xfrm>
          <a:prstGeom prst="rect">
            <a:avLst/>
          </a:prstGeom>
        </p:spPr>
        <p:txBody>
          <a:bodyPr vert="horz" lIns="92766" tIns="46383" rIns="92766" bIns="46383" rtlCol="0" anchor="b"/>
          <a:lstStyle>
            <a:lvl1pPr algn="r">
              <a:defRPr sz="1200"/>
            </a:lvl1pPr>
          </a:lstStyle>
          <a:p>
            <a:fld id="{568AD7C4-ADB3-4393-A709-E94E9DB0B97C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307454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37840" cy="464821"/>
          </a:xfrm>
          <a:prstGeom prst="rect">
            <a:avLst/>
          </a:prstGeom>
        </p:spPr>
        <p:txBody>
          <a:bodyPr vert="horz" wrap="square" lIns="92766" tIns="46383" rIns="92766" bIns="46383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1"/>
            <a:ext cx="3037840" cy="464821"/>
          </a:xfrm>
          <a:prstGeom prst="rect">
            <a:avLst/>
          </a:prstGeom>
        </p:spPr>
        <p:txBody>
          <a:bodyPr vert="horz" wrap="square" lIns="92766" tIns="46383" rIns="92766" bIns="46383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0A20AF34-6582-494F-851E-89D0463C3413}" type="datetimeFigureOut">
              <a:rPr lang="en-US"/>
              <a:pPr>
                <a:defRPr/>
              </a:pPr>
              <a:t>10/7/2018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766" tIns="46383" rIns="92766" bIns="46383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2"/>
            <a:ext cx="5608320" cy="4183381"/>
          </a:xfrm>
          <a:prstGeom prst="rect">
            <a:avLst/>
          </a:prstGeom>
        </p:spPr>
        <p:txBody>
          <a:bodyPr vert="horz" lIns="92766" tIns="46383" rIns="92766" bIns="46383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29968"/>
            <a:ext cx="3037840" cy="464821"/>
          </a:xfrm>
          <a:prstGeom prst="rect">
            <a:avLst/>
          </a:prstGeom>
        </p:spPr>
        <p:txBody>
          <a:bodyPr vert="horz" wrap="square" lIns="92766" tIns="46383" rIns="92766" bIns="46383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8"/>
            <a:ext cx="3037840" cy="464821"/>
          </a:xfrm>
          <a:prstGeom prst="rect">
            <a:avLst/>
          </a:prstGeom>
        </p:spPr>
        <p:txBody>
          <a:bodyPr vert="horz" wrap="square" lIns="92766" tIns="46383" rIns="92766" bIns="46383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F1248D3D-B91D-4C0E-B577-B2CAAE2DB88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76142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248D3D-B91D-4C0E-B577-B2CAAE2DB882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705470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248D3D-B91D-4C0E-B577-B2CAAE2DB882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896057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248D3D-B91D-4C0E-B577-B2CAAE2DB882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798288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248D3D-B91D-4C0E-B577-B2CAAE2DB882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87766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248D3D-B91D-4C0E-B577-B2CAAE2DB882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26390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248D3D-B91D-4C0E-B577-B2CAAE2DB882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60749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248D3D-B91D-4C0E-B577-B2CAAE2DB882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46152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248D3D-B91D-4C0E-B577-B2CAAE2DB882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06407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248D3D-B91D-4C0E-B577-B2CAAE2DB882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16209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248D3D-B91D-4C0E-B577-B2CAAE2DB882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26975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248D3D-B91D-4C0E-B577-B2CAAE2DB882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91063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248D3D-B91D-4C0E-B577-B2CAAE2DB882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15671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6D410-BB1B-47BE-81F8-FA61DEEC5942}" type="datetimeFigureOut">
              <a:rPr lang="en-US" smtClean="0"/>
              <a:pPr/>
              <a:t>10/7/2018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B820FFD-5868-4678-ACC2-C353669912D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BA8AA75-262C-4581-B680-B40EED1AE53C}" type="datetime1">
              <a:rPr lang="en-US" smtClean="0"/>
              <a:pPr>
                <a:defRPr/>
              </a:pPr>
              <a:t>10/7/2018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en-US" dirty="0"/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41D75C-4BF4-4FD2-BDFD-6A8F3FBC2A3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1"/>
            <a:ext cx="8229600" cy="4495800"/>
          </a:xfrm>
        </p:spPr>
        <p:txBody>
          <a:bodyPr>
            <a:normAutofit/>
          </a:bodyPr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6D410-BB1B-47BE-81F8-FA61DEEC5942}" type="datetimeFigureOut">
              <a:rPr lang="en-US" smtClean="0"/>
              <a:pPr/>
              <a:t>10/7/2018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76400" y="6356352"/>
            <a:ext cx="2209800" cy="365125"/>
          </a:xfrm>
        </p:spPr>
        <p:txBody>
          <a:bodyPr/>
          <a:lstStyle/>
          <a:p>
            <a:r>
              <a:rPr lang="en-US" dirty="0"/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4BC9A6E-F594-49C2-B860-46C046B55A0A}" type="datetime1">
              <a:rPr lang="en-US" smtClean="0"/>
              <a:pPr>
                <a:defRPr/>
              </a:pPr>
              <a:t>10/7/2018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ED2C31-2823-4D5C-9492-C3330223678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673DBD0-EF53-4770-BD75-2D2F0D6ECE2F}" type="datetime1">
              <a:rPr lang="en-US" smtClean="0"/>
              <a:pPr>
                <a:defRPr/>
              </a:pPr>
              <a:t>10/7/2018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© Accellera Systems Initiative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77852F-9151-4853-BCAD-1A8F018BE5A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AFC4C6-4205-4748-A8A0-C1F8D089C381}" type="datetime1">
              <a:rPr lang="en-US" smtClean="0"/>
              <a:pPr>
                <a:defRPr/>
              </a:pPr>
              <a:t>10/7/2018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© Accellera Systems Initiative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C8F293-4BBC-458E-B2BD-F4405770B8C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D1D31CF-E045-4E65-98EA-1CC49C1609F0}" type="datetime1">
              <a:rPr lang="en-US" smtClean="0"/>
              <a:pPr>
                <a:defRPr/>
              </a:pPr>
              <a:t>10/7/2018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© Accellera Systems Initiative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11CC12-8E9A-49BF-AC1E-0475F8BB5EF0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© Accellera Systems Initiative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B1C8EF-5791-4944-A3D7-8A1B4885124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© Accellera Systems Initiative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E4636B-F294-483D-938B-D9EE100D15D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30D12D-C12F-4881-A45D-FFFF9E5E27A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9144000" cy="38100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19800" y="6356352"/>
            <a:ext cx="1066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36D410-BB1B-47BE-81F8-FA61DEEC5942}" type="datetimeFigureOut">
              <a:rPr lang="en-US" smtClean="0"/>
              <a:pPr/>
              <a:t>10/7/2018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76400" y="6356352"/>
            <a:ext cx="2209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657600" y="6356352"/>
            <a:ext cx="1752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10" name="Picture 9" descr="accellera_logo_color_200x111.png"/>
          <p:cNvPicPr>
            <a:picLocks noChangeAspect="1"/>
          </p:cNvPicPr>
          <p:nvPr userDrawn="1"/>
        </p:nvPicPr>
        <p:blipFill>
          <a:blip r:embed="rId12" cstate="print"/>
          <a:stretch>
            <a:fillRect/>
          </a:stretch>
        </p:blipFill>
        <p:spPr>
          <a:xfrm>
            <a:off x="108456" y="6200478"/>
            <a:ext cx="863095" cy="54864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1942" y="5867401"/>
            <a:ext cx="1054395" cy="85350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97" r:id="rId1"/>
    <p:sldLayoutId id="2147483898" r:id="rId2"/>
    <p:sldLayoutId id="2147483899" r:id="rId3"/>
    <p:sldLayoutId id="2147483900" r:id="rId4"/>
    <p:sldLayoutId id="2147483901" r:id="rId5"/>
    <p:sldLayoutId id="2147483902" r:id="rId6"/>
    <p:sldLayoutId id="2147483904" r:id="rId7"/>
    <p:sldLayoutId id="2147483905" r:id="rId8"/>
    <p:sldLayoutId id="2147483906" r:id="rId9"/>
    <p:sldLayoutId id="2147483907" r:id="rId10"/>
  </p:sldLayoutIdLst>
  <p:hf hdr="0" dt="0"/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creativecommons.org/licenses/by-nc-sa/3.0/" TargetMode="External"/><Relationship Id="rId4" Type="http://schemas.openxmlformats.org/officeDocument/2006/relationships/hyperlink" Target="http://www.soil-net.com/album/Sports_Leisure/slides/Horse%20Racing.html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creativecommons.org/licenses/by-sa/3.0/" TargetMode="External"/><Relationship Id="rId4" Type="http://schemas.openxmlformats.org/officeDocument/2006/relationships/hyperlink" Target="https://graphicdesign.stackexchange.com/questions/28064/what-is-this-style-of-icon-with-3d-white-people-called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creativecommons.org/licenses/by-sa/3.0/" TargetMode="External"/><Relationship Id="rId4" Type="http://schemas.openxmlformats.org/officeDocument/2006/relationships/hyperlink" Target="http://www.familyvolley.com/2011/03/giveaway-and-new-sponsor.html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synopsys.com/verification/simulation/vcs-with-mvsim.htm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7" Type="http://schemas.openxmlformats.org/officeDocument/2006/relationships/hyperlink" Target="https://blog.jcplaboratory.org/tag/windows-processes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hyperlink" Target="https://creativecommons.org/licenses/by-sa/3.0/" TargetMode="External"/><Relationship Id="rId4" Type="http://schemas.openxmlformats.org/officeDocument/2006/relationships/hyperlink" Target="https://simple.wikipedia.org/wiki/Integrated_circuit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commons.wikimedia.org/wiki/File:Library_book_shelves.jpg" TargetMode="External"/><Relationship Id="rId7" Type="http://schemas.openxmlformats.org/officeDocument/2006/relationships/hyperlink" Target="https://creativecommons.org/licenses/by/3.0/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legalment.net/2012/01/07/tres-notes-sobre-el-registre-dentrada-de-documents/" TargetMode="External"/><Relationship Id="rId5" Type="http://schemas.openxmlformats.org/officeDocument/2006/relationships/image" Target="../media/image8.jpg"/><Relationship Id="rId4" Type="http://schemas.openxmlformats.org/officeDocument/2006/relationships/hyperlink" Target="https://creativecommons.org/licenses/by-sa/3.0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lickr.com/photos/webethere/1121587181" TargetMode="External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-nd/3.0/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UPF Power Models: </a:t>
            </a:r>
            <a:br>
              <a:rPr lang="en-US" dirty="0"/>
            </a:br>
            <a:r>
              <a:rPr lang="en-US" dirty="0"/>
              <a:t>Empowering the power intent specification</a:t>
            </a: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 Amit Srivastava and Harsh Chilwal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Accellera Systems Initiative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6E36B76-915B-48AD-A048-5C4CE97CDCB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2350" y="4648200"/>
            <a:ext cx="1943100" cy="625031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978326-DC62-4D6A-A610-8DBF5B3FFE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UPF Power Models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C67472-5F1B-40DF-9790-94BAD87503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47801"/>
            <a:ext cx="8229600" cy="2463191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Power Models provide a modular way of writing UPF</a:t>
            </a:r>
          </a:p>
          <a:p>
            <a:pPr lvl="1"/>
            <a:r>
              <a:rPr lang="en-US" dirty="0"/>
              <a:t>Similar to module/endmodule in SystemVerilog</a:t>
            </a:r>
          </a:p>
          <a:p>
            <a:r>
              <a:rPr lang="en-US" dirty="0"/>
              <a:t>Power Intent described for logical power model</a:t>
            </a:r>
          </a:p>
          <a:p>
            <a:pPr lvl="1"/>
            <a:r>
              <a:rPr lang="en-US" dirty="0"/>
              <a:t>Mapped to one or more models</a:t>
            </a:r>
          </a:p>
          <a:p>
            <a:r>
              <a:rPr lang="en-US" dirty="0"/>
              <a:t>Uses</a:t>
            </a:r>
          </a:p>
          <a:p>
            <a:pPr lvl="1"/>
            <a:r>
              <a:rPr lang="en-US" dirty="0"/>
              <a:t>begin_power_model/end_power_model </a:t>
            </a:r>
          </a:p>
          <a:p>
            <a:pPr lvl="1"/>
            <a:r>
              <a:rPr lang="en-US" dirty="0"/>
              <a:t>define_power_model (in UPF 3.1)</a:t>
            </a:r>
          </a:p>
          <a:p>
            <a:r>
              <a:rPr lang="en-US" dirty="0"/>
              <a:t>Applied to one or more instances of model</a:t>
            </a:r>
          </a:p>
          <a:p>
            <a:pPr lvl="1"/>
            <a:r>
              <a:rPr lang="en-US" dirty="0"/>
              <a:t>apply_power_model command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4314252-0E6B-4265-97DE-00A524D6EE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Accellera Systems Initiative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9AC5F8C-72DC-4737-9986-37A5ECE0F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10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32EF8E3-D80C-45F1-B630-4BAFDBDB5D5C}"/>
              </a:ext>
            </a:extLst>
          </p:cNvPr>
          <p:cNvGrpSpPr/>
          <p:nvPr/>
        </p:nvGrpSpPr>
        <p:grpSpPr>
          <a:xfrm>
            <a:off x="1600200" y="4026672"/>
            <a:ext cx="5162250" cy="2309091"/>
            <a:chOff x="6123272" y="2437541"/>
            <a:chExt cx="5162250" cy="2309091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B887F7DE-C33B-4D76-AE77-C3B034FC1BCC}"/>
                </a:ext>
              </a:extLst>
            </p:cNvPr>
            <p:cNvSpPr/>
            <p:nvPr/>
          </p:nvSpPr>
          <p:spPr>
            <a:xfrm>
              <a:off x="6123272" y="2437541"/>
              <a:ext cx="5162250" cy="2309091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t" anchorCtr="0"/>
            <a:lstStyle/>
            <a:p>
              <a:pPr algn="ctr"/>
              <a:r>
                <a:rPr lang="en-US" sz="105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PM.upf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0F100602-3693-4E1D-B93C-899D04B2C81B}"/>
                </a:ext>
              </a:extLst>
            </p:cNvPr>
            <p:cNvSpPr/>
            <p:nvPr/>
          </p:nvSpPr>
          <p:spPr>
            <a:xfrm>
              <a:off x="6283573" y="2687909"/>
              <a:ext cx="2428870" cy="1869743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none" rtlCol="0" anchor="t" anchorCtr="0">
              <a:spAutoFit/>
            </a:bodyPr>
            <a:lstStyle/>
            <a:p>
              <a:r>
                <a:rPr lang="en-US" sz="105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begin_power_model SoCPM</a:t>
              </a:r>
            </a:p>
            <a:p>
              <a:r>
                <a:rPr lang="en-US" sz="105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create_power_domain SoCPD</a:t>
              </a:r>
            </a:p>
            <a:p>
              <a:r>
                <a:rPr lang="en-US" sz="105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create_supply_net VDD</a:t>
              </a:r>
            </a:p>
            <a:p>
              <a:r>
                <a:rPr lang="en-US" sz="105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apply_power_model IPPm \</a:t>
              </a:r>
            </a:p>
            <a:p>
              <a:r>
                <a:rPr lang="en-US" sz="105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 -supply_map { \</a:t>
              </a:r>
            </a:p>
            <a:p>
              <a:r>
                <a:rPr lang="en-US" sz="105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IPPD.primary SoCPD.primary</a:t>
              </a:r>
            </a:p>
            <a:p>
              <a:r>
                <a:rPr lang="en-US" sz="105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 }</a:t>
              </a:r>
            </a:p>
            <a:p>
              <a:endParaRPr lang="en-US" sz="1050" b="1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endParaRPr lang="en-US" sz="1050" b="1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r>
                <a:rPr lang="en-US" sz="105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...</a:t>
              </a:r>
            </a:p>
            <a:p>
              <a:r>
                <a:rPr lang="en-US" sz="105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end_power_model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A6DE808C-FAE3-46A4-AE5F-94FF5310BB86}"/>
                </a:ext>
              </a:extLst>
            </p:cNvPr>
            <p:cNvSpPr/>
            <p:nvPr/>
          </p:nvSpPr>
          <p:spPr>
            <a:xfrm>
              <a:off x="9068794" y="3131780"/>
              <a:ext cx="2108269" cy="900246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 rtlCol="0" anchor="t" anchorCtr="0">
              <a:spAutoFit/>
            </a:bodyPr>
            <a:lstStyle/>
            <a:p>
              <a:r>
                <a:rPr lang="en-US" sz="105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begin_power_model IPPm</a:t>
              </a:r>
            </a:p>
            <a:p>
              <a:r>
                <a:rPr lang="en-US" sz="105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create_power_domain IPPD</a:t>
              </a:r>
            </a:p>
            <a:p>
              <a:r>
                <a:rPr lang="en-US" sz="105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create_supply_port VDD</a:t>
              </a:r>
            </a:p>
            <a:p>
              <a:r>
                <a:rPr lang="en-US" sz="105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...</a:t>
              </a:r>
            </a:p>
            <a:p>
              <a:r>
                <a:rPr lang="en-US" sz="105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end_power_model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3149EED7-8A43-43D9-9409-D417CA48885D}"/>
                </a:ext>
              </a:extLst>
            </p:cNvPr>
            <p:cNvSpPr/>
            <p:nvPr/>
          </p:nvSpPr>
          <p:spPr>
            <a:xfrm>
              <a:off x="6283572" y="3227829"/>
              <a:ext cx="2428870" cy="738664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none" rtlCol="0" anchor="t" anchorCtr="0">
              <a:spAutoFit/>
            </a:bodyPr>
            <a:lstStyle/>
            <a:p>
              <a:r>
                <a:rPr lang="en-US" sz="105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apply_power_model IPPm \</a:t>
              </a:r>
            </a:p>
            <a:p>
              <a:r>
                <a:rPr lang="en-US" sz="105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 -supply_map { \</a:t>
              </a:r>
            </a:p>
            <a:p>
              <a:r>
                <a:rPr lang="en-US" sz="105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IPPD.primary SoCPD.primary</a:t>
              </a:r>
            </a:p>
            <a:p>
              <a:r>
                <a:rPr lang="en-US" sz="105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 }</a:t>
              </a:r>
            </a:p>
          </p:txBody>
        </p:sp>
        <p:sp>
          <p:nvSpPr>
            <p:cNvPr id="11" name="Arrow: Down 10">
              <a:extLst>
                <a:ext uri="{FF2B5EF4-FFF2-40B4-BE49-F238E27FC236}">
                  <a16:creationId xmlns:a16="http://schemas.microsoft.com/office/drawing/2014/main" id="{D71AE4BB-0B8C-4267-9884-4E1E3A6186AA}"/>
                </a:ext>
              </a:extLst>
            </p:cNvPr>
            <p:cNvSpPr/>
            <p:nvPr/>
          </p:nvSpPr>
          <p:spPr>
            <a:xfrm rot="16200000">
              <a:off x="8720115" y="3317299"/>
              <a:ext cx="201225" cy="496132"/>
            </a:xfrm>
            <a:prstGeom prst="downArrow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F97C247E-26F4-4106-86F2-096A092635DC}"/>
              </a:ext>
            </a:extLst>
          </p:cNvPr>
          <p:cNvGrpSpPr/>
          <p:nvPr/>
        </p:nvGrpSpPr>
        <p:grpSpPr>
          <a:xfrm>
            <a:off x="5715000" y="1715127"/>
            <a:ext cx="2667000" cy="1713873"/>
            <a:chOff x="6172200" y="1447801"/>
            <a:chExt cx="2019660" cy="1408322"/>
          </a:xfrm>
        </p:grpSpPr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CDF7F551-23EC-4E49-81F2-552D3FB207D9}"/>
                </a:ext>
              </a:extLst>
            </p:cNvPr>
            <p:cNvCxnSpPr>
              <a:stCxn id="28" idx="2"/>
              <a:endCxn id="45" idx="0"/>
            </p:cNvCxnSpPr>
            <p:nvPr/>
          </p:nvCxnSpPr>
          <p:spPr>
            <a:xfrm>
              <a:off x="6412462" y="2272039"/>
              <a:ext cx="1207991" cy="248515"/>
            </a:xfrm>
            <a:prstGeom prst="line">
              <a:avLst/>
            </a:prstGeom>
            <a:ln>
              <a:prstDash val="sysDot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8B83710-5590-4192-892B-25EBFF2A63DC}"/>
                </a:ext>
              </a:extLst>
            </p:cNvPr>
            <p:cNvCxnSpPr>
              <a:cxnSpLocks/>
              <a:stCxn id="34" idx="2"/>
              <a:endCxn id="45" idx="0"/>
            </p:cNvCxnSpPr>
            <p:nvPr/>
          </p:nvCxnSpPr>
          <p:spPr>
            <a:xfrm>
              <a:off x="7028051" y="2284524"/>
              <a:ext cx="592402" cy="236030"/>
            </a:xfrm>
            <a:prstGeom prst="line">
              <a:avLst/>
            </a:prstGeom>
            <a:ln>
              <a:prstDash val="sysDot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F71172C-1A48-47F7-BF7F-0EF8CF41DE33}"/>
                </a:ext>
              </a:extLst>
            </p:cNvPr>
            <p:cNvCxnSpPr>
              <a:cxnSpLocks/>
              <a:stCxn id="37" idx="2"/>
              <a:endCxn id="45" idx="0"/>
            </p:cNvCxnSpPr>
            <p:nvPr/>
          </p:nvCxnSpPr>
          <p:spPr>
            <a:xfrm flipH="1">
              <a:off x="7620453" y="2275517"/>
              <a:ext cx="327910" cy="245037"/>
            </a:xfrm>
            <a:prstGeom prst="line">
              <a:avLst/>
            </a:prstGeom>
            <a:ln>
              <a:prstDash val="sysDot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28" name="Rectangle: Rounded Corners 27">
              <a:extLst>
                <a:ext uri="{FF2B5EF4-FFF2-40B4-BE49-F238E27FC236}">
                  <a16:creationId xmlns:a16="http://schemas.microsoft.com/office/drawing/2014/main" id="{CED0C151-3309-4D62-A2E5-39DBA33EC7AB}"/>
                </a:ext>
              </a:extLst>
            </p:cNvPr>
            <p:cNvSpPr/>
            <p:nvPr/>
          </p:nvSpPr>
          <p:spPr>
            <a:xfrm>
              <a:off x="6172200" y="1952456"/>
              <a:ext cx="480524" cy="319583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000" dirty="0"/>
                <a:t>inst1</a:t>
              </a:r>
            </a:p>
          </p:txBody>
        </p:sp>
        <p:sp>
          <p:nvSpPr>
            <p:cNvPr id="30" name="Rectangle: Rounded Corners 29">
              <a:extLst>
                <a:ext uri="{FF2B5EF4-FFF2-40B4-BE49-F238E27FC236}">
                  <a16:creationId xmlns:a16="http://schemas.microsoft.com/office/drawing/2014/main" id="{E1F7AF65-73F5-4CEE-92CE-FCC492514D8B}"/>
                </a:ext>
              </a:extLst>
            </p:cNvPr>
            <p:cNvSpPr/>
            <p:nvPr/>
          </p:nvSpPr>
          <p:spPr>
            <a:xfrm>
              <a:off x="6787791" y="1447801"/>
              <a:ext cx="480524" cy="319583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000" dirty="0"/>
                <a:t>SoC</a:t>
              </a:r>
              <a:endParaRPr lang="en-US" sz="800" dirty="0"/>
            </a:p>
          </p:txBody>
        </p:sp>
        <p:cxnSp>
          <p:nvCxnSpPr>
            <p:cNvPr id="31" name="Connector: Elbow 30">
              <a:extLst>
                <a:ext uri="{FF2B5EF4-FFF2-40B4-BE49-F238E27FC236}">
                  <a16:creationId xmlns:a16="http://schemas.microsoft.com/office/drawing/2014/main" id="{5FC3FEA0-A091-476D-88A8-7A80FAAF4926}"/>
                </a:ext>
              </a:extLst>
            </p:cNvPr>
            <p:cNvCxnSpPr>
              <a:cxnSpLocks/>
              <a:stCxn id="30" idx="2"/>
              <a:endCxn id="28" idx="0"/>
            </p:cNvCxnSpPr>
            <p:nvPr/>
          </p:nvCxnSpPr>
          <p:spPr>
            <a:xfrm rot="5400000">
              <a:off x="6627722" y="1552125"/>
              <a:ext cx="185072" cy="615591"/>
            </a:xfrm>
            <a:prstGeom prst="bentConnector3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2" name="Connector: Elbow 31">
              <a:extLst>
                <a:ext uri="{FF2B5EF4-FFF2-40B4-BE49-F238E27FC236}">
                  <a16:creationId xmlns:a16="http://schemas.microsoft.com/office/drawing/2014/main" id="{01DB5E4D-85C8-41AB-AF3D-8C511FF03EDD}"/>
                </a:ext>
              </a:extLst>
            </p:cNvPr>
            <p:cNvCxnSpPr>
              <a:cxnSpLocks/>
              <a:stCxn id="30" idx="2"/>
              <a:endCxn id="37" idx="0"/>
            </p:cNvCxnSpPr>
            <p:nvPr/>
          </p:nvCxnSpPr>
          <p:spPr>
            <a:xfrm rot="16200000" flipH="1">
              <a:off x="7393933" y="1401504"/>
              <a:ext cx="188550" cy="920310"/>
            </a:xfrm>
            <a:prstGeom prst="bentConnector3">
              <a:avLst>
                <a:gd name="adj1" fmla="val 50000"/>
              </a:avLst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4" name="Rectangle: Rounded Corners 33">
              <a:extLst>
                <a:ext uri="{FF2B5EF4-FFF2-40B4-BE49-F238E27FC236}">
                  <a16:creationId xmlns:a16="http://schemas.microsoft.com/office/drawing/2014/main" id="{B94B00A3-E417-4646-B963-9F7564144F1B}"/>
                </a:ext>
              </a:extLst>
            </p:cNvPr>
            <p:cNvSpPr/>
            <p:nvPr/>
          </p:nvSpPr>
          <p:spPr>
            <a:xfrm>
              <a:off x="6787789" y="1964941"/>
              <a:ext cx="480524" cy="319583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000" dirty="0"/>
                <a:t>inst2</a:t>
              </a:r>
            </a:p>
          </p:txBody>
        </p: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ECC56930-9FE7-4E02-83B2-0016A6D533B9}"/>
                </a:ext>
              </a:extLst>
            </p:cNvPr>
            <p:cNvCxnSpPr>
              <a:stCxn id="30" idx="2"/>
              <a:endCxn id="34" idx="0"/>
            </p:cNvCxnSpPr>
            <p:nvPr/>
          </p:nvCxnSpPr>
          <p:spPr>
            <a:xfrm flipH="1">
              <a:off x="7028051" y="1767384"/>
              <a:ext cx="2" cy="197557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7" name="Rectangle: Rounded Corners 36">
              <a:extLst>
                <a:ext uri="{FF2B5EF4-FFF2-40B4-BE49-F238E27FC236}">
                  <a16:creationId xmlns:a16="http://schemas.microsoft.com/office/drawing/2014/main" id="{62856002-5862-4D29-8D52-9A7F95E4787E}"/>
                </a:ext>
              </a:extLst>
            </p:cNvPr>
            <p:cNvSpPr/>
            <p:nvPr/>
          </p:nvSpPr>
          <p:spPr>
            <a:xfrm>
              <a:off x="7704866" y="1955934"/>
              <a:ext cx="486994" cy="319583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000" dirty="0" err="1"/>
                <a:t>instN</a:t>
              </a:r>
              <a:endParaRPr lang="en-US" sz="1000" dirty="0"/>
            </a:p>
          </p:txBody>
        </p: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65CC7269-DC7F-46D6-B062-8651183B13C9}"/>
                </a:ext>
              </a:extLst>
            </p:cNvPr>
            <p:cNvCxnSpPr/>
            <p:nvPr/>
          </p:nvCxnSpPr>
          <p:spPr>
            <a:xfrm>
              <a:off x="7385374" y="2110612"/>
              <a:ext cx="258268" cy="0"/>
            </a:xfrm>
            <a:prstGeom prst="line">
              <a:avLst/>
            </a:prstGeom>
            <a:ln cap="rnd">
              <a:prstDash val="sysDot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55D60DCE-196F-4BEC-8042-573EBF59D92A}"/>
                </a:ext>
              </a:extLst>
            </p:cNvPr>
            <p:cNvGrpSpPr/>
            <p:nvPr/>
          </p:nvGrpSpPr>
          <p:grpSpPr>
            <a:xfrm>
              <a:off x="7263351" y="1447801"/>
              <a:ext cx="714204" cy="1408322"/>
              <a:chOff x="8136242" y="1473667"/>
              <a:chExt cx="714204" cy="1408322"/>
            </a:xfrm>
          </p:grpSpPr>
          <p:sp>
            <p:nvSpPr>
              <p:cNvPr id="44" name="Flowchart: Predefined Process 43">
                <a:extLst>
                  <a:ext uri="{FF2B5EF4-FFF2-40B4-BE49-F238E27FC236}">
                    <a16:creationId xmlns:a16="http://schemas.microsoft.com/office/drawing/2014/main" id="{49ED131D-0354-48D4-9CF8-A27E6B305C6D}"/>
                  </a:ext>
                </a:extLst>
              </p:cNvPr>
              <p:cNvSpPr/>
              <p:nvPr/>
            </p:nvSpPr>
            <p:spPr>
              <a:xfrm>
                <a:off x="8136243" y="1473667"/>
                <a:ext cx="714203" cy="335569"/>
              </a:xfrm>
              <a:prstGeom prst="flowChartPredefinedProcess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>
                <a:normAutofit/>
              </a:bodyPr>
              <a:lstStyle/>
              <a:p>
                <a:pPr algn="ctr"/>
                <a:r>
                  <a:rPr lang="en-US" sz="1000" dirty="0"/>
                  <a:t>Power Model</a:t>
                </a:r>
              </a:p>
            </p:txBody>
          </p:sp>
          <p:sp>
            <p:nvSpPr>
              <p:cNvPr id="45" name="Flowchart: Predefined Process 44">
                <a:extLst>
                  <a:ext uri="{FF2B5EF4-FFF2-40B4-BE49-F238E27FC236}">
                    <a16:creationId xmlns:a16="http://schemas.microsoft.com/office/drawing/2014/main" id="{D826CFF9-8CF8-40ED-AEC3-850248EBE5B5}"/>
                  </a:ext>
                </a:extLst>
              </p:cNvPr>
              <p:cNvSpPr/>
              <p:nvPr/>
            </p:nvSpPr>
            <p:spPr>
              <a:xfrm>
                <a:off x="8136242" y="2546420"/>
                <a:ext cx="714203" cy="335569"/>
              </a:xfrm>
              <a:prstGeom prst="flowChartPredefinedProcess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>
                <a:normAutofit/>
              </a:bodyPr>
              <a:lstStyle/>
              <a:p>
                <a:pPr algn="ctr"/>
                <a:r>
                  <a:rPr lang="en-US" sz="1000" dirty="0"/>
                  <a:t>Power Model</a:t>
                </a:r>
              </a:p>
            </p:txBody>
          </p: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11B04277-59C1-47E6-86B6-36C96FB883E6}"/>
                  </a:ext>
                </a:extLst>
              </p:cNvPr>
              <p:cNvCxnSpPr>
                <a:stCxn id="44" idx="2"/>
                <a:endCxn id="45" idx="0"/>
              </p:cNvCxnSpPr>
              <p:nvPr/>
            </p:nvCxnSpPr>
            <p:spPr>
              <a:xfrm flipH="1">
                <a:off x="8493344" y="1809236"/>
                <a:ext cx="1" cy="737184"/>
              </a:xfrm>
              <a:prstGeom prst="line">
                <a:avLst/>
              </a:prstGeom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5405560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DAF8A5-4380-4DAE-9379-CF4832AE7E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Benefits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65A450-C4C7-4D49-AA47-4739116376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47801"/>
            <a:ext cx="3729446" cy="4419599"/>
          </a:xfrm>
        </p:spPr>
        <p:txBody>
          <a:bodyPr/>
          <a:lstStyle/>
          <a:p>
            <a:r>
              <a:rPr lang="en-US" dirty="0"/>
              <a:t>Automatic instantiation with single command</a:t>
            </a:r>
          </a:p>
          <a:p>
            <a:r>
              <a:rPr lang="en-US" dirty="0"/>
              <a:t>Supply and logic connections at the time of instantiation</a:t>
            </a:r>
          </a:p>
          <a:p>
            <a:r>
              <a:rPr lang="en-US" dirty="0"/>
              <a:t>Inbuilt checks to ensure correct by construct UPF</a:t>
            </a:r>
          </a:p>
          <a:p>
            <a:pPr lvl="1"/>
            <a:r>
              <a:rPr lang="en-US" dirty="0"/>
              <a:t>Model vs Instance mapping</a:t>
            </a:r>
          </a:p>
          <a:p>
            <a:pPr lvl="1"/>
            <a:r>
              <a:rPr lang="en-US" dirty="0"/>
              <a:t>Connection consistency  </a:t>
            </a:r>
          </a:p>
          <a:p>
            <a:pPr lvl="1"/>
            <a:r>
              <a:rPr lang="en-US" dirty="0"/>
              <a:t>Protected environment</a:t>
            </a:r>
          </a:p>
          <a:p>
            <a:pPr lvl="1"/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4C52541-4B4B-49A9-8E3D-98D4869A50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Accellera Systems Initiative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84E351-3CC4-440B-B0AA-C427A1639D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F295D74-41CD-4BD6-9946-270A91729B6A}"/>
              </a:ext>
            </a:extLst>
          </p:cNvPr>
          <p:cNvSpPr/>
          <p:nvPr/>
        </p:nvSpPr>
        <p:spPr>
          <a:xfrm>
            <a:off x="4186646" y="1600570"/>
            <a:ext cx="4728754" cy="32778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9900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tabLst>
                <a:tab pos="182880" algn="l"/>
                <a:tab pos="457200" algn="l"/>
              </a:tabLst>
            </a:pP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begin_power_model</a:t>
            </a:r>
            <a:r>
              <a:rPr lang="en-US" sz="12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 SRAM_Synch_1Port</a:t>
            </a:r>
            <a:endParaRPr lang="en-US" sz="1400" spc="-5" dirty="0">
              <a:latin typeface="Times New Roman" panose="02020603050405020304" pitchFamily="18" charset="0"/>
              <a:ea typeface="MS Mincho" panose="02020609040205080304" pitchFamily="49" charset="-128"/>
            </a:endParaRP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tabLst>
                <a:tab pos="182880" algn="l"/>
                <a:tab pos="457200" algn="l"/>
              </a:tabLst>
            </a:pPr>
            <a:r>
              <a:rPr lang="en-US" sz="12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 </a:t>
            </a:r>
            <a:r>
              <a:rPr lang="en-US" sz="1200" dirty="0">
                <a:solidFill>
                  <a:srgbClr val="804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-for</a:t>
            </a:r>
            <a:r>
              <a:rPr lang="en-US" sz="12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 </a:t>
            </a:r>
            <a:r>
              <a:rPr lang="en-US" sz="12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{</a:t>
            </a:r>
            <a:endParaRPr lang="en-US" sz="1400" spc="-5" dirty="0">
              <a:latin typeface="Times New Roman" panose="02020603050405020304" pitchFamily="18" charset="0"/>
              <a:ea typeface="MS Mincho" panose="02020609040205080304" pitchFamily="49" charset="-128"/>
            </a:endParaRP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tabLst>
                <a:tab pos="182880" algn="l"/>
                <a:tab pos="457200" algn="l"/>
              </a:tabLst>
            </a:pPr>
            <a:r>
              <a:rPr lang="en-US" sz="12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   sadcls0c4l1p32x10m4b1w1c1p1d1r3s2sdz1rw00</a:t>
            </a:r>
            <a:endParaRPr lang="en-US" sz="1400" spc="-5" dirty="0">
              <a:latin typeface="Times New Roman" panose="02020603050405020304" pitchFamily="18" charset="0"/>
              <a:ea typeface="MS Mincho" panose="02020609040205080304" pitchFamily="49" charset="-128"/>
            </a:endParaRP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tabLst>
                <a:tab pos="182880" algn="l"/>
                <a:tab pos="457200" algn="l"/>
              </a:tabLst>
            </a:pPr>
            <a:r>
              <a:rPr lang="en-US" sz="12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   sadcls0c4l1p32x10m4b1w0c0p0d0t0s2sdz1rw00</a:t>
            </a:r>
            <a:endParaRPr lang="en-US" sz="1400" spc="-5" dirty="0">
              <a:latin typeface="Times New Roman" panose="02020603050405020304" pitchFamily="18" charset="0"/>
              <a:ea typeface="MS Mincho" panose="02020609040205080304" pitchFamily="49" charset="-128"/>
            </a:endParaRP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tabLst>
                <a:tab pos="182880" algn="l"/>
                <a:tab pos="457200" algn="l"/>
              </a:tabLst>
            </a:pPr>
            <a:r>
              <a:rPr lang="en-US" sz="12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  </a:t>
            </a:r>
            <a:r>
              <a:rPr lang="en-US" sz="12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}</a:t>
            </a:r>
            <a:endParaRPr lang="en-US" sz="1400" spc="-5" dirty="0">
              <a:latin typeface="Times New Roman" panose="02020603050405020304" pitchFamily="18" charset="0"/>
              <a:ea typeface="MS Mincho" panose="02020609040205080304" pitchFamily="49" charset="-128"/>
            </a:endParaRP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tabLst>
                <a:tab pos="182880" algn="l"/>
                <a:tab pos="457200" algn="l"/>
              </a:tabLst>
            </a:pPr>
            <a:r>
              <a:rPr lang="en-US" sz="12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 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create_power_domain</a:t>
            </a:r>
            <a:r>
              <a:rPr lang="en-US" sz="12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 PDP</a:t>
            </a:r>
            <a:endParaRPr lang="en-US" sz="1400" spc="-5" dirty="0">
              <a:latin typeface="Times New Roman" panose="02020603050405020304" pitchFamily="18" charset="0"/>
              <a:ea typeface="MS Mincho" panose="02020609040205080304" pitchFamily="49" charset="-128"/>
            </a:endParaRP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tabLst>
                <a:tab pos="182880" algn="l"/>
                <a:tab pos="457200" algn="l"/>
              </a:tabLst>
            </a:pPr>
            <a:r>
              <a:rPr lang="en-US" sz="12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 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create_power_domain</a:t>
            </a:r>
            <a:r>
              <a:rPr lang="en-US" sz="12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 PDA_SW </a:t>
            </a:r>
            <a:r>
              <a:rPr lang="en-US" sz="1200" dirty="0">
                <a:solidFill>
                  <a:srgbClr val="804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-elements</a:t>
            </a:r>
            <a:r>
              <a:rPr lang="en-US" sz="12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 </a:t>
            </a:r>
            <a:r>
              <a:rPr lang="en-US" sz="12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{</a:t>
            </a:r>
            <a:r>
              <a:rPr lang="en-US" sz="12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uut</a:t>
            </a:r>
            <a:r>
              <a:rPr lang="en-US" sz="12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}</a:t>
            </a:r>
            <a:r>
              <a:rPr lang="en-US" sz="12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 \</a:t>
            </a: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tabLst>
                <a:tab pos="182880" algn="l"/>
                <a:tab pos="457200" algn="l"/>
              </a:tabLst>
            </a:pPr>
            <a:r>
              <a:rPr lang="en-US" sz="12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  </a:t>
            </a:r>
            <a:r>
              <a:rPr lang="en-US" sz="1200" dirty="0">
                <a:solidFill>
                  <a:srgbClr val="804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-scope</a:t>
            </a:r>
            <a:r>
              <a:rPr lang="en-US" sz="12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 uut</a:t>
            </a:r>
            <a:endParaRPr lang="en-US" sz="1400" spc="-5" dirty="0">
              <a:latin typeface="Times New Roman" panose="02020603050405020304" pitchFamily="18" charset="0"/>
              <a:ea typeface="MS Mincho" panose="02020609040205080304" pitchFamily="49" charset="-128"/>
            </a:endParaRP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tabLst>
                <a:tab pos="182880" algn="l"/>
                <a:tab pos="457200" algn="l"/>
              </a:tabLst>
            </a:pPr>
            <a:r>
              <a:rPr lang="en-US" sz="12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  </a:t>
            </a:r>
            <a:r>
              <a:rPr lang="en-US" sz="1200" dirty="0">
                <a:solidFill>
                  <a:srgbClr val="008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# ... Other UPF Commands</a:t>
            </a:r>
            <a:endParaRPr lang="en-US" sz="1400" spc="-5" dirty="0">
              <a:latin typeface="Times New Roman" panose="02020603050405020304" pitchFamily="18" charset="0"/>
              <a:ea typeface="MS Mincho" panose="02020609040205080304" pitchFamily="49" charset="-128"/>
            </a:endParaRP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tabLst>
                <a:tab pos="182880" algn="l"/>
                <a:tab pos="457200" algn="l"/>
              </a:tabLst>
            </a:pP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end_power_model</a:t>
            </a:r>
            <a:endParaRPr lang="en-US" sz="1400" spc="-5" dirty="0">
              <a:latin typeface="Times New Roman" panose="02020603050405020304" pitchFamily="18" charset="0"/>
              <a:ea typeface="MS Mincho" panose="02020609040205080304" pitchFamily="49" charset="-128"/>
            </a:endParaRP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tabLst>
                <a:tab pos="182880" algn="l"/>
                <a:tab pos="457200" algn="l"/>
              </a:tabLst>
            </a:pPr>
            <a:r>
              <a:rPr lang="en-US" sz="1200" dirty="0">
                <a:solidFill>
                  <a:srgbClr val="008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# This applies for all instances of </a:t>
            </a:r>
            <a:endParaRPr lang="en-US" sz="1400" spc="-5" dirty="0">
              <a:latin typeface="Times New Roman" panose="02020603050405020304" pitchFamily="18" charset="0"/>
              <a:ea typeface="MS Mincho" panose="02020609040205080304" pitchFamily="49" charset="-128"/>
            </a:endParaRP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tabLst>
                <a:tab pos="182880" algn="l"/>
                <a:tab pos="457200" algn="l"/>
              </a:tabLst>
            </a:pPr>
            <a:r>
              <a:rPr lang="en-US" sz="1200" dirty="0">
                <a:solidFill>
                  <a:srgbClr val="008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# sadcls0c4l1p32x10m4b1w1c1p1d1r3s2sdz1rw00</a:t>
            </a:r>
            <a:endParaRPr lang="en-US" sz="1400" spc="-5" dirty="0">
              <a:latin typeface="Times New Roman" panose="02020603050405020304" pitchFamily="18" charset="0"/>
              <a:ea typeface="MS Mincho" panose="02020609040205080304" pitchFamily="49" charset="-128"/>
            </a:endParaRP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tabLst>
                <a:tab pos="182880" algn="l"/>
                <a:tab pos="457200" algn="l"/>
              </a:tabLst>
            </a:pPr>
            <a:r>
              <a:rPr lang="en-US" sz="1200" dirty="0">
                <a:solidFill>
                  <a:srgbClr val="008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# sadcls0c4l1p32x10m4b1w0c0p0d0t0s2sdz1rw00</a:t>
            </a:r>
            <a:endParaRPr lang="en-US" sz="1400" spc="-5" dirty="0">
              <a:latin typeface="Times New Roman" panose="02020603050405020304" pitchFamily="18" charset="0"/>
              <a:ea typeface="MS Mincho" panose="02020609040205080304" pitchFamily="49" charset="-128"/>
            </a:endParaRP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tabLst>
                <a:tab pos="182880" algn="l"/>
                <a:tab pos="457200" algn="l"/>
              </a:tabLst>
            </a:pP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apply_power_model</a:t>
            </a:r>
            <a:r>
              <a:rPr lang="en-US" sz="12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 SRAM_Synch_1Port \</a:t>
            </a:r>
            <a:endParaRPr lang="en-US" sz="1400" spc="-5" dirty="0">
              <a:latin typeface="Times New Roman" panose="02020603050405020304" pitchFamily="18" charset="0"/>
              <a:ea typeface="MS Mincho" panose="02020609040205080304" pitchFamily="49" charset="-128"/>
            </a:endParaRPr>
          </a:p>
          <a:p>
            <a:pPr marL="0" marR="0" indent="182880" algn="just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tabLst>
                <a:tab pos="182880" algn="l"/>
              </a:tabLst>
            </a:pPr>
            <a:r>
              <a:rPr lang="en-US" sz="12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 </a:t>
            </a:r>
            <a:r>
              <a:rPr lang="en-US" sz="1200" dirty="0">
                <a:solidFill>
                  <a:srgbClr val="804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-port_map</a:t>
            </a:r>
            <a:r>
              <a:rPr lang="en-US" sz="12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 </a:t>
            </a:r>
            <a:r>
              <a:rPr lang="en-US" sz="12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{{</a:t>
            </a:r>
            <a:r>
              <a:rPr lang="en-US" sz="12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VDD VDD</a:t>
            </a:r>
            <a:r>
              <a:rPr lang="en-US" sz="12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}</a:t>
            </a:r>
            <a:r>
              <a:rPr lang="en-US" sz="12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 </a:t>
            </a:r>
            <a:r>
              <a:rPr lang="en-US" sz="12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{</a:t>
            </a:r>
            <a:r>
              <a:rPr lang="en-US" sz="12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VSS VSS</a:t>
            </a:r>
            <a:r>
              <a:rPr lang="en-US" sz="12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}}</a:t>
            </a:r>
            <a:endParaRPr lang="en-US" sz="1400" spc="-5" dirty="0">
              <a:effectLst/>
              <a:latin typeface="Times New Roman" panose="02020603050405020304" pitchFamily="18" charset="0"/>
              <a:ea typeface="MS Mincho" panose="020206090402050803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130744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841E23-F755-4FE3-80CA-7B2E4EFD41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Library of Power Models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063F7A-13A3-4D3A-88CA-5EED6871F6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47801"/>
            <a:ext cx="4191000" cy="4495800"/>
          </a:xfrm>
        </p:spPr>
        <p:txBody>
          <a:bodyPr/>
          <a:lstStyle/>
          <a:p>
            <a:r>
              <a:rPr lang="en-US" dirty="0"/>
              <a:t>Independent of file based mapping</a:t>
            </a:r>
          </a:p>
          <a:p>
            <a:r>
              <a:rPr lang="en-US" dirty="0"/>
              <a:t>A single power model can represent family of IPs</a:t>
            </a:r>
          </a:p>
          <a:p>
            <a:pPr lvl="1"/>
            <a:r>
              <a:rPr lang="en-US" dirty="0"/>
              <a:t>-for option to associate multiple IP models</a:t>
            </a:r>
          </a:p>
          <a:p>
            <a:r>
              <a:rPr lang="en-US" dirty="0"/>
              <a:t>Multiple power models in same file</a:t>
            </a:r>
          </a:p>
          <a:p>
            <a:pPr lvl="1"/>
            <a:r>
              <a:rPr lang="en-US" dirty="0"/>
              <a:t>Can be used to model a library of power models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C59E06-A030-499E-AE59-47A58B6F2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Accellera Systems Initiative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545AE98-D76A-4725-8305-609EE1D2A0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9D5065F-D4BA-493B-8813-3169CE1CB9D7}"/>
              </a:ext>
            </a:extLst>
          </p:cNvPr>
          <p:cNvSpPr/>
          <p:nvPr/>
        </p:nvSpPr>
        <p:spPr>
          <a:xfrm>
            <a:off x="4533900" y="1648512"/>
            <a:ext cx="4343400" cy="384412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tabLst>
                <a:tab pos="182880" algn="l"/>
                <a:tab pos="457200" algn="l"/>
              </a:tabLst>
            </a:pPr>
            <a:r>
              <a:rPr lang="en-US" sz="1400" dirty="0">
                <a:solidFill>
                  <a:srgbClr val="008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# SRAM Library </a:t>
            </a:r>
            <a:endParaRPr lang="en-US" sz="1600" spc="-5" dirty="0">
              <a:latin typeface="Times New Roman" panose="02020603050405020304" pitchFamily="18" charset="0"/>
              <a:ea typeface="MS Mincho" panose="02020609040205080304" pitchFamily="49" charset="-128"/>
            </a:endParaRP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tabLst>
                <a:tab pos="182880" algn="l"/>
                <a:tab pos="457200" algn="l"/>
              </a:tabLst>
            </a:pPr>
            <a:r>
              <a:rPr lang="en-US" sz="14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begin_power_model</a:t>
            </a:r>
            <a:r>
              <a:rPr lang="en-US" sz="14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 SRAM_Synch_1Port</a:t>
            </a:r>
            <a:endParaRPr lang="en-US" sz="1600" spc="-5" dirty="0">
              <a:latin typeface="Times New Roman" panose="02020603050405020304" pitchFamily="18" charset="0"/>
              <a:ea typeface="MS Mincho" panose="02020609040205080304" pitchFamily="49" charset="-128"/>
            </a:endParaRP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tabLst>
                <a:tab pos="182880" algn="l"/>
                <a:tab pos="457200" algn="l"/>
              </a:tabLst>
            </a:pPr>
            <a:r>
              <a:rPr lang="en-US" sz="14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 </a:t>
            </a:r>
            <a:r>
              <a:rPr lang="en-US" sz="1400" dirty="0">
                <a:solidFill>
                  <a:srgbClr val="804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-for</a:t>
            </a:r>
            <a:r>
              <a:rPr lang="en-US" sz="14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 </a:t>
            </a:r>
            <a:r>
              <a:rPr lang="en-US" sz="14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{</a:t>
            </a:r>
            <a:endParaRPr lang="en-US" sz="1600" spc="-5" dirty="0">
              <a:latin typeface="Times New Roman" panose="02020603050405020304" pitchFamily="18" charset="0"/>
              <a:ea typeface="MS Mincho" panose="02020609040205080304" pitchFamily="49" charset="-128"/>
            </a:endParaRP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tabLst>
                <a:tab pos="182880" algn="l"/>
                <a:tab pos="457200" algn="l"/>
              </a:tabLst>
            </a:pPr>
            <a:r>
              <a:rPr lang="en-US" sz="14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   sadcls0c4l1…w1c1p1d1r3s2sdz1rw00</a:t>
            </a:r>
            <a:endParaRPr lang="en-US" sz="1600" spc="-5" dirty="0">
              <a:latin typeface="Times New Roman" panose="02020603050405020304" pitchFamily="18" charset="0"/>
              <a:ea typeface="MS Mincho" panose="02020609040205080304" pitchFamily="49" charset="-128"/>
            </a:endParaRP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tabLst>
                <a:tab pos="182880" algn="l"/>
                <a:tab pos="457200" algn="l"/>
              </a:tabLst>
            </a:pPr>
            <a:r>
              <a:rPr lang="en-US" sz="14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   sadcls0c4l1…w0c0p0d0t0s2sdz1rw00</a:t>
            </a:r>
            <a:endParaRPr lang="en-US" sz="1600" spc="-5" dirty="0">
              <a:latin typeface="Times New Roman" panose="02020603050405020304" pitchFamily="18" charset="0"/>
              <a:ea typeface="MS Mincho" panose="02020609040205080304" pitchFamily="49" charset="-128"/>
            </a:endParaRP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tabLst>
                <a:tab pos="182880" algn="l"/>
                <a:tab pos="457200" algn="l"/>
              </a:tabLst>
            </a:pPr>
            <a:r>
              <a:rPr lang="en-US" sz="14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  </a:t>
            </a:r>
            <a:r>
              <a:rPr lang="en-US" sz="14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}</a:t>
            </a:r>
            <a:endParaRPr lang="en-US" sz="1600" spc="-5" dirty="0">
              <a:latin typeface="Times New Roman" panose="02020603050405020304" pitchFamily="18" charset="0"/>
              <a:ea typeface="MS Mincho" panose="02020609040205080304" pitchFamily="49" charset="-128"/>
            </a:endParaRP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tabLst>
                <a:tab pos="182880" algn="l"/>
                <a:tab pos="457200" algn="l"/>
              </a:tabLst>
            </a:pPr>
            <a:r>
              <a:rPr lang="en-US" sz="14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 </a:t>
            </a:r>
            <a:r>
              <a:rPr lang="en-US" sz="14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create_power_domain</a:t>
            </a:r>
            <a:r>
              <a:rPr lang="en-US" sz="14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 PDP</a:t>
            </a:r>
            <a:endParaRPr lang="en-US" sz="1600" spc="-5" dirty="0">
              <a:latin typeface="Times New Roman" panose="02020603050405020304" pitchFamily="18" charset="0"/>
              <a:ea typeface="MS Mincho" panose="02020609040205080304" pitchFamily="49" charset="-128"/>
            </a:endParaRP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tabLst>
                <a:tab pos="182880" algn="l"/>
                <a:tab pos="457200" algn="l"/>
              </a:tabLst>
            </a:pPr>
            <a:r>
              <a:rPr lang="en-US" sz="1400" dirty="0">
                <a:solidFill>
                  <a:srgbClr val="008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 # ... Other UPF Commands</a:t>
            </a:r>
            <a:endParaRPr lang="en-US" sz="1600" spc="-5" dirty="0">
              <a:latin typeface="Times New Roman" panose="02020603050405020304" pitchFamily="18" charset="0"/>
              <a:ea typeface="MS Mincho" panose="02020609040205080304" pitchFamily="49" charset="-128"/>
            </a:endParaRP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tabLst>
                <a:tab pos="182880" algn="l"/>
                <a:tab pos="457200" algn="l"/>
              </a:tabLst>
            </a:pPr>
            <a:r>
              <a:rPr lang="en-US" sz="14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end_power_model</a:t>
            </a: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tabLst>
                <a:tab pos="182880" algn="l"/>
                <a:tab pos="457200" algn="l"/>
              </a:tabLst>
            </a:pPr>
            <a:endParaRPr lang="en-US" sz="1600" spc="-5" dirty="0">
              <a:latin typeface="Times New Roman" panose="02020603050405020304" pitchFamily="18" charset="0"/>
              <a:ea typeface="MS Mincho" panose="02020609040205080304" pitchFamily="49" charset="-128"/>
            </a:endParaRP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tabLst>
                <a:tab pos="182880" algn="l"/>
                <a:tab pos="457200" algn="l"/>
              </a:tabLst>
            </a:pPr>
            <a:r>
              <a:rPr lang="en-US" sz="14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begin_power_model</a:t>
            </a:r>
            <a:r>
              <a:rPr lang="en-US" sz="14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 SRAM_Synch_2Port</a:t>
            </a:r>
            <a:endParaRPr lang="en-US" sz="1600" spc="-5" dirty="0">
              <a:latin typeface="Times New Roman" panose="02020603050405020304" pitchFamily="18" charset="0"/>
              <a:ea typeface="MS Mincho" panose="02020609040205080304" pitchFamily="49" charset="-128"/>
            </a:endParaRP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tabLst>
                <a:tab pos="182880" algn="l"/>
                <a:tab pos="457200" algn="l"/>
              </a:tabLst>
            </a:pPr>
            <a:r>
              <a:rPr lang="en-US" sz="14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 </a:t>
            </a:r>
            <a:r>
              <a:rPr lang="en-US" sz="1400" dirty="0">
                <a:solidFill>
                  <a:srgbClr val="804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-for</a:t>
            </a:r>
            <a:r>
              <a:rPr lang="en-US" sz="14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 </a:t>
            </a:r>
            <a:r>
              <a:rPr lang="en-US" sz="14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{</a:t>
            </a:r>
            <a:r>
              <a:rPr lang="en-US" sz="14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sadrls0c4l2…w1c1p1d1r1s2z1rw00</a:t>
            </a:r>
            <a:r>
              <a:rPr lang="en-US" sz="14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}</a:t>
            </a:r>
            <a:endParaRPr lang="en-US" sz="1600" spc="-5" dirty="0">
              <a:latin typeface="Times New Roman" panose="02020603050405020304" pitchFamily="18" charset="0"/>
              <a:ea typeface="MS Mincho" panose="02020609040205080304" pitchFamily="49" charset="-128"/>
            </a:endParaRP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tabLst>
                <a:tab pos="182880" algn="l"/>
                <a:tab pos="457200" algn="l"/>
              </a:tabLst>
            </a:pPr>
            <a:r>
              <a:rPr lang="en-US" sz="14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 </a:t>
            </a:r>
            <a:r>
              <a:rPr lang="en-US" sz="14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create_power_domain</a:t>
            </a:r>
            <a:r>
              <a:rPr lang="en-US" sz="14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 PDP</a:t>
            </a:r>
            <a:endParaRPr lang="en-US" sz="1600" spc="-5" dirty="0">
              <a:latin typeface="Times New Roman" panose="02020603050405020304" pitchFamily="18" charset="0"/>
              <a:ea typeface="MS Mincho" panose="02020609040205080304" pitchFamily="49" charset="-128"/>
            </a:endParaRP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tabLst>
                <a:tab pos="182880" algn="l"/>
                <a:tab pos="457200" algn="l"/>
              </a:tabLst>
            </a:pPr>
            <a:r>
              <a:rPr lang="en-US" sz="1400" dirty="0">
                <a:solidFill>
                  <a:srgbClr val="008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 # ... Other UPF Commands</a:t>
            </a:r>
            <a:endParaRPr lang="en-US" sz="1600" spc="-5" dirty="0">
              <a:latin typeface="Times New Roman" panose="02020603050405020304" pitchFamily="18" charset="0"/>
              <a:ea typeface="MS Mincho" panose="02020609040205080304" pitchFamily="49" charset="-128"/>
            </a:endParaRP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tabLst>
                <a:tab pos="182880" algn="l"/>
                <a:tab pos="457200" algn="l"/>
              </a:tabLst>
            </a:pPr>
            <a:r>
              <a:rPr lang="en-US" sz="14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end_power_model</a:t>
            </a:r>
            <a:endParaRPr lang="en-US" sz="1600" spc="-5" dirty="0">
              <a:effectLst/>
              <a:latin typeface="Times New Roman" panose="02020603050405020304" pitchFamily="18" charset="0"/>
              <a:ea typeface="MS Mincho" panose="020206090402050803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931379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755DC8-6E85-47C9-911F-83414E4041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Tool Performance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28E32B-54A8-41BE-938E-7ED974A47F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47801"/>
            <a:ext cx="5715000" cy="3505199"/>
          </a:xfrm>
        </p:spPr>
        <p:txBody>
          <a:bodyPr>
            <a:normAutofit/>
          </a:bodyPr>
          <a:lstStyle/>
          <a:p>
            <a:r>
              <a:rPr lang="en-US" dirty="0"/>
              <a:t>Power models help in improving tool performance</a:t>
            </a:r>
          </a:p>
          <a:p>
            <a:r>
              <a:rPr lang="en-US" dirty="0"/>
              <a:t>Model based representation and hence can be reused for each instance of model</a:t>
            </a:r>
          </a:p>
          <a:p>
            <a:pPr lvl="1"/>
            <a:r>
              <a:rPr lang="en-US" dirty="0"/>
              <a:t>Tools can perform several optimizations</a:t>
            </a:r>
          </a:p>
          <a:p>
            <a:r>
              <a:rPr lang="en-US" dirty="0"/>
              <a:t>Case study: Comparison with load_upf on Customer designs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F23873D-5186-4436-84FD-CE222CF694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Accellera Systems Initiative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4C16E3B-CD99-4370-9F2D-42B6EA2C84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13</a:t>
            </a:fld>
            <a:endParaRPr lang="en-US" dirty="0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61DDEE08-6B27-4907-AB81-ED1F17A611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2248368"/>
              </p:ext>
            </p:extLst>
          </p:nvPr>
        </p:nvGraphicFramePr>
        <p:xfrm>
          <a:off x="571501" y="4344109"/>
          <a:ext cx="7924798" cy="1325734"/>
        </p:xfrm>
        <a:graphic>
          <a:graphicData uri="http://schemas.openxmlformats.org/drawingml/2006/table">
            <a:tbl>
              <a:tblPr firstRow="1" firstCol="1" bandRow="1">
                <a:tableStyleId>{B301B821-A1FF-4177-AEE7-76D212191A09}</a:tableStyleId>
              </a:tblPr>
              <a:tblGrid>
                <a:gridCol w="1207493">
                  <a:extLst>
                    <a:ext uri="{9D8B030D-6E8A-4147-A177-3AD203B41FA5}">
                      <a16:colId xmlns:a16="http://schemas.microsoft.com/office/drawing/2014/main" val="3138000998"/>
                    </a:ext>
                  </a:extLst>
                </a:gridCol>
                <a:gridCol w="1082643">
                  <a:extLst>
                    <a:ext uri="{9D8B030D-6E8A-4147-A177-3AD203B41FA5}">
                      <a16:colId xmlns:a16="http://schemas.microsoft.com/office/drawing/2014/main" val="3824050827"/>
                    </a:ext>
                  </a:extLst>
                </a:gridCol>
                <a:gridCol w="1160104">
                  <a:extLst>
                    <a:ext uri="{9D8B030D-6E8A-4147-A177-3AD203B41FA5}">
                      <a16:colId xmlns:a16="http://schemas.microsoft.com/office/drawing/2014/main" val="2775761701"/>
                    </a:ext>
                  </a:extLst>
                </a:gridCol>
                <a:gridCol w="1680465">
                  <a:extLst>
                    <a:ext uri="{9D8B030D-6E8A-4147-A177-3AD203B41FA5}">
                      <a16:colId xmlns:a16="http://schemas.microsoft.com/office/drawing/2014/main" val="4226974666"/>
                    </a:ext>
                  </a:extLst>
                </a:gridCol>
                <a:gridCol w="1113628">
                  <a:extLst>
                    <a:ext uri="{9D8B030D-6E8A-4147-A177-3AD203B41FA5}">
                      <a16:colId xmlns:a16="http://schemas.microsoft.com/office/drawing/2014/main" val="1021056065"/>
                    </a:ext>
                  </a:extLst>
                </a:gridCol>
                <a:gridCol w="1680465">
                  <a:extLst>
                    <a:ext uri="{9D8B030D-6E8A-4147-A177-3AD203B41FA5}">
                      <a16:colId xmlns:a16="http://schemas.microsoft.com/office/drawing/2014/main" val="1444780478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US" sz="1400" spc="-5" dirty="0">
                          <a:effectLst/>
                        </a:rPr>
                        <a:t>Customer Scenarios</a:t>
                      </a:r>
                      <a:endParaRPr lang="en-US" sz="1400" spc="-5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US" sz="1400" spc="-5" dirty="0">
                          <a:effectLst/>
                        </a:rPr>
                        <a:t>No. of Hard Macros</a:t>
                      </a:r>
                      <a:endParaRPr lang="en-US" sz="1400" spc="-5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US" sz="1400" spc="-5" dirty="0">
                          <a:effectLst/>
                        </a:rPr>
                        <a:t>No. of load_upf</a:t>
                      </a:r>
                      <a:endParaRPr lang="en-US" sz="1400" spc="-5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US" sz="1400" spc="-5" dirty="0">
                          <a:effectLst/>
                        </a:rPr>
                        <a:t>No of apply_power_model commands</a:t>
                      </a:r>
                      <a:endParaRPr lang="en-US" sz="1400" spc="-5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US" sz="1400" spc="-5" dirty="0">
                          <a:effectLst/>
                        </a:rPr>
                        <a:t>Compilation Time with load_upf</a:t>
                      </a:r>
                      <a:endParaRPr lang="en-US" sz="1400" spc="-5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US" sz="1400" spc="-5" dirty="0">
                          <a:effectLst/>
                        </a:rPr>
                        <a:t>Compilation Time with apply_power_model</a:t>
                      </a:r>
                      <a:endParaRPr lang="en-US" sz="1400" spc="-5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05003739"/>
                  </a:ext>
                </a:extLst>
              </a:tr>
              <a:tr h="294821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US" sz="1400" spc="-5" dirty="0">
                          <a:effectLst/>
                        </a:rPr>
                        <a:t>Customer #1</a:t>
                      </a:r>
                      <a:endParaRPr lang="en-US" sz="1400" spc="-5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US" sz="1400" spc="-5" dirty="0">
                          <a:effectLst/>
                        </a:rPr>
                        <a:t>338</a:t>
                      </a:r>
                      <a:endParaRPr lang="en-US" sz="1400" spc="-5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US" sz="1400" spc="-5" dirty="0">
                          <a:effectLst/>
                        </a:rPr>
                        <a:t>18051</a:t>
                      </a:r>
                      <a:endParaRPr lang="en-US" sz="1400" spc="-5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US" sz="1400" spc="-5" dirty="0">
                          <a:effectLst/>
                        </a:rPr>
                        <a:t>710</a:t>
                      </a:r>
                      <a:endParaRPr lang="en-US" sz="1400" spc="-5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US" sz="1400" spc="-5" dirty="0">
                          <a:effectLst/>
                        </a:rPr>
                        <a:t>~13 hrs.</a:t>
                      </a:r>
                      <a:endParaRPr lang="en-US" sz="1400" spc="-5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US" sz="1400" spc="-5" dirty="0">
                          <a:effectLst/>
                        </a:rPr>
                        <a:t>~6.5 hrs.</a:t>
                      </a:r>
                      <a:endParaRPr lang="en-US" sz="1400" spc="-5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578507920"/>
                  </a:ext>
                </a:extLst>
              </a:tr>
              <a:tr h="294821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US" sz="1400" spc="-5" dirty="0">
                          <a:effectLst/>
                        </a:rPr>
                        <a:t>Customer #2</a:t>
                      </a:r>
                      <a:endParaRPr lang="en-US" sz="1400" spc="-5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US" sz="1400" spc="-5" dirty="0">
                          <a:effectLst/>
                        </a:rPr>
                        <a:t>12</a:t>
                      </a:r>
                      <a:endParaRPr lang="en-US" sz="1400" spc="-5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US" sz="1400" spc="-5" dirty="0">
                          <a:effectLst/>
                        </a:rPr>
                        <a:t>24432</a:t>
                      </a:r>
                      <a:endParaRPr lang="en-US" sz="1400" spc="-5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US" sz="1400" spc="-5" dirty="0">
                          <a:effectLst/>
                        </a:rPr>
                        <a:t>122</a:t>
                      </a:r>
                      <a:endParaRPr lang="en-US" sz="1400" spc="-5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US" sz="1400" spc="-5" dirty="0">
                          <a:effectLst/>
                        </a:rPr>
                        <a:t>~6 hrs.</a:t>
                      </a:r>
                      <a:endParaRPr lang="en-US" sz="1400" spc="-5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US" sz="1400" spc="-5" dirty="0">
                          <a:effectLst/>
                        </a:rPr>
                        <a:t>~3 hrs.</a:t>
                      </a:r>
                      <a:endParaRPr lang="en-US" sz="1400" spc="-5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29633552"/>
                  </a:ext>
                </a:extLst>
              </a:tr>
            </a:tbl>
          </a:graphicData>
        </a:graphic>
      </p:graphicFrame>
      <p:grpSp>
        <p:nvGrpSpPr>
          <p:cNvPr id="11" name="Group 10">
            <a:extLst>
              <a:ext uri="{FF2B5EF4-FFF2-40B4-BE49-F238E27FC236}">
                <a16:creationId xmlns:a16="http://schemas.microsoft.com/office/drawing/2014/main" id="{CCBBEDA3-9F00-4811-95D7-AA329C5019E0}"/>
              </a:ext>
            </a:extLst>
          </p:cNvPr>
          <p:cNvGrpSpPr/>
          <p:nvPr/>
        </p:nvGrpSpPr>
        <p:grpSpPr>
          <a:xfrm>
            <a:off x="5978554" y="1892239"/>
            <a:ext cx="2743200" cy="1782139"/>
            <a:chOff x="4114800" y="3886200"/>
            <a:chExt cx="3429000" cy="2391739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940B0792-BBDD-4840-9DFC-7649A089478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4"/>
                </a:ext>
              </a:extLst>
            </a:blip>
            <a:srcRect l="11000" t="21482" r="15072"/>
            <a:stretch/>
          </p:blipFill>
          <p:spPr>
            <a:xfrm flipH="1">
              <a:off x="4114800" y="3886200"/>
              <a:ext cx="3429000" cy="2188196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1E56E404-5E1C-4BBC-8C03-83903AA53F9E}"/>
                </a:ext>
              </a:extLst>
            </p:cNvPr>
            <p:cNvSpPr txBox="1"/>
            <p:nvPr/>
          </p:nvSpPr>
          <p:spPr>
            <a:xfrm>
              <a:off x="4114800" y="6077884"/>
              <a:ext cx="342900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dirty="0">
                  <a:hlinkClick r:id="rId4" tooltip="http://www.soil-net.com/album/Sports_Leisure/slides/Horse%20Racing.html"/>
                </a:rPr>
                <a:t>This Photo</a:t>
              </a:r>
              <a:r>
                <a:rPr lang="en-US" sz="700" dirty="0"/>
                <a:t> by Unknown Author is licensed under </a:t>
              </a:r>
              <a:r>
                <a:rPr lang="en-US" sz="700" dirty="0">
                  <a:hlinkClick r:id="rId5" tooltip="https://creativecommons.org/licenses/by-nc-sa/3.0/"/>
                </a:rPr>
                <a:t>CC BY-SA-NC</a:t>
              </a:r>
              <a:endParaRPr lang="en-US" sz="700" dirty="0"/>
            </a:p>
          </p:txBody>
        </p:sp>
      </p:grpSp>
    </p:spTree>
    <p:extLst>
      <p:ext uri="{BB962C8B-B14F-4D97-AF65-F5344CB8AC3E}">
        <p14:creationId xmlns:p14="http://schemas.microsoft.com/office/powerpoint/2010/main" val="30071139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347C9A-5757-41E4-AA76-9D28DCC1B2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IP Variations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3B128E-04AE-4319-8921-4C94485F28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47801"/>
            <a:ext cx="3912066" cy="44958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Can have minor variations</a:t>
            </a:r>
          </a:p>
          <a:p>
            <a:pPr lvl="1"/>
            <a:r>
              <a:rPr lang="en-US" dirty="0"/>
              <a:t>Operating voltages</a:t>
            </a:r>
          </a:p>
          <a:p>
            <a:r>
              <a:rPr lang="en-US" dirty="0"/>
              <a:t>Parameterize using variables</a:t>
            </a:r>
          </a:p>
          <a:p>
            <a:r>
              <a:rPr lang="en-US" dirty="0"/>
              <a:t>load_upf in UPF 3.0 supports –parameters</a:t>
            </a:r>
          </a:p>
          <a:p>
            <a:pPr lvl="1"/>
            <a:r>
              <a:rPr lang="en-US" dirty="0"/>
              <a:t>Requires instance wise specification of parameters</a:t>
            </a:r>
          </a:p>
          <a:p>
            <a:pPr lvl="1"/>
            <a:r>
              <a:rPr lang="en-US" dirty="0"/>
              <a:t>Error prone</a:t>
            </a:r>
          </a:p>
          <a:p>
            <a:r>
              <a:rPr lang="en-US" dirty="0"/>
              <a:t>Power models allow parameters to be created</a:t>
            </a:r>
          </a:p>
          <a:p>
            <a:pPr lvl="1"/>
            <a:r>
              <a:rPr lang="en-US" dirty="0"/>
              <a:t>add_parameter command</a:t>
            </a:r>
          </a:p>
          <a:p>
            <a:r>
              <a:rPr lang="en-US" dirty="0"/>
              <a:t>Overridden by apply_power_model –parameters option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72E69A-1657-4892-96CD-57EBA79174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Accellera Systems Initiative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116606-09DB-412B-9819-2909281B0C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28B0C4D-DA91-4EA0-BE88-CB218B49234C}"/>
              </a:ext>
            </a:extLst>
          </p:cNvPr>
          <p:cNvSpPr/>
          <p:nvPr/>
        </p:nvSpPr>
        <p:spPr>
          <a:xfrm>
            <a:off x="4472031" y="1436471"/>
            <a:ext cx="3912066" cy="455201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tabLst>
                <a:tab pos="182880" algn="l"/>
                <a:tab pos="457200" algn="l"/>
              </a:tabLst>
            </a:pP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begin_power_model</a:t>
            </a:r>
            <a:r>
              <a:rPr lang="en-US" sz="12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 IP</a:t>
            </a:r>
            <a:endParaRPr lang="en-US" sz="1200" spc="-5" dirty="0">
              <a:latin typeface="Times New Roman" panose="02020603050405020304" pitchFamily="18" charset="0"/>
              <a:ea typeface="MS Mincho" panose="02020609040205080304" pitchFamily="49" charset="-128"/>
            </a:endParaRP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tabLst>
                <a:tab pos="182880" algn="l"/>
                <a:tab pos="457200" algn="l"/>
              </a:tabLst>
            </a:pPr>
            <a:r>
              <a:rPr lang="en-US" sz="12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 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add_parameter</a:t>
            </a:r>
            <a:r>
              <a:rPr lang="en-US" sz="12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 NORMAL_VOLT </a:t>
            </a:r>
            <a:r>
              <a:rPr lang="en-US" sz="1200" dirty="0">
                <a:solidFill>
                  <a:srgbClr val="804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-default</a:t>
            </a:r>
            <a:r>
              <a:rPr lang="en-US" sz="12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 </a:t>
            </a:r>
            <a:r>
              <a:rPr lang="en-US" sz="1200" dirty="0">
                <a:solidFill>
                  <a:srgbClr val="FF8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1.0</a:t>
            </a:r>
            <a:endParaRPr lang="en-US" sz="1200" spc="-5" dirty="0">
              <a:latin typeface="Times New Roman" panose="02020603050405020304" pitchFamily="18" charset="0"/>
              <a:ea typeface="MS Mincho" panose="02020609040205080304" pitchFamily="49" charset="-128"/>
            </a:endParaRP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tabLst>
                <a:tab pos="182880" algn="l"/>
                <a:tab pos="457200" algn="l"/>
              </a:tabLst>
            </a:pPr>
            <a:r>
              <a:rPr lang="en-US" sz="12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 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create_power_domain</a:t>
            </a:r>
            <a:r>
              <a:rPr lang="en-US" sz="12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 PDTop</a:t>
            </a:r>
            <a:endParaRPr lang="en-US" sz="1200" spc="-5" dirty="0">
              <a:latin typeface="Times New Roman" panose="02020603050405020304" pitchFamily="18" charset="0"/>
              <a:ea typeface="MS Mincho" panose="02020609040205080304" pitchFamily="49" charset="-128"/>
            </a:endParaRP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tabLst>
                <a:tab pos="182880" algn="l"/>
                <a:tab pos="457200" algn="l"/>
              </a:tabLst>
            </a:pPr>
            <a:r>
              <a:rPr lang="en-US" sz="12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 </a:t>
            </a:r>
            <a:r>
              <a:rPr lang="en-US" sz="1200" dirty="0">
                <a:solidFill>
                  <a:srgbClr val="008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# ... UPF commands</a:t>
            </a:r>
            <a:endParaRPr lang="en-US" sz="1200" spc="-5" dirty="0">
              <a:latin typeface="Times New Roman" panose="02020603050405020304" pitchFamily="18" charset="0"/>
              <a:ea typeface="MS Mincho" panose="02020609040205080304" pitchFamily="49" charset="-128"/>
            </a:endParaRP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tabLst>
                <a:tab pos="182880" algn="l"/>
                <a:tab pos="457200" algn="l"/>
              </a:tabLst>
            </a:pPr>
            <a:r>
              <a:rPr lang="en-US" sz="12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 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add_port_state</a:t>
            </a:r>
            <a:r>
              <a:rPr lang="en-US" sz="12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 VDDA </a:t>
            </a:r>
            <a:endParaRPr lang="en-US" sz="1200" spc="-5" dirty="0">
              <a:latin typeface="Times New Roman" panose="02020603050405020304" pitchFamily="18" charset="0"/>
              <a:ea typeface="MS Mincho" panose="02020609040205080304" pitchFamily="49" charset="-128"/>
            </a:endParaRP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tabLst>
                <a:tab pos="182880" algn="l"/>
                <a:tab pos="457200" algn="l"/>
              </a:tabLst>
            </a:pPr>
            <a:r>
              <a:rPr lang="en-US" sz="12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  </a:t>
            </a:r>
            <a:r>
              <a:rPr lang="en-US" sz="1200" dirty="0">
                <a:solidFill>
                  <a:srgbClr val="804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-state</a:t>
            </a:r>
            <a:r>
              <a:rPr lang="en-US" sz="12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 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"NORMAL </a:t>
            </a:r>
            <a:r>
              <a:rPr lang="en-US" sz="12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$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NORMAL_VOLT"</a:t>
            </a:r>
            <a:endParaRPr lang="en-US" sz="1200" spc="-5" dirty="0">
              <a:latin typeface="Times New Roman" panose="02020603050405020304" pitchFamily="18" charset="0"/>
              <a:ea typeface="MS Mincho" panose="02020609040205080304" pitchFamily="49" charset="-128"/>
            </a:endParaRP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tabLst>
                <a:tab pos="182880" algn="l"/>
                <a:tab pos="457200" algn="l"/>
              </a:tabLst>
            </a:pPr>
            <a:r>
              <a:rPr lang="en-US" sz="12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  </a:t>
            </a:r>
            <a:r>
              <a:rPr lang="en-US" sz="1200" dirty="0">
                <a:solidFill>
                  <a:srgbClr val="804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-state</a:t>
            </a:r>
            <a:r>
              <a:rPr lang="en-US" sz="12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 </a:t>
            </a:r>
            <a:r>
              <a:rPr lang="en-US" sz="12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{</a:t>
            </a:r>
            <a:r>
              <a:rPr lang="en-US" sz="12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OFF off</a:t>
            </a:r>
            <a:r>
              <a:rPr lang="en-US" sz="12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}</a:t>
            </a:r>
            <a:endParaRPr lang="en-US" sz="1200" spc="-5" dirty="0">
              <a:latin typeface="Times New Roman" panose="02020603050405020304" pitchFamily="18" charset="0"/>
              <a:ea typeface="MS Mincho" panose="02020609040205080304" pitchFamily="49" charset="-128"/>
            </a:endParaRP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tabLst>
                <a:tab pos="182880" algn="l"/>
                <a:tab pos="457200" algn="l"/>
              </a:tabLst>
            </a:pPr>
            <a:r>
              <a:rPr lang="en-US" sz="1200" dirty="0">
                <a:solidFill>
                  <a:srgbClr val="008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 # ... UPF commands</a:t>
            </a:r>
            <a:endParaRPr lang="en-US" sz="1200" spc="-5" dirty="0">
              <a:latin typeface="Times New Roman" panose="02020603050405020304" pitchFamily="18" charset="0"/>
              <a:ea typeface="MS Mincho" panose="02020609040205080304" pitchFamily="49" charset="-128"/>
            </a:endParaRP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tabLst>
                <a:tab pos="182880" algn="l"/>
                <a:tab pos="457200" algn="l"/>
              </a:tabLst>
            </a:pP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end_power_model</a:t>
            </a:r>
            <a:endParaRPr lang="en-US" sz="1200" spc="-5" dirty="0">
              <a:latin typeface="Times New Roman" panose="02020603050405020304" pitchFamily="18" charset="0"/>
              <a:ea typeface="MS Mincho" panose="02020609040205080304" pitchFamily="49" charset="-128"/>
            </a:endParaRP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tabLst>
                <a:tab pos="182880" algn="l"/>
                <a:tab pos="457200" algn="l"/>
              </a:tabLst>
            </a:pPr>
            <a:r>
              <a:rPr lang="en-US" sz="1200" dirty="0">
                <a:solidFill>
                  <a:srgbClr val="008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# SubSystem1.upf</a:t>
            </a:r>
            <a:endParaRPr lang="en-US" sz="1200" spc="-5" dirty="0">
              <a:latin typeface="Times New Roman" panose="02020603050405020304" pitchFamily="18" charset="0"/>
              <a:ea typeface="MS Mincho" panose="02020609040205080304" pitchFamily="49" charset="-128"/>
            </a:endParaRP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tabLst>
                <a:tab pos="182880" algn="l"/>
                <a:tab pos="457200" algn="l"/>
              </a:tabLst>
            </a:pP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create_power_domain</a:t>
            </a:r>
            <a:r>
              <a:rPr lang="en-US" sz="12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 PDSubSys1</a:t>
            </a:r>
            <a:endParaRPr lang="en-US" sz="1200" spc="-5" dirty="0">
              <a:latin typeface="Times New Roman" panose="02020603050405020304" pitchFamily="18" charset="0"/>
              <a:ea typeface="MS Mincho" panose="02020609040205080304" pitchFamily="49" charset="-128"/>
            </a:endParaRP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tabLst>
                <a:tab pos="182880" algn="l"/>
                <a:tab pos="457200" algn="l"/>
              </a:tabLst>
            </a:pP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apply_power_model</a:t>
            </a:r>
            <a:r>
              <a:rPr lang="en-US" sz="12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 IP </a:t>
            </a:r>
            <a:endParaRPr lang="en-US" sz="1200" spc="-5" dirty="0">
              <a:latin typeface="Times New Roman" panose="02020603050405020304" pitchFamily="18" charset="0"/>
              <a:ea typeface="MS Mincho" panose="02020609040205080304" pitchFamily="49" charset="-128"/>
            </a:endParaRP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tabLst>
                <a:tab pos="182880" algn="l"/>
                <a:tab pos="457200" algn="l"/>
              </a:tabLst>
            </a:pPr>
            <a:r>
              <a:rPr lang="en-US" sz="12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 </a:t>
            </a:r>
            <a:r>
              <a:rPr lang="en-US" sz="1200" dirty="0">
                <a:solidFill>
                  <a:srgbClr val="804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-parameters</a:t>
            </a:r>
            <a:r>
              <a:rPr lang="en-US" sz="12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 </a:t>
            </a:r>
            <a:r>
              <a:rPr lang="en-US" sz="12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{</a:t>
            </a:r>
            <a:endParaRPr lang="en-US" sz="1200" spc="-5" dirty="0">
              <a:latin typeface="Times New Roman" panose="02020603050405020304" pitchFamily="18" charset="0"/>
              <a:ea typeface="MS Mincho" panose="02020609040205080304" pitchFamily="49" charset="-128"/>
            </a:endParaRP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tabLst>
                <a:tab pos="182880" algn="l"/>
                <a:tab pos="457200" algn="l"/>
              </a:tabLst>
            </a:pPr>
            <a:r>
              <a:rPr lang="en-US" sz="12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  </a:t>
            </a:r>
            <a:r>
              <a:rPr lang="en-US" sz="12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{</a:t>
            </a:r>
            <a:r>
              <a:rPr lang="en-US" sz="12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NORMAL_VOLT </a:t>
            </a:r>
            <a:r>
              <a:rPr lang="en-US" sz="1200" dirty="0">
                <a:solidFill>
                  <a:srgbClr val="FF8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1.0</a:t>
            </a:r>
            <a:r>
              <a:rPr lang="en-US" sz="12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}</a:t>
            </a:r>
            <a:endParaRPr lang="en-US" sz="1200" spc="-5" dirty="0">
              <a:latin typeface="Times New Roman" panose="02020603050405020304" pitchFamily="18" charset="0"/>
              <a:ea typeface="MS Mincho" panose="02020609040205080304" pitchFamily="49" charset="-128"/>
            </a:endParaRP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tabLst>
                <a:tab pos="182880" algn="l"/>
                <a:tab pos="457200" algn="l"/>
              </a:tabLst>
            </a:pPr>
            <a:r>
              <a:rPr lang="en-US" sz="12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  </a:t>
            </a:r>
            <a:r>
              <a:rPr lang="en-US" sz="12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}</a:t>
            </a:r>
            <a:endParaRPr lang="en-US" sz="1200" spc="-5" dirty="0">
              <a:latin typeface="Times New Roman" panose="02020603050405020304" pitchFamily="18" charset="0"/>
              <a:ea typeface="MS Mincho" panose="02020609040205080304" pitchFamily="49" charset="-128"/>
            </a:endParaRP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tabLst>
                <a:tab pos="182880" algn="l"/>
                <a:tab pos="457200" algn="l"/>
              </a:tabLst>
            </a:pPr>
            <a:r>
              <a:rPr lang="en-US" sz="1200" dirty="0">
                <a:solidFill>
                  <a:srgbClr val="008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# SubSystem2.upf</a:t>
            </a:r>
            <a:endParaRPr lang="en-US" sz="1200" spc="-5" dirty="0">
              <a:latin typeface="Times New Roman" panose="02020603050405020304" pitchFamily="18" charset="0"/>
              <a:ea typeface="MS Mincho" panose="02020609040205080304" pitchFamily="49" charset="-128"/>
            </a:endParaRP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tabLst>
                <a:tab pos="182880" algn="l"/>
                <a:tab pos="457200" algn="l"/>
              </a:tabLst>
            </a:pP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create_power_domain</a:t>
            </a:r>
            <a:r>
              <a:rPr lang="en-US" sz="12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 PDSubSys2</a:t>
            </a:r>
            <a:endParaRPr lang="en-US" sz="1200" spc="-5" dirty="0">
              <a:latin typeface="Times New Roman" panose="02020603050405020304" pitchFamily="18" charset="0"/>
              <a:ea typeface="MS Mincho" panose="02020609040205080304" pitchFamily="49" charset="-128"/>
            </a:endParaRP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tabLst>
                <a:tab pos="182880" algn="l"/>
                <a:tab pos="457200" algn="l"/>
              </a:tabLst>
            </a:pP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apply_power_model</a:t>
            </a:r>
            <a:r>
              <a:rPr lang="en-US" sz="12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 IP </a:t>
            </a:r>
            <a:endParaRPr lang="en-US" sz="1200" spc="-5" dirty="0">
              <a:latin typeface="Times New Roman" panose="02020603050405020304" pitchFamily="18" charset="0"/>
              <a:ea typeface="MS Mincho" panose="02020609040205080304" pitchFamily="49" charset="-128"/>
            </a:endParaRP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tabLst>
                <a:tab pos="182880" algn="l"/>
                <a:tab pos="457200" algn="l"/>
              </a:tabLst>
            </a:pPr>
            <a:r>
              <a:rPr lang="en-US" sz="12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 </a:t>
            </a:r>
            <a:r>
              <a:rPr lang="en-US" sz="1200" dirty="0">
                <a:solidFill>
                  <a:srgbClr val="804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-parameters</a:t>
            </a:r>
            <a:r>
              <a:rPr lang="en-US" sz="12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 </a:t>
            </a:r>
            <a:r>
              <a:rPr lang="en-US" sz="12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{</a:t>
            </a:r>
            <a:endParaRPr lang="en-US" sz="1200" spc="-5" dirty="0">
              <a:latin typeface="Times New Roman" panose="02020603050405020304" pitchFamily="18" charset="0"/>
              <a:ea typeface="MS Mincho" panose="02020609040205080304" pitchFamily="49" charset="-128"/>
            </a:endParaRP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tabLst>
                <a:tab pos="182880" algn="l"/>
                <a:tab pos="457200" algn="l"/>
              </a:tabLst>
            </a:pPr>
            <a:r>
              <a:rPr lang="en-US" sz="12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  </a:t>
            </a:r>
            <a:r>
              <a:rPr lang="en-US" sz="12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{</a:t>
            </a:r>
            <a:r>
              <a:rPr lang="en-US" sz="12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NORMAL_VOLT </a:t>
            </a:r>
            <a:r>
              <a:rPr lang="en-US" sz="1200" dirty="0">
                <a:solidFill>
                  <a:srgbClr val="FF8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1.2</a:t>
            </a:r>
            <a:r>
              <a:rPr lang="en-US" sz="12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}</a:t>
            </a:r>
            <a:endParaRPr lang="en-US" sz="1200" spc="-5" dirty="0">
              <a:latin typeface="Times New Roman" panose="02020603050405020304" pitchFamily="18" charset="0"/>
              <a:ea typeface="MS Mincho" panose="02020609040205080304" pitchFamily="49" charset="-128"/>
            </a:endParaRP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tabLst>
                <a:tab pos="182880" algn="l"/>
                <a:tab pos="457200" algn="l"/>
              </a:tabLst>
            </a:pPr>
            <a:r>
              <a:rPr lang="en-US" sz="12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  </a:t>
            </a:r>
            <a:r>
              <a:rPr lang="en-US" sz="12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}</a:t>
            </a:r>
            <a:endParaRPr lang="en-US" sz="1200" spc="-5" dirty="0">
              <a:effectLst/>
              <a:latin typeface="Times New Roman" panose="02020603050405020304" pitchFamily="18" charset="0"/>
              <a:ea typeface="MS Mincho" panose="020206090402050803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04290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A184B6-61BF-4951-9CF8-367A419654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Limitations in UPF 3.0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A7D84D-2AC8-4DEC-A27E-AAF1D6981D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Protected Environment</a:t>
            </a:r>
          </a:p>
          <a:p>
            <a:pPr lvl="1"/>
            <a:r>
              <a:rPr lang="en-US" dirty="0"/>
              <a:t>begin_power_model/end_power_model do not provide protection from global variables</a:t>
            </a:r>
          </a:p>
          <a:p>
            <a:pPr lvl="1"/>
            <a:r>
              <a:rPr lang="en-US" dirty="0"/>
              <a:t>Replaced by define_power_model in UPF 3.1</a:t>
            </a:r>
          </a:p>
          <a:p>
            <a:r>
              <a:rPr lang="en-US" dirty="0"/>
              <a:t>Supply and Logic Port Connections</a:t>
            </a:r>
          </a:p>
          <a:p>
            <a:pPr lvl="1"/>
            <a:r>
              <a:rPr lang="en-US" dirty="0"/>
              <a:t>No ability to connect supply nets and logic nets</a:t>
            </a:r>
          </a:p>
          <a:p>
            <a:pPr lvl="1"/>
            <a:r>
              <a:rPr lang="en-US" dirty="0"/>
              <a:t>New option –port_map added in UPF 3.1</a:t>
            </a:r>
          </a:p>
          <a:p>
            <a:r>
              <a:rPr lang="en-US" dirty="0"/>
              <a:t>Use of Tcl parameters</a:t>
            </a:r>
          </a:p>
          <a:p>
            <a:pPr lvl="1"/>
            <a:r>
              <a:rPr lang="en-US" dirty="0"/>
              <a:t>add_parameter restricted to System level models</a:t>
            </a:r>
          </a:p>
          <a:p>
            <a:pPr lvl="1"/>
            <a:r>
              <a:rPr lang="en-US" dirty="0"/>
              <a:t>UPF 3.1 extends add_parameter to allow Tcl parameters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BF8F515-D2D5-499C-8537-D150195456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Accellera Systems Initiative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1B7171-8492-47A6-8349-724689F341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6" name="Picture 5" descr="A picture containing indoor&#10;&#10;Description generated with high confidence">
            <a:extLst>
              <a:ext uri="{FF2B5EF4-FFF2-40B4-BE49-F238E27FC236}">
                <a16:creationId xmlns:a16="http://schemas.microsoft.com/office/drawing/2014/main" id="{41F6C9B2-A486-451F-8180-39122F041C4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6832925" y="2286000"/>
            <a:ext cx="1608366" cy="207168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B509294-0D98-4E45-88A5-E8A3A6AE745B}"/>
              </a:ext>
            </a:extLst>
          </p:cNvPr>
          <p:cNvSpPr txBox="1"/>
          <p:nvPr/>
        </p:nvSpPr>
        <p:spPr>
          <a:xfrm>
            <a:off x="6832926" y="4519449"/>
            <a:ext cx="16083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hlinkClick r:id="rId4" tooltip="https://graphicdesign.stackexchange.com/questions/28064/what-is-this-style-of-icon-with-3d-white-people-called"/>
              </a:rPr>
              <a:t>This Photo</a:t>
            </a:r>
            <a:r>
              <a:rPr lang="en-US" sz="600" dirty="0"/>
              <a:t> by Unknown Author is licensed under </a:t>
            </a:r>
            <a:r>
              <a:rPr lang="en-US" sz="600" dirty="0">
                <a:hlinkClick r:id="rId5" tooltip="https://creativecommons.org/licenses/by-sa/3.0/"/>
              </a:rPr>
              <a:t>CC BY-SA</a:t>
            </a:r>
            <a:endParaRPr lang="en-US" sz="600" dirty="0"/>
          </a:p>
        </p:txBody>
      </p:sp>
    </p:spTree>
    <p:extLst>
      <p:ext uri="{BB962C8B-B14F-4D97-AF65-F5344CB8AC3E}">
        <p14:creationId xmlns:p14="http://schemas.microsoft.com/office/powerpoint/2010/main" val="7742464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624F95-1B50-45ED-9360-90FAF9E8C0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Extensions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48495C-859C-4510-89E9-E5E69DADA1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Implicit instantiation</a:t>
            </a:r>
          </a:p>
          <a:p>
            <a:pPr lvl="1"/>
            <a:r>
              <a:rPr lang="en-US" dirty="0"/>
              <a:t>Automatically instantiate power models for </a:t>
            </a:r>
          </a:p>
          <a:p>
            <a:pPr lvl="2"/>
            <a:r>
              <a:rPr lang="en-US" dirty="0"/>
              <a:t>Hard macros</a:t>
            </a:r>
          </a:p>
          <a:p>
            <a:pPr lvl="2"/>
            <a:r>
              <a:rPr lang="en-US" dirty="0"/>
              <a:t>Top design</a:t>
            </a:r>
          </a:p>
          <a:p>
            <a:r>
              <a:rPr lang="en-US" dirty="0"/>
              <a:t>Updates to power model</a:t>
            </a:r>
          </a:p>
          <a:p>
            <a:pPr lvl="1"/>
            <a:r>
              <a:rPr lang="en-US" dirty="0"/>
              <a:t>No ability to directly update the intent of power model</a:t>
            </a:r>
          </a:p>
          <a:p>
            <a:r>
              <a:rPr lang="en-US" dirty="0"/>
              <a:t>Mantis filed to request enhancements in UPF 4.0.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ACB383-F923-435B-9E08-2B91EBC6C7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Accellera Systems Initiative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738116B-C6C8-4333-90F1-D1688F2F20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67078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7BA99B-304C-4FF1-AB7D-C958B59A58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</p:spPr>
        <p:txBody>
          <a:bodyPr>
            <a:normAutofit/>
          </a:bodyPr>
          <a:lstStyle/>
          <a:p>
            <a:r>
              <a:rPr lang="en-US" dirty="0"/>
              <a:t>Empowering Power Intent Specification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B2F47A-B284-4F76-9160-DE94854A18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49" y="1825625"/>
            <a:ext cx="5035550" cy="4351338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1900"/>
              <a:t>Power models provide a modular based methodology of UPF</a:t>
            </a:r>
          </a:p>
          <a:p>
            <a:pPr>
              <a:lnSpc>
                <a:spcPct val="90000"/>
              </a:lnSpc>
            </a:pPr>
            <a:r>
              <a:rPr lang="en-US" sz="1900"/>
              <a:t>Works seamlessly with hierarchical based methodology for modern designs</a:t>
            </a:r>
          </a:p>
          <a:p>
            <a:pPr>
              <a:lnSpc>
                <a:spcPct val="90000"/>
              </a:lnSpc>
            </a:pPr>
            <a:r>
              <a:rPr lang="en-US" sz="1900"/>
              <a:t>Uses inbuilt UPF semantics to eliminate human errors in UPF specification</a:t>
            </a:r>
          </a:p>
          <a:p>
            <a:pPr>
              <a:lnSpc>
                <a:spcPct val="90000"/>
              </a:lnSpc>
            </a:pPr>
            <a:r>
              <a:rPr lang="en-US" sz="1900"/>
              <a:t>Empowers</a:t>
            </a:r>
          </a:p>
          <a:p>
            <a:pPr lvl="1">
              <a:lnSpc>
                <a:spcPct val="90000"/>
              </a:lnSpc>
            </a:pPr>
            <a:r>
              <a:rPr lang="en-US" sz="1900" b="1"/>
              <a:t>Users</a:t>
            </a:r>
          </a:p>
          <a:p>
            <a:pPr lvl="2">
              <a:lnSpc>
                <a:spcPct val="90000"/>
              </a:lnSpc>
            </a:pPr>
            <a:r>
              <a:rPr lang="en-US" sz="1900"/>
              <a:t>Minimal code</a:t>
            </a:r>
          </a:p>
          <a:p>
            <a:pPr lvl="2">
              <a:lnSpc>
                <a:spcPct val="90000"/>
              </a:lnSpc>
            </a:pPr>
            <a:r>
              <a:rPr lang="en-US" sz="1900"/>
              <a:t>Self checking</a:t>
            </a:r>
          </a:p>
          <a:p>
            <a:pPr lvl="1">
              <a:lnSpc>
                <a:spcPct val="90000"/>
              </a:lnSpc>
            </a:pPr>
            <a:r>
              <a:rPr lang="en-US" sz="1900" b="1"/>
              <a:t>Tools</a:t>
            </a:r>
          </a:p>
          <a:p>
            <a:pPr lvl="2">
              <a:lnSpc>
                <a:spcPct val="90000"/>
              </a:lnSpc>
            </a:pPr>
            <a:r>
              <a:rPr lang="en-US" sz="1900"/>
              <a:t>Improved performance</a:t>
            </a:r>
          </a:p>
          <a:p>
            <a:pPr lvl="1">
              <a:lnSpc>
                <a:spcPct val="90000"/>
              </a:lnSpc>
            </a:pPr>
            <a:r>
              <a:rPr lang="en-US" sz="1900" b="1"/>
              <a:t>Library vendors</a:t>
            </a:r>
          </a:p>
          <a:p>
            <a:pPr lvl="2">
              <a:lnSpc>
                <a:spcPct val="90000"/>
              </a:lnSpc>
            </a:pPr>
            <a:r>
              <a:rPr lang="en-US" sz="1900"/>
              <a:t>UPF library similar to liberty library</a:t>
            </a:r>
          </a:p>
        </p:txBody>
      </p:sp>
      <p:pic>
        <p:nvPicPr>
          <p:cNvPr id="13" name="Picture 12" descr="A person standing on a beach&#10;&#10;Description generated with very high confidence">
            <a:extLst>
              <a:ext uri="{FF2B5EF4-FFF2-40B4-BE49-F238E27FC236}">
                <a16:creationId xmlns:a16="http://schemas.microsoft.com/office/drawing/2014/main" id="{232E501A-4FDF-48FF-8A99-F77CAED7755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rcRect l="27991" r="26508" b="-1"/>
          <a:stretch/>
        </p:blipFill>
        <p:spPr>
          <a:xfrm>
            <a:off x="6015426" y="1904284"/>
            <a:ext cx="2364330" cy="3448850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50FDAE2-1071-4585-AB01-264590B2E4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© Accellera Systems Initiative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A48AF3B-E7D5-453D-AF19-EADFF38228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8B820FFD-5868-4678-ACC2-C353669912D5}" type="slidenum">
              <a:rPr lang="en-US" smtClean="0"/>
              <a:pPr>
                <a:spcAft>
                  <a:spcPts val="600"/>
                </a:spcAft>
              </a:pPr>
              <a:t>17</a:t>
            </a:fld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60C8124-E932-40B5-983F-EA9D7D00A6B7}"/>
              </a:ext>
            </a:extLst>
          </p:cNvPr>
          <p:cNvSpPr txBox="1"/>
          <p:nvPr/>
        </p:nvSpPr>
        <p:spPr>
          <a:xfrm>
            <a:off x="6072714" y="5153079"/>
            <a:ext cx="2307042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US" sz="700">
                <a:solidFill>
                  <a:srgbClr val="FFFFFF"/>
                </a:solidFill>
                <a:latin typeface="+mn-lt"/>
                <a:cs typeface="+mn-cs"/>
                <a:hlinkClick r:id="rId4" tooltip="http://www.familyvolley.com/2011/03/giveaway-and-new-sponsor.html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This Photo</a:t>
            </a:r>
            <a:r>
              <a:rPr lang="en-US" sz="700">
                <a:solidFill>
                  <a:srgbClr val="FFFFFF"/>
                </a:solidFill>
                <a:latin typeface="+mn-lt"/>
                <a:cs typeface="+mn-cs"/>
              </a:rPr>
              <a:t> by Unknown Author is licensed under </a:t>
            </a:r>
            <a:r>
              <a:rPr lang="en-US" sz="700">
                <a:solidFill>
                  <a:srgbClr val="FFFFFF"/>
                </a:solidFill>
                <a:latin typeface="+mn-lt"/>
                <a:cs typeface="+mn-cs"/>
                <a:hlinkClick r:id="rId5" tooltip="https://creativecommons.org/licenses/by-sa/3.0/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CC BY-SA</a:t>
            </a:r>
            <a:endParaRPr lang="en-US" sz="700">
              <a:solidFill>
                <a:srgbClr val="FFFFFF"/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228576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7F0067-22BB-4FC2-9B9E-ED0A2D949F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DBE544-25CD-46DF-B345-3B89ACE2EE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References</a:t>
            </a:r>
          </a:p>
          <a:p>
            <a:pPr lvl="1"/>
            <a:r>
              <a:rPr lang="en-US" dirty="0"/>
              <a:t>IEEE Standard for Design and Verification of Low-Power, Energy-Aware Electronic Systems," in IEEE </a:t>
            </a:r>
            <a:r>
              <a:rPr lang="en-US" dirty="0" err="1"/>
              <a:t>Std</a:t>
            </a:r>
            <a:r>
              <a:rPr lang="en-US" dirty="0"/>
              <a:t> 1801-2015 (Revision of IEEE </a:t>
            </a:r>
            <a:r>
              <a:rPr lang="en-US" dirty="0" err="1"/>
              <a:t>Std</a:t>
            </a:r>
            <a:r>
              <a:rPr lang="en-US" dirty="0"/>
              <a:t> 1801-2013) , vol., no., pp.1-515, March 25 2016</a:t>
            </a:r>
          </a:p>
          <a:p>
            <a:pPr lvl="1"/>
            <a:r>
              <a:rPr lang="en-US" dirty="0"/>
              <a:t>Mohit Jain, Amit Singh, JSSS Bharath, Amit Srivastava, Bharti Jain , “Power Aware Models: Overcoming barriers in Power Aware Simulation”, </a:t>
            </a:r>
            <a:r>
              <a:rPr lang="en-US" dirty="0" err="1"/>
              <a:t>DVCon</a:t>
            </a:r>
            <a:r>
              <a:rPr lang="en-US" dirty="0"/>
              <a:t> Europe 2014.</a:t>
            </a:r>
          </a:p>
          <a:p>
            <a:pPr lvl="1"/>
            <a:r>
              <a:rPr lang="en-US" dirty="0"/>
              <a:t>Tim </a:t>
            </a:r>
            <a:r>
              <a:rPr lang="en-US" dirty="0" err="1"/>
              <a:t>Kogel</a:t>
            </a:r>
            <a:r>
              <a:rPr lang="en-US" dirty="0"/>
              <a:t>, “Applying UPF 3.0 for Early, System-level Power Analysis of SoCs with DDR Memories”,   DVCON EUROPE 2016.</a:t>
            </a:r>
          </a:p>
          <a:p>
            <a:pPr lvl="1"/>
            <a:r>
              <a:rPr lang="en-US" dirty="0"/>
              <a:t>VCS Native Low Power with MVSIM, </a:t>
            </a:r>
            <a:r>
              <a:rPr lang="en-US" dirty="0">
                <a:hlinkClick r:id="rId2"/>
              </a:rPr>
              <a:t>https://www.synopsys.com/verification/simulation/vcs-with-mvsim.htm</a:t>
            </a:r>
            <a:r>
              <a:rPr lang="en-US" dirty="0"/>
              <a:t> </a:t>
            </a:r>
          </a:p>
          <a:p>
            <a:pPr marL="0" indent="0">
              <a:buNone/>
            </a:pPr>
            <a:br>
              <a:rPr lang="en-US" dirty="0"/>
            </a:b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530100-128F-4AAF-9011-0A48A781B4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9BFFC1-6E47-4A5D-867D-7A1DE785FB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60745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Questions</a:t>
            </a: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Accellera Systems Initiative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19</a:t>
            </a:fld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EF3D1A-DD5E-43AB-A9B3-41DB3220B2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D58CB8-F60C-48A8-BCB8-72B8A611D3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  <a:p>
            <a:r>
              <a:rPr lang="en-US" dirty="0"/>
              <a:t>Hierarchical UPF</a:t>
            </a:r>
          </a:p>
          <a:p>
            <a:r>
              <a:rPr lang="en-US" dirty="0"/>
              <a:t>Challenges with Hierarchical Approach</a:t>
            </a:r>
          </a:p>
          <a:p>
            <a:r>
              <a:rPr lang="en-US" dirty="0"/>
              <a:t>Power Models</a:t>
            </a:r>
          </a:p>
          <a:p>
            <a:r>
              <a:rPr lang="en-US" dirty="0"/>
              <a:t>Benefits</a:t>
            </a:r>
          </a:p>
          <a:p>
            <a:r>
              <a:rPr lang="en-US" dirty="0"/>
              <a:t>Limitations and Future Work</a:t>
            </a:r>
          </a:p>
          <a:p>
            <a:r>
              <a:rPr lang="en-US" dirty="0"/>
              <a:t>Conclusion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A5AA80-6452-40D9-B624-C073487A62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Accellera Systems Initiative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3E1152-B26F-4E79-AD6A-4565B87536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39122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1DD0B8-2C1A-49E8-9A2A-45D7472140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00EA82-37D6-4642-A01C-340A021784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47801"/>
            <a:ext cx="5410200" cy="449580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Modern Low Power SoCs integrate many IPs</a:t>
            </a:r>
          </a:p>
          <a:p>
            <a:pPr lvl="1"/>
            <a:r>
              <a:rPr lang="en-US" dirty="0"/>
              <a:t>With its own power management</a:t>
            </a:r>
          </a:p>
          <a:p>
            <a:pPr lvl="1"/>
            <a:r>
              <a:rPr lang="en-US" dirty="0"/>
              <a:t>UPF</a:t>
            </a:r>
          </a:p>
          <a:p>
            <a:r>
              <a:rPr lang="en-US" dirty="0"/>
              <a:t>Current hierarchical UPF methodology is becoming inadequate</a:t>
            </a:r>
          </a:p>
          <a:p>
            <a:pPr lvl="1"/>
            <a:r>
              <a:rPr lang="en-US" dirty="0"/>
              <a:t>File based</a:t>
            </a:r>
          </a:p>
          <a:p>
            <a:pPr lvl="1"/>
            <a:r>
              <a:rPr lang="en-US" dirty="0"/>
              <a:t>Instance based, dependent on design hierarchy</a:t>
            </a:r>
          </a:p>
          <a:p>
            <a:r>
              <a:rPr lang="en-US" dirty="0"/>
              <a:t>New kinds of problems are coming up</a:t>
            </a:r>
          </a:p>
          <a:p>
            <a:pPr lvl="1"/>
            <a:r>
              <a:rPr lang="en-US" dirty="0"/>
              <a:t>Large number of IPs and instances of IPs</a:t>
            </a:r>
          </a:p>
          <a:p>
            <a:pPr lvl="1"/>
            <a:r>
              <a:rPr lang="en-US" dirty="0"/>
              <a:t>Code explosion, File management, Tool performance, etc.</a:t>
            </a:r>
          </a:p>
          <a:p>
            <a:r>
              <a:rPr lang="en-US" dirty="0"/>
              <a:t>A new methodology which empowers the way we write UPF</a:t>
            </a:r>
          </a:p>
          <a:p>
            <a:pPr lvl="1"/>
            <a:r>
              <a:rPr lang="en-US" dirty="0"/>
              <a:t>Modular UPF</a:t>
            </a:r>
          </a:p>
          <a:p>
            <a:pPr lvl="1"/>
            <a:r>
              <a:rPr lang="en-US" dirty="0"/>
              <a:t>Based on standard UPF constructs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ED0E925-34C3-49FB-9E9A-3EE8FE49D3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Accellera Systems Initiative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9DEC47-BDB0-4FF7-9197-D0D2B246B9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3</a:t>
            </a:fld>
            <a:endParaRPr lang="en-US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4BE4BB63-0A0A-4458-91B6-8A8EDA074DED}"/>
              </a:ext>
            </a:extLst>
          </p:cNvPr>
          <p:cNvGrpSpPr/>
          <p:nvPr/>
        </p:nvGrpSpPr>
        <p:grpSpPr>
          <a:xfrm>
            <a:off x="7475259" y="1154039"/>
            <a:ext cx="1353803" cy="1244263"/>
            <a:chOff x="5120694" y="4956048"/>
            <a:chExt cx="1258007" cy="1352678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4E3FACD4-2BD6-479D-A9DF-5F653275A78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4"/>
                </a:ext>
              </a:extLst>
            </a:blip>
            <a:stretch>
              <a:fillRect/>
            </a:stretch>
          </p:blipFill>
          <p:spPr>
            <a:xfrm>
              <a:off x="5205180" y="4956048"/>
              <a:ext cx="1036320" cy="987552"/>
            </a:xfrm>
            <a:prstGeom prst="rect">
              <a:avLst/>
            </a:prstGeom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7A1128D2-53C0-4448-8122-EFEDC6BE7166}"/>
                </a:ext>
              </a:extLst>
            </p:cNvPr>
            <p:cNvSpPr txBox="1"/>
            <p:nvPr/>
          </p:nvSpPr>
          <p:spPr>
            <a:xfrm>
              <a:off x="5120694" y="5943601"/>
              <a:ext cx="1258007" cy="365125"/>
            </a:xfrm>
            <a:prstGeom prst="rect">
              <a:avLst/>
            </a:prstGeom>
            <a:noFill/>
          </p:spPr>
          <p:txBody>
            <a:bodyPr wrap="square" rtlCol="0">
              <a:normAutofit/>
            </a:bodyPr>
            <a:lstStyle/>
            <a:p>
              <a:r>
                <a:rPr lang="en-US" sz="600" dirty="0">
                  <a:hlinkClick r:id="rId4" tooltip="https://simple.wikipedia.org/wiki/Integrated_circuit"/>
                </a:rPr>
                <a:t>This Photo</a:t>
              </a:r>
              <a:r>
                <a:rPr lang="en-US" sz="600" dirty="0"/>
                <a:t> by Unknown Author is licensed under </a:t>
              </a:r>
              <a:r>
                <a:rPr lang="en-US" sz="600" dirty="0">
                  <a:hlinkClick r:id="rId5" tooltip="https://creativecommons.org/licenses/by-sa/3.0/"/>
                </a:rPr>
                <a:t>CC BY-SA</a:t>
              </a:r>
              <a:endParaRPr lang="en-US" sz="600" dirty="0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ABDB6D8E-6402-45A7-812B-FF859F3EF47B}"/>
              </a:ext>
            </a:extLst>
          </p:cNvPr>
          <p:cNvGrpSpPr/>
          <p:nvPr/>
        </p:nvGrpSpPr>
        <p:grpSpPr>
          <a:xfrm>
            <a:off x="5925981" y="1127557"/>
            <a:ext cx="1307154" cy="1287872"/>
            <a:chOff x="6245874" y="1219200"/>
            <a:chExt cx="2288526" cy="2153597"/>
          </a:xfrm>
        </p:grpSpPr>
        <p:pic>
          <p:nvPicPr>
            <p:cNvPr id="58" name="Picture 57">
              <a:extLst>
                <a:ext uri="{FF2B5EF4-FFF2-40B4-BE49-F238E27FC236}">
                  <a16:creationId xmlns:a16="http://schemas.microsoft.com/office/drawing/2014/main" id="{99ABE9F3-C706-438B-9B93-A5747B7ACF1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7"/>
                </a:ext>
              </a:extLst>
            </a:blip>
            <a:stretch>
              <a:fillRect/>
            </a:stretch>
          </p:blipFill>
          <p:spPr>
            <a:xfrm>
              <a:off x="6245874" y="1219200"/>
              <a:ext cx="2288526" cy="1836012"/>
            </a:xfrm>
            <a:prstGeom prst="rect">
              <a:avLst/>
            </a:prstGeom>
          </p:spPr>
        </p:pic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067E1D78-E745-4BCE-84BF-A95D34127526}"/>
                </a:ext>
              </a:extLst>
            </p:cNvPr>
            <p:cNvSpPr txBox="1"/>
            <p:nvPr/>
          </p:nvSpPr>
          <p:spPr>
            <a:xfrm>
              <a:off x="6245874" y="3057005"/>
              <a:ext cx="2288526" cy="315792"/>
            </a:xfrm>
            <a:prstGeom prst="rect">
              <a:avLst/>
            </a:prstGeom>
            <a:noFill/>
          </p:spPr>
          <p:txBody>
            <a:bodyPr wrap="square" rtlCol="0">
              <a:normAutofit fontScale="55000" lnSpcReduction="20000"/>
            </a:bodyPr>
            <a:lstStyle/>
            <a:p>
              <a:r>
                <a:rPr lang="en-US" sz="600" dirty="0">
                  <a:hlinkClick r:id="rId7" tooltip="https://blog.jcplaboratory.org/tag/windows-processes/"/>
                </a:rPr>
                <a:t>This Photo</a:t>
              </a:r>
              <a:r>
                <a:rPr lang="en-US" sz="600" dirty="0"/>
                <a:t> by Unknown Author is licensed under </a:t>
              </a:r>
              <a:r>
                <a:rPr lang="en-US" sz="600" dirty="0">
                  <a:hlinkClick r:id="rId5" tooltip="https://creativecommons.org/licenses/by-sa/3.0/"/>
                </a:rPr>
                <a:t>CC BY-SA</a:t>
              </a:r>
              <a:endParaRPr lang="en-US" sz="600" dirty="0"/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3CA72E11-1BE9-44B4-9224-2FA26FBBE503}"/>
              </a:ext>
            </a:extLst>
          </p:cNvPr>
          <p:cNvGrpSpPr/>
          <p:nvPr/>
        </p:nvGrpSpPr>
        <p:grpSpPr>
          <a:xfrm>
            <a:off x="6182815" y="4037717"/>
            <a:ext cx="2019660" cy="1408322"/>
            <a:chOff x="6172200" y="1447801"/>
            <a:chExt cx="2019660" cy="1408322"/>
          </a:xfrm>
        </p:grpSpPr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C731C26C-91C5-451B-A5C0-1ED1DFE2DAB3}"/>
                </a:ext>
              </a:extLst>
            </p:cNvPr>
            <p:cNvCxnSpPr>
              <a:stCxn id="64" idx="2"/>
              <a:endCxn id="74" idx="0"/>
            </p:cNvCxnSpPr>
            <p:nvPr/>
          </p:nvCxnSpPr>
          <p:spPr>
            <a:xfrm>
              <a:off x="6412462" y="2272039"/>
              <a:ext cx="1207991" cy="248515"/>
            </a:xfrm>
            <a:prstGeom prst="line">
              <a:avLst/>
            </a:prstGeom>
            <a:ln>
              <a:prstDash val="sysDot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C5FC4CF7-E201-4EAC-82FF-F71D62260BC6}"/>
                </a:ext>
              </a:extLst>
            </p:cNvPr>
            <p:cNvCxnSpPr>
              <a:cxnSpLocks/>
              <a:stCxn id="68" idx="2"/>
              <a:endCxn id="74" idx="0"/>
            </p:cNvCxnSpPr>
            <p:nvPr/>
          </p:nvCxnSpPr>
          <p:spPr>
            <a:xfrm>
              <a:off x="7028051" y="2284524"/>
              <a:ext cx="592402" cy="236030"/>
            </a:xfrm>
            <a:prstGeom prst="line">
              <a:avLst/>
            </a:prstGeom>
            <a:ln>
              <a:prstDash val="sysDot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C847B89A-C6F1-4854-AF57-06C1B281AA16}"/>
                </a:ext>
              </a:extLst>
            </p:cNvPr>
            <p:cNvCxnSpPr>
              <a:cxnSpLocks/>
              <a:stCxn id="70" idx="2"/>
              <a:endCxn id="74" idx="0"/>
            </p:cNvCxnSpPr>
            <p:nvPr/>
          </p:nvCxnSpPr>
          <p:spPr>
            <a:xfrm flipH="1">
              <a:off x="7620453" y="2275517"/>
              <a:ext cx="327910" cy="245037"/>
            </a:xfrm>
            <a:prstGeom prst="line">
              <a:avLst/>
            </a:prstGeom>
            <a:ln>
              <a:prstDash val="sysDot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64" name="Rectangle: Rounded Corners 63">
              <a:extLst>
                <a:ext uri="{FF2B5EF4-FFF2-40B4-BE49-F238E27FC236}">
                  <a16:creationId xmlns:a16="http://schemas.microsoft.com/office/drawing/2014/main" id="{F5699589-1F8A-47F3-9C7F-C225389FBFFC}"/>
                </a:ext>
              </a:extLst>
            </p:cNvPr>
            <p:cNvSpPr/>
            <p:nvPr/>
          </p:nvSpPr>
          <p:spPr>
            <a:xfrm>
              <a:off x="6172200" y="1952456"/>
              <a:ext cx="480524" cy="319583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000" dirty="0"/>
                <a:t>inst1</a:t>
              </a:r>
            </a:p>
          </p:txBody>
        </p:sp>
        <p:sp>
          <p:nvSpPr>
            <p:cNvPr id="65" name="Rectangle: Rounded Corners 64">
              <a:extLst>
                <a:ext uri="{FF2B5EF4-FFF2-40B4-BE49-F238E27FC236}">
                  <a16:creationId xmlns:a16="http://schemas.microsoft.com/office/drawing/2014/main" id="{4B92AB43-C96C-49B3-B15A-92DA0704F670}"/>
                </a:ext>
              </a:extLst>
            </p:cNvPr>
            <p:cNvSpPr/>
            <p:nvPr/>
          </p:nvSpPr>
          <p:spPr>
            <a:xfrm>
              <a:off x="6787791" y="1447801"/>
              <a:ext cx="480524" cy="319583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000" dirty="0"/>
                <a:t>SoC</a:t>
              </a:r>
              <a:endParaRPr lang="en-US" sz="800" dirty="0"/>
            </a:p>
          </p:txBody>
        </p:sp>
        <p:cxnSp>
          <p:nvCxnSpPr>
            <p:cNvPr id="66" name="Connector: Elbow 65">
              <a:extLst>
                <a:ext uri="{FF2B5EF4-FFF2-40B4-BE49-F238E27FC236}">
                  <a16:creationId xmlns:a16="http://schemas.microsoft.com/office/drawing/2014/main" id="{F5B73C5B-31E5-4D93-9FF1-B250A892B862}"/>
                </a:ext>
              </a:extLst>
            </p:cNvPr>
            <p:cNvCxnSpPr>
              <a:cxnSpLocks/>
              <a:stCxn id="65" idx="2"/>
              <a:endCxn id="64" idx="0"/>
            </p:cNvCxnSpPr>
            <p:nvPr/>
          </p:nvCxnSpPr>
          <p:spPr>
            <a:xfrm rot="5400000">
              <a:off x="6627722" y="1552125"/>
              <a:ext cx="185072" cy="615591"/>
            </a:xfrm>
            <a:prstGeom prst="bentConnector3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7" name="Connector: Elbow 66">
              <a:extLst>
                <a:ext uri="{FF2B5EF4-FFF2-40B4-BE49-F238E27FC236}">
                  <a16:creationId xmlns:a16="http://schemas.microsoft.com/office/drawing/2014/main" id="{D716C964-4C29-4E46-9151-8E5917A0FEA0}"/>
                </a:ext>
              </a:extLst>
            </p:cNvPr>
            <p:cNvCxnSpPr>
              <a:cxnSpLocks/>
              <a:stCxn id="65" idx="2"/>
              <a:endCxn id="70" idx="0"/>
            </p:cNvCxnSpPr>
            <p:nvPr/>
          </p:nvCxnSpPr>
          <p:spPr>
            <a:xfrm rot="16200000" flipH="1">
              <a:off x="7393933" y="1401504"/>
              <a:ext cx="188550" cy="920310"/>
            </a:xfrm>
            <a:prstGeom prst="bentConnector3">
              <a:avLst>
                <a:gd name="adj1" fmla="val 50000"/>
              </a:avLst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68" name="Rectangle: Rounded Corners 67">
              <a:extLst>
                <a:ext uri="{FF2B5EF4-FFF2-40B4-BE49-F238E27FC236}">
                  <a16:creationId xmlns:a16="http://schemas.microsoft.com/office/drawing/2014/main" id="{331AB073-4493-4A73-A3E3-9DF5ABCBA52F}"/>
                </a:ext>
              </a:extLst>
            </p:cNvPr>
            <p:cNvSpPr/>
            <p:nvPr/>
          </p:nvSpPr>
          <p:spPr>
            <a:xfrm>
              <a:off x="6787789" y="1964941"/>
              <a:ext cx="480524" cy="319583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000" dirty="0"/>
                <a:t>inst2</a:t>
              </a:r>
            </a:p>
          </p:txBody>
        </p: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D96853DC-E3AF-493C-9707-B285B9B0D2FD}"/>
                </a:ext>
              </a:extLst>
            </p:cNvPr>
            <p:cNvCxnSpPr>
              <a:stCxn id="65" idx="2"/>
              <a:endCxn id="68" idx="0"/>
            </p:cNvCxnSpPr>
            <p:nvPr/>
          </p:nvCxnSpPr>
          <p:spPr>
            <a:xfrm flipH="1">
              <a:off x="7028051" y="1767384"/>
              <a:ext cx="2" cy="197557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70" name="Rectangle: Rounded Corners 69">
              <a:extLst>
                <a:ext uri="{FF2B5EF4-FFF2-40B4-BE49-F238E27FC236}">
                  <a16:creationId xmlns:a16="http://schemas.microsoft.com/office/drawing/2014/main" id="{CFD26439-BA1D-43B8-8102-14DE62138D2B}"/>
                </a:ext>
              </a:extLst>
            </p:cNvPr>
            <p:cNvSpPr/>
            <p:nvPr/>
          </p:nvSpPr>
          <p:spPr>
            <a:xfrm>
              <a:off x="7704866" y="1955934"/>
              <a:ext cx="486994" cy="319583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000" dirty="0" err="1"/>
                <a:t>instN</a:t>
              </a:r>
              <a:endParaRPr lang="en-US" sz="1000" dirty="0"/>
            </a:p>
          </p:txBody>
        </p: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37EAA400-CEFC-4D6A-AADE-B2A4F9100269}"/>
                </a:ext>
              </a:extLst>
            </p:cNvPr>
            <p:cNvCxnSpPr/>
            <p:nvPr/>
          </p:nvCxnSpPr>
          <p:spPr>
            <a:xfrm>
              <a:off x="7385374" y="2110612"/>
              <a:ext cx="258268" cy="0"/>
            </a:xfrm>
            <a:prstGeom prst="line">
              <a:avLst/>
            </a:prstGeom>
            <a:ln cap="rnd">
              <a:prstDash val="sysDot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1684439E-D198-4870-9D63-847E19BE7DC8}"/>
                </a:ext>
              </a:extLst>
            </p:cNvPr>
            <p:cNvGrpSpPr/>
            <p:nvPr/>
          </p:nvGrpSpPr>
          <p:grpSpPr>
            <a:xfrm>
              <a:off x="7263351" y="1447801"/>
              <a:ext cx="714204" cy="1408322"/>
              <a:chOff x="8136242" y="1473667"/>
              <a:chExt cx="714204" cy="1408322"/>
            </a:xfrm>
          </p:grpSpPr>
          <p:sp>
            <p:nvSpPr>
              <p:cNvPr id="73" name="Flowchart: Predefined Process 72">
                <a:extLst>
                  <a:ext uri="{FF2B5EF4-FFF2-40B4-BE49-F238E27FC236}">
                    <a16:creationId xmlns:a16="http://schemas.microsoft.com/office/drawing/2014/main" id="{256F4553-54EB-431C-A86C-63245B6147A3}"/>
                  </a:ext>
                </a:extLst>
              </p:cNvPr>
              <p:cNvSpPr/>
              <p:nvPr/>
            </p:nvSpPr>
            <p:spPr>
              <a:xfrm>
                <a:off x="8136243" y="1473667"/>
                <a:ext cx="714203" cy="335569"/>
              </a:xfrm>
              <a:prstGeom prst="flowChartPredefinedProcess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>
                <a:normAutofit fontScale="55000" lnSpcReduction="20000"/>
              </a:bodyPr>
              <a:lstStyle/>
              <a:p>
                <a:pPr algn="ctr"/>
                <a:r>
                  <a:rPr lang="en-US" dirty="0"/>
                  <a:t>Power Model</a:t>
                </a:r>
              </a:p>
            </p:txBody>
          </p:sp>
          <p:sp>
            <p:nvSpPr>
              <p:cNvPr id="74" name="Flowchart: Predefined Process 73">
                <a:extLst>
                  <a:ext uri="{FF2B5EF4-FFF2-40B4-BE49-F238E27FC236}">
                    <a16:creationId xmlns:a16="http://schemas.microsoft.com/office/drawing/2014/main" id="{4BBD6AC6-A436-4418-A3A1-AF47DBA7C758}"/>
                  </a:ext>
                </a:extLst>
              </p:cNvPr>
              <p:cNvSpPr/>
              <p:nvPr/>
            </p:nvSpPr>
            <p:spPr>
              <a:xfrm>
                <a:off x="8136242" y="2546420"/>
                <a:ext cx="714203" cy="335569"/>
              </a:xfrm>
              <a:prstGeom prst="flowChartPredefinedProcess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>
                <a:normAutofit fontScale="55000" lnSpcReduction="20000"/>
              </a:bodyPr>
              <a:lstStyle/>
              <a:p>
                <a:pPr algn="ctr"/>
                <a:r>
                  <a:rPr lang="en-US" dirty="0"/>
                  <a:t>Power Model</a:t>
                </a:r>
              </a:p>
            </p:txBody>
          </p: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4D89AA1E-C67F-4DB6-B8FB-6744B87830E2}"/>
                  </a:ext>
                </a:extLst>
              </p:cNvPr>
              <p:cNvCxnSpPr>
                <a:stCxn id="73" idx="2"/>
                <a:endCxn id="74" idx="0"/>
              </p:cNvCxnSpPr>
              <p:nvPr/>
            </p:nvCxnSpPr>
            <p:spPr>
              <a:xfrm flipH="1">
                <a:off x="8493344" y="1809236"/>
                <a:ext cx="1" cy="737184"/>
              </a:xfrm>
              <a:prstGeom prst="line">
                <a:avLst/>
              </a:prstGeom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AB0DF691-E99F-475D-A45C-0CEE5F21943E}"/>
              </a:ext>
            </a:extLst>
          </p:cNvPr>
          <p:cNvGrpSpPr/>
          <p:nvPr/>
        </p:nvGrpSpPr>
        <p:grpSpPr>
          <a:xfrm>
            <a:off x="6272437" y="2507456"/>
            <a:ext cx="2124860" cy="1243887"/>
            <a:chOff x="6911976" y="1449840"/>
            <a:chExt cx="2124860" cy="1243887"/>
          </a:xfrm>
        </p:grpSpPr>
        <p:sp>
          <p:nvSpPr>
            <p:cNvPr id="77" name="Rectangle: Rounded Corners 76">
              <a:extLst>
                <a:ext uri="{FF2B5EF4-FFF2-40B4-BE49-F238E27FC236}">
                  <a16:creationId xmlns:a16="http://schemas.microsoft.com/office/drawing/2014/main" id="{5CD38C0F-45B7-4D84-AEB1-BE78824FF486}"/>
                </a:ext>
              </a:extLst>
            </p:cNvPr>
            <p:cNvSpPr/>
            <p:nvPr/>
          </p:nvSpPr>
          <p:spPr>
            <a:xfrm>
              <a:off x="6911976" y="1954495"/>
              <a:ext cx="480524" cy="319583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000" dirty="0"/>
                <a:t>inst1</a:t>
              </a:r>
            </a:p>
          </p:txBody>
        </p: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483F0398-820F-4C27-B289-29B6B2B7F3FD}"/>
                </a:ext>
              </a:extLst>
            </p:cNvPr>
            <p:cNvGrpSpPr/>
            <p:nvPr/>
          </p:nvGrpSpPr>
          <p:grpSpPr>
            <a:xfrm>
              <a:off x="6993795" y="1449840"/>
              <a:ext cx="2043041" cy="1243887"/>
              <a:chOff x="6993795" y="1449840"/>
              <a:chExt cx="2043041" cy="1243887"/>
            </a:xfrm>
          </p:grpSpPr>
          <p:sp>
            <p:nvSpPr>
              <p:cNvPr id="79" name="Rectangle: Rounded Corners 78">
                <a:extLst>
                  <a:ext uri="{FF2B5EF4-FFF2-40B4-BE49-F238E27FC236}">
                    <a16:creationId xmlns:a16="http://schemas.microsoft.com/office/drawing/2014/main" id="{7EA5B5FC-66FB-4B9E-B053-223904D2751F}"/>
                  </a:ext>
                </a:extLst>
              </p:cNvPr>
              <p:cNvSpPr/>
              <p:nvPr/>
            </p:nvSpPr>
            <p:spPr>
              <a:xfrm>
                <a:off x="7527567" y="1449840"/>
                <a:ext cx="480524" cy="319583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dirty="0"/>
                  <a:t>SoC</a:t>
                </a:r>
                <a:endParaRPr lang="en-US" sz="800" dirty="0"/>
              </a:p>
            </p:txBody>
          </p:sp>
          <p:cxnSp>
            <p:nvCxnSpPr>
              <p:cNvPr id="80" name="Connector: Elbow 79">
                <a:extLst>
                  <a:ext uri="{FF2B5EF4-FFF2-40B4-BE49-F238E27FC236}">
                    <a16:creationId xmlns:a16="http://schemas.microsoft.com/office/drawing/2014/main" id="{350B71F9-3930-45D2-9209-322B31B03C21}"/>
                  </a:ext>
                </a:extLst>
              </p:cNvPr>
              <p:cNvCxnSpPr>
                <a:cxnSpLocks/>
                <a:stCxn id="79" idx="2"/>
                <a:endCxn id="77" idx="0"/>
              </p:cNvCxnSpPr>
              <p:nvPr/>
            </p:nvCxnSpPr>
            <p:spPr>
              <a:xfrm rot="5400000">
                <a:off x="7367498" y="1554164"/>
                <a:ext cx="185072" cy="615591"/>
              </a:xfrm>
              <a:prstGeom prst="bentConnector3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1" name="Connector: Elbow 80">
                <a:extLst>
                  <a:ext uri="{FF2B5EF4-FFF2-40B4-BE49-F238E27FC236}">
                    <a16:creationId xmlns:a16="http://schemas.microsoft.com/office/drawing/2014/main" id="{43C9B364-34CF-491B-9076-BCCC8C2B4B98}"/>
                  </a:ext>
                </a:extLst>
              </p:cNvPr>
              <p:cNvCxnSpPr>
                <a:cxnSpLocks/>
                <a:stCxn id="79" idx="2"/>
                <a:endCxn id="86" idx="0"/>
              </p:cNvCxnSpPr>
              <p:nvPr/>
            </p:nvCxnSpPr>
            <p:spPr>
              <a:xfrm rot="16200000" flipH="1">
                <a:off x="8133709" y="1403543"/>
                <a:ext cx="188550" cy="920310"/>
              </a:xfrm>
              <a:prstGeom prst="bentConnector3">
                <a:avLst>
                  <a:gd name="adj1" fmla="val 50000"/>
                </a:avLst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82" name="Flowchart: Document 81">
                <a:extLst>
                  <a:ext uri="{FF2B5EF4-FFF2-40B4-BE49-F238E27FC236}">
                    <a16:creationId xmlns:a16="http://schemas.microsoft.com/office/drawing/2014/main" id="{AD80E34E-0E32-4E64-AB7F-8D52EFD9FB19}"/>
                  </a:ext>
                </a:extLst>
              </p:cNvPr>
              <p:cNvSpPr/>
              <p:nvPr/>
            </p:nvSpPr>
            <p:spPr>
              <a:xfrm>
                <a:off x="6993795" y="2207258"/>
                <a:ext cx="480524" cy="486469"/>
              </a:xfrm>
              <a:prstGeom prst="flowChartDocumen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IP</a:t>
                </a:r>
              </a:p>
              <a:p>
                <a:pPr algn="ctr"/>
                <a:r>
                  <a:rPr lang="en-US" sz="800" dirty="0"/>
                  <a:t>UPF</a:t>
                </a:r>
              </a:p>
            </p:txBody>
          </p:sp>
          <p:sp>
            <p:nvSpPr>
              <p:cNvPr id="83" name="Rectangle: Rounded Corners 82">
                <a:extLst>
                  <a:ext uri="{FF2B5EF4-FFF2-40B4-BE49-F238E27FC236}">
                    <a16:creationId xmlns:a16="http://schemas.microsoft.com/office/drawing/2014/main" id="{3E686115-59C4-402B-A9AB-C83A733BA994}"/>
                  </a:ext>
                </a:extLst>
              </p:cNvPr>
              <p:cNvSpPr/>
              <p:nvPr/>
            </p:nvSpPr>
            <p:spPr>
              <a:xfrm>
                <a:off x="7527565" y="1966980"/>
                <a:ext cx="480524" cy="319583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dirty="0"/>
                  <a:t>inst2</a:t>
                </a:r>
              </a:p>
            </p:txBody>
          </p:sp>
          <p:cxnSp>
            <p:nvCxnSpPr>
              <p:cNvPr id="84" name="Straight Connector 83">
                <a:extLst>
                  <a:ext uri="{FF2B5EF4-FFF2-40B4-BE49-F238E27FC236}">
                    <a16:creationId xmlns:a16="http://schemas.microsoft.com/office/drawing/2014/main" id="{9806F921-DF92-48D6-9A5A-EDFE45DDD7E5}"/>
                  </a:ext>
                </a:extLst>
              </p:cNvPr>
              <p:cNvCxnSpPr>
                <a:stCxn id="79" idx="2"/>
                <a:endCxn id="83" idx="0"/>
              </p:cNvCxnSpPr>
              <p:nvPr/>
            </p:nvCxnSpPr>
            <p:spPr>
              <a:xfrm flipH="1">
                <a:off x="7767827" y="1769423"/>
                <a:ext cx="2" cy="197557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85" name="Flowchart: Document 84">
                <a:extLst>
                  <a:ext uri="{FF2B5EF4-FFF2-40B4-BE49-F238E27FC236}">
                    <a16:creationId xmlns:a16="http://schemas.microsoft.com/office/drawing/2014/main" id="{92CA94E7-9AC9-4285-B541-FD62883DDDDE}"/>
                  </a:ext>
                </a:extLst>
              </p:cNvPr>
              <p:cNvSpPr/>
              <p:nvPr/>
            </p:nvSpPr>
            <p:spPr>
              <a:xfrm>
                <a:off x="7644626" y="2207258"/>
                <a:ext cx="480524" cy="486469"/>
              </a:xfrm>
              <a:prstGeom prst="flowChartDocumen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IP</a:t>
                </a:r>
              </a:p>
              <a:p>
                <a:pPr algn="ctr"/>
                <a:r>
                  <a:rPr lang="en-US" sz="800" dirty="0"/>
                  <a:t>UPF</a:t>
                </a:r>
              </a:p>
            </p:txBody>
          </p:sp>
          <p:sp>
            <p:nvSpPr>
              <p:cNvPr id="86" name="Rectangle: Rounded Corners 85">
                <a:extLst>
                  <a:ext uri="{FF2B5EF4-FFF2-40B4-BE49-F238E27FC236}">
                    <a16:creationId xmlns:a16="http://schemas.microsoft.com/office/drawing/2014/main" id="{56305079-50A0-4D58-84E0-EFE3105239C7}"/>
                  </a:ext>
                </a:extLst>
              </p:cNvPr>
              <p:cNvSpPr/>
              <p:nvPr/>
            </p:nvSpPr>
            <p:spPr>
              <a:xfrm>
                <a:off x="8444642" y="1957973"/>
                <a:ext cx="486994" cy="319583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dirty="0" err="1"/>
                  <a:t>instN</a:t>
                </a:r>
                <a:endParaRPr lang="en-US" sz="1000" dirty="0"/>
              </a:p>
            </p:txBody>
          </p:sp>
          <p:sp>
            <p:nvSpPr>
              <p:cNvPr id="87" name="Flowchart: Document 86">
                <a:extLst>
                  <a:ext uri="{FF2B5EF4-FFF2-40B4-BE49-F238E27FC236}">
                    <a16:creationId xmlns:a16="http://schemas.microsoft.com/office/drawing/2014/main" id="{F0D82932-EFF8-4C79-B951-31EBBEA88B10}"/>
                  </a:ext>
                </a:extLst>
              </p:cNvPr>
              <p:cNvSpPr/>
              <p:nvPr/>
            </p:nvSpPr>
            <p:spPr>
              <a:xfrm>
                <a:off x="8556312" y="2198251"/>
                <a:ext cx="480524" cy="486469"/>
              </a:xfrm>
              <a:prstGeom prst="flowChartDocumen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IP</a:t>
                </a:r>
              </a:p>
              <a:p>
                <a:pPr algn="ctr"/>
                <a:r>
                  <a:rPr lang="en-US" sz="800" dirty="0"/>
                  <a:t>UPF</a:t>
                </a:r>
              </a:p>
            </p:txBody>
          </p:sp>
          <p:cxnSp>
            <p:nvCxnSpPr>
              <p:cNvPr id="88" name="Straight Connector 87">
                <a:extLst>
                  <a:ext uri="{FF2B5EF4-FFF2-40B4-BE49-F238E27FC236}">
                    <a16:creationId xmlns:a16="http://schemas.microsoft.com/office/drawing/2014/main" id="{D02EAEAD-517C-4BE7-AC44-EFB50B8D55DD}"/>
                  </a:ext>
                </a:extLst>
              </p:cNvPr>
              <p:cNvCxnSpPr/>
              <p:nvPr/>
            </p:nvCxnSpPr>
            <p:spPr>
              <a:xfrm>
                <a:off x="8125150" y="2112651"/>
                <a:ext cx="258268" cy="0"/>
              </a:xfrm>
              <a:prstGeom prst="line">
                <a:avLst/>
              </a:prstGeom>
              <a:ln cap="rnd">
                <a:prstDash val="sysDot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89" name="Flowchart: Document 88">
                <a:extLst>
                  <a:ext uri="{FF2B5EF4-FFF2-40B4-BE49-F238E27FC236}">
                    <a16:creationId xmlns:a16="http://schemas.microsoft.com/office/drawing/2014/main" id="{9F4E35DC-8E0C-4698-A7C0-A1AEA8E353D7}"/>
                  </a:ext>
                </a:extLst>
              </p:cNvPr>
              <p:cNvSpPr/>
              <p:nvPr/>
            </p:nvSpPr>
            <p:spPr>
              <a:xfrm>
                <a:off x="7937149" y="1464948"/>
                <a:ext cx="480524" cy="486469"/>
              </a:xfrm>
              <a:prstGeom prst="flowChartDocumen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SoC</a:t>
                </a:r>
              </a:p>
              <a:p>
                <a:pPr algn="ctr"/>
                <a:r>
                  <a:rPr lang="en-US" sz="800" dirty="0"/>
                  <a:t>UPF</a:t>
                </a:r>
              </a:p>
            </p:txBody>
          </p:sp>
          <p:cxnSp>
            <p:nvCxnSpPr>
              <p:cNvPr id="90" name="Connector: Elbow 89">
                <a:extLst>
                  <a:ext uri="{FF2B5EF4-FFF2-40B4-BE49-F238E27FC236}">
                    <a16:creationId xmlns:a16="http://schemas.microsoft.com/office/drawing/2014/main" id="{54E985E5-B28D-4C86-A376-3701116C4790}"/>
                  </a:ext>
                </a:extLst>
              </p:cNvPr>
              <p:cNvCxnSpPr>
                <a:stCxn id="89" idx="2"/>
                <a:endCxn id="82" idx="0"/>
              </p:cNvCxnSpPr>
              <p:nvPr/>
            </p:nvCxnSpPr>
            <p:spPr>
              <a:xfrm rot="5400000">
                <a:off x="7561733" y="1591580"/>
                <a:ext cx="288002" cy="943354"/>
              </a:xfrm>
              <a:prstGeom prst="bentConnector3">
                <a:avLst/>
              </a:prstGeom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91" name="Connector: Elbow 90">
                <a:extLst>
                  <a:ext uri="{FF2B5EF4-FFF2-40B4-BE49-F238E27FC236}">
                    <a16:creationId xmlns:a16="http://schemas.microsoft.com/office/drawing/2014/main" id="{A65D27E4-6A84-4141-81E9-57DB38B4C0A1}"/>
                  </a:ext>
                </a:extLst>
              </p:cNvPr>
              <p:cNvCxnSpPr>
                <a:cxnSpLocks/>
                <a:stCxn id="89" idx="2"/>
                <a:endCxn id="87" idx="0"/>
              </p:cNvCxnSpPr>
              <p:nvPr/>
            </p:nvCxnSpPr>
            <p:spPr>
              <a:xfrm rot="16200000" flipH="1">
                <a:off x="8347495" y="1749171"/>
                <a:ext cx="278995" cy="619163"/>
              </a:xfrm>
              <a:prstGeom prst="bentConnector3">
                <a:avLst>
                  <a:gd name="adj1" fmla="val 50000"/>
                </a:avLst>
              </a:prstGeom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92" name="Connector: Elbow 91">
                <a:extLst>
                  <a:ext uri="{FF2B5EF4-FFF2-40B4-BE49-F238E27FC236}">
                    <a16:creationId xmlns:a16="http://schemas.microsoft.com/office/drawing/2014/main" id="{C0172AE9-9110-4648-9860-F26A40EC5CE6}"/>
                  </a:ext>
                </a:extLst>
              </p:cNvPr>
              <p:cNvCxnSpPr>
                <a:cxnSpLocks/>
                <a:stCxn id="89" idx="2"/>
                <a:endCxn id="85" idx="0"/>
              </p:cNvCxnSpPr>
              <p:nvPr/>
            </p:nvCxnSpPr>
            <p:spPr>
              <a:xfrm rot="5400000">
                <a:off x="7887149" y="1916996"/>
                <a:ext cx="288002" cy="292523"/>
              </a:xfrm>
              <a:prstGeom prst="bentConnector3">
                <a:avLst>
                  <a:gd name="adj1" fmla="val 50000"/>
                </a:avLst>
              </a:prstGeom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1400615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9F4EEB-4EE0-45DC-A1F4-70C03F3113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/>
              <a:t>Hierarchical UPF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CAA56E-B97D-472A-8A85-556D8A2C75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47801"/>
            <a:ext cx="3733797" cy="4495800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Power Intent is partitioned into separate files</a:t>
            </a:r>
          </a:p>
          <a:p>
            <a:pPr lvl="1"/>
            <a:r>
              <a:rPr lang="en-US" dirty="0"/>
              <a:t>Typically aligned at the IP boundaries</a:t>
            </a:r>
          </a:p>
          <a:p>
            <a:r>
              <a:rPr lang="en-US" dirty="0"/>
              <a:t>Files are associated with instances in design hierarchy</a:t>
            </a:r>
          </a:p>
          <a:p>
            <a:r>
              <a:rPr lang="en-US" dirty="0"/>
              <a:t>Processed for each instances of the IP</a:t>
            </a:r>
          </a:p>
          <a:p>
            <a:pPr lvl="1"/>
            <a:r>
              <a:rPr lang="en-US" dirty="0"/>
              <a:t>load_upf command</a:t>
            </a:r>
          </a:p>
          <a:p>
            <a:r>
              <a:rPr lang="en-US" dirty="0"/>
              <a:t>Explicit commands for making connections</a:t>
            </a:r>
          </a:p>
          <a:p>
            <a:pPr lvl="1"/>
            <a:r>
              <a:rPr lang="en-US" dirty="0"/>
              <a:t>connect_supply_net</a:t>
            </a:r>
          </a:p>
          <a:p>
            <a:pPr lvl="1"/>
            <a:r>
              <a:rPr lang="en-US" dirty="0"/>
              <a:t>associate_supply_set </a:t>
            </a:r>
          </a:p>
          <a:p>
            <a:pPr lvl="1"/>
            <a:r>
              <a:rPr lang="en-US" dirty="0"/>
              <a:t>connect_logic_net commands</a:t>
            </a:r>
          </a:p>
          <a:p>
            <a:r>
              <a:rPr lang="en-US" dirty="0"/>
              <a:t>Enables reuse of power intent for instances of IP</a:t>
            </a:r>
          </a:p>
          <a:p>
            <a:r>
              <a:rPr lang="en-US" dirty="0"/>
              <a:t>New kinds of challenges in large modern designs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BA23212-55BB-4688-90F8-C9E12E41D8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Accellera Systems Initiative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CE78E6D-7F7E-45B3-9888-0D2D07D1D9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A5A19F1-5B40-4F7A-ABED-62F3B2F56A13}"/>
              </a:ext>
            </a:extLst>
          </p:cNvPr>
          <p:cNvGrpSpPr/>
          <p:nvPr/>
        </p:nvGrpSpPr>
        <p:grpSpPr>
          <a:xfrm>
            <a:off x="4191000" y="1600200"/>
            <a:ext cx="4873828" cy="3485570"/>
            <a:chOff x="784634" y="1850648"/>
            <a:chExt cx="4873828" cy="3485570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4FE35709-D312-4301-955E-9CE3AF3E01FD}"/>
                </a:ext>
              </a:extLst>
            </p:cNvPr>
            <p:cNvSpPr/>
            <p:nvPr/>
          </p:nvSpPr>
          <p:spPr>
            <a:xfrm>
              <a:off x="784634" y="1850648"/>
              <a:ext cx="2428870" cy="3485570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none" rtlCol="0" anchor="t" anchorCtr="0">
              <a:spAutoFit/>
            </a:bodyPr>
            <a:lstStyle/>
            <a:p>
              <a:pPr algn="ctr"/>
              <a:r>
                <a:rPr lang="en-US" sz="105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SoC.upf</a:t>
              </a:r>
            </a:p>
            <a:p>
              <a:endParaRPr lang="en-US" sz="1050" b="1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r>
                <a:rPr lang="en-US" sz="105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create_power_domain SoCPD</a:t>
              </a:r>
            </a:p>
            <a:p>
              <a:r>
                <a:rPr lang="en-US" sz="105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create_supply_net VDD</a:t>
              </a:r>
            </a:p>
            <a:p>
              <a:r>
                <a:rPr lang="en-US" sz="105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load_upf IP.upf –scope inst1</a:t>
              </a:r>
            </a:p>
            <a:p>
              <a:endParaRPr lang="en-US" sz="1050" b="1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endParaRPr lang="en-US" sz="1050" b="1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endParaRPr lang="en-US" sz="1050" b="1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endParaRPr lang="en-US" sz="1050" b="1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endParaRPr lang="en-US" sz="1050" b="1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r>
                <a:rPr lang="en-US" sz="105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connect_supply_net VDD \</a:t>
              </a:r>
            </a:p>
            <a:p>
              <a:r>
                <a:rPr lang="en-US" sz="105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 –ports inst1/VDD</a:t>
              </a:r>
            </a:p>
            <a:p>
              <a:r>
                <a:rPr lang="en-US" sz="105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load_upf IP.upf –scope inst2</a:t>
              </a:r>
            </a:p>
            <a:p>
              <a:endParaRPr lang="en-US" sz="1050" b="1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endParaRPr lang="en-US" sz="1050" b="1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endParaRPr lang="en-US" sz="1050" b="1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endParaRPr lang="en-US" sz="1050" b="1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endParaRPr lang="en-US" sz="1050" b="1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r>
                <a:rPr lang="en-US" sz="105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connect_supply_net VDD \</a:t>
              </a:r>
            </a:p>
            <a:p>
              <a:r>
                <a:rPr lang="en-US" sz="105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 –ports inst2/VDD</a:t>
              </a:r>
            </a:p>
            <a:p>
              <a:r>
                <a:rPr lang="en-US" sz="105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...</a:t>
              </a: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554A6ABF-B8D1-4E8E-8FAD-831A8DFABB75}"/>
                </a:ext>
              </a:extLst>
            </p:cNvPr>
            <p:cNvSpPr/>
            <p:nvPr/>
          </p:nvSpPr>
          <p:spPr>
            <a:xfrm>
              <a:off x="944933" y="2744642"/>
              <a:ext cx="2108269" cy="738664"/>
            </a:xfrm>
            <a:prstGeom prst="rect">
              <a:avLst/>
            </a:prstGeom>
            <a:ln>
              <a:prstDash val="sysDash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 rtlCol="0" anchor="t" anchorCtr="0">
              <a:spAutoFit/>
            </a:bodyPr>
            <a:lstStyle/>
            <a:p>
              <a:pPr algn="ctr"/>
              <a:r>
                <a:rPr lang="en-US" sz="105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IP.upf</a:t>
              </a:r>
            </a:p>
            <a:p>
              <a:r>
                <a:rPr lang="en-US" sz="105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create_power_domain IPPD</a:t>
              </a:r>
            </a:p>
            <a:p>
              <a:r>
                <a:rPr lang="en-US" sz="105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create_supply_port VDD</a:t>
              </a:r>
            </a:p>
            <a:p>
              <a:r>
                <a:rPr lang="en-US" sz="105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...</a:t>
              </a: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8580C817-EEC5-43A6-A34D-A59F206C5711}"/>
                </a:ext>
              </a:extLst>
            </p:cNvPr>
            <p:cNvSpPr/>
            <p:nvPr/>
          </p:nvSpPr>
          <p:spPr>
            <a:xfrm>
              <a:off x="944933" y="4007968"/>
              <a:ext cx="2108269" cy="738664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 rtlCol="0" anchor="t" anchorCtr="0">
              <a:spAutoFit/>
            </a:bodyPr>
            <a:lstStyle/>
            <a:p>
              <a:pPr algn="ctr"/>
              <a:r>
                <a:rPr lang="en-US" sz="105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IP.upf</a:t>
              </a:r>
            </a:p>
            <a:p>
              <a:r>
                <a:rPr lang="en-US" sz="105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create_power_domain IPPD</a:t>
              </a:r>
            </a:p>
            <a:p>
              <a:r>
                <a:rPr lang="en-US" sz="105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create_supply_port VDD</a:t>
              </a:r>
            </a:p>
            <a:p>
              <a:r>
                <a:rPr lang="en-US" sz="105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...</a:t>
              </a:r>
            </a:p>
          </p:txBody>
        </p:sp>
        <p:sp>
          <p:nvSpPr>
            <p:cNvPr id="31" name="Arrow: Down 30">
              <a:extLst>
                <a:ext uri="{FF2B5EF4-FFF2-40B4-BE49-F238E27FC236}">
                  <a16:creationId xmlns:a16="http://schemas.microsoft.com/office/drawing/2014/main" id="{FED106A6-7999-4B81-AE80-90240F77C989}"/>
                </a:ext>
              </a:extLst>
            </p:cNvPr>
            <p:cNvSpPr/>
            <p:nvPr/>
          </p:nvSpPr>
          <p:spPr>
            <a:xfrm rot="6791000">
              <a:off x="3356543" y="3145894"/>
              <a:ext cx="194820" cy="627759"/>
            </a:xfrm>
            <a:prstGeom prst="downArrow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2" name="Arrow: Down 31">
              <a:extLst>
                <a:ext uri="{FF2B5EF4-FFF2-40B4-BE49-F238E27FC236}">
                  <a16:creationId xmlns:a16="http://schemas.microsoft.com/office/drawing/2014/main" id="{D299FF63-425B-43C6-91A0-B09E7B5AEC2C}"/>
                </a:ext>
              </a:extLst>
            </p:cNvPr>
            <p:cNvSpPr/>
            <p:nvPr/>
          </p:nvSpPr>
          <p:spPr>
            <a:xfrm rot="3497200">
              <a:off x="3333283" y="3694087"/>
              <a:ext cx="194820" cy="627759"/>
            </a:xfrm>
            <a:prstGeom prst="downArrow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10060CA6-37BC-4529-BE3C-F776CB58F92A}"/>
                </a:ext>
              </a:extLst>
            </p:cNvPr>
            <p:cNvSpPr/>
            <p:nvPr/>
          </p:nvSpPr>
          <p:spPr>
            <a:xfrm>
              <a:off x="3550193" y="3336941"/>
              <a:ext cx="2108269" cy="738664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 rtlCol="0" anchor="t" anchorCtr="0">
              <a:spAutoFit/>
            </a:bodyPr>
            <a:lstStyle/>
            <a:p>
              <a:pPr algn="ctr"/>
              <a:r>
                <a:rPr lang="en-US" sz="105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IP.upf</a:t>
              </a:r>
            </a:p>
            <a:p>
              <a:r>
                <a:rPr lang="en-US" sz="105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create_power_domain IPPD</a:t>
              </a:r>
            </a:p>
            <a:p>
              <a:r>
                <a:rPr lang="en-US" sz="105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create_supply_port VDD</a:t>
              </a:r>
            </a:p>
            <a:p>
              <a:r>
                <a:rPr lang="en-US" sz="105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...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EE4C5E9A-0099-4746-8F75-064E97F89283}"/>
              </a:ext>
            </a:extLst>
          </p:cNvPr>
          <p:cNvGrpSpPr/>
          <p:nvPr/>
        </p:nvGrpSpPr>
        <p:grpSpPr>
          <a:xfrm>
            <a:off x="6911976" y="1449840"/>
            <a:ext cx="2124860" cy="1243887"/>
            <a:chOff x="6911976" y="1449840"/>
            <a:chExt cx="2124860" cy="1243887"/>
          </a:xfrm>
        </p:grpSpPr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8E417112-1947-42E6-B19A-3A2A3AD8FC88}"/>
                </a:ext>
              </a:extLst>
            </p:cNvPr>
            <p:cNvSpPr/>
            <p:nvPr/>
          </p:nvSpPr>
          <p:spPr>
            <a:xfrm>
              <a:off x="6911976" y="1954495"/>
              <a:ext cx="480524" cy="319583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000" dirty="0"/>
                <a:t>inst1</a:t>
              </a:r>
            </a:p>
          </p:txBody>
        </p: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39CFCAD8-0B32-438B-AAE8-FA698F224C42}"/>
                </a:ext>
              </a:extLst>
            </p:cNvPr>
            <p:cNvGrpSpPr/>
            <p:nvPr/>
          </p:nvGrpSpPr>
          <p:grpSpPr>
            <a:xfrm>
              <a:off x="6993795" y="1449840"/>
              <a:ext cx="2043041" cy="1243887"/>
              <a:chOff x="6993795" y="1449840"/>
              <a:chExt cx="2043041" cy="1243887"/>
            </a:xfrm>
          </p:grpSpPr>
          <p:sp>
            <p:nvSpPr>
              <p:cNvPr id="14" name="Rectangle: Rounded Corners 13">
                <a:extLst>
                  <a:ext uri="{FF2B5EF4-FFF2-40B4-BE49-F238E27FC236}">
                    <a16:creationId xmlns:a16="http://schemas.microsoft.com/office/drawing/2014/main" id="{5D789318-F813-4D67-8C4E-1BDB19A65B2F}"/>
                  </a:ext>
                </a:extLst>
              </p:cNvPr>
              <p:cNvSpPr/>
              <p:nvPr/>
            </p:nvSpPr>
            <p:spPr>
              <a:xfrm>
                <a:off x="7527567" y="1449840"/>
                <a:ext cx="480524" cy="319583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dirty="0"/>
                  <a:t>SoC</a:t>
                </a:r>
                <a:endParaRPr lang="en-US" sz="800" dirty="0"/>
              </a:p>
            </p:txBody>
          </p:sp>
          <p:cxnSp>
            <p:nvCxnSpPr>
              <p:cNvPr id="16" name="Connector: Elbow 15">
                <a:extLst>
                  <a:ext uri="{FF2B5EF4-FFF2-40B4-BE49-F238E27FC236}">
                    <a16:creationId xmlns:a16="http://schemas.microsoft.com/office/drawing/2014/main" id="{05CB50ED-EEA3-4D9A-834C-71DE17238ACC}"/>
                  </a:ext>
                </a:extLst>
              </p:cNvPr>
              <p:cNvCxnSpPr>
                <a:cxnSpLocks/>
                <a:stCxn id="14" idx="2"/>
                <a:endCxn id="15" idx="0"/>
              </p:cNvCxnSpPr>
              <p:nvPr/>
            </p:nvCxnSpPr>
            <p:spPr>
              <a:xfrm rot="5400000">
                <a:off x="7367498" y="1554164"/>
                <a:ext cx="185072" cy="615591"/>
              </a:xfrm>
              <a:prstGeom prst="bentConnector3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7" name="Connector: Elbow 16">
                <a:extLst>
                  <a:ext uri="{FF2B5EF4-FFF2-40B4-BE49-F238E27FC236}">
                    <a16:creationId xmlns:a16="http://schemas.microsoft.com/office/drawing/2014/main" id="{335147E4-5058-472C-AECF-7B8B2E0DFB88}"/>
                  </a:ext>
                </a:extLst>
              </p:cNvPr>
              <p:cNvCxnSpPr>
                <a:cxnSpLocks/>
                <a:stCxn id="14" idx="2"/>
                <a:endCxn id="20" idx="0"/>
              </p:cNvCxnSpPr>
              <p:nvPr/>
            </p:nvCxnSpPr>
            <p:spPr>
              <a:xfrm rot="16200000" flipH="1">
                <a:off x="8133709" y="1403543"/>
                <a:ext cx="188550" cy="920310"/>
              </a:xfrm>
              <a:prstGeom prst="bentConnector3">
                <a:avLst>
                  <a:gd name="adj1" fmla="val 50000"/>
                </a:avLst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8" name="Flowchart: Document 17">
                <a:extLst>
                  <a:ext uri="{FF2B5EF4-FFF2-40B4-BE49-F238E27FC236}">
                    <a16:creationId xmlns:a16="http://schemas.microsoft.com/office/drawing/2014/main" id="{55DF8D97-59B8-4AF7-8163-7D74A0FFB2C1}"/>
                  </a:ext>
                </a:extLst>
              </p:cNvPr>
              <p:cNvSpPr/>
              <p:nvPr/>
            </p:nvSpPr>
            <p:spPr>
              <a:xfrm>
                <a:off x="6993795" y="2207258"/>
                <a:ext cx="480524" cy="486469"/>
              </a:xfrm>
              <a:prstGeom prst="flowChartDocumen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IP</a:t>
                </a:r>
              </a:p>
              <a:p>
                <a:pPr algn="ctr"/>
                <a:r>
                  <a:rPr lang="en-US" sz="800" dirty="0"/>
                  <a:t>UPF</a:t>
                </a:r>
              </a:p>
            </p:txBody>
          </p:sp>
          <p:sp>
            <p:nvSpPr>
              <p:cNvPr id="19" name="Rectangle: Rounded Corners 18">
                <a:extLst>
                  <a:ext uri="{FF2B5EF4-FFF2-40B4-BE49-F238E27FC236}">
                    <a16:creationId xmlns:a16="http://schemas.microsoft.com/office/drawing/2014/main" id="{FA9DB773-86E4-4063-B8C4-5C42B6E0B3A9}"/>
                  </a:ext>
                </a:extLst>
              </p:cNvPr>
              <p:cNvSpPr/>
              <p:nvPr/>
            </p:nvSpPr>
            <p:spPr>
              <a:xfrm>
                <a:off x="7527565" y="1966980"/>
                <a:ext cx="480524" cy="319583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dirty="0"/>
                  <a:t>inst2</a:t>
                </a:r>
              </a:p>
            </p:txBody>
          </p: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F3BACAB3-AC01-4A92-B372-645A66F3D17D}"/>
                  </a:ext>
                </a:extLst>
              </p:cNvPr>
              <p:cNvCxnSpPr>
                <a:stCxn id="14" idx="2"/>
                <a:endCxn id="19" idx="0"/>
              </p:cNvCxnSpPr>
              <p:nvPr/>
            </p:nvCxnSpPr>
            <p:spPr>
              <a:xfrm flipH="1">
                <a:off x="7767827" y="1769423"/>
                <a:ext cx="2" cy="197557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2" name="Flowchart: Document 21">
                <a:extLst>
                  <a:ext uri="{FF2B5EF4-FFF2-40B4-BE49-F238E27FC236}">
                    <a16:creationId xmlns:a16="http://schemas.microsoft.com/office/drawing/2014/main" id="{5D8D7695-D9B6-45EC-A5B6-CE8D351D694D}"/>
                  </a:ext>
                </a:extLst>
              </p:cNvPr>
              <p:cNvSpPr/>
              <p:nvPr/>
            </p:nvSpPr>
            <p:spPr>
              <a:xfrm>
                <a:off x="7644626" y="2207258"/>
                <a:ext cx="480524" cy="486469"/>
              </a:xfrm>
              <a:prstGeom prst="flowChartDocumen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IP</a:t>
                </a:r>
              </a:p>
              <a:p>
                <a:pPr algn="ctr"/>
                <a:r>
                  <a:rPr lang="en-US" sz="800" dirty="0"/>
                  <a:t>UPF</a:t>
                </a:r>
              </a:p>
            </p:txBody>
          </p:sp>
          <p:sp>
            <p:nvSpPr>
              <p:cNvPr id="20" name="Rectangle: Rounded Corners 19">
                <a:extLst>
                  <a:ext uri="{FF2B5EF4-FFF2-40B4-BE49-F238E27FC236}">
                    <a16:creationId xmlns:a16="http://schemas.microsoft.com/office/drawing/2014/main" id="{3E444528-9E88-4C1B-8BB1-50AEACB2547F}"/>
                  </a:ext>
                </a:extLst>
              </p:cNvPr>
              <p:cNvSpPr/>
              <p:nvPr/>
            </p:nvSpPr>
            <p:spPr>
              <a:xfrm>
                <a:off x="8444642" y="1957973"/>
                <a:ext cx="486994" cy="319583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dirty="0" err="1"/>
                  <a:t>instN</a:t>
                </a:r>
                <a:endParaRPr lang="en-US" sz="1000" dirty="0"/>
              </a:p>
            </p:txBody>
          </p:sp>
          <p:sp>
            <p:nvSpPr>
              <p:cNvPr id="23" name="Flowchart: Document 22">
                <a:extLst>
                  <a:ext uri="{FF2B5EF4-FFF2-40B4-BE49-F238E27FC236}">
                    <a16:creationId xmlns:a16="http://schemas.microsoft.com/office/drawing/2014/main" id="{25E53208-93B8-4820-9D05-E603C41B2735}"/>
                  </a:ext>
                </a:extLst>
              </p:cNvPr>
              <p:cNvSpPr/>
              <p:nvPr/>
            </p:nvSpPr>
            <p:spPr>
              <a:xfrm>
                <a:off x="8556312" y="2198251"/>
                <a:ext cx="480524" cy="486469"/>
              </a:xfrm>
              <a:prstGeom prst="flowChartDocumen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IP</a:t>
                </a:r>
              </a:p>
              <a:p>
                <a:pPr algn="ctr"/>
                <a:r>
                  <a:rPr lang="en-US" sz="800" dirty="0"/>
                  <a:t>UPF</a:t>
                </a:r>
              </a:p>
            </p:txBody>
          </p:sp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2A7A570E-622E-4806-BE7F-E8894C10C6B9}"/>
                  </a:ext>
                </a:extLst>
              </p:cNvPr>
              <p:cNvCxnSpPr/>
              <p:nvPr/>
            </p:nvCxnSpPr>
            <p:spPr>
              <a:xfrm>
                <a:off x="8125150" y="2112651"/>
                <a:ext cx="258268" cy="0"/>
              </a:xfrm>
              <a:prstGeom prst="line">
                <a:avLst/>
              </a:prstGeom>
              <a:ln cap="rnd">
                <a:prstDash val="sysDot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5" name="Flowchart: Document 34">
                <a:extLst>
                  <a:ext uri="{FF2B5EF4-FFF2-40B4-BE49-F238E27FC236}">
                    <a16:creationId xmlns:a16="http://schemas.microsoft.com/office/drawing/2014/main" id="{006BF564-8AD8-4610-BF89-6272D5A74178}"/>
                  </a:ext>
                </a:extLst>
              </p:cNvPr>
              <p:cNvSpPr/>
              <p:nvPr/>
            </p:nvSpPr>
            <p:spPr>
              <a:xfrm>
                <a:off x="7937149" y="1464948"/>
                <a:ext cx="480524" cy="486469"/>
              </a:xfrm>
              <a:prstGeom prst="flowChartDocumen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SoC</a:t>
                </a:r>
              </a:p>
              <a:p>
                <a:pPr algn="ctr"/>
                <a:r>
                  <a:rPr lang="en-US" sz="800" dirty="0"/>
                  <a:t>UPF</a:t>
                </a:r>
              </a:p>
            </p:txBody>
          </p:sp>
          <p:cxnSp>
            <p:nvCxnSpPr>
              <p:cNvPr id="24" name="Connector: Elbow 23">
                <a:extLst>
                  <a:ext uri="{FF2B5EF4-FFF2-40B4-BE49-F238E27FC236}">
                    <a16:creationId xmlns:a16="http://schemas.microsoft.com/office/drawing/2014/main" id="{B66A17BE-E224-4167-943E-7105DFF4D68E}"/>
                  </a:ext>
                </a:extLst>
              </p:cNvPr>
              <p:cNvCxnSpPr>
                <a:stCxn id="35" idx="2"/>
                <a:endCxn id="18" idx="0"/>
              </p:cNvCxnSpPr>
              <p:nvPr/>
            </p:nvCxnSpPr>
            <p:spPr>
              <a:xfrm rot="5400000">
                <a:off x="7561733" y="1591580"/>
                <a:ext cx="288002" cy="943354"/>
              </a:xfrm>
              <a:prstGeom prst="bentConnector3">
                <a:avLst/>
              </a:prstGeom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36" name="Connector: Elbow 35">
                <a:extLst>
                  <a:ext uri="{FF2B5EF4-FFF2-40B4-BE49-F238E27FC236}">
                    <a16:creationId xmlns:a16="http://schemas.microsoft.com/office/drawing/2014/main" id="{3392B6A2-AF7F-4394-9ECB-03F8810B37E8}"/>
                  </a:ext>
                </a:extLst>
              </p:cNvPr>
              <p:cNvCxnSpPr>
                <a:cxnSpLocks/>
                <a:stCxn id="35" idx="2"/>
                <a:endCxn id="23" idx="0"/>
              </p:cNvCxnSpPr>
              <p:nvPr/>
            </p:nvCxnSpPr>
            <p:spPr>
              <a:xfrm rot="16200000" flipH="1">
                <a:off x="8347495" y="1749171"/>
                <a:ext cx="278995" cy="619163"/>
              </a:xfrm>
              <a:prstGeom prst="bentConnector3">
                <a:avLst>
                  <a:gd name="adj1" fmla="val 50000"/>
                </a:avLst>
              </a:prstGeom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38" name="Connector: Elbow 37">
                <a:extLst>
                  <a:ext uri="{FF2B5EF4-FFF2-40B4-BE49-F238E27FC236}">
                    <a16:creationId xmlns:a16="http://schemas.microsoft.com/office/drawing/2014/main" id="{F297A7D5-044D-4E74-8801-E756BC22A5DC}"/>
                  </a:ext>
                </a:extLst>
              </p:cNvPr>
              <p:cNvCxnSpPr>
                <a:cxnSpLocks/>
                <a:stCxn id="35" idx="2"/>
                <a:endCxn id="22" idx="0"/>
              </p:cNvCxnSpPr>
              <p:nvPr/>
            </p:nvCxnSpPr>
            <p:spPr>
              <a:xfrm rot="5400000">
                <a:off x="7887149" y="1916996"/>
                <a:ext cx="288002" cy="292523"/>
              </a:xfrm>
              <a:prstGeom prst="bentConnector3">
                <a:avLst>
                  <a:gd name="adj1" fmla="val 50000"/>
                </a:avLst>
              </a:prstGeom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1914877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C1EE3F-7355-4217-A703-5C7C87B4B2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Code Explosion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822181-CBE2-46D3-A208-7DBE4441EB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47802"/>
            <a:ext cx="8229600" cy="2895598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Instance based association causes code explosion</a:t>
            </a:r>
          </a:p>
          <a:p>
            <a:pPr lvl="1"/>
            <a:r>
              <a:rPr lang="en-US" dirty="0"/>
              <a:t>load_upf for each instance</a:t>
            </a:r>
          </a:p>
          <a:p>
            <a:pPr lvl="1"/>
            <a:r>
              <a:rPr lang="en-US" dirty="0"/>
              <a:t>Supply and logic connections for each supply on the instance</a:t>
            </a:r>
          </a:p>
          <a:p>
            <a:r>
              <a:rPr lang="en-US" dirty="0"/>
              <a:t>A real problem for large designs</a:t>
            </a:r>
          </a:p>
          <a:p>
            <a:pPr lvl="1"/>
            <a:r>
              <a:rPr lang="en-US" dirty="0"/>
              <a:t>100s of IPs, 1000s of instances of IPs</a:t>
            </a:r>
          </a:p>
          <a:p>
            <a:r>
              <a:rPr lang="en-US" dirty="0"/>
              <a:t>Multiplication of UPF code needed for IP integration</a:t>
            </a:r>
          </a:p>
          <a:p>
            <a:r>
              <a:rPr lang="en-US" dirty="0"/>
              <a:t>More problems in large development environments have UPF files</a:t>
            </a:r>
          </a:p>
          <a:p>
            <a:pPr lvl="1"/>
            <a:r>
              <a:rPr lang="en-US" dirty="0"/>
              <a:t>Inside deep nested directories</a:t>
            </a:r>
          </a:p>
          <a:p>
            <a:pPr lvl="1"/>
            <a:r>
              <a:rPr lang="en-US" dirty="0"/>
              <a:t>Having long cryptic names</a:t>
            </a:r>
          </a:p>
          <a:p>
            <a:r>
              <a:rPr lang="en-US" dirty="0"/>
              <a:t>Functional issues due to incorrect power intent association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5B363F3-BB90-48A2-81D7-25801C2841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Accellera Systems Initiative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D824D06-E6A4-49BE-AD18-9DC6C2E08B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550D608-08A1-4FC0-B505-4E5A6E660170}"/>
              </a:ext>
            </a:extLst>
          </p:cNvPr>
          <p:cNvSpPr/>
          <p:nvPr/>
        </p:nvSpPr>
        <p:spPr>
          <a:xfrm>
            <a:off x="304800" y="4343400"/>
            <a:ext cx="8382000" cy="150177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txBody>
          <a:bodyPr wrap="none">
            <a:normAutofit lnSpcReduction="10000"/>
          </a:bodyPr>
          <a:lstStyle/>
          <a:p>
            <a:pPr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tabLst>
                <a:tab pos="182880" algn="l"/>
                <a:tab pos="457200" algn="l"/>
              </a:tabLst>
            </a:pPr>
            <a:r>
              <a:rPr lang="en-US" sz="14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load_upf</a:t>
            </a:r>
            <a:r>
              <a:rPr lang="en-US" sz="14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 </a:t>
            </a:r>
            <a:r>
              <a:rPr lang="en-US" sz="14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/</a:t>
            </a:r>
            <a:r>
              <a:rPr lang="en-US" sz="14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a</a:t>
            </a:r>
            <a:r>
              <a:rPr lang="en-US" sz="14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/</a:t>
            </a:r>
            <a:r>
              <a:rPr lang="en-US" sz="14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b</a:t>
            </a:r>
            <a:r>
              <a:rPr lang="en-US" sz="14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/</a:t>
            </a:r>
            <a:r>
              <a:rPr lang="en-US" sz="14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c</a:t>
            </a:r>
            <a:r>
              <a:rPr lang="en-US" sz="14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/</a:t>
            </a:r>
            <a:r>
              <a:rPr lang="en-US" sz="14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d</a:t>
            </a:r>
            <a:r>
              <a:rPr lang="en-US" sz="14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/</a:t>
            </a:r>
            <a:r>
              <a:rPr lang="en-US" sz="14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e</a:t>
            </a:r>
            <a:r>
              <a:rPr lang="en-US" sz="14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/</a:t>
            </a:r>
            <a:r>
              <a:rPr lang="en-US" sz="14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upf</a:t>
            </a:r>
            <a:r>
              <a:rPr lang="en-US" sz="14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/</a:t>
            </a:r>
            <a:r>
              <a:rPr lang="en-US" sz="14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sadcls0c4l1p32x10m4b1w0c0p0d0t0s2sdz1rw00.upf </a:t>
            </a:r>
            <a:endParaRPr lang="en-US" sz="1600" spc="-5" dirty="0">
              <a:latin typeface="Times New Roman" panose="02020603050405020304" pitchFamily="18" charset="0"/>
              <a:ea typeface="MS Mincho" panose="02020609040205080304" pitchFamily="49" charset="-128"/>
            </a:endParaRP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tabLst>
                <a:tab pos="182880" algn="l"/>
                <a:tab pos="457200" algn="l"/>
              </a:tabLst>
            </a:pPr>
            <a:r>
              <a:rPr lang="en-US" sz="14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 </a:t>
            </a:r>
            <a:r>
              <a:rPr lang="en-US" sz="1400" dirty="0">
                <a:solidFill>
                  <a:srgbClr val="804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-scope</a:t>
            </a:r>
            <a:r>
              <a:rPr lang="en-US" sz="14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 U_sms_wrapper1_int_top</a:t>
            </a:r>
            <a:r>
              <a:rPr lang="en-US" sz="14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/</a:t>
            </a:r>
            <a:r>
              <a:rPr lang="en-US" sz="14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U_sadcls0c4l1p32x10m4b1w0c0p0d0t0s2sdz1rw00</a:t>
            </a:r>
            <a:endParaRPr lang="en-US" sz="1600" spc="-5" dirty="0">
              <a:latin typeface="Times New Roman" panose="02020603050405020304" pitchFamily="18" charset="0"/>
              <a:ea typeface="MS Mincho" panose="02020609040205080304" pitchFamily="49" charset="-128"/>
            </a:endParaRP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tabLst>
                <a:tab pos="182880" algn="l"/>
                <a:tab pos="457200" algn="l"/>
              </a:tabLst>
            </a:pPr>
            <a:r>
              <a:rPr lang="en-US" sz="14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connect_supply_net</a:t>
            </a:r>
            <a:r>
              <a:rPr lang="en-US" sz="14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 VDD \</a:t>
            </a:r>
            <a:endParaRPr lang="en-US" sz="1600" spc="-5" dirty="0">
              <a:latin typeface="Times New Roman" panose="02020603050405020304" pitchFamily="18" charset="0"/>
              <a:ea typeface="MS Mincho" panose="02020609040205080304" pitchFamily="49" charset="-128"/>
            </a:endParaRP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tabLst>
                <a:tab pos="182880" algn="l"/>
                <a:tab pos="457200" algn="l"/>
              </a:tabLst>
            </a:pPr>
            <a:r>
              <a:rPr lang="en-US" sz="14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 </a:t>
            </a:r>
            <a:r>
              <a:rPr lang="en-US" sz="1400" dirty="0">
                <a:solidFill>
                  <a:srgbClr val="804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-ports</a:t>
            </a:r>
            <a:r>
              <a:rPr lang="en-US" sz="14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 U_sms_wrapper1_int_top</a:t>
            </a:r>
            <a:r>
              <a:rPr lang="en-US" sz="14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/</a:t>
            </a:r>
            <a:r>
              <a:rPr lang="en-US" sz="14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U_sadcls0c4l1p32x10m4b1w0c0p0d0t0s2sdz1rw00</a:t>
            </a:r>
            <a:r>
              <a:rPr lang="en-US" sz="14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/</a:t>
            </a:r>
            <a:r>
              <a:rPr lang="en-US" sz="14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VDD</a:t>
            </a:r>
            <a:endParaRPr lang="en-US" sz="1600" spc="-5" dirty="0">
              <a:latin typeface="Times New Roman" panose="02020603050405020304" pitchFamily="18" charset="0"/>
              <a:ea typeface="MS Mincho" panose="02020609040205080304" pitchFamily="49" charset="-128"/>
            </a:endParaRP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tabLst>
                <a:tab pos="182880" algn="l"/>
                <a:tab pos="457200" algn="l"/>
              </a:tabLst>
            </a:pPr>
            <a:r>
              <a:rPr lang="en-US" sz="14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connect_supply_net</a:t>
            </a:r>
            <a:r>
              <a:rPr lang="en-US" sz="14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 VSS \</a:t>
            </a:r>
            <a:endParaRPr lang="en-US" sz="1600" spc="-5" dirty="0">
              <a:latin typeface="Times New Roman" panose="02020603050405020304" pitchFamily="18" charset="0"/>
              <a:ea typeface="MS Mincho" panose="02020609040205080304" pitchFamily="49" charset="-128"/>
            </a:endParaRPr>
          </a:p>
          <a:p>
            <a:pPr marL="0" marR="0" indent="0" algn="just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tabLst>
                <a:tab pos="182880" algn="l"/>
              </a:tabLst>
            </a:pPr>
            <a:r>
              <a:rPr lang="en-US" sz="14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 </a:t>
            </a:r>
            <a:r>
              <a:rPr lang="en-US" sz="1400" dirty="0">
                <a:solidFill>
                  <a:srgbClr val="804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-ports</a:t>
            </a:r>
            <a:r>
              <a:rPr lang="en-US" sz="14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 U_sms_wrapper1_int_top</a:t>
            </a:r>
            <a:r>
              <a:rPr lang="en-US" sz="14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/</a:t>
            </a:r>
            <a:r>
              <a:rPr lang="en-US" sz="14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U_sadcls0c4l1p32x10m4b1w0c0p0d0t0s2sdz1rw00</a:t>
            </a:r>
            <a:r>
              <a:rPr lang="en-US" sz="14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/</a:t>
            </a:r>
            <a:r>
              <a:rPr lang="en-US" sz="14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VSS</a:t>
            </a:r>
            <a:endParaRPr lang="en-US" sz="2000" spc="-5" dirty="0">
              <a:effectLst/>
              <a:latin typeface="Times New Roman" panose="02020603050405020304" pitchFamily="18" charset="0"/>
              <a:ea typeface="MS Mincho" panose="02020609040205080304" pitchFamily="49" charset="-128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B24051B-E59F-43A1-8AE7-9DAA5D9C01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49809" y="1347505"/>
            <a:ext cx="2189391" cy="1642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32877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4EC61C-3D1E-4BB9-BF10-8F9050A25F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Tcl Scripting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10BA62-CC59-495A-BA9B-67C586C97F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47801"/>
            <a:ext cx="4572000" cy="4495800"/>
          </a:xfrm>
        </p:spPr>
        <p:txBody>
          <a:bodyPr/>
          <a:lstStyle/>
          <a:p>
            <a:r>
              <a:rPr lang="en-US" dirty="0"/>
              <a:t>Use Tcl scripting capabilities to reduce code</a:t>
            </a:r>
          </a:p>
          <a:p>
            <a:pPr lvl="1"/>
            <a:r>
              <a:rPr lang="en-US" dirty="0"/>
              <a:t>Variables, if-else, foreach</a:t>
            </a:r>
          </a:p>
          <a:p>
            <a:r>
              <a:rPr lang="en-US" dirty="0"/>
              <a:t>Has its own problems</a:t>
            </a:r>
          </a:p>
          <a:p>
            <a:pPr lvl="1"/>
            <a:r>
              <a:rPr lang="en-US" dirty="0"/>
              <a:t>Readability</a:t>
            </a:r>
          </a:p>
          <a:p>
            <a:pPr lvl="1"/>
            <a:r>
              <a:rPr lang="en-US" dirty="0"/>
              <a:t>Debuggability</a:t>
            </a:r>
          </a:p>
          <a:p>
            <a:r>
              <a:rPr lang="en-US" dirty="0"/>
              <a:t>UPF Code becomes more complex</a:t>
            </a:r>
          </a:p>
          <a:p>
            <a:r>
              <a:rPr lang="en-US" dirty="0"/>
              <a:t>No protection from unintended variable assignments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C20ADA5-916B-4CB7-B6DC-04DCACCA0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Accellera Systems Initiative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38D48D6-552E-4DE1-96C6-7DF2CA303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43E77C4-863E-47FF-ACC1-486455891964}"/>
              </a:ext>
            </a:extLst>
          </p:cNvPr>
          <p:cNvSpPr/>
          <p:nvPr/>
        </p:nvSpPr>
        <p:spPr>
          <a:xfrm>
            <a:off x="5029200" y="1499724"/>
            <a:ext cx="3943708" cy="405649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tabLst>
                <a:tab pos="182880" algn="l"/>
                <a:tab pos="457200" algn="l"/>
              </a:tabLst>
            </a:pPr>
            <a:r>
              <a:rPr lang="en-US" sz="14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set</a:t>
            </a:r>
            <a:r>
              <a:rPr lang="en-US" sz="14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 mem_instances </a:t>
            </a:r>
            <a:r>
              <a:rPr lang="en-US" sz="14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[</a:t>
            </a:r>
            <a:r>
              <a:rPr lang="en-US" sz="14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find_objects</a:t>
            </a:r>
            <a:r>
              <a:rPr lang="en-US" sz="14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 \</a:t>
            </a:r>
            <a:endParaRPr lang="en-US" sz="1600" spc="-5" dirty="0">
              <a:latin typeface="Times New Roman" panose="02020603050405020304" pitchFamily="18" charset="0"/>
              <a:ea typeface="MS Mincho" panose="02020609040205080304" pitchFamily="49" charset="-128"/>
            </a:endParaRP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tabLst>
                <a:tab pos="182880" algn="l"/>
                <a:tab pos="457200" algn="l"/>
              </a:tabLst>
            </a:pPr>
            <a:r>
              <a:rPr lang="en-US" sz="14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 </a:t>
            </a:r>
            <a:r>
              <a:rPr lang="en-US" sz="1400" dirty="0">
                <a:solidFill>
                  <a:srgbClr val="804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-model</a:t>
            </a:r>
            <a:r>
              <a:rPr lang="en-US" sz="14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 sadcls…c1p1d1r3s2sdz1rw00 \</a:t>
            </a:r>
            <a:endParaRPr lang="en-US" sz="1600" spc="-5" dirty="0">
              <a:latin typeface="Times New Roman" panose="02020603050405020304" pitchFamily="18" charset="0"/>
              <a:ea typeface="MS Mincho" panose="02020609040205080304" pitchFamily="49" charset="-128"/>
            </a:endParaRP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tabLst>
                <a:tab pos="182880" algn="l"/>
                <a:tab pos="457200" algn="l"/>
              </a:tabLst>
            </a:pPr>
            <a:r>
              <a:rPr lang="en-US" sz="14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 </a:t>
            </a:r>
            <a:r>
              <a:rPr lang="en-US" sz="1400" dirty="0">
                <a:solidFill>
                  <a:srgbClr val="804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-pattern</a:t>
            </a:r>
            <a:r>
              <a:rPr lang="en-US" sz="14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 </a:t>
            </a:r>
            <a:r>
              <a:rPr lang="en-US" sz="14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*</a:t>
            </a:r>
            <a:r>
              <a:rPr lang="en-US" sz="14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 \</a:t>
            </a:r>
            <a:endParaRPr lang="en-US" sz="1600" spc="-5" dirty="0">
              <a:latin typeface="Times New Roman" panose="02020603050405020304" pitchFamily="18" charset="0"/>
              <a:ea typeface="MS Mincho" panose="02020609040205080304" pitchFamily="49" charset="-128"/>
            </a:endParaRP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tabLst>
                <a:tab pos="182880" algn="l"/>
                <a:tab pos="457200" algn="l"/>
              </a:tabLst>
            </a:pPr>
            <a:r>
              <a:rPr lang="en-US" sz="14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 </a:t>
            </a:r>
            <a:r>
              <a:rPr lang="en-US" sz="1400" dirty="0">
                <a:solidFill>
                  <a:srgbClr val="804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-object_type</a:t>
            </a:r>
            <a:r>
              <a:rPr lang="en-US" sz="14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 inst \</a:t>
            </a:r>
            <a:endParaRPr lang="en-US" sz="1600" spc="-5" dirty="0">
              <a:latin typeface="Times New Roman" panose="02020603050405020304" pitchFamily="18" charset="0"/>
              <a:ea typeface="MS Mincho" panose="02020609040205080304" pitchFamily="49" charset="-128"/>
            </a:endParaRP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tabLst>
                <a:tab pos="182880" algn="l"/>
                <a:tab pos="457200" algn="l"/>
              </a:tabLst>
            </a:pPr>
            <a:r>
              <a:rPr lang="en-US" sz="14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 </a:t>
            </a:r>
            <a:r>
              <a:rPr lang="en-US" sz="1400" dirty="0">
                <a:solidFill>
                  <a:srgbClr val="804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-transitive</a:t>
            </a:r>
            <a:r>
              <a:rPr lang="en-US" sz="14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 TRUE </a:t>
            </a:r>
            <a:r>
              <a:rPr lang="en-US" sz="14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]</a:t>
            </a:r>
            <a:endParaRPr lang="en-US" sz="1600" spc="-5" dirty="0">
              <a:latin typeface="Times New Roman" panose="02020603050405020304" pitchFamily="18" charset="0"/>
              <a:ea typeface="MS Mincho" panose="02020609040205080304" pitchFamily="49" charset="-128"/>
            </a:endParaRP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tabLst>
                <a:tab pos="182880" algn="l"/>
                <a:tab pos="457200" algn="l"/>
              </a:tabLst>
            </a:pPr>
            <a:r>
              <a:rPr lang="en-US" sz="14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set</a:t>
            </a:r>
            <a:r>
              <a:rPr lang="en-US" sz="14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 mem_upf </a:t>
            </a: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tabLst>
                <a:tab pos="182880" algn="l"/>
                <a:tab pos="457200" algn="l"/>
              </a:tabLst>
            </a:pPr>
            <a:r>
              <a:rPr lang="en-US" sz="1400" b="1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"/…/upf/sadcls…t0s2sdz1rw00.upf"</a:t>
            </a:r>
            <a:endParaRPr lang="en-US" sz="1600" spc="-5" dirty="0">
              <a:latin typeface="Times New Roman" panose="02020603050405020304" pitchFamily="18" charset="0"/>
              <a:ea typeface="MS Mincho" panose="02020609040205080304" pitchFamily="49" charset="-128"/>
            </a:endParaRP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tabLst>
                <a:tab pos="182880" algn="l"/>
                <a:tab pos="457200" algn="l"/>
              </a:tabLst>
            </a:pPr>
            <a:r>
              <a:rPr lang="en-US" sz="14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foreach</a:t>
            </a:r>
            <a:r>
              <a:rPr lang="en-US" sz="14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 instance </a:t>
            </a:r>
            <a:r>
              <a:rPr lang="en-US" sz="1400" dirty="0">
                <a:solidFill>
                  <a:srgbClr val="80808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$mem_instances</a:t>
            </a:r>
            <a:r>
              <a:rPr lang="en-US" sz="14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 </a:t>
            </a:r>
            <a:r>
              <a:rPr lang="en-US" sz="14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{</a:t>
            </a:r>
            <a:endParaRPr lang="en-US" sz="1600" spc="-5" dirty="0">
              <a:latin typeface="Times New Roman" panose="02020603050405020304" pitchFamily="18" charset="0"/>
              <a:ea typeface="MS Mincho" panose="02020609040205080304" pitchFamily="49" charset="-128"/>
            </a:endParaRP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tabLst>
                <a:tab pos="182880" algn="l"/>
                <a:tab pos="457200" algn="l"/>
              </a:tabLst>
            </a:pPr>
            <a:r>
              <a:rPr lang="en-US" sz="14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 </a:t>
            </a:r>
            <a:r>
              <a:rPr lang="en-US" sz="1400" b="1" dirty="0">
                <a:solidFill>
                  <a:srgbClr val="0000FF"/>
                </a:solidFill>
                <a:latin typeface="Courier New" panose="02070309020205020404" pitchFamily="49" charset="0"/>
              </a:rPr>
              <a:t>if</a:t>
            </a:r>
            <a:r>
              <a:rPr lang="en-US" sz="14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 </a:t>
            </a:r>
            <a:r>
              <a:rPr lang="en-US" sz="1400" b="1" dirty="0">
                <a:solidFill>
                  <a:srgbClr val="000080"/>
                </a:solidFill>
                <a:latin typeface="Courier New" panose="02070309020205020404" pitchFamily="49" charset="0"/>
              </a:rPr>
              <a:t>{</a:t>
            </a:r>
            <a:r>
              <a:rPr lang="en-US" sz="14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$instance == “...”</a:t>
            </a:r>
            <a:r>
              <a:rPr lang="en-US" sz="1400" b="1" dirty="0">
                <a:solidFill>
                  <a:srgbClr val="000080"/>
                </a:solidFill>
                <a:latin typeface="Courier New" panose="02070309020205020404" pitchFamily="49" charset="0"/>
              </a:rPr>
              <a:t>}</a:t>
            </a:r>
            <a:r>
              <a:rPr lang="en-US" sz="14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 </a:t>
            </a:r>
            <a:r>
              <a:rPr lang="en-US" sz="1400" b="1" dirty="0">
                <a:solidFill>
                  <a:srgbClr val="000080"/>
                </a:solidFill>
                <a:latin typeface="Courier New" panose="02070309020205020404" pitchFamily="49" charset="0"/>
              </a:rPr>
              <a:t>{</a:t>
            </a:r>
            <a:r>
              <a:rPr lang="en-US" sz="14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 </a:t>
            </a:r>
            <a:r>
              <a:rPr lang="en-US" sz="1400" b="1" dirty="0">
                <a:solidFill>
                  <a:srgbClr val="000080"/>
                </a:solidFill>
                <a:latin typeface="Courier New" panose="02070309020205020404" pitchFamily="49" charset="0"/>
              </a:rPr>
              <a:t>}</a:t>
            </a: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tabLst>
                <a:tab pos="182880" algn="l"/>
                <a:tab pos="457200" algn="l"/>
              </a:tabLst>
            </a:pPr>
            <a:r>
              <a:rPr lang="en-US" sz="14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 </a:t>
            </a:r>
            <a:r>
              <a:rPr lang="en-US" sz="14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load_upf</a:t>
            </a:r>
            <a:r>
              <a:rPr lang="en-US" sz="14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 </a:t>
            </a:r>
            <a:r>
              <a:rPr lang="en-US" sz="1400" dirty="0">
                <a:solidFill>
                  <a:srgbClr val="80808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$mem_upf</a:t>
            </a:r>
            <a:endParaRPr lang="en-US" sz="1600" spc="-5" dirty="0">
              <a:latin typeface="Times New Roman" panose="02020603050405020304" pitchFamily="18" charset="0"/>
              <a:ea typeface="MS Mincho" panose="02020609040205080304" pitchFamily="49" charset="-128"/>
            </a:endParaRP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tabLst>
                <a:tab pos="182880" algn="l"/>
                <a:tab pos="457200" algn="l"/>
              </a:tabLst>
            </a:pPr>
            <a:r>
              <a:rPr lang="en-US" sz="14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  </a:t>
            </a:r>
            <a:r>
              <a:rPr lang="en-US" sz="1400" dirty="0">
                <a:solidFill>
                  <a:srgbClr val="804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-scope</a:t>
            </a:r>
            <a:r>
              <a:rPr lang="en-US" sz="14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 </a:t>
            </a:r>
            <a:r>
              <a:rPr lang="en-US" sz="1400" dirty="0">
                <a:solidFill>
                  <a:srgbClr val="80808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$instance</a:t>
            </a:r>
            <a:endParaRPr lang="en-US" sz="1600" spc="-5" dirty="0">
              <a:latin typeface="Times New Roman" panose="02020603050405020304" pitchFamily="18" charset="0"/>
              <a:ea typeface="MS Mincho" panose="02020609040205080304" pitchFamily="49" charset="-128"/>
            </a:endParaRP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tabLst>
                <a:tab pos="182880" algn="l"/>
                <a:tab pos="457200" algn="l"/>
              </a:tabLst>
            </a:pPr>
            <a:r>
              <a:rPr lang="en-US" sz="14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 </a:t>
            </a:r>
            <a:r>
              <a:rPr lang="en-US" sz="14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connect_supply_net</a:t>
            </a:r>
            <a:r>
              <a:rPr lang="en-US" sz="14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 VDD \</a:t>
            </a:r>
            <a:endParaRPr lang="en-US" sz="1600" spc="-5" dirty="0">
              <a:latin typeface="Times New Roman" panose="02020603050405020304" pitchFamily="18" charset="0"/>
              <a:ea typeface="MS Mincho" panose="02020609040205080304" pitchFamily="49" charset="-128"/>
            </a:endParaRP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tabLst>
                <a:tab pos="182880" algn="l"/>
                <a:tab pos="457200" algn="l"/>
              </a:tabLst>
            </a:pPr>
            <a:r>
              <a:rPr lang="en-US" sz="14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  </a:t>
            </a:r>
            <a:r>
              <a:rPr lang="en-US" sz="1400" dirty="0">
                <a:solidFill>
                  <a:srgbClr val="804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-ports</a:t>
            </a:r>
            <a:r>
              <a:rPr lang="en-US" sz="14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 </a:t>
            </a:r>
            <a:r>
              <a:rPr lang="en-US" sz="1400" dirty="0">
                <a:solidFill>
                  <a:srgbClr val="80808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$instance</a:t>
            </a:r>
            <a:r>
              <a:rPr lang="en-US" sz="14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/</a:t>
            </a:r>
            <a:r>
              <a:rPr lang="en-US" sz="14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VDD</a:t>
            </a:r>
            <a:endParaRPr lang="en-US" sz="1600" spc="-5" dirty="0">
              <a:latin typeface="Times New Roman" panose="02020603050405020304" pitchFamily="18" charset="0"/>
              <a:ea typeface="MS Mincho" panose="02020609040205080304" pitchFamily="49" charset="-128"/>
            </a:endParaRP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tabLst>
                <a:tab pos="182880" algn="l"/>
                <a:tab pos="457200" algn="l"/>
              </a:tabLst>
            </a:pPr>
            <a:r>
              <a:rPr lang="en-US" sz="14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 </a:t>
            </a:r>
            <a:r>
              <a:rPr lang="en-US" sz="1400" b="1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connect_supply_net</a:t>
            </a:r>
            <a:r>
              <a:rPr lang="en-US" sz="14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 VSS \</a:t>
            </a:r>
            <a:endParaRPr lang="en-US" sz="1600" spc="-5" dirty="0">
              <a:latin typeface="Times New Roman" panose="02020603050405020304" pitchFamily="18" charset="0"/>
              <a:ea typeface="MS Mincho" panose="02020609040205080304" pitchFamily="49" charset="-128"/>
            </a:endParaRP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tabLst>
                <a:tab pos="182880" algn="l"/>
                <a:tab pos="457200" algn="l"/>
              </a:tabLst>
            </a:pPr>
            <a:r>
              <a:rPr lang="en-US" sz="14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  </a:t>
            </a:r>
            <a:r>
              <a:rPr lang="en-US" sz="1400" dirty="0">
                <a:solidFill>
                  <a:srgbClr val="804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-ports</a:t>
            </a:r>
            <a:r>
              <a:rPr lang="en-US" sz="14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 </a:t>
            </a:r>
            <a:r>
              <a:rPr lang="en-US" sz="1400" dirty="0">
                <a:solidFill>
                  <a:srgbClr val="80808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$instance</a:t>
            </a:r>
            <a:r>
              <a:rPr lang="en-US" sz="14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/</a:t>
            </a:r>
            <a:r>
              <a:rPr lang="en-US" sz="140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VSS</a:t>
            </a:r>
            <a:endParaRPr lang="en-US" sz="1600" spc="-5" dirty="0">
              <a:latin typeface="Times New Roman" panose="02020603050405020304" pitchFamily="18" charset="0"/>
              <a:ea typeface="MS Mincho" panose="02020609040205080304" pitchFamily="49" charset="-128"/>
            </a:endParaRP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tabLst>
                <a:tab pos="182880" algn="l"/>
                <a:tab pos="457200" algn="l"/>
              </a:tabLst>
            </a:pPr>
            <a:r>
              <a:rPr lang="en-US" sz="1400" b="1" dirty="0">
                <a:solidFill>
                  <a:srgbClr val="00008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}</a:t>
            </a:r>
            <a:endParaRPr lang="en-US" sz="1600" spc="-5" dirty="0">
              <a:effectLst/>
              <a:latin typeface="Times New Roman" panose="02020603050405020304" pitchFamily="18" charset="0"/>
              <a:ea typeface="MS Mincho" panose="020206090402050803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360227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B0834B-EF1E-478B-B7AE-B7ACFD5215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File Management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93DDEF-1F57-40C8-81FA-E953D5A4B3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47801"/>
            <a:ext cx="4267200" cy="4495800"/>
          </a:xfrm>
        </p:spPr>
        <p:txBody>
          <a:bodyPr/>
          <a:lstStyle/>
          <a:p>
            <a:r>
              <a:rPr lang="en-US" dirty="0"/>
              <a:t>File based splitting causes additional overhead of file management</a:t>
            </a:r>
          </a:p>
          <a:p>
            <a:r>
              <a:rPr lang="en-US" dirty="0"/>
              <a:t>Keep track of </a:t>
            </a:r>
          </a:p>
          <a:p>
            <a:pPr lvl="1"/>
            <a:r>
              <a:rPr lang="en-US" dirty="0"/>
              <a:t>IP vs Power Intent mapping</a:t>
            </a:r>
          </a:p>
          <a:p>
            <a:pPr lvl="1"/>
            <a:r>
              <a:rPr lang="en-US" dirty="0"/>
              <a:t>IP instance vs Power Intent mapping</a:t>
            </a:r>
          </a:p>
          <a:p>
            <a:pPr lvl="1"/>
            <a:r>
              <a:rPr lang="en-US" dirty="0"/>
              <a:t>IP version changes</a:t>
            </a:r>
          </a:p>
          <a:p>
            <a:pPr lvl="1"/>
            <a:r>
              <a:rPr lang="en-US" dirty="0"/>
              <a:t>Location of IP UPF</a:t>
            </a:r>
          </a:p>
          <a:p>
            <a:r>
              <a:rPr lang="en-US" dirty="0"/>
              <a:t>Library of UPF cant be created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4DA22F1-C18A-4D8A-8958-C131391AD1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Accellera Systems Initiative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4246EA3-32B6-44EB-A81F-FFBC28DCF1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7</a:t>
            </a:fld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6A084D72-2CFD-4AF9-A496-E03AA47A36FA}"/>
              </a:ext>
            </a:extLst>
          </p:cNvPr>
          <p:cNvGrpSpPr/>
          <p:nvPr/>
        </p:nvGrpSpPr>
        <p:grpSpPr>
          <a:xfrm>
            <a:off x="5496416" y="3573998"/>
            <a:ext cx="2199784" cy="2522001"/>
            <a:chOff x="5410200" y="2309666"/>
            <a:chExt cx="2595565" cy="3779514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DE98B6D6-6C6F-4551-BD11-D3CB1C63390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3"/>
                </a:ext>
              </a:extLst>
            </a:blip>
            <a:stretch>
              <a:fillRect/>
            </a:stretch>
          </p:blipFill>
          <p:spPr>
            <a:xfrm>
              <a:off x="5410200" y="2309666"/>
              <a:ext cx="2595565" cy="3460753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EB85674-B27C-4064-A8FA-F99755765C7E}"/>
                </a:ext>
              </a:extLst>
            </p:cNvPr>
            <p:cNvSpPr txBox="1"/>
            <p:nvPr/>
          </p:nvSpPr>
          <p:spPr>
            <a:xfrm>
              <a:off x="5410200" y="5770419"/>
              <a:ext cx="2595565" cy="318761"/>
            </a:xfrm>
            <a:prstGeom prst="rect">
              <a:avLst/>
            </a:prstGeom>
            <a:noFill/>
          </p:spPr>
          <p:txBody>
            <a:bodyPr wrap="square" rtlCol="0">
              <a:normAutofit fontScale="55000" lnSpcReduction="20000"/>
            </a:bodyPr>
            <a:lstStyle/>
            <a:p>
              <a:r>
                <a:rPr lang="en-US" sz="900" dirty="0">
                  <a:hlinkClick r:id="rId3" tooltip="http://commons.wikimedia.org/wiki/File:Library_book_shelves.jpg"/>
                </a:rPr>
                <a:t>This Photo</a:t>
              </a:r>
              <a:r>
                <a:rPr lang="en-US" sz="900" dirty="0"/>
                <a:t> by Unknown Author is licensed under </a:t>
              </a:r>
              <a:r>
                <a:rPr lang="en-US" sz="900" dirty="0">
                  <a:hlinkClick r:id="rId4" tooltip="https://creativecommons.org/licenses/by-sa/3.0/"/>
                </a:rPr>
                <a:t>CC BY-SA</a:t>
              </a:r>
              <a:endParaRPr lang="en-US" sz="900" dirty="0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FF23C29-06CD-4BD5-8FB8-7D496064EF9E}"/>
              </a:ext>
            </a:extLst>
          </p:cNvPr>
          <p:cNvGrpSpPr/>
          <p:nvPr/>
        </p:nvGrpSpPr>
        <p:grpSpPr>
          <a:xfrm>
            <a:off x="5464030" y="1676400"/>
            <a:ext cx="2438970" cy="1697987"/>
            <a:chOff x="5867400" y="3899309"/>
            <a:chExt cx="2758293" cy="2457043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DB361D6D-5F30-49D8-9B28-69D1A8661FE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6"/>
                </a:ext>
              </a:extLst>
            </a:blip>
            <a:stretch>
              <a:fillRect/>
            </a:stretch>
          </p:blipFill>
          <p:spPr>
            <a:xfrm>
              <a:off x="5901655" y="3899309"/>
              <a:ext cx="2724037" cy="2043028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59A7E58-D713-4765-B31E-36431ED9A97F}"/>
                </a:ext>
              </a:extLst>
            </p:cNvPr>
            <p:cNvSpPr txBox="1"/>
            <p:nvPr/>
          </p:nvSpPr>
          <p:spPr>
            <a:xfrm>
              <a:off x="5867400" y="5987020"/>
              <a:ext cx="2758293" cy="369332"/>
            </a:xfrm>
            <a:prstGeom prst="rect">
              <a:avLst/>
            </a:prstGeom>
            <a:noFill/>
          </p:spPr>
          <p:txBody>
            <a:bodyPr wrap="square" rtlCol="0">
              <a:normAutofit fontScale="77500" lnSpcReduction="20000"/>
            </a:bodyPr>
            <a:lstStyle/>
            <a:p>
              <a:r>
                <a:rPr lang="en-US" sz="900" dirty="0">
                  <a:hlinkClick r:id="rId6" tooltip="http://www.legalment.net/2012/01/07/tres-notes-sobre-el-registre-dentrada-de-documents/"/>
                </a:rPr>
                <a:t>This Photo</a:t>
              </a:r>
              <a:r>
                <a:rPr lang="en-US" sz="900" dirty="0"/>
                <a:t> by Unknown Author is licensed under </a:t>
              </a:r>
              <a:r>
                <a:rPr lang="en-US" sz="900" dirty="0">
                  <a:hlinkClick r:id="rId7" tooltip="https://creativecommons.org/licenses/by/3.0/"/>
                </a:rPr>
                <a:t>CC BY</a:t>
              </a:r>
              <a:endParaRPr lang="en-US" sz="900" dirty="0"/>
            </a:p>
          </p:txBody>
        </p:sp>
      </p:grpSp>
    </p:spTree>
    <p:extLst>
      <p:ext uri="{BB962C8B-B14F-4D97-AF65-F5344CB8AC3E}">
        <p14:creationId xmlns:p14="http://schemas.microsoft.com/office/powerpoint/2010/main" val="1241960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7BE4B7-C228-4BF1-9367-DFB2850216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Tool Performance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E4403E-C802-4119-8A84-E5F2EF78C0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47801"/>
            <a:ext cx="8229600" cy="2057399"/>
          </a:xfrm>
        </p:spPr>
        <p:txBody>
          <a:bodyPr/>
          <a:lstStyle/>
          <a:p>
            <a:r>
              <a:rPr lang="en-US" dirty="0"/>
              <a:t>Tool suffers performance degradations</a:t>
            </a:r>
          </a:p>
          <a:p>
            <a:pPr lvl="1"/>
            <a:r>
              <a:rPr lang="en-US" dirty="0"/>
              <a:t>More UPF code results in more processing</a:t>
            </a:r>
          </a:p>
          <a:p>
            <a:r>
              <a:rPr lang="en-US" dirty="0"/>
              <a:t>Less potential for tool optimizations</a:t>
            </a:r>
          </a:p>
          <a:p>
            <a:pPr lvl="1"/>
            <a:r>
              <a:rPr lang="en-US" dirty="0"/>
              <a:t>Each instance can potentially have its own power intent</a:t>
            </a:r>
          </a:p>
          <a:p>
            <a:r>
              <a:rPr lang="en-US" dirty="0"/>
              <a:t>A sample case study on SoC designs from two different customers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67A4F24-111B-4699-B3FB-8987870D12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Accellera Systems Initiative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CCDAEF-CC62-4CEA-AAB9-8424E3B53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8</a:t>
            </a:fld>
            <a:endParaRPr lang="en-US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7C71025F-7B2F-43CC-AA85-9C267050B80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2571472"/>
              </p:ext>
            </p:extLst>
          </p:nvPr>
        </p:nvGraphicFramePr>
        <p:xfrm>
          <a:off x="914400" y="3826678"/>
          <a:ext cx="7010400" cy="18883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2600">
                  <a:extLst>
                    <a:ext uri="{9D8B030D-6E8A-4147-A177-3AD203B41FA5}">
                      <a16:colId xmlns:a16="http://schemas.microsoft.com/office/drawing/2014/main" val="1397273482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3722650200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221610640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1917271379"/>
                    </a:ext>
                  </a:extLst>
                </a:gridCol>
              </a:tblGrid>
              <a:tr h="629441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US" sz="1400" spc="-5" dirty="0">
                          <a:effectLst/>
                        </a:rPr>
                        <a:t>Customer Scenarios</a:t>
                      </a:r>
                      <a:endParaRPr lang="en-US" sz="1400" spc="-5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US" sz="1400" spc="-5" dirty="0">
                          <a:effectLst/>
                        </a:rPr>
                        <a:t>No. of Hard Macros</a:t>
                      </a:r>
                      <a:endParaRPr lang="en-US" sz="1400" spc="-5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US" sz="1400" spc="-5" dirty="0">
                          <a:effectLst/>
                        </a:rPr>
                        <a:t>No. of load_upf</a:t>
                      </a:r>
                      <a:endParaRPr lang="en-US" sz="1400" spc="-5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US" sz="1400" spc="-5" dirty="0">
                          <a:effectLst/>
                        </a:rPr>
                        <a:t>Compilation Time with load_upf</a:t>
                      </a:r>
                      <a:endParaRPr lang="en-US" sz="1400" spc="-5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734548698"/>
                  </a:ext>
                </a:extLst>
              </a:tr>
              <a:tr h="629441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US" sz="1400" spc="-5" dirty="0">
                          <a:effectLst/>
                        </a:rPr>
                        <a:t>Customer #1</a:t>
                      </a:r>
                      <a:endParaRPr lang="en-US" sz="1400" spc="-5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US" sz="1400" spc="-5" dirty="0">
                          <a:effectLst/>
                        </a:rPr>
                        <a:t>338</a:t>
                      </a:r>
                      <a:endParaRPr lang="en-US" sz="1400" spc="-5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US" sz="1400" spc="-5" dirty="0">
                          <a:effectLst/>
                        </a:rPr>
                        <a:t>18051</a:t>
                      </a:r>
                      <a:endParaRPr lang="en-US" sz="1400" spc="-5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US" sz="1400" spc="-5" dirty="0">
                          <a:effectLst/>
                        </a:rPr>
                        <a:t>~13 hrs.</a:t>
                      </a:r>
                      <a:endParaRPr lang="en-US" sz="1400" spc="-5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94011355"/>
                  </a:ext>
                </a:extLst>
              </a:tr>
              <a:tr h="629441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US" sz="1400" spc="-5" dirty="0">
                          <a:effectLst/>
                        </a:rPr>
                        <a:t>Customer #2</a:t>
                      </a:r>
                      <a:endParaRPr lang="en-US" sz="1400" spc="-5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US" sz="1400" spc="-5" dirty="0">
                          <a:effectLst/>
                        </a:rPr>
                        <a:t>12</a:t>
                      </a:r>
                      <a:endParaRPr lang="en-US" sz="1400" spc="-5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US" sz="1400" spc="-5" dirty="0">
                          <a:effectLst/>
                        </a:rPr>
                        <a:t>24432</a:t>
                      </a:r>
                      <a:endParaRPr lang="en-US" sz="1400" spc="-5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US" sz="1400" spc="-5" dirty="0">
                          <a:effectLst/>
                        </a:rPr>
                        <a:t>~6 hrs.</a:t>
                      </a:r>
                      <a:endParaRPr lang="en-US" sz="1400" spc="-5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43216208"/>
                  </a:ext>
                </a:extLst>
              </a:tr>
            </a:tbl>
          </a:graphicData>
        </a:graphic>
      </p:graphicFrame>
      <p:grpSp>
        <p:nvGrpSpPr>
          <p:cNvPr id="13" name="Group 12">
            <a:extLst>
              <a:ext uri="{FF2B5EF4-FFF2-40B4-BE49-F238E27FC236}">
                <a16:creationId xmlns:a16="http://schemas.microsoft.com/office/drawing/2014/main" id="{595F7562-02D3-4E63-A29C-42538070BBA5}"/>
              </a:ext>
            </a:extLst>
          </p:cNvPr>
          <p:cNvGrpSpPr/>
          <p:nvPr/>
        </p:nvGrpSpPr>
        <p:grpSpPr>
          <a:xfrm>
            <a:off x="6477000" y="1379722"/>
            <a:ext cx="2336800" cy="1630769"/>
            <a:chOff x="1397000" y="1409700"/>
            <a:chExt cx="6350000" cy="4605088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0F45822D-004E-4321-A4D4-163B34424EC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3"/>
                </a:ext>
              </a:extLst>
            </a:blip>
            <a:stretch>
              <a:fillRect/>
            </a:stretch>
          </p:blipFill>
          <p:spPr>
            <a:xfrm>
              <a:off x="1397000" y="1409700"/>
              <a:ext cx="6350000" cy="4038600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B62B1D7-0E73-4059-97C3-E276D5A48E06}"/>
                </a:ext>
              </a:extLst>
            </p:cNvPr>
            <p:cNvSpPr txBox="1"/>
            <p:nvPr/>
          </p:nvSpPr>
          <p:spPr>
            <a:xfrm>
              <a:off x="1397000" y="5448300"/>
              <a:ext cx="6350000" cy="566488"/>
            </a:xfrm>
            <a:prstGeom prst="rect">
              <a:avLst/>
            </a:prstGeom>
            <a:noFill/>
          </p:spPr>
          <p:txBody>
            <a:bodyPr wrap="square" rtlCol="0">
              <a:normAutofit fontScale="92500"/>
            </a:bodyPr>
            <a:lstStyle/>
            <a:p>
              <a:r>
                <a:rPr lang="en-US" sz="700" dirty="0">
                  <a:hlinkClick r:id="rId3" tooltip="https://www.flickr.com/photos/webethere/1121587181"/>
                </a:rPr>
                <a:t>This Photo</a:t>
              </a:r>
              <a:r>
                <a:rPr lang="en-US" sz="700" dirty="0"/>
                <a:t> by Unknown Author is licensed under </a:t>
              </a:r>
              <a:r>
                <a:rPr lang="en-US" sz="700" dirty="0">
                  <a:hlinkClick r:id="rId4" tooltip="https://creativecommons.org/licenses/by-nd/3.0/"/>
                </a:rPr>
                <a:t>CC BY-ND</a:t>
              </a:r>
              <a:endParaRPr lang="en-US" sz="700" dirty="0"/>
            </a:p>
          </p:txBody>
        </p:sp>
      </p:grpSp>
    </p:spTree>
    <p:extLst>
      <p:ext uri="{BB962C8B-B14F-4D97-AF65-F5344CB8AC3E}">
        <p14:creationId xmlns:p14="http://schemas.microsoft.com/office/powerpoint/2010/main" val="23910352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BBBA06E-7C87-41F6-AC8E-0F966A0630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2819400"/>
            <a:ext cx="7772400" cy="1362075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Modular UPF</a:t>
            </a:r>
            <a:br>
              <a:rPr lang="en-US" dirty="0"/>
            </a:br>
            <a:r>
              <a:rPr lang="en-US" dirty="0"/>
              <a:t>A new methodology for UPF Specification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BCE443-934B-4507-B4B7-F23DE50C9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Accellera Systems Initiative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60D755E-66D3-4AE2-BC89-678958F669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05019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webextensions/_rels/taskpanes.xml.rels><?xml version="1.0" encoding="UTF-8" standalone="yes"?>
<Relationships xmlns="http://schemas.openxmlformats.org/package/2006/relationships"><Relationship Id="rId3" Type="http://schemas.microsoft.com/office/2011/relationships/webextension" Target="webextension3.xml"/><Relationship Id="rId2" Type="http://schemas.microsoft.com/office/2011/relationships/webextension" Target="webextension2.xml"/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6">
    <wetp:webextensionref xmlns:r="http://schemas.openxmlformats.org/officeDocument/2006/relationships" r:id="rId1"/>
  </wetp:taskpane>
  <wetp:taskpane dockstate="right" visibility="0" width="350" row="4">
    <wetp:webextensionref xmlns:r="http://schemas.openxmlformats.org/officeDocument/2006/relationships" r:id="rId2"/>
  </wetp:taskpane>
  <wetp:taskpane dockstate="right" visibility="0" width="350" row="6">
    <wetp:webextensionref xmlns:r="http://schemas.openxmlformats.org/officeDocument/2006/relationships" r:id="rId3"/>
  </wetp:taskpane>
</wetp:taskpanes>
</file>

<file path=ppt/webextensions/webextension1.xml><?xml version="1.0" encoding="utf-8"?>
<we:webextension xmlns:we="http://schemas.microsoft.com/office/webextensions/webextension/2010/11" id="{0B3B4665-135B-42E1-9F1F-5B3BFF18D4F8}">
  <we:reference id="wa104380169" version="1.1.0.0" store="en-US" storeType="OMEX"/>
  <we:alternateReferences>
    <we:reference id="WA104380169" version="1.1.0.0" store="WA104380169" storeType="OMEX"/>
  </we:alternateReferences>
  <we:properties/>
  <we:bindings/>
  <we:snapshot xmlns:r="http://schemas.openxmlformats.org/officeDocument/2006/relationships"/>
</we:webextension>
</file>

<file path=ppt/webextensions/webextension2.xml><?xml version="1.0" encoding="utf-8"?>
<we:webextension xmlns:we="http://schemas.microsoft.com/office/webextensions/webextension/2010/11" id="{FB3AC7D7-B963-4AF1-ADA6-34C0C4730553}">
  <we:reference id="wa104178141" version="3.10.0.124" store="en-US" storeType="OMEX"/>
  <we:alternateReferences>
    <we:reference id="WA104178141" version="3.10.0.124" store="WA104178141" storeType="OMEX"/>
  </we:alternateReferences>
  <we:properties/>
  <we:bindings/>
  <we:snapshot xmlns:r="http://schemas.openxmlformats.org/officeDocument/2006/relationships"/>
</we:webextension>
</file>

<file path=ppt/webextensions/webextension3.xml><?xml version="1.0" encoding="utf-8"?>
<we:webextension xmlns:we="http://schemas.microsoft.com/office/webextensions/webextension/2010/11" id="{8CA2D446-DD30-417B-AF0E-13AFB93CF3AD}">
  <we:reference id="wa104379997" version="2.0.0.0" store="en-US" storeType="OMEX"/>
  <we:alternateReferences>
    <we:reference id="WA104379997" version="2.0.0.0" store="WA104379997" storeType="OMEX"/>
  </we:alternateReferences>
  <we:properties/>
  <we:bindings/>
  <we:snapshot xmlns:r="http://schemas.openxmlformats.org/officeDocument/2006/relationships"/>
</we:webextension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AC529A4D857314092F8987294A43FD3" ma:contentTypeVersion="0" ma:contentTypeDescription="Create a new document." ma:contentTypeScope="" ma:versionID="b3a40a446e339e50bd650e277a113f3f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1A855BF4-2A99-441B-9566-850307E4F0A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91CAD78-C6F6-407D-A9D5-329355F07703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3171F2A1-2ACF-4A95-B48F-47B38B7131B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1878</Words>
  <Application>Microsoft Office PowerPoint</Application>
  <PresentationFormat>On-screen Show (4:3)</PresentationFormat>
  <Paragraphs>397</Paragraphs>
  <Slides>19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MS Mincho</vt:lpstr>
      <vt:lpstr>Arial</vt:lpstr>
      <vt:lpstr>Calibri</vt:lpstr>
      <vt:lpstr>Courier New</vt:lpstr>
      <vt:lpstr>Times New Roman</vt:lpstr>
      <vt:lpstr>Office Theme</vt:lpstr>
      <vt:lpstr>UPF Power Models:  Empowering the power intent specification</vt:lpstr>
      <vt:lpstr>Agenda</vt:lpstr>
      <vt:lpstr>Introduction</vt:lpstr>
      <vt:lpstr>Hierarchical UPF</vt:lpstr>
      <vt:lpstr>Code Explosion</vt:lpstr>
      <vt:lpstr>Tcl Scripting</vt:lpstr>
      <vt:lpstr>File Management</vt:lpstr>
      <vt:lpstr>Tool Performance</vt:lpstr>
      <vt:lpstr>Modular UPF A new methodology for UPF Specification</vt:lpstr>
      <vt:lpstr>UPF Power Models</vt:lpstr>
      <vt:lpstr>Benefits</vt:lpstr>
      <vt:lpstr>Library of Power Models</vt:lpstr>
      <vt:lpstr>Tool Performance</vt:lpstr>
      <vt:lpstr>IP Variations</vt:lpstr>
      <vt:lpstr>Limitations in UPF 3.0</vt:lpstr>
      <vt:lpstr>Future Extensions</vt:lpstr>
      <vt:lpstr>Empowering Power Intent Specification</vt:lpstr>
      <vt:lpstr>References</vt:lpstr>
      <vt:lpstr>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2011-11-23T07:37:04Z</dcterms:created>
  <dcterms:modified xsi:type="dcterms:W3CDTF">2018-10-08T06:25:33Z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0x0101004AC529A4D857314092F8987294A43FD3</vt:lpwstr>
  </property>
</Properties>
</file>