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896" r:id="rId4"/>
  </p:sldMasterIdLst>
  <p:notesMasterIdLst>
    <p:notesMasterId r:id="rId33"/>
  </p:notesMasterIdLst>
  <p:handoutMasterIdLst>
    <p:handoutMasterId r:id="rId34"/>
  </p:handoutMasterIdLst>
  <p:sldIdLst>
    <p:sldId id="501" r:id="rId5"/>
    <p:sldId id="511" r:id="rId6"/>
    <p:sldId id="512" r:id="rId7"/>
    <p:sldId id="527" r:id="rId8"/>
    <p:sldId id="513" r:id="rId9"/>
    <p:sldId id="514" r:id="rId10"/>
    <p:sldId id="506" r:id="rId11"/>
    <p:sldId id="528" r:id="rId12"/>
    <p:sldId id="515" r:id="rId13"/>
    <p:sldId id="531" r:id="rId14"/>
    <p:sldId id="516" r:id="rId15"/>
    <p:sldId id="517" r:id="rId16"/>
    <p:sldId id="529" r:id="rId17"/>
    <p:sldId id="519" r:id="rId18"/>
    <p:sldId id="518" r:id="rId19"/>
    <p:sldId id="520" r:id="rId20"/>
    <p:sldId id="530" r:id="rId21"/>
    <p:sldId id="509" r:id="rId22"/>
    <p:sldId id="510" r:id="rId23"/>
    <p:sldId id="521" r:id="rId24"/>
    <p:sldId id="532" r:id="rId25"/>
    <p:sldId id="526" r:id="rId26"/>
    <p:sldId id="522" r:id="rId27"/>
    <p:sldId id="507" r:id="rId28"/>
    <p:sldId id="525" r:id="rId29"/>
    <p:sldId id="523" r:id="rId30"/>
    <p:sldId id="524" r:id="rId31"/>
    <p:sldId id="505" r:id="rId32"/>
  </p:sldIdLst>
  <p:sldSz cx="12192000" cy="6858000"/>
  <p:notesSz cx="10048875" cy="69183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85D8A"/>
    <a:srgbClr val="FFFFCC"/>
    <a:srgbClr val="FF9900"/>
    <a:srgbClr val="99FF33"/>
    <a:srgbClr val="CC99FF"/>
    <a:srgbClr val="66CCFF"/>
    <a:srgbClr val="0099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1260" autoAdjust="0"/>
    <p:restoredTop sz="85829" autoAdjust="0"/>
  </p:normalViewPr>
  <p:slideViewPr>
    <p:cSldViewPr>
      <p:cViewPr varScale="1">
        <p:scale>
          <a:sx n="155" d="100"/>
          <a:sy n="155" d="100"/>
        </p:scale>
        <p:origin x="174" y="81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21" Type="http://schemas.openxmlformats.org/officeDocument/2006/relationships/slide" Target="slides/slide17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presProps" Target="presProp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smooth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9525" cap="rnd">
              <a:solidFill>
                <a:schemeClr val="accent1"/>
              </a:solidFill>
              <a:round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marker>
            <c:symbol val="none"/>
          </c:marker>
          <c:dLbls>
            <c:delete val="1"/>
          </c:dLbls>
          <c:xVal>
            <c:numRef>
              <c:f>Sheet1!$A$2:$A$33</c:f>
              <c:numCache>
                <c:formatCode>General</c:formatCode>
                <c:ptCount val="32"/>
                <c:pt idx="0">
                  <c:v>321</c:v>
                </c:pt>
                <c:pt idx="1">
                  <c:v>642</c:v>
                </c:pt>
                <c:pt idx="2">
                  <c:v>961</c:v>
                </c:pt>
                <c:pt idx="3">
                  <c:v>1280</c:v>
                </c:pt>
                <c:pt idx="4">
                  <c:v>1598</c:v>
                </c:pt>
                <c:pt idx="5">
                  <c:v>1916</c:v>
                </c:pt>
                <c:pt idx="6">
                  <c:v>2233</c:v>
                </c:pt>
                <c:pt idx="7">
                  <c:v>2549</c:v>
                </c:pt>
                <c:pt idx="8">
                  <c:v>2865</c:v>
                </c:pt>
                <c:pt idx="9">
                  <c:v>3181</c:v>
                </c:pt>
                <c:pt idx="10">
                  <c:v>3497</c:v>
                </c:pt>
                <c:pt idx="11">
                  <c:v>3813</c:v>
                </c:pt>
                <c:pt idx="12">
                  <c:v>4128</c:v>
                </c:pt>
                <c:pt idx="13">
                  <c:v>4441</c:v>
                </c:pt>
                <c:pt idx="14">
                  <c:v>4753</c:v>
                </c:pt>
                <c:pt idx="15">
                  <c:v>5065</c:v>
                </c:pt>
                <c:pt idx="16">
                  <c:v>5376</c:v>
                </c:pt>
                <c:pt idx="17">
                  <c:v>5687</c:v>
                </c:pt>
                <c:pt idx="18">
                  <c:v>5997</c:v>
                </c:pt>
                <c:pt idx="19">
                  <c:v>6307</c:v>
                </c:pt>
                <c:pt idx="20">
                  <c:v>6617</c:v>
                </c:pt>
                <c:pt idx="21">
                  <c:v>6927</c:v>
                </c:pt>
                <c:pt idx="22">
                  <c:v>7237</c:v>
                </c:pt>
                <c:pt idx="23">
                  <c:v>7547</c:v>
                </c:pt>
                <c:pt idx="24">
                  <c:v>7857</c:v>
                </c:pt>
                <c:pt idx="25">
                  <c:v>8166</c:v>
                </c:pt>
                <c:pt idx="26">
                  <c:v>8475</c:v>
                </c:pt>
                <c:pt idx="27">
                  <c:v>8784</c:v>
                </c:pt>
                <c:pt idx="28">
                  <c:v>9093</c:v>
                </c:pt>
                <c:pt idx="29">
                  <c:v>9402</c:v>
                </c:pt>
                <c:pt idx="30">
                  <c:v>9711</c:v>
                </c:pt>
                <c:pt idx="31">
                  <c:v>10020</c:v>
                </c:pt>
              </c:numCache>
            </c:numRef>
          </c:xVal>
          <c:yVal>
            <c:numRef>
              <c:f>Sheet1!$B$2:$B$33</c:f>
              <c:numCache>
                <c:formatCode>General</c:formatCode>
                <c:ptCount val="32"/>
                <c:pt idx="0">
                  <c:v>0.78944644794399998</c:v>
                </c:pt>
                <c:pt idx="1">
                  <c:v>0.84708068035600004</c:v>
                </c:pt>
                <c:pt idx="2">
                  <c:v>0.86383412571899998</c:v>
                </c:pt>
                <c:pt idx="3">
                  <c:v>0.87464589958399996</c:v>
                </c:pt>
                <c:pt idx="4">
                  <c:v>0.88864790676299998</c:v>
                </c:pt>
                <c:pt idx="5">
                  <c:v>0.89194330556199997</c:v>
                </c:pt>
                <c:pt idx="6">
                  <c:v>0.89816361766499997</c:v>
                </c:pt>
                <c:pt idx="7">
                  <c:v>0.90491177253199995</c:v>
                </c:pt>
                <c:pt idx="8">
                  <c:v>0.90561442911800005</c:v>
                </c:pt>
                <c:pt idx="9">
                  <c:v>0.90630035012700005</c:v>
                </c:pt>
                <c:pt idx="10">
                  <c:v>0.91061851642799996</c:v>
                </c:pt>
                <c:pt idx="11">
                  <c:v>0.90729660043899996</c:v>
                </c:pt>
                <c:pt idx="12">
                  <c:v>0.90492760649600001</c:v>
                </c:pt>
                <c:pt idx="13">
                  <c:v>0.90788858612099999</c:v>
                </c:pt>
                <c:pt idx="14">
                  <c:v>0.910669086967</c:v>
                </c:pt>
                <c:pt idx="15">
                  <c:v>0.91034452809999999</c:v>
                </c:pt>
                <c:pt idx="16">
                  <c:v>0.911382233717</c:v>
                </c:pt>
                <c:pt idx="17">
                  <c:v>0.90569211358900004</c:v>
                </c:pt>
                <c:pt idx="18">
                  <c:v>0.90897556456999995</c:v>
                </c:pt>
                <c:pt idx="19">
                  <c:v>0.90936998408000003</c:v>
                </c:pt>
                <c:pt idx="20">
                  <c:v>0.90978439716399995</c:v>
                </c:pt>
                <c:pt idx="21">
                  <c:v>0.90944264856500001</c:v>
                </c:pt>
                <c:pt idx="22">
                  <c:v>0.91169078162299999</c:v>
                </c:pt>
                <c:pt idx="23">
                  <c:v>0.91108527731800004</c:v>
                </c:pt>
                <c:pt idx="24">
                  <c:v>0.91234957282600004</c:v>
                </c:pt>
                <c:pt idx="25">
                  <c:v>0.91059431410799996</c:v>
                </c:pt>
                <c:pt idx="26">
                  <c:v>0.91131076547300005</c:v>
                </c:pt>
                <c:pt idx="27">
                  <c:v>0.91118265789700004</c:v>
                </c:pt>
                <c:pt idx="28">
                  <c:v>0.91182473729799995</c:v>
                </c:pt>
                <c:pt idx="29">
                  <c:v>0.91111751066299995</c:v>
                </c:pt>
                <c:pt idx="30">
                  <c:v>0.91231609761599997</c:v>
                </c:pt>
                <c:pt idx="31">
                  <c:v>0.91352098358699996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4CC9-4E2B-94AC-456BD842DE94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axId val="558267888"/>
        <c:axId val="936485520"/>
      </c:scatterChart>
      <c:valAx>
        <c:axId val="558267888"/>
        <c:scaling>
          <c:orientation val="minMax"/>
          <c:max val="10000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2800" b="0" i="0" baseline="0" dirty="0">
                    <a:latin typeface="Times New Roman" panose="02020603050405020304" pitchFamily="18" charset="0"/>
                  </a:rPr>
                  <a:t>Number of samples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900" b="1" i="0" u="none" strike="noStrike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solidFill>
              <a:schemeClr val="tx2">
                <a:lumMod val="40000"/>
                <a:lumOff val="60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2"/>
                </a:solidFill>
                <a:latin typeface="Times New Roman" panose="02020603050405020304" pitchFamily="18" charset="0"/>
                <a:ea typeface="+mn-ea"/>
                <a:cs typeface="+mn-cs"/>
              </a:defRPr>
            </a:pPr>
            <a:endParaRPr lang="en-US"/>
          </a:p>
        </c:txPr>
        <c:crossAx val="936485520"/>
        <c:crosses val="autoZero"/>
        <c:crossBetween val="midCat"/>
      </c:valAx>
      <c:valAx>
        <c:axId val="936485520"/>
        <c:scaling>
          <c:orientation val="minMax"/>
          <c:max val="0.92"/>
          <c:min val="0.78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900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2800" b="0" i="1" baseline="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</a:t>
                </a:r>
                <a:r>
                  <a:rPr lang="en-US" sz="2800" b="0" i="0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</a:t>
                </a:r>
                <a:r>
                  <a:rPr lang="en-US" sz="2800" b="0" i="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-score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900" b="0" i="0" u="none" strike="noStrike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solidFill>
              <a:schemeClr val="tx2">
                <a:lumMod val="40000"/>
                <a:lumOff val="60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2"/>
                </a:solidFill>
                <a:latin typeface="Times New Roman" panose="02020603050405020304" pitchFamily="18" charset="0"/>
                <a:ea typeface="+mn-ea"/>
                <a:cs typeface="+mn-cs"/>
              </a:defRPr>
            </a:pPr>
            <a:endParaRPr lang="en-US"/>
          </a:p>
        </c:txPr>
        <c:crossAx val="558267888"/>
        <c:crossesAt val="0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smooth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9525" cap="rnd">
              <a:solidFill>
                <a:schemeClr val="accent1"/>
              </a:solidFill>
              <a:round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marker>
            <c:symbol val="none"/>
          </c:marker>
          <c:dLbls>
            <c:delete val="1"/>
          </c:dLbls>
          <c:xVal>
            <c:numRef>
              <c:f>Sheet1!$A$2:$A$10</c:f>
              <c:numCache>
                <c:formatCode>General</c:formatCode>
                <c:ptCount val="9"/>
                <c:pt idx="0">
                  <c:v>0.2</c:v>
                </c:pt>
                <c:pt idx="1">
                  <c:v>0.3</c:v>
                </c:pt>
                <c:pt idx="2">
                  <c:v>0.4</c:v>
                </c:pt>
                <c:pt idx="3">
                  <c:v>0.5</c:v>
                </c:pt>
                <c:pt idx="4">
                  <c:v>0.6</c:v>
                </c:pt>
                <c:pt idx="5">
                  <c:v>0.7</c:v>
                </c:pt>
                <c:pt idx="6">
                  <c:v>0.8</c:v>
                </c:pt>
                <c:pt idx="7">
                  <c:v>0.9</c:v>
                </c:pt>
                <c:pt idx="8">
                  <c:v>1</c:v>
                </c:pt>
              </c:numCache>
            </c:numRef>
          </c:xVal>
          <c:yVal>
            <c:numRef>
              <c:f>Sheet1!$B$2:$B$10</c:f>
              <c:numCache>
                <c:formatCode>General</c:formatCode>
                <c:ptCount val="9"/>
                <c:pt idx="0">
                  <c:v>1</c:v>
                </c:pt>
                <c:pt idx="1">
                  <c:v>0.7</c:v>
                </c:pt>
                <c:pt idx="2">
                  <c:v>0.54500000000000004</c:v>
                </c:pt>
                <c:pt idx="3">
                  <c:v>0.48899999999999999</c:v>
                </c:pt>
                <c:pt idx="4">
                  <c:v>0.35</c:v>
                </c:pt>
                <c:pt idx="5">
                  <c:v>0.27700000000000002</c:v>
                </c:pt>
                <c:pt idx="6">
                  <c:v>0.219</c:v>
                </c:pt>
                <c:pt idx="7">
                  <c:v>5.5E-2</c:v>
                </c:pt>
                <c:pt idx="8">
                  <c:v>3.0000000000000001E-3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D0C3-41A9-88EA-673DD98DB26E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axId val="558267888"/>
        <c:axId val="936485520"/>
      </c:scatterChart>
      <c:valAx>
        <c:axId val="558267888"/>
        <c:scaling>
          <c:orientation val="minMax"/>
          <c:max val="1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2800" b="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Prediction confidence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900" b="1" i="0" u="none" strike="noStrike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2"/>
                </a:solidFill>
                <a:latin typeface="Times New Roman" panose="02020603050405020304" pitchFamily="18" charset="0"/>
                <a:ea typeface="+mn-ea"/>
                <a:cs typeface="+mn-cs"/>
              </a:defRPr>
            </a:pPr>
            <a:endParaRPr lang="en-US"/>
          </a:p>
        </c:txPr>
        <c:crossAx val="936485520"/>
        <c:crosses val="autoZero"/>
        <c:crossBetween val="midCat"/>
      </c:valAx>
      <c:valAx>
        <c:axId val="936485520"/>
        <c:scaling>
          <c:orientation val="minMax"/>
          <c:max val="1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2800" b="0" i="0" baseline="0" dirty="0">
                    <a:latin typeface="Times New Roman" panose="02020603050405020304" pitchFamily="18" charset="0"/>
                  </a:rPr>
                  <a:t>Misclassification rate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900" b="1" i="0" u="none" strike="noStrike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tx2">
                <a:lumMod val="40000"/>
                <a:lumOff val="60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2"/>
                </a:solidFill>
                <a:latin typeface="Times New Roman" panose="02020603050405020304" pitchFamily="18" charset="0"/>
                <a:ea typeface="+mn-ea"/>
                <a:cs typeface="+mn-cs"/>
              </a:defRPr>
            </a:pPr>
            <a:endParaRPr lang="en-US"/>
          </a:p>
        </c:txPr>
        <c:crossAx val="558267888"/>
        <c:crossesAt val="0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2">
  <cs:axisTitle>
    <cs:lnRef idx="0"/>
    <cs:fillRef idx="0"/>
    <cs:effectRef idx="0"/>
    <cs:fontRef idx="minor">
      <a:schemeClr val="tx2"/>
    </cs:fontRef>
    <cs:defRPr sz="900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2"/>
    </cs:fontRef>
    <cs:defRPr sz="900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2"/>
    <cs:fontRef idx="minor">
      <a:schemeClr val="tx2"/>
    </cs:fontRef>
    <cs:spPr>
      <a:ln w="9525">
        <a:solidFill>
          <a:schemeClr val="phClr"/>
        </a:solidFill>
        <a:round/>
      </a:ln>
    </cs:spPr>
  </cs:dataPointMarker>
  <cs:dataPointMarkerLayout symbol="circle" size="5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900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1600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2"/>
    </cs:fontRef>
    <cs:defRPr sz="900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spPr>
      <a:ln>
        <a:solidFill>
          <a:schemeClr val="tx2">
            <a:lumMod val="40000"/>
            <a:lumOff val="60000"/>
          </a:schemeClr>
        </a:solidFill>
      </a:ln>
    </cs:spPr>
    <cs:defRPr sz="900" kern="1200"/>
  </cs:valueAxis>
  <cs:wall>
    <cs:lnRef idx="0"/>
    <cs:fillRef idx="0"/>
    <cs:effectRef idx="0"/>
    <cs:fontRef idx="minor">
      <a:schemeClr val="tx2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42">
  <cs:axisTitle>
    <cs:lnRef idx="0"/>
    <cs:fillRef idx="0"/>
    <cs:effectRef idx="0"/>
    <cs:fontRef idx="minor">
      <a:schemeClr val="tx2"/>
    </cs:fontRef>
    <cs:defRPr sz="900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2"/>
    </cs:fontRef>
    <cs:defRPr sz="900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2"/>
    <cs:fontRef idx="minor">
      <a:schemeClr val="tx2"/>
    </cs:fontRef>
    <cs:spPr>
      <a:ln w="9525">
        <a:solidFill>
          <a:schemeClr val="phClr"/>
        </a:solidFill>
        <a:round/>
      </a:ln>
    </cs:spPr>
  </cs:dataPointMarker>
  <cs:dataPointMarkerLayout symbol="circle" size="5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900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1600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2"/>
    </cs:fontRef>
    <cs:defRPr sz="900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spPr>
      <a:ln>
        <a:solidFill>
          <a:schemeClr val="tx2">
            <a:lumMod val="40000"/>
            <a:lumOff val="60000"/>
          </a:schemeClr>
        </a:solidFill>
      </a:ln>
    </cs:spPr>
    <cs:defRPr sz="900" kern="1200"/>
  </cs:valueAxis>
  <cs:wall>
    <cs:lnRef idx="0"/>
    <cs:fillRef idx="0"/>
    <cs:effectRef idx="0"/>
    <cs:fontRef idx="minor">
      <a:schemeClr val="tx2"/>
    </cs:fontRef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354512" cy="345917"/>
          </a:xfrm>
          <a:prstGeom prst="rect">
            <a:avLst/>
          </a:prstGeom>
        </p:spPr>
        <p:txBody>
          <a:bodyPr vert="horz" lIns="92766" tIns="46383" rIns="92766" bIns="46383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5692038" y="0"/>
            <a:ext cx="4354512" cy="345917"/>
          </a:xfrm>
          <a:prstGeom prst="rect">
            <a:avLst/>
          </a:prstGeom>
        </p:spPr>
        <p:txBody>
          <a:bodyPr vert="horz" lIns="92766" tIns="46383" rIns="92766" bIns="46383" rtlCol="0"/>
          <a:lstStyle>
            <a:lvl1pPr algn="r">
              <a:defRPr sz="1200"/>
            </a:lvl1pPr>
          </a:lstStyle>
          <a:p>
            <a:fld id="{9175845F-7813-4162-8E43-89DCBF023BA5}" type="datetimeFigureOut">
              <a:rPr lang="de-DE" smtClean="0"/>
              <a:pPr/>
              <a:t>08.10.2018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1" y="6571208"/>
            <a:ext cx="4354512" cy="345917"/>
          </a:xfrm>
          <a:prstGeom prst="rect">
            <a:avLst/>
          </a:prstGeom>
        </p:spPr>
        <p:txBody>
          <a:bodyPr vert="horz" lIns="92766" tIns="46383" rIns="92766" bIns="46383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5692038" y="6571208"/>
            <a:ext cx="4354512" cy="345917"/>
          </a:xfrm>
          <a:prstGeom prst="rect">
            <a:avLst/>
          </a:prstGeom>
        </p:spPr>
        <p:txBody>
          <a:bodyPr vert="horz" lIns="92766" tIns="46383" rIns="92766" bIns="46383" rtlCol="0" anchor="b"/>
          <a:lstStyle>
            <a:lvl1pPr algn="r">
              <a:defRPr sz="1200"/>
            </a:lvl1pPr>
          </a:lstStyle>
          <a:p>
            <a:fld id="{568AD7C4-ADB3-4393-A709-E94E9DB0B97C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307454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354512" cy="345917"/>
          </a:xfrm>
          <a:prstGeom prst="rect">
            <a:avLst/>
          </a:prstGeom>
        </p:spPr>
        <p:txBody>
          <a:bodyPr vert="horz" wrap="square" lIns="92766" tIns="46383" rIns="92766" bIns="46383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92038" y="0"/>
            <a:ext cx="4354512" cy="345917"/>
          </a:xfrm>
          <a:prstGeom prst="rect">
            <a:avLst/>
          </a:prstGeom>
        </p:spPr>
        <p:txBody>
          <a:bodyPr vert="horz" wrap="square" lIns="92766" tIns="46383" rIns="92766" bIns="46383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0A20AF34-6582-494F-851E-89D0463C3413}" type="datetimeFigureOut">
              <a:rPr lang="en-US"/>
              <a:pPr>
                <a:defRPr/>
              </a:pPr>
              <a:t>2018-10-08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719388" y="519113"/>
            <a:ext cx="4610100" cy="25939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766" tIns="46383" rIns="92766" bIns="46383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1004888" y="3286205"/>
            <a:ext cx="8039100" cy="3113247"/>
          </a:xfrm>
          <a:prstGeom prst="rect">
            <a:avLst/>
          </a:prstGeom>
        </p:spPr>
        <p:txBody>
          <a:bodyPr vert="horz" lIns="92766" tIns="46383" rIns="92766" bIns="46383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6571208"/>
            <a:ext cx="4354512" cy="345917"/>
          </a:xfrm>
          <a:prstGeom prst="rect">
            <a:avLst/>
          </a:prstGeom>
        </p:spPr>
        <p:txBody>
          <a:bodyPr vert="horz" wrap="square" lIns="92766" tIns="46383" rIns="92766" bIns="46383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92038" y="6571208"/>
            <a:ext cx="4354512" cy="345917"/>
          </a:xfrm>
          <a:prstGeom prst="rect">
            <a:avLst/>
          </a:prstGeom>
        </p:spPr>
        <p:txBody>
          <a:bodyPr vert="horz" wrap="square" lIns="92766" tIns="46383" rIns="92766" bIns="46383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F1248D3D-B91D-4C0E-B577-B2CAAE2DB8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761425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6D410-BB1B-47BE-81F8-FA61DEEC5942}" type="datetimeFigureOut">
              <a:rPr lang="en-US" smtClean="0"/>
              <a:pPr/>
              <a:t>2018-10-08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© Accellera Systems Initiative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B820FFD-5868-4678-ACC2-C353669912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BA8AA75-262C-4581-B680-B40EED1AE53C}" type="datetime1">
              <a:rPr lang="en-US" smtClean="0"/>
              <a:pPr>
                <a:defRPr/>
              </a:pPr>
              <a:t>2018-10-08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pPr>
              <a:defRPr/>
            </a:pPr>
            <a:r>
              <a:rPr lang="en-US" dirty="0"/>
              <a:t>© Accellera Systems Initiative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341D75C-4BF4-4FD2-BDFD-6A8F3FBC2A3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447801"/>
            <a:ext cx="10972800" cy="44958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6D410-BB1B-47BE-81F8-FA61DEEC5942}" type="datetimeFigureOut">
              <a:rPr lang="en-US" smtClean="0"/>
              <a:pPr/>
              <a:t>2018-10-08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35200" y="6356351"/>
            <a:ext cx="2946400" cy="365125"/>
          </a:xfrm>
        </p:spPr>
        <p:txBody>
          <a:bodyPr/>
          <a:lstStyle/>
          <a:p>
            <a:r>
              <a:rPr lang="en-US" dirty="0"/>
              <a:t>© Accellera Systems Initiative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4BC9A6E-F594-49C2-B860-46C046B55A0A}" type="datetime1">
              <a:rPr lang="en-US" smtClean="0"/>
              <a:pPr>
                <a:defRPr/>
              </a:pPr>
              <a:t>2018-10-08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© Accellera Systems Initiative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ED2C31-2823-4D5C-9492-C3330223678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673DBD0-EF53-4770-BD75-2D2F0D6ECE2F}" type="datetime1">
              <a:rPr lang="en-US" smtClean="0"/>
              <a:pPr>
                <a:defRPr/>
              </a:pPr>
              <a:t>2018-10-08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© Accellera Systems Initiative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277852F-9151-4853-BCAD-1A8F018BE5A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2AFC4C6-4205-4748-A8A0-C1F8D089C381}" type="datetime1">
              <a:rPr lang="en-US" smtClean="0"/>
              <a:pPr>
                <a:defRPr/>
              </a:pPr>
              <a:t>2018-10-08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© Accellera Systems Initiative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DC8F293-4BBC-458E-B2BD-F4405770B8C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D1D31CF-E045-4E65-98EA-1CC49C1609F0}" type="datetime1">
              <a:rPr lang="en-US" smtClean="0"/>
              <a:pPr>
                <a:defRPr/>
              </a:pPr>
              <a:t>2018-10-08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© Accellera Systems Initiative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911CC12-8E9A-49BF-AC1E-0475F8BB5EF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© Accellera Systems Initiative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EB1C8EF-5791-4944-A3D7-8A1B4885124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© Accellera Systems Initiative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EE4636B-F294-483D-938B-D9EE100D15D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© Accellera Systems Initiative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A30D12D-C12F-4881-A45D-FFFF9E5E27A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92000" cy="38100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bg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026400" y="6356351"/>
            <a:ext cx="142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36D410-BB1B-47BE-81F8-FA61DEEC5942}" type="datetimeFigureOut">
              <a:rPr lang="en-US" smtClean="0"/>
              <a:pPr/>
              <a:t>2018-10-08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35200" y="6356351"/>
            <a:ext cx="2946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© Accellera Systems Initiative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76800" y="6356351"/>
            <a:ext cx="2336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pic>
        <p:nvPicPr>
          <p:cNvPr id="10" name="Picture 9" descr="accellera_logo_color_200x111.png"/>
          <p:cNvPicPr>
            <a:picLocks noChangeAspect="1"/>
          </p:cNvPicPr>
          <p:nvPr userDrawn="1"/>
        </p:nvPicPr>
        <p:blipFill>
          <a:blip r:embed="rId12" cstate="print"/>
          <a:stretch>
            <a:fillRect/>
          </a:stretch>
        </p:blipFill>
        <p:spPr>
          <a:xfrm>
            <a:off x="144607" y="6200478"/>
            <a:ext cx="1150793" cy="54864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95923" y="5867400"/>
            <a:ext cx="1405860" cy="85350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97" r:id="rId1"/>
    <p:sldLayoutId id="2147483898" r:id="rId2"/>
    <p:sldLayoutId id="2147483899" r:id="rId3"/>
    <p:sldLayoutId id="2147483900" r:id="rId4"/>
    <p:sldLayoutId id="2147483901" r:id="rId5"/>
    <p:sldLayoutId id="2147483902" r:id="rId6"/>
    <p:sldLayoutId id="2147483904" r:id="rId7"/>
    <p:sldLayoutId id="2147483905" r:id="rId8"/>
    <p:sldLayoutId id="2147483906" r:id="rId9"/>
    <p:sldLayoutId id="2147483907" r:id="rId10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Clustering and Classification of UVM Test Failures Using Machine Learning Techniques</a:t>
            </a:r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914400" y="3886200"/>
            <a:ext cx="10363200" cy="1752600"/>
          </a:xfrm>
        </p:spPr>
        <p:txBody>
          <a:bodyPr/>
          <a:lstStyle/>
          <a:p>
            <a:r>
              <a:rPr lang="en-US" dirty="0"/>
              <a:t>Andy </a:t>
            </a:r>
            <a:r>
              <a:rPr lang="en-US" dirty="0" err="1"/>
              <a:t>Troung</a:t>
            </a:r>
            <a:r>
              <a:rPr lang="en-US" dirty="0"/>
              <a:t>, Daniel </a:t>
            </a:r>
            <a:r>
              <a:rPr lang="en-US" dirty="0" err="1"/>
              <a:t>Hellström</a:t>
            </a:r>
            <a:r>
              <a:rPr lang="en-US" dirty="0"/>
              <a:t>, Harry Duque, Lars </a:t>
            </a:r>
            <a:r>
              <a:rPr lang="en-US" dirty="0" err="1"/>
              <a:t>Viklund</a:t>
            </a:r>
            <a:endParaRPr lang="en-US" dirty="0"/>
          </a:p>
          <a:p>
            <a:r>
              <a:rPr lang="en-US" dirty="0"/>
              <a:t>Axis Communications AB, Lund, Sweden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Accellera Systems Initiative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1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B83BBB5-263D-42D4-8462-1880ADBE1D4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9787" y="5675216"/>
            <a:ext cx="2790825" cy="1004888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529E38-8DE8-42EC-A761-D54513A2E6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Confusion Matrix</a:t>
            </a:r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4916D8A7-663B-4C45-BABA-670D6061190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73737141"/>
              </p:ext>
            </p:extLst>
          </p:nvPr>
        </p:nvGraphicFramePr>
        <p:xfrm>
          <a:off x="1904999" y="2514600"/>
          <a:ext cx="6553201" cy="1828800"/>
        </p:xfrm>
        <a:graphic>
          <a:graphicData uri="http://schemas.openxmlformats.org/drawingml/2006/table">
            <a:tbl>
              <a:tblPr firstRow="1" firstCol="1">
                <a:tableStyleId>{BC89EF96-8CEA-46FF-86C4-4CE0E7609802}</a:tableStyleId>
              </a:tblPr>
              <a:tblGrid>
                <a:gridCol w="1047621">
                  <a:extLst>
                    <a:ext uri="{9D8B030D-6E8A-4147-A177-3AD203B41FA5}">
                      <a16:colId xmlns:a16="http://schemas.microsoft.com/office/drawing/2014/main" val="3156183907"/>
                    </a:ext>
                  </a:extLst>
                </a:gridCol>
                <a:gridCol w="1009779">
                  <a:extLst>
                    <a:ext uri="{9D8B030D-6E8A-4147-A177-3AD203B41FA5}">
                      <a16:colId xmlns:a16="http://schemas.microsoft.com/office/drawing/2014/main" val="2294293090"/>
                    </a:ext>
                  </a:extLst>
                </a:gridCol>
                <a:gridCol w="2133600">
                  <a:extLst>
                    <a:ext uri="{9D8B030D-6E8A-4147-A177-3AD203B41FA5}">
                      <a16:colId xmlns:a16="http://schemas.microsoft.com/office/drawing/2014/main" val="3891025507"/>
                    </a:ext>
                  </a:extLst>
                </a:gridCol>
                <a:gridCol w="2362201">
                  <a:extLst>
                    <a:ext uri="{9D8B030D-6E8A-4147-A177-3AD203B41FA5}">
                      <a16:colId xmlns:a16="http://schemas.microsoft.com/office/drawing/2014/main" val="357163501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Predicted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56323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254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254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YES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254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NO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254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37178110"/>
                  </a:ext>
                </a:extLst>
              </a:tr>
              <a:tr h="370840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/>
                        <a:t>Actual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254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YES</a:t>
                      </a: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True Positive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False Negative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986591961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254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NO</a:t>
                      </a: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False Positive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True Negative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204356905"/>
                  </a:ext>
                </a:extLst>
              </a:tr>
            </a:tbl>
          </a:graphicData>
        </a:graphic>
      </p:graphicFrame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7EAAB5C-4A02-4DEC-A81E-1A7A7493E9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Accellera Systems Initiative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DEF9F2D-A5D6-4EFF-B947-45AA9132D5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24617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A04179-36CC-4A78-9C44-B2C54591B6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Classification Metrics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560CF1-33B7-4DE4-A7B2-8FE067AD77C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Accuracy</a:t>
            </a:r>
          </a:p>
          <a:p>
            <a:pPr lvl="1"/>
            <a:r>
              <a:rPr lang="en-US" dirty="0"/>
              <a:t>How often is the classifier correct?</a:t>
            </a:r>
          </a:p>
          <a:p>
            <a:pPr lvl="1"/>
            <a:r>
              <a:rPr lang="en-US" dirty="0"/>
              <a:t>(TP + TN) / Total</a:t>
            </a:r>
          </a:p>
          <a:p>
            <a:r>
              <a:rPr lang="en-US" dirty="0"/>
              <a:t>Precision</a:t>
            </a:r>
          </a:p>
          <a:p>
            <a:pPr lvl="1"/>
            <a:r>
              <a:rPr lang="en-US" dirty="0"/>
              <a:t>When it predicts yes, how often is it correct?</a:t>
            </a:r>
          </a:p>
          <a:p>
            <a:pPr lvl="1"/>
            <a:r>
              <a:rPr lang="en-US" dirty="0"/>
              <a:t>TP / (TP + FP)</a:t>
            </a:r>
          </a:p>
          <a:p>
            <a:r>
              <a:rPr lang="en-US" dirty="0"/>
              <a:t>Recall</a:t>
            </a:r>
          </a:p>
          <a:p>
            <a:pPr lvl="1"/>
            <a:r>
              <a:rPr lang="en-US" dirty="0"/>
              <a:t>When it is actually yes, how often does it predict yes?</a:t>
            </a:r>
          </a:p>
          <a:p>
            <a:pPr lvl="1"/>
            <a:r>
              <a:rPr lang="en-US" dirty="0"/>
              <a:t>TP / (TP + FN)</a:t>
            </a:r>
          </a:p>
          <a:p>
            <a:r>
              <a:rPr lang="en-US" i="1" dirty="0"/>
              <a:t>F</a:t>
            </a:r>
            <a:r>
              <a:rPr lang="en-US" baseline="-25000" dirty="0"/>
              <a:t>1</a:t>
            </a:r>
            <a:r>
              <a:rPr lang="en-US" dirty="0"/>
              <a:t>-score</a:t>
            </a:r>
          </a:p>
          <a:p>
            <a:pPr lvl="1"/>
            <a:r>
              <a:rPr lang="en-US" dirty="0"/>
              <a:t>Harmonic mean of precision and recall</a:t>
            </a:r>
          </a:p>
          <a:p>
            <a:pPr lvl="1"/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F379A8E-3CF7-4468-B7ED-2D000614F7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Accellera Systems Initiative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FAFBC44-DC24-4A94-B750-A9CCFE5763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745201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2B9BE3-D227-4F99-808E-E0F03B7B41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Initial Classification Results</a:t>
            </a:r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95F7A5B8-4BF0-4122-8318-35EF7357D7D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84792992"/>
              </p:ext>
            </p:extLst>
          </p:nvPr>
        </p:nvGraphicFramePr>
        <p:xfrm>
          <a:off x="723898" y="1417320"/>
          <a:ext cx="10744203" cy="4023360"/>
        </p:xfrm>
        <a:graphic>
          <a:graphicData uri="http://schemas.openxmlformats.org/drawingml/2006/table">
            <a:tbl>
              <a:tblPr firstRow="1" firstCol="1" bandRow="1">
                <a:tableStyleId>{3B4B98B0-60AC-42C2-AFA5-B58CD77FA1E5}</a:tableStyleId>
              </a:tblPr>
              <a:tblGrid>
                <a:gridCol w="2066193">
                  <a:extLst>
                    <a:ext uri="{9D8B030D-6E8A-4147-A177-3AD203B41FA5}">
                      <a16:colId xmlns:a16="http://schemas.microsoft.com/office/drawing/2014/main" val="437515871"/>
                    </a:ext>
                  </a:extLst>
                </a:gridCol>
                <a:gridCol w="1446335">
                  <a:extLst>
                    <a:ext uri="{9D8B030D-6E8A-4147-A177-3AD203B41FA5}">
                      <a16:colId xmlns:a16="http://schemas.microsoft.com/office/drawing/2014/main" val="3583297273"/>
                    </a:ext>
                  </a:extLst>
                </a:gridCol>
                <a:gridCol w="1446335">
                  <a:extLst>
                    <a:ext uri="{9D8B030D-6E8A-4147-A177-3AD203B41FA5}">
                      <a16:colId xmlns:a16="http://schemas.microsoft.com/office/drawing/2014/main" val="2769131768"/>
                    </a:ext>
                  </a:extLst>
                </a:gridCol>
                <a:gridCol w="1446335">
                  <a:extLst>
                    <a:ext uri="{9D8B030D-6E8A-4147-A177-3AD203B41FA5}">
                      <a16:colId xmlns:a16="http://schemas.microsoft.com/office/drawing/2014/main" val="1056863001"/>
                    </a:ext>
                  </a:extLst>
                </a:gridCol>
                <a:gridCol w="1446335">
                  <a:extLst>
                    <a:ext uri="{9D8B030D-6E8A-4147-A177-3AD203B41FA5}">
                      <a16:colId xmlns:a16="http://schemas.microsoft.com/office/drawing/2014/main" val="3163597046"/>
                    </a:ext>
                  </a:extLst>
                </a:gridCol>
                <a:gridCol w="1446335">
                  <a:extLst>
                    <a:ext uri="{9D8B030D-6E8A-4147-A177-3AD203B41FA5}">
                      <a16:colId xmlns:a16="http://schemas.microsoft.com/office/drawing/2014/main" val="2289210887"/>
                    </a:ext>
                  </a:extLst>
                </a:gridCol>
                <a:gridCol w="1446335">
                  <a:extLst>
                    <a:ext uri="{9D8B030D-6E8A-4147-A177-3AD203B41FA5}">
                      <a16:colId xmlns:a16="http://schemas.microsoft.com/office/drawing/2014/main" val="2596534452"/>
                    </a:ext>
                  </a:extLst>
                </a:gridCol>
              </a:tblGrid>
              <a:tr h="121508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Classifier</a:t>
                      </a:r>
                      <a:endParaRPr lang="en-US" sz="2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348" marR="68348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Accuracy</a:t>
                      </a:r>
                      <a:endParaRPr lang="en-US" sz="2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348" marR="68348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Precision</a:t>
                      </a:r>
                      <a:endParaRPr lang="en-US" sz="2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348" marR="68348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Recall</a:t>
                      </a:r>
                      <a:endParaRPr lang="en-US" sz="2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348" marR="68348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F</a:t>
                      </a:r>
                      <a:r>
                        <a:rPr lang="en-US" sz="2400" baseline="-25000" dirty="0">
                          <a:effectLst/>
                        </a:rPr>
                        <a:t>1</a:t>
                      </a:r>
                      <a:r>
                        <a:rPr lang="en-US" sz="2400" dirty="0">
                          <a:effectLst/>
                        </a:rPr>
                        <a:t>-score</a:t>
                      </a:r>
                      <a:endParaRPr lang="en-US" sz="2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348" marR="68348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Train (s)</a:t>
                      </a:r>
                      <a:endParaRPr lang="en-US" sz="2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348" marR="68348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Predict (s)</a:t>
                      </a:r>
                      <a:endParaRPr lang="en-US" sz="2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348" marR="68348" marT="0" marB="0"/>
                </a:tc>
                <a:extLst>
                  <a:ext uri="{0D108BD9-81ED-4DB2-BD59-A6C34878D82A}">
                    <a16:rowId xmlns:a16="http://schemas.microsoft.com/office/drawing/2014/main" val="1258701672"/>
                  </a:ext>
                </a:extLst>
              </a:tr>
              <a:tr h="121508">
                <a:tc gridSpan="7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Baseline feature set</a:t>
                      </a:r>
                      <a:endParaRPr lang="en-US" sz="2400" b="1" i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348" marR="68348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1980111"/>
                  </a:ext>
                </a:extLst>
              </a:tr>
              <a:tr h="121508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Random forest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348" marR="68348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0.899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348" marR="68348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0.907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348" marR="68348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0.904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348" marR="68348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0.905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348" marR="68348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0.277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348" marR="68348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0.132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348" marR="68348" marT="0" marB="0"/>
                </a:tc>
                <a:extLst>
                  <a:ext uri="{0D108BD9-81ED-4DB2-BD59-A6C34878D82A}">
                    <a16:rowId xmlns:a16="http://schemas.microsoft.com/office/drawing/2014/main" val="2277131651"/>
                  </a:ext>
                </a:extLst>
              </a:tr>
              <a:tr h="121508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SVC poly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348" marR="68348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0.556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348" marR="68348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0.864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348" marR="68348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0.560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348" marR="68348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0.609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348" marR="68348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52.655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348" marR="68348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56.315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348" marR="68348" marT="0" marB="0"/>
                </a:tc>
                <a:extLst>
                  <a:ext uri="{0D108BD9-81ED-4DB2-BD59-A6C34878D82A}">
                    <a16:rowId xmlns:a16="http://schemas.microsoft.com/office/drawing/2014/main" val="2655782743"/>
                  </a:ext>
                </a:extLst>
              </a:tr>
              <a:tr h="121508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SVC rbf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348" marR="68348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0.806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348" marR="68348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0.845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348" marR="68348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0.800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348" marR="68348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0.813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348" marR="68348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17.311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348" marR="68348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36.422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348" marR="68348" marT="0" marB="0"/>
                </a:tc>
                <a:extLst>
                  <a:ext uri="{0D108BD9-81ED-4DB2-BD59-A6C34878D82A}">
                    <a16:rowId xmlns:a16="http://schemas.microsoft.com/office/drawing/2014/main" val="4134183562"/>
                  </a:ext>
                </a:extLst>
              </a:tr>
              <a:tr h="121508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LinearSVC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348" marR="68348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0.851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348" marR="68348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0.856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348" marR="68348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0.852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348" marR="68348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0.852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348" marR="68348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72.463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348" marR="68348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0.184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348" marR="68348" marT="0" marB="0"/>
                </a:tc>
                <a:extLst>
                  <a:ext uri="{0D108BD9-81ED-4DB2-BD59-A6C34878D82A}">
                    <a16:rowId xmlns:a16="http://schemas.microsoft.com/office/drawing/2014/main" val="3693130302"/>
                  </a:ext>
                </a:extLst>
              </a:tr>
              <a:tr h="121508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Decision tree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348" marR="68348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0.892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348" marR="68348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0.901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348" marR="68348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0.899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348" marR="68348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0.899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348" marR="68348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0.342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348" marR="68348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0.067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348" marR="68348" marT="0" marB="0"/>
                </a:tc>
                <a:extLst>
                  <a:ext uri="{0D108BD9-81ED-4DB2-BD59-A6C34878D82A}">
                    <a16:rowId xmlns:a16="http://schemas.microsoft.com/office/drawing/2014/main" val="3287251593"/>
                  </a:ext>
                </a:extLst>
              </a:tr>
              <a:tr h="121508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Logistic regression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348" marR="68348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0.841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348" marR="68348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0.851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348" marR="68348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0.840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348" marR="68348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0.842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348" marR="68348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62.498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348" marR="68348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0.191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348" marR="68348" marT="0" marB="0"/>
                </a:tc>
                <a:extLst>
                  <a:ext uri="{0D108BD9-81ED-4DB2-BD59-A6C34878D82A}">
                    <a16:rowId xmlns:a16="http://schemas.microsoft.com/office/drawing/2014/main" val="3809936250"/>
                  </a:ext>
                </a:extLst>
              </a:tr>
              <a:tr h="121508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K-neighbors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348" marR="68348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0.883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348" marR="68348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0.890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348" marR="68348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0.887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348" marR="68348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0.888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348" marR="68348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0.522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348" marR="68348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56.618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348" marR="68348" marT="0" marB="0"/>
                </a:tc>
                <a:extLst>
                  <a:ext uri="{0D108BD9-81ED-4DB2-BD59-A6C34878D82A}">
                    <a16:rowId xmlns:a16="http://schemas.microsoft.com/office/drawing/2014/main" val="2816262537"/>
                  </a:ext>
                </a:extLst>
              </a:tr>
              <a:tr h="121508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Naïve Bayes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348" marR="68348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0.643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348" marR="68348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0.763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348" marR="68348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0.652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348" marR="68348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0.607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348" marR="68348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0.180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348" marR="68348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0.933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348" marR="68348" marT="0" marB="0"/>
                </a:tc>
                <a:extLst>
                  <a:ext uri="{0D108BD9-81ED-4DB2-BD59-A6C34878D82A}">
                    <a16:rowId xmlns:a16="http://schemas.microsoft.com/office/drawing/2014/main" val="4101466992"/>
                  </a:ext>
                </a:extLst>
              </a:tr>
            </a:tbl>
          </a:graphicData>
        </a:graphic>
      </p:graphicFrame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BB4F951-9B8B-4FA6-8C9C-5D2695C852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Accellera Systems Initiative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D525C39-ABAB-46CC-8F26-121E34F28A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01A9B3AE-1DB6-4033-A200-67A839FB01EF}"/>
              </a:ext>
            </a:extLst>
          </p:cNvPr>
          <p:cNvSpPr/>
          <p:nvPr/>
        </p:nvSpPr>
        <p:spPr>
          <a:xfrm>
            <a:off x="7315200" y="2137569"/>
            <a:ext cx="1092200" cy="38100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42DE5AE8-E713-4138-92B7-F4ED603272F8}"/>
              </a:ext>
            </a:extLst>
          </p:cNvPr>
          <p:cNvSpPr/>
          <p:nvPr/>
        </p:nvSpPr>
        <p:spPr>
          <a:xfrm>
            <a:off x="7315200" y="3619500"/>
            <a:ext cx="1092200" cy="38100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CED9FF8D-DE4C-4DEB-B413-1ADDD39C3758}"/>
              </a:ext>
            </a:extLst>
          </p:cNvPr>
          <p:cNvSpPr/>
          <p:nvPr/>
        </p:nvSpPr>
        <p:spPr>
          <a:xfrm>
            <a:off x="7315200" y="4698660"/>
            <a:ext cx="1092200" cy="38100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798050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E98EB7-84C9-4647-B3B5-0B7A34B19D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 of Initial Classification Evaluation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9C7316-23B9-4832-9B6F-AEB28BE8895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Three algorithms performed better than the others</a:t>
            </a:r>
          </a:p>
          <a:p>
            <a:pPr lvl="1"/>
            <a:r>
              <a:rPr lang="en-US" dirty="0"/>
              <a:t>Random forest</a:t>
            </a:r>
          </a:p>
          <a:p>
            <a:pPr lvl="1"/>
            <a:r>
              <a:rPr lang="en-US" dirty="0"/>
              <a:t>Decision tree</a:t>
            </a:r>
          </a:p>
          <a:p>
            <a:pPr lvl="1"/>
            <a:r>
              <a:rPr lang="en-US" i="1" dirty="0"/>
              <a:t>k</a:t>
            </a:r>
            <a:r>
              <a:rPr lang="en-US" dirty="0"/>
              <a:t>-nearest neighbors</a:t>
            </a:r>
          </a:p>
          <a:p>
            <a:r>
              <a:rPr lang="en-US" dirty="0"/>
              <a:t>Impact of dimensionality reduction</a:t>
            </a:r>
          </a:p>
          <a:p>
            <a:pPr lvl="1"/>
            <a:r>
              <a:rPr lang="en-US" dirty="0"/>
              <a:t>Slightly lower scores</a:t>
            </a:r>
          </a:p>
          <a:p>
            <a:pPr lvl="1"/>
            <a:r>
              <a:rPr lang="en-US" dirty="0"/>
              <a:t>Significantly reduced computation time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64E5800-1D0D-409A-82C4-971D882F39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Accellera Systems Initiative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D2FDB09-C22E-45D5-9F85-B0B693C3EE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619638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66649D-2951-4C88-B547-0870E6F69A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Optimization of Classification Algorithms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BEF082-4C27-431E-B020-1FFED0CE806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Tune hyperparameters</a:t>
            </a:r>
          </a:p>
          <a:p>
            <a:r>
              <a:rPr lang="en-US" dirty="0"/>
              <a:t>Small hyperparameter space</a:t>
            </a:r>
          </a:p>
          <a:p>
            <a:pPr lvl="1"/>
            <a:r>
              <a:rPr lang="en-US" dirty="0"/>
              <a:t>Decision tree and </a:t>
            </a:r>
            <a:r>
              <a:rPr lang="en-US" i="1" dirty="0"/>
              <a:t>k</a:t>
            </a:r>
            <a:r>
              <a:rPr lang="en-US" dirty="0"/>
              <a:t>-nearest neighbor</a:t>
            </a:r>
          </a:p>
          <a:p>
            <a:pPr lvl="1"/>
            <a:r>
              <a:rPr lang="en-US" dirty="0"/>
              <a:t>Exhaustive search</a:t>
            </a:r>
          </a:p>
          <a:p>
            <a:r>
              <a:rPr lang="en-US" dirty="0"/>
              <a:t>Large hyperparameter space</a:t>
            </a:r>
          </a:p>
          <a:p>
            <a:pPr lvl="1"/>
            <a:r>
              <a:rPr lang="en-US" dirty="0"/>
              <a:t>Random forest</a:t>
            </a:r>
          </a:p>
          <a:p>
            <a:pPr lvl="1"/>
            <a:r>
              <a:rPr lang="en-US" dirty="0"/>
              <a:t>Random search</a:t>
            </a:r>
          </a:p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EA2F4B9-33C7-4CA6-83D0-66A94182B8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Accellera Systems Initiative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F0ED0F4-5A48-4710-A25A-FB796BF9EE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032439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84F61B-8CDF-4AD3-AFD8-D93B8BF054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Classification Results After Optimization</a:t>
            </a:r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BCF1B615-C153-41EB-891D-49B9646387A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17798204"/>
              </p:ext>
            </p:extLst>
          </p:nvPr>
        </p:nvGraphicFramePr>
        <p:xfrm>
          <a:off x="673098" y="2148840"/>
          <a:ext cx="10744203" cy="2560320"/>
        </p:xfrm>
        <a:graphic>
          <a:graphicData uri="http://schemas.openxmlformats.org/drawingml/2006/table">
            <a:tbl>
              <a:tblPr firstRow="1" firstCol="1" bandRow="1">
                <a:tableStyleId>{3B4B98B0-60AC-42C2-AFA5-B58CD77FA1E5}</a:tableStyleId>
              </a:tblPr>
              <a:tblGrid>
                <a:gridCol w="2066193">
                  <a:extLst>
                    <a:ext uri="{9D8B030D-6E8A-4147-A177-3AD203B41FA5}">
                      <a16:colId xmlns:a16="http://schemas.microsoft.com/office/drawing/2014/main" val="420258401"/>
                    </a:ext>
                  </a:extLst>
                </a:gridCol>
                <a:gridCol w="1446335">
                  <a:extLst>
                    <a:ext uri="{9D8B030D-6E8A-4147-A177-3AD203B41FA5}">
                      <a16:colId xmlns:a16="http://schemas.microsoft.com/office/drawing/2014/main" val="2939289654"/>
                    </a:ext>
                  </a:extLst>
                </a:gridCol>
                <a:gridCol w="1446335">
                  <a:extLst>
                    <a:ext uri="{9D8B030D-6E8A-4147-A177-3AD203B41FA5}">
                      <a16:colId xmlns:a16="http://schemas.microsoft.com/office/drawing/2014/main" val="3373567921"/>
                    </a:ext>
                  </a:extLst>
                </a:gridCol>
                <a:gridCol w="1446335">
                  <a:extLst>
                    <a:ext uri="{9D8B030D-6E8A-4147-A177-3AD203B41FA5}">
                      <a16:colId xmlns:a16="http://schemas.microsoft.com/office/drawing/2014/main" val="2951289863"/>
                    </a:ext>
                  </a:extLst>
                </a:gridCol>
                <a:gridCol w="1446335">
                  <a:extLst>
                    <a:ext uri="{9D8B030D-6E8A-4147-A177-3AD203B41FA5}">
                      <a16:colId xmlns:a16="http://schemas.microsoft.com/office/drawing/2014/main" val="1472885975"/>
                    </a:ext>
                  </a:extLst>
                </a:gridCol>
                <a:gridCol w="1446335">
                  <a:extLst>
                    <a:ext uri="{9D8B030D-6E8A-4147-A177-3AD203B41FA5}">
                      <a16:colId xmlns:a16="http://schemas.microsoft.com/office/drawing/2014/main" val="3456314801"/>
                    </a:ext>
                  </a:extLst>
                </a:gridCol>
                <a:gridCol w="1446335">
                  <a:extLst>
                    <a:ext uri="{9D8B030D-6E8A-4147-A177-3AD203B41FA5}">
                      <a16:colId xmlns:a16="http://schemas.microsoft.com/office/drawing/2014/main" val="1598833646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Classifier</a:t>
                      </a:r>
                      <a:endParaRPr lang="en-US" sz="2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Accuracy</a:t>
                      </a:r>
                      <a:endParaRPr lang="en-US" sz="2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Precision</a:t>
                      </a:r>
                      <a:endParaRPr lang="en-US" sz="2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Recall</a:t>
                      </a:r>
                      <a:endParaRPr lang="en-US" sz="2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F</a:t>
                      </a:r>
                      <a:r>
                        <a:rPr lang="en-US" sz="2400" baseline="-25000">
                          <a:effectLst/>
                        </a:rPr>
                        <a:t>1</a:t>
                      </a:r>
                      <a:r>
                        <a:rPr lang="en-US" sz="2400">
                          <a:effectLst/>
                        </a:rPr>
                        <a:t>-score</a:t>
                      </a:r>
                      <a:endParaRPr lang="en-US" sz="2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Train (s)</a:t>
                      </a:r>
                      <a:endParaRPr lang="en-US" sz="2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Predict (s)</a:t>
                      </a:r>
                      <a:endParaRPr lang="en-US" sz="2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02319865"/>
                  </a:ext>
                </a:extLst>
              </a:tr>
              <a:tr h="240030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Random forest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0.907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+0.9%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0.915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+0.9%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0.913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+1.0%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0.913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+0.9%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8.410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+2936.1%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2.074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+1471.2%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98656929"/>
                  </a:ext>
                </a:extLst>
              </a:tr>
              <a:tr h="240030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Decision tree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0.896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+0.4%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0.904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+0.3%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0.902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+0.3%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0.902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+0.3%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0.385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+12.6%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0.113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+68.7%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152449136"/>
                  </a:ext>
                </a:extLst>
              </a:tr>
              <a:tr h="240030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K-neighbors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0.885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+0.3%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0.891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+0.1%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0.891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+0.7%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0.891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+0.5%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0.101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-9.0%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0.994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-41.0%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95410582"/>
                  </a:ext>
                </a:extLst>
              </a:tr>
            </a:tbl>
          </a:graphicData>
        </a:graphic>
      </p:graphicFrame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A82EC6A-704B-4099-B0D8-52C21267A0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Accellera Systems Initiative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EA2ACC1-59B0-4E30-8746-92F2EC29CF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909105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191053-957E-4D39-949F-9333E1219D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Final Classification Results</a:t>
            </a:r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D9971E70-EF63-4346-948F-B18E1F22964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16019779"/>
              </p:ext>
            </p:extLst>
          </p:nvPr>
        </p:nvGraphicFramePr>
        <p:xfrm>
          <a:off x="673099" y="2697480"/>
          <a:ext cx="10744201" cy="1463040"/>
        </p:xfrm>
        <a:graphic>
          <a:graphicData uri="http://schemas.openxmlformats.org/drawingml/2006/table">
            <a:tbl>
              <a:tblPr firstRow="1" firstCol="1" bandRow="1">
                <a:tableStyleId>{3B4B98B0-60AC-42C2-AFA5-B58CD77FA1E5}</a:tableStyleId>
              </a:tblPr>
              <a:tblGrid>
                <a:gridCol w="2066191">
                  <a:extLst>
                    <a:ext uri="{9D8B030D-6E8A-4147-A177-3AD203B41FA5}">
                      <a16:colId xmlns:a16="http://schemas.microsoft.com/office/drawing/2014/main" val="2524943293"/>
                    </a:ext>
                  </a:extLst>
                </a:gridCol>
                <a:gridCol w="1446335">
                  <a:extLst>
                    <a:ext uri="{9D8B030D-6E8A-4147-A177-3AD203B41FA5}">
                      <a16:colId xmlns:a16="http://schemas.microsoft.com/office/drawing/2014/main" val="45740508"/>
                    </a:ext>
                  </a:extLst>
                </a:gridCol>
                <a:gridCol w="1446335">
                  <a:extLst>
                    <a:ext uri="{9D8B030D-6E8A-4147-A177-3AD203B41FA5}">
                      <a16:colId xmlns:a16="http://schemas.microsoft.com/office/drawing/2014/main" val="3890363485"/>
                    </a:ext>
                  </a:extLst>
                </a:gridCol>
                <a:gridCol w="1446335">
                  <a:extLst>
                    <a:ext uri="{9D8B030D-6E8A-4147-A177-3AD203B41FA5}">
                      <a16:colId xmlns:a16="http://schemas.microsoft.com/office/drawing/2014/main" val="3917331266"/>
                    </a:ext>
                  </a:extLst>
                </a:gridCol>
                <a:gridCol w="1446335">
                  <a:extLst>
                    <a:ext uri="{9D8B030D-6E8A-4147-A177-3AD203B41FA5}">
                      <a16:colId xmlns:a16="http://schemas.microsoft.com/office/drawing/2014/main" val="1592795061"/>
                    </a:ext>
                  </a:extLst>
                </a:gridCol>
                <a:gridCol w="1446335">
                  <a:extLst>
                    <a:ext uri="{9D8B030D-6E8A-4147-A177-3AD203B41FA5}">
                      <a16:colId xmlns:a16="http://schemas.microsoft.com/office/drawing/2014/main" val="2881541707"/>
                    </a:ext>
                  </a:extLst>
                </a:gridCol>
                <a:gridCol w="1446335">
                  <a:extLst>
                    <a:ext uri="{9D8B030D-6E8A-4147-A177-3AD203B41FA5}">
                      <a16:colId xmlns:a16="http://schemas.microsoft.com/office/drawing/2014/main" val="392806699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Classifier</a:t>
                      </a:r>
                      <a:endParaRPr lang="en-US" sz="2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Accuracy</a:t>
                      </a:r>
                      <a:endParaRPr lang="en-US" sz="2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Precision</a:t>
                      </a:r>
                      <a:endParaRPr lang="en-US" sz="2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Recall</a:t>
                      </a:r>
                      <a:endParaRPr lang="en-US" sz="2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F</a:t>
                      </a:r>
                      <a:r>
                        <a:rPr lang="en-US" sz="2400" baseline="-25000">
                          <a:effectLst/>
                        </a:rPr>
                        <a:t>1</a:t>
                      </a:r>
                      <a:r>
                        <a:rPr lang="en-US" sz="2400">
                          <a:effectLst/>
                        </a:rPr>
                        <a:t>-score</a:t>
                      </a:r>
                      <a:endParaRPr lang="en-US" sz="2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Train (s)</a:t>
                      </a:r>
                      <a:endParaRPr lang="en-US" sz="2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Predict (s)</a:t>
                      </a:r>
                      <a:endParaRPr lang="en-US" sz="2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47874638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Random forest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0.907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0.916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0.912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0.913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5.344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0.182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08616612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Decision tree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0.895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0.902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0.900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0.900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0.111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0.002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79647954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K-neighbors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0.880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0.888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0.886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0.886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0.059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0.113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34961652"/>
                  </a:ext>
                </a:extLst>
              </a:tr>
            </a:tbl>
          </a:graphicData>
        </a:graphic>
      </p:graphicFrame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646D55C-BE93-422C-ADAC-85E9A5C4AF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Accellera Systems Initiative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F428194-11BF-45ED-A14B-000563CB61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147887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C0AA16-2AB7-46CA-8F6C-D8BA267714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 of Classification Evaluation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DB3EC3-A290-4B41-87B0-8B70199927A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Random forest performs best</a:t>
            </a:r>
          </a:p>
          <a:p>
            <a:r>
              <a:rPr lang="en-US" dirty="0"/>
              <a:t>Algorithms generalizes well to new data</a:t>
            </a:r>
          </a:p>
          <a:p>
            <a:r>
              <a:rPr lang="en-US" dirty="0"/>
              <a:t>Learning and classification run-times are reasonable</a:t>
            </a:r>
          </a:p>
          <a:p>
            <a:r>
              <a:rPr lang="en-US" dirty="0"/>
              <a:t>Most common misclassification is design bug vs. reference model bug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D9E26F6-BC66-446B-AE84-EDCC63C2B3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Accellera Systems Initiative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730A40E-DFC1-4426-88D3-252354DBEA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432181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3332F6-A599-4EA7-9751-1D1ECC9536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Significance of Data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AD937E1-A377-4348-9E00-36054468CF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Accellera Systems Initiative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80569E0-5FF8-48E8-BE9A-9223D00953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18</a:t>
            </a:fld>
            <a:endParaRPr lang="en-US"/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34621799-AECC-41C3-8455-07152242396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60313157"/>
              </p:ext>
            </p:extLst>
          </p:nvPr>
        </p:nvGraphicFramePr>
        <p:xfrm>
          <a:off x="609600" y="1447800"/>
          <a:ext cx="10972800" cy="4495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99476153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99E197-7305-4119-B315-C378524F2A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Prediction Confidence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A416CA6-D58D-47C9-81AD-7E006F9B44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Accellera Systems Initiative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40427CE-392F-4D27-868B-B2F01B0949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19</a:t>
            </a:fld>
            <a:endParaRPr lang="en-US"/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D7D0FD75-9124-4DB0-B793-FC72FD58470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83577037"/>
              </p:ext>
            </p:extLst>
          </p:nvPr>
        </p:nvGraphicFramePr>
        <p:xfrm>
          <a:off x="609600" y="1447800"/>
          <a:ext cx="10972800" cy="4495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6524046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88DF32-5672-426C-AAF8-068675466D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Problem Statement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5E58B0-404D-48A3-9195-CAD06C717D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Applying coverage-driven constrained random verification</a:t>
            </a:r>
          </a:p>
          <a:p>
            <a:pPr lvl="1"/>
            <a:r>
              <a:rPr lang="en-US" dirty="0"/>
              <a:t>Test suites often consists of a large number of test invocation</a:t>
            </a:r>
          </a:p>
          <a:p>
            <a:pPr lvl="1"/>
            <a:r>
              <a:rPr lang="en-US" dirty="0"/>
              <a:t>Same base tests run many times</a:t>
            </a:r>
          </a:p>
          <a:p>
            <a:pPr lvl="2"/>
            <a:r>
              <a:rPr lang="en-US" dirty="0"/>
              <a:t>Different seeds</a:t>
            </a:r>
          </a:p>
          <a:p>
            <a:pPr lvl="2"/>
            <a:r>
              <a:rPr lang="en-US" dirty="0"/>
              <a:t>Adjusted random distributions</a:t>
            </a:r>
          </a:p>
          <a:p>
            <a:pPr lvl="1"/>
            <a:r>
              <a:rPr lang="en-US" dirty="0"/>
              <a:t>One problem often results in many test invocations failing</a:t>
            </a:r>
          </a:p>
          <a:p>
            <a:r>
              <a:rPr lang="en-US" dirty="0"/>
              <a:t>Analysis of test failures</a:t>
            </a:r>
          </a:p>
          <a:p>
            <a:pPr lvl="1"/>
            <a:r>
              <a:rPr lang="en-US" dirty="0"/>
              <a:t>Which failures have a common cause?</a:t>
            </a:r>
          </a:p>
          <a:p>
            <a:pPr lvl="1"/>
            <a:r>
              <a:rPr lang="en-US" dirty="0"/>
              <a:t>What is the type of root cause for each failure?</a:t>
            </a:r>
          </a:p>
          <a:p>
            <a:r>
              <a:rPr lang="en-US" dirty="0"/>
              <a:t>Can this analysis be automated using machine learning?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D59DC6E-BCDD-4BAA-BA56-CBEB7FFC78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Accellera Systems Initiative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2EA021-9809-47E1-8206-8A191D08C1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389345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261C56-7822-4D27-B6C5-7121448605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Clustering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06326F-9725-4FDE-8DB2-07F0B3B5ACA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Unsupervised learning problem</a:t>
            </a:r>
          </a:p>
          <a:p>
            <a:r>
              <a:rPr lang="en-US" dirty="0"/>
              <a:t>Divide the dataset into clusters (groups)</a:t>
            </a:r>
          </a:p>
          <a:p>
            <a:r>
              <a:rPr lang="en-US" dirty="0"/>
              <a:t>Clusters will contain samples that are similar</a:t>
            </a:r>
          </a:p>
          <a:p>
            <a:pPr lvl="1"/>
            <a:r>
              <a:rPr lang="en-US" dirty="0"/>
              <a:t>In this case same failure root cause</a:t>
            </a:r>
          </a:p>
          <a:p>
            <a:r>
              <a:rPr lang="en-US" dirty="0"/>
              <a:t>Different types of algorithms:</a:t>
            </a:r>
          </a:p>
          <a:p>
            <a:pPr lvl="1"/>
            <a:r>
              <a:rPr lang="en-US" dirty="0"/>
              <a:t>Prototype-based</a:t>
            </a:r>
          </a:p>
          <a:p>
            <a:pPr lvl="1"/>
            <a:r>
              <a:rPr lang="en-US" dirty="0"/>
              <a:t>Density-based</a:t>
            </a:r>
          </a:p>
          <a:p>
            <a:pPr lvl="1"/>
            <a:r>
              <a:rPr lang="en-US" dirty="0"/>
              <a:t>Graph-based</a:t>
            </a:r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3063122-3C24-4AE6-83F4-3A86B907BA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Accellera Systems Initiative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60E114C-5B88-4C08-9BD0-6867F3D7CE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631226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B913E6-6469-4C2F-960F-5CEA9D6A7A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Clustering Algorithms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E70BF2-2E50-4C59-8EFB-FE052D86992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Three different clustering algorithms evaluated</a:t>
            </a:r>
          </a:p>
          <a:p>
            <a:pPr lvl="1"/>
            <a:r>
              <a:rPr lang="en-US" dirty="0"/>
              <a:t>One of each of the three main types</a:t>
            </a:r>
          </a:p>
          <a:p>
            <a:r>
              <a:rPr lang="en-US" dirty="0"/>
              <a:t>One dimensionality reduction algorithms evaluated</a:t>
            </a:r>
          </a:p>
          <a:p>
            <a:r>
              <a:rPr lang="en-US" dirty="0"/>
              <a:t>Two different visualization algorithms evaluated</a:t>
            </a:r>
          </a:p>
          <a:p>
            <a:r>
              <a:rPr lang="en-US" dirty="0"/>
              <a:t>Implementations from </a:t>
            </a:r>
            <a:r>
              <a:rPr lang="en-US" i="1" dirty="0" err="1"/>
              <a:t>scikit</a:t>
            </a:r>
            <a:r>
              <a:rPr lang="en-US" i="1" dirty="0"/>
              <a:t>-learn</a:t>
            </a:r>
          </a:p>
          <a:p>
            <a:r>
              <a:rPr lang="en-US" dirty="0"/>
              <a:t>Hyperparameter settings were optimized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53EC7AF-947E-4355-A89D-DDB71E2BB6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Accellera Systems Initiative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FF41525-74E3-4FB1-B78B-7CBEFDDF52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005470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204D7C-FED5-4267-948B-C411F571D6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Clustering Algorithm Evaluation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FA69748-96BD-4EA2-A019-B035794D33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Metrics used for classification are not applicable</a:t>
            </a:r>
          </a:p>
          <a:p>
            <a:r>
              <a:rPr lang="en-US" dirty="0"/>
              <a:t>No risk of overfitting since there is no training</a:t>
            </a:r>
          </a:p>
          <a:p>
            <a:pPr lvl="1"/>
            <a:r>
              <a:rPr lang="en-US" dirty="0"/>
              <a:t>No need for a separate test set</a:t>
            </a:r>
          </a:p>
          <a:p>
            <a:pPr lvl="1"/>
            <a:r>
              <a:rPr lang="en-US" dirty="0"/>
              <a:t>No need for cross-validation</a:t>
            </a:r>
          </a:p>
          <a:p>
            <a:r>
              <a:rPr lang="en-US" dirty="0"/>
              <a:t>Measure similarities between clusters while ignoring permutations</a:t>
            </a:r>
          </a:p>
          <a:p>
            <a:r>
              <a:rPr lang="en-US" dirty="0"/>
              <a:t>Adjusted Rand Index (ARI)</a:t>
            </a:r>
          </a:p>
          <a:p>
            <a:pPr lvl="1"/>
            <a:r>
              <a:rPr lang="en-US" dirty="0"/>
              <a:t>Based on pair-counting</a:t>
            </a:r>
          </a:p>
          <a:p>
            <a:pPr lvl="1"/>
            <a:r>
              <a:rPr lang="en-US" dirty="0"/>
              <a:t>Range [-1, 1]</a:t>
            </a:r>
          </a:p>
          <a:p>
            <a:r>
              <a:rPr lang="en-US" dirty="0"/>
              <a:t>Adjusted Mutual Information (AMI)</a:t>
            </a:r>
          </a:p>
          <a:p>
            <a:pPr lvl="1"/>
            <a:r>
              <a:rPr lang="en-US" dirty="0"/>
              <a:t>Based on information theory</a:t>
            </a:r>
          </a:p>
          <a:p>
            <a:pPr lvl="1"/>
            <a:r>
              <a:rPr lang="en-US" dirty="0"/>
              <a:t>Range [0, 1]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674742A-4114-4F5C-8F66-E2E0DD8D63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Accellera Systems Initiative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0791F0A-F4AB-405B-9A2E-9E455B32EB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203066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0339B2-C7BF-4ABF-9809-560F8782B3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Clustering Results</a:t>
            </a:r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A3079510-84F5-419F-9F3E-4B223B8063C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99815860"/>
              </p:ext>
            </p:extLst>
          </p:nvPr>
        </p:nvGraphicFramePr>
        <p:xfrm>
          <a:off x="558800" y="1783080"/>
          <a:ext cx="10972799" cy="3291840"/>
        </p:xfrm>
        <a:graphic>
          <a:graphicData uri="http://schemas.openxmlformats.org/drawingml/2006/table">
            <a:tbl>
              <a:tblPr firstRow="1" firstCol="1" bandRow="1">
                <a:tableStyleId>{3B4B98B0-60AC-42C2-AFA5-B58CD77FA1E5}</a:tableStyleId>
              </a:tblPr>
              <a:tblGrid>
                <a:gridCol w="3582839">
                  <a:extLst>
                    <a:ext uri="{9D8B030D-6E8A-4147-A177-3AD203B41FA5}">
                      <a16:colId xmlns:a16="http://schemas.microsoft.com/office/drawing/2014/main" val="93972758"/>
                    </a:ext>
                  </a:extLst>
                </a:gridCol>
                <a:gridCol w="1915916">
                  <a:extLst>
                    <a:ext uri="{9D8B030D-6E8A-4147-A177-3AD203B41FA5}">
                      <a16:colId xmlns:a16="http://schemas.microsoft.com/office/drawing/2014/main" val="439346560"/>
                    </a:ext>
                  </a:extLst>
                </a:gridCol>
                <a:gridCol w="1915916">
                  <a:extLst>
                    <a:ext uri="{9D8B030D-6E8A-4147-A177-3AD203B41FA5}">
                      <a16:colId xmlns:a16="http://schemas.microsoft.com/office/drawing/2014/main" val="3708686889"/>
                    </a:ext>
                  </a:extLst>
                </a:gridCol>
                <a:gridCol w="3558128">
                  <a:extLst>
                    <a:ext uri="{9D8B030D-6E8A-4147-A177-3AD203B41FA5}">
                      <a16:colId xmlns:a16="http://schemas.microsoft.com/office/drawing/2014/main" val="405537642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Algorithm</a:t>
                      </a:r>
                      <a:endParaRPr lang="en-US" sz="2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AMI</a:t>
                      </a:r>
                      <a:endParaRPr lang="en-US" sz="2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ARI</a:t>
                      </a:r>
                      <a:endParaRPr lang="en-US" sz="2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Computation time (s)</a:t>
                      </a:r>
                      <a:endParaRPr lang="en-US" sz="2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266718983"/>
                  </a:ext>
                </a:extLst>
              </a:tr>
              <a:tr h="0">
                <a:tc gridSpan="4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Baseline feature set</a:t>
                      </a:r>
                      <a:endParaRPr lang="en-US" sz="2400" b="1" i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448708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K-means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0.505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0.480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0.079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26971539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DBSCAN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0.568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0.530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0.086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67861477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Agglomerative Clustering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0.540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0.515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0.036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476193655"/>
                  </a:ext>
                </a:extLst>
              </a:tr>
              <a:tr h="0">
                <a:tc gridSpan="4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Dimensionality reduction using PCA</a:t>
                      </a:r>
                      <a:endParaRPr lang="en-US" sz="2400" b="1" i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4565926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K-means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0.543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0.513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0.041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77649467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DBSCAN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0.593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0.545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0.007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76045454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Agglomerative Clustering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0.543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0.519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0.006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686980212"/>
                  </a:ext>
                </a:extLst>
              </a:tr>
            </a:tbl>
          </a:graphicData>
        </a:graphic>
      </p:graphicFrame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895C1FF-567D-4EE7-8BCB-EC26506B57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Accellera Systems Initiative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1776E56-A347-429C-BE82-0A3ED92659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7C84F47F-4B0F-4D74-B96E-349CEE7BEC32}"/>
              </a:ext>
            </a:extLst>
          </p:cNvPr>
          <p:cNvSpPr/>
          <p:nvPr/>
        </p:nvSpPr>
        <p:spPr>
          <a:xfrm>
            <a:off x="4546600" y="4343400"/>
            <a:ext cx="1092200" cy="38100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6C2BC758-00C5-484D-9405-F65FB5012E2F}"/>
              </a:ext>
            </a:extLst>
          </p:cNvPr>
          <p:cNvSpPr/>
          <p:nvPr/>
        </p:nvSpPr>
        <p:spPr>
          <a:xfrm>
            <a:off x="6451600" y="4343400"/>
            <a:ext cx="1092200" cy="38100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58122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1D04D1-3F3F-4F13-BEF4-20E54A716D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Visualization of Clustering</a:t>
            </a:r>
          </a:p>
        </p:txBody>
      </p:sp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E034D6D7-0DC4-4FD6-9331-4D88E170A45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7743" y="1447800"/>
            <a:ext cx="5716514" cy="4495800"/>
          </a:xfr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30030C2-3201-42D2-B941-74FC5B07C6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Accellera Systems Initiative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D9EE4A4-2D3C-4EA5-ABAB-72E7FB1D8A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815486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39E7A-4106-49F5-8D40-EC1CC9C356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Tool Implementation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CBD390-450A-4874-9957-662B9219CC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Prototype tool based on the most suitable algorithms</a:t>
            </a:r>
          </a:p>
          <a:p>
            <a:r>
              <a:rPr lang="en-US" dirty="0"/>
              <a:t>Implemented in Python using </a:t>
            </a:r>
            <a:r>
              <a:rPr lang="en-US" i="1" dirty="0" err="1"/>
              <a:t>scikit</a:t>
            </a:r>
            <a:r>
              <a:rPr lang="en-US" i="1" dirty="0"/>
              <a:t>-learn</a:t>
            </a:r>
          </a:p>
          <a:p>
            <a:r>
              <a:rPr lang="en-US" dirty="0"/>
              <a:t>Pre-processing of log file using regular expressions</a:t>
            </a:r>
          </a:p>
          <a:p>
            <a:r>
              <a:rPr lang="en-US" dirty="0"/>
              <a:t>Interactive visualization of clustering results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F42A212-F38C-44D9-A9C8-8C590F2ABB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Accellera Systems Initiative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70142AC-C64C-464E-A128-AD39A8AFF2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47695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B4DA21-3E24-487E-A610-33DEC5DACD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Future Work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4C0BBD-7677-4CC2-8BCF-4D6D55C7B3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Investigate dependency on test bench coding style</a:t>
            </a:r>
          </a:p>
          <a:p>
            <a:r>
              <a:rPr lang="en-US" dirty="0"/>
              <a:t>Investigate dependency on report verbosity level</a:t>
            </a:r>
          </a:p>
          <a:p>
            <a:r>
              <a:rPr lang="en-US" dirty="0"/>
              <a:t>Use other data in addition to log files</a:t>
            </a:r>
          </a:p>
          <a:p>
            <a:r>
              <a:rPr lang="en-US" dirty="0"/>
              <a:t>Improve performance of clustering algorithms</a:t>
            </a:r>
          </a:p>
          <a:p>
            <a:pPr lvl="1"/>
            <a:r>
              <a:rPr lang="en-US" dirty="0"/>
              <a:t>More careful feature engineering</a:t>
            </a:r>
          </a:p>
          <a:p>
            <a:pPr lvl="1"/>
            <a:r>
              <a:rPr lang="en-US" dirty="0"/>
              <a:t>Tuning of hyperparameters</a:t>
            </a:r>
          </a:p>
          <a:p>
            <a:pPr lvl="1"/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9A8A45A-2687-44CF-8FDB-443C69B714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Accellera Systems Initiative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638CE1-B558-4509-920D-7064A4F3CF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40881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CB882F-528C-4EE6-9B6C-BC9ECDED04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525330-F6A5-4029-8F28-65B11D3E68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Machine learning can effectively be applied to classify UVM test failures</a:t>
            </a:r>
          </a:p>
          <a:p>
            <a:pPr lvl="1"/>
            <a:r>
              <a:rPr lang="en-US" dirty="0"/>
              <a:t>Random forest yielded an accuracy of 0.907 and an </a:t>
            </a:r>
            <a:r>
              <a:rPr lang="en-US" i="1" dirty="0"/>
              <a:t>F</a:t>
            </a:r>
            <a:r>
              <a:rPr lang="en-US" baseline="-25000" dirty="0"/>
              <a:t>1</a:t>
            </a:r>
            <a:r>
              <a:rPr lang="en-US" dirty="0"/>
              <a:t>-score of 0.913</a:t>
            </a:r>
          </a:p>
          <a:p>
            <a:r>
              <a:rPr lang="en-US" dirty="0"/>
              <a:t>Machine learning for clustering UVM test failures </a:t>
            </a:r>
            <a:r>
              <a:rPr lang="en-US"/>
              <a:t>was less convincing</a:t>
            </a:r>
            <a:endParaRPr lang="en-US" dirty="0"/>
          </a:p>
          <a:p>
            <a:pPr lvl="1"/>
            <a:r>
              <a:rPr lang="en-US" dirty="0"/>
              <a:t>DBSCAN yielded an AMI score of 0.593 and an ARI score of 0.545</a:t>
            </a:r>
          </a:p>
          <a:p>
            <a:r>
              <a:rPr lang="en-US" dirty="0"/>
              <a:t>Clustering algorithms can provide a good overview when used in combination with visualization algorithms</a:t>
            </a:r>
          </a:p>
          <a:p>
            <a:r>
              <a:rPr lang="en-US" dirty="0"/>
              <a:t>The investigated algorithms show promise as tools to reduce the time invested in analyzing failures in large test suites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0A5965E-B824-4B3E-B5AC-B228F299ED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Accellera Systems Initiative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CBAEA97-C8F2-4E23-BC9E-303FF6BF83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751977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Questions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Accellera Systems Initiative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28</a:t>
            </a:fld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22417F7-F34D-478B-8E2F-67E45268877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9DDE22-7C2B-48ED-AE28-AA0CB62D1C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Input Data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D3C75B-F97F-4EF9-B7C9-F2890E7E1F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Simulation log files from UVM test benches</a:t>
            </a:r>
          </a:p>
          <a:p>
            <a:r>
              <a:rPr lang="en-US" dirty="0"/>
              <a:t>Semi-structured text</a:t>
            </a:r>
          </a:p>
          <a:p>
            <a:r>
              <a:rPr lang="en-US" dirty="0"/>
              <a:t>Consists mostly of UVM report messages</a:t>
            </a:r>
          </a:p>
          <a:p>
            <a:r>
              <a:rPr lang="en-US" dirty="0"/>
              <a:t>Dataset used for evaluation:</a:t>
            </a:r>
          </a:p>
          <a:p>
            <a:pPr lvl="1"/>
            <a:r>
              <a:rPr lang="en-US" dirty="0"/>
              <a:t>12500 samples labeled with failure root cause</a:t>
            </a:r>
          </a:p>
          <a:p>
            <a:pPr lvl="1"/>
            <a:r>
              <a:rPr lang="en-US" dirty="0"/>
              <a:t>Originated from 29 UVM test benches</a:t>
            </a:r>
          </a:p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75B4B5C-2DE8-4E9F-A713-3C9BDFD3D9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Accellera Systems Initiative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07A44EC-F087-498A-8675-BA01B14093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45431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210061-3FCF-4DCD-A252-9D10FF0F71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Features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394876-0E8F-4380-AE58-554FECDA698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Convert input into numerical feature vectors</a:t>
            </a:r>
          </a:p>
          <a:p>
            <a:r>
              <a:rPr lang="en-US" dirty="0"/>
              <a:t>Examples of information extracted:</a:t>
            </a:r>
          </a:p>
          <a:p>
            <a:pPr lvl="1"/>
            <a:r>
              <a:rPr lang="en-US" dirty="0"/>
              <a:t>UVM test name and UVM configuration settings from command line</a:t>
            </a:r>
          </a:p>
          <a:p>
            <a:pPr lvl="1"/>
            <a:r>
              <a:rPr lang="en-US" dirty="0"/>
              <a:t>UVM report messages</a:t>
            </a:r>
          </a:p>
          <a:p>
            <a:pPr lvl="1"/>
            <a:r>
              <a:rPr lang="en-US" dirty="0"/>
              <a:t>Simulator warnings and error messages</a:t>
            </a:r>
          </a:p>
          <a:p>
            <a:r>
              <a:rPr lang="en-US" dirty="0"/>
              <a:t>Some information is abstracted</a:t>
            </a:r>
          </a:p>
          <a:p>
            <a:r>
              <a:rPr lang="en-US" dirty="0"/>
              <a:t>Mostly the frequency of occurrence is used as the feature</a:t>
            </a:r>
          </a:p>
          <a:p>
            <a:r>
              <a:rPr lang="en-US" dirty="0"/>
              <a:t>Original set consists of 616 features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D579EA2-7C73-485F-ADD9-3AE26C6E72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Accellera Systems Initiative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48946A2-BDD9-496D-BB83-5248126C8B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11118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8F8C11-7E40-43F8-9FE3-7B052A9A9F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Dimensionality Reduction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108579-F94C-4904-B6CD-A1F67B49F1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Feature selection</a:t>
            </a:r>
          </a:p>
          <a:p>
            <a:pPr lvl="1"/>
            <a:r>
              <a:rPr lang="en-US" dirty="0"/>
              <a:t>Remove less relevant features</a:t>
            </a:r>
          </a:p>
          <a:p>
            <a:pPr lvl="1"/>
            <a:r>
              <a:rPr lang="en-US" dirty="0"/>
              <a:t>Manual or automatic</a:t>
            </a:r>
          </a:p>
          <a:p>
            <a:r>
              <a:rPr lang="en-US" dirty="0"/>
              <a:t>Feature extraction</a:t>
            </a:r>
          </a:p>
          <a:p>
            <a:pPr lvl="1"/>
            <a:r>
              <a:rPr lang="en-US" dirty="0"/>
              <a:t>Merge existing features</a:t>
            </a:r>
          </a:p>
          <a:p>
            <a:r>
              <a:rPr lang="en-US" dirty="0"/>
              <a:t>Applied manual feature selection</a:t>
            </a:r>
          </a:p>
          <a:p>
            <a:pPr lvl="1"/>
            <a:r>
              <a:rPr lang="en-US" dirty="0"/>
              <a:t>Based on domain knowledge</a:t>
            </a:r>
          </a:p>
          <a:p>
            <a:pPr lvl="1"/>
            <a:r>
              <a:rPr lang="en-US" dirty="0"/>
              <a:t>Reduced set down to 287 features</a:t>
            </a:r>
          </a:p>
          <a:p>
            <a:pPr lvl="1"/>
            <a:r>
              <a:rPr lang="en-US" dirty="0"/>
              <a:t>Baseline used for evaluation</a:t>
            </a:r>
          </a:p>
          <a:p>
            <a:r>
              <a:rPr lang="en-US" dirty="0"/>
              <a:t>Evaluated algorithms for automatic selection and extraction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87F5D23-6E01-4F9B-82E7-D17DCEB9CE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Accellera Systems Initiative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55A6332-6C3B-45D1-9E04-E9701C71CF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683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3427C2-787D-4949-825F-58B8637A1A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Classification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83088F-CE05-4A3E-A623-7CEF99ECB2D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Supervised learning problem</a:t>
            </a:r>
          </a:p>
          <a:p>
            <a:r>
              <a:rPr lang="en-US" dirty="0"/>
              <a:t>Training using a dataset associating input with output</a:t>
            </a:r>
          </a:p>
          <a:p>
            <a:pPr lvl="1"/>
            <a:r>
              <a:rPr lang="en-US" dirty="0"/>
              <a:t>Input is simulation log file</a:t>
            </a:r>
          </a:p>
          <a:p>
            <a:pPr lvl="1"/>
            <a:r>
              <a:rPr lang="en-US" dirty="0"/>
              <a:t>Output is failure root cause</a:t>
            </a:r>
          </a:p>
          <a:p>
            <a:r>
              <a:rPr lang="en-US" dirty="0"/>
              <a:t>Algorithm creates a model that predicts output for new input data</a:t>
            </a:r>
          </a:p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1F16B95-C1F5-4B59-AC15-678D4A5A5D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Accellera Systems Initiative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DB0E4BD-4AF5-4A92-80D3-00B5F10046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34629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F2AE79-E5D8-44B3-B63D-2F57F20EF5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Taxonomy of Test Failure Root Causes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E70277FD-301F-434A-AD8C-B5EC91836FE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33450" y="1852612"/>
            <a:ext cx="10325100" cy="3686175"/>
          </a:xfr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CDFABAF-36A1-438B-B75E-EC363F9FBA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Accellera Systems Initiative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06D4B54-D117-4D28-B066-8917AB81D7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88263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B913E6-6469-4C2F-960F-5CEA9D6A7A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Classification Algorithms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E70BF2-2E50-4C59-8EFB-FE052D86992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Nine classification algorithms evaluated</a:t>
            </a:r>
          </a:p>
          <a:p>
            <a:pPr lvl="1"/>
            <a:r>
              <a:rPr lang="en-US" dirty="0"/>
              <a:t>Selected because they use different strategies</a:t>
            </a:r>
          </a:p>
          <a:p>
            <a:r>
              <a:rPr lang="en-US" dirty="0"/>
              <a:t>Three dimensionality reduction algorithms evaluated</a:t>
            </a:r>
          </a:p>
          <a:p>
            <a:pPr lvl="1"/>
            <a:r>
              <a:rPr lang="en-US" dirty="0"/>
              <a:t>Two feature selection algorithms</a:t>
            </a:r>
          </a:p>
          <a:p>
            <a:pPr lvl="1"/>
            <a:r>
              <a:rPr lang="en-US" dirty="0"/>
              <a:t>One </a:t>
            </a:r>
            <a:r>
              <a:rPr lang="en-US"/>
              <a:t>feature extraction </a:t>
            </a:r>
            <a:r>
              <a:rPr lang="en-US" dirty="0"/>
              <a:t>algorithm</a:t>
            </a:r>
          </a:p>
          <a:p>
            <a:r>
              <a:rPr lang="en-US" dirty="0"/>
              <a:t>Implementations from </a:t>
            </a:r>
            <a:r>
              <a:rPr lang="en-US" i="1" dirty="0" err="1"/>
              <a:t>scikit</a:t>
            </a:r>
            <a:r>
              <a:rPr lang="en-US" i="1" dirty="0"/>
              <a:t>-learn</a:t>
            </a:r>
          </a:p>
          <a:p>
            <a:r>
              <a:rPr lang="en-US" dirty="0"/>
              <a:t>Initial evaluation using default hyperparameter settings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53EC7AF-947E-4355-A89D-DDB71E2BB6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Accellera Systems Initiative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FF41525-74E3-4FB1-B78B-7CBEFDDF52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54127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E7BCC7-BBD0-4782-B3EE-2FDC61F862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Classification Algorithm Evaluation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F7EA20-5535-48F9-98C9-76E90C48943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Dataset divided into a training set and a test set</a:t>
            </a:r>
          </a:p>
          <a:p>
            <a:pPr lvl="1"/>
            <a:r>
              <a:rPr lang="en-US" dirty="0"/>
              <a:t>10000 samples for the training set</a:t>
            </a:r>
          </a:p>
          <a:p>
            <a:pPr lvl="1"/>
            <a:r>
              <a:rPr lang="en-US" dirty="0"/>
              <a:t>2500 samples for the test set</a:t>
            </a:r>
          </a:p>
          <a:p>
            <a:r>
              <a:rPr lang="en-US" dirty="0"/>
              <a:t>Evaluation steps:</a:t>
            </a:r>
          </a:p>
          <a:p>
            <a:pPr lvl="1"/>
            <a:r>
              <a:rPr lang="en-US" dirty="0"/>
              <a:t>Initial evaluation using training set and </a:t>
            </a:r>
            <a:r>
              <a:rPr lang="en-US" i="1" dirty="0"/>
              <a:t>k</a:t>
            </a:r>
            <a:r>
              <a:rPr lang="en-US" dirty="0"/>
              <a:t>-fold cross validation</a:t>
            </a:r>
          </a:p>
          <a:p>
            <a:pPr lvl="1"/>
            <a:r>
              <a:rPr lang="en-US" dirty="0"/>
              <a:t>Optimization of the most promising algorithms</a:t>
            </a:r>
          </a:p>
          <a:p>
            <a:pPr lvl="1"/>
            <a:r>
              <a:rPr lang="en-US" dirty="0"/>
              <a:t>Final evaluation using test set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CAEB711-BBE0-4703-A932-1E3D94083D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Accellera Systems Initiative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FC0C011-7C03-4BF0-971A-B9FAB41312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80315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AC529A4D857314092F8987294A43FD3" ma:contentTypeVersion="0" ma:contentTypeDescription="Create a new document." ma:contentTypeScope="" ma:versionID="b3a40a446e339e50bd650e277a113f3f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1A855BF4-2A99-441B-9566-850307E4F0A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091CAD78-C6F6-407D-A9D5-329355F07703}">
  <ds:schemaRefs>
    <ds:schemaRef ds:uri="http://schemas.microsoft.com/office/2006/metadata/properties"/>
    <ds:schemaRef ds:uri="http://schemas.microsoft.com/office/2006/documentManagement/types"/>
    <ds:schemaRef ds:uri="http://purl.org/dc/elements/1.1/"/>
    <ds:schemaRef ds:uri="http://purl.org/dc/dcmitype/"/>
    <ds:schemaRef ds:uri="http://schemas.openxmlformats.org/package/2006/metadata/core-properties"/>
    <ds:schemaRef ds:uri="http://www.w3.org/XML/1998/namespace"/>
    <ds:schemaRef ds:uri="http://purl.org/dc/terms/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3171F2A1-2ACF-4A95-B48F-47B38B7131B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1198</Words>
  <Application>Microsoft Office PowerPoint</Application>
  <PresentationFormat>Widescreen</PresentationFormat>
  <Paragraphs>393</Paragraphs>
  <Slides>28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2" baseType="lpstr">
      <vt:lpstr>Arial</vt:lpstr>
      <vt:lpstr>Calibri</vt:lpstr>
      <vt:lpstr>Times New Roman</vt:lpstr>
      <vt:lpstr>Office Theme</vt:lpstr>
      <vt:lpstr>Clustering and Classification of UVM Test Failures Using Machine Learning Techniques</vt:lpstr>
      <vt:lpstr>Problem Statement</vt:lpstr>
      <vt:lpstr>Input Data</vt:lpstr>
      <vt:lpstr>Features</vt:lpstr>
      <vt:lpstr>Dimensionality Reduction</vt:lpstr>
      <vt:lpstr>Classification</vt:lpstr>
      <vt:lpstr>Taxonomy of Test Failure Root Causes</vt:lpstr>
      <vt:lpstr>Classification Algorithms</vt:lpstr>
      <vt:lpstr>Classification Algorithm Evaluation</vt:lpstr>
      <vt:lpstr>Confusion Matrix</vt:lpstr>
      <vt:lpstr>Classification Metrics</vt:lpstr>
      <vt:lpstr>Initial Classification Results</vt:lpstr>
      <vt:lpstr>Summary of Initial Classification Evaluation</vt:lpstr>
      <vt:lpstr>Optimization of Classification Algorithms</vt:lpstr>
      <vt:lpstr>Classification Results After Optimization</vt:lpstr>
      <vt:lpstr>Final Classification Results</vt:lpstr>
      <vt:lpstr>Summary of Classification Evaluation</vt:lpstr>
      <vt:lpstr>Significance of Data</vt:lpstr>
      <vt:lpstr>Prediction Confidence</vt:lpstr>
      <vt:lpstr>Clustering</vt:lpstr>
      <vt:lpstr>Clustering Algorithms</vt:lpstr>
      <vt:lpstr>Clustering Algorithm Evaluation</vt:lpstr>
      <vt:lpstr>Clustering Results</vt:lpstr>
      <vt:lpstr>Visualization of Clustering</vt:lpstr>
      <vt:lpstr>Tool Implementation</vt:lpstr>
      <vt:lpstr>Future Work</vt:lpstr>
      <vt:lpstr>Conclusions</vt:lpstr>
      <vt:lpstr>Questions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2011-11-23T07:37:04Z</dcterms:created>
  <dcterms:modified xsi:type="dcterms:W3CDTF">2018-10-08T20:03:18Z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0x0101004AC529A4D857314092F8987294A43FD3</vt:lpwstr>
  </property>
</Properties>
</file>