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36"/>
  </p:notesMasterIdLst>
  <p:handoutMasterIdLst>
    <p:handoutMasterId r:id="rId37"/>
  </p:handoutMasterIdLst>
  <p:sldIdLst>
    <p:sldId id="501" r:id="rId5"/>
    <p:sldId id="502" r:id="rId6"/>
    <p:sldId id="519" r:id="rId7"/>
    <p:sldId id="503" r:id="rId8"/>
    <p:sldId id="506" r:id="rId9"/>
    <p:sldId id="507" r:id="rId10"/>
    <p:sldId id="520" r:id="rId11"/>
    <p:sldId id="521" r:id="rId12"/>
    <p:sldId id="511" r:id="rId13"/>
    <p:sldId id="522" r:id="rId14"/>
    <p:sldId id="515" r:id="rId15"/>
    <p:sldId id="523" r:id="rId16"/>
    <p:sldId id="524" r:id="rId17"/>
    <p:sldId id="512" r:id="rId18"/>
    <p:sldId id="509" r:id="rId19"/>
    <p:sldId id="533" r:id="rId20"/>
    <p:sldId id="513" r:id="rId21"/>
    <p:sldId id="525" r:id="rId22"/>
    <p:sldId id="510" r:id="rId23"/>
    <p:sldId id="527" r:id="rId24"/>
    <p:sldId id="528" r:id="rId25"/>
    <p:sldId id="526" r:id="rId26"/>
    <p:sldId id="516" r:id="rId27"/>
    <p:sldId id="514" r:id="rId28"/>
    <p:sldId id="517" r:id="rId29"/>
    <p:sldId id="504" r:id="rId30"/>
    <p:sldId id="505" r:id="rId31"/>
    <p:sldId id="529" r:id="rId32"/>
    <p:sldId id="530" r:id="rId33"/>
    <p:sldId id="531" r:id="rId34"/>
    <p:sldId id="532" r:id="rId35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47" autoAdjust="0"/>
    <p:restoredTop sz="85829" autoAdjust="0"/>
  </p:normalViewPr>
  <p:slideViewPr>
    <p:cSldViewPr>
      <p:cViewPr>
        <p:scale>
          <a:sx n="75" d="100"/>
          <a:sy n="75" d="100"/>
        </p:scale>
        <p:origin x="139" y="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A09F49-9948-4EF6-90CE-CA1D5E7FA88F}" type="doc">
      <dgm:prSet loTypeId="urn:microsoft.com/office/officeart/2005/8/layout/hList1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de-DE"/>
        </a:p>
      </dgm:t>
    </dgm:pt>
    <dgm:pt modelId="{0A121F36-BD49-4DE8-B6FA-BBFA0F7CF1F2}">
      <dgm:prSet phldrT="[Text]" custT="1"/>
      <dgm:spPr/>
      <dgm:t>
        <a:bodyPr/>
        <a:lstStyle/>
        <a:p>
          <a:r>
            <a:rPr lang="de-DE" sz="1800" dirty="0" smtClean="0"/>
            <a:t>Modeling Task</a:t>
          </a:r>
          <a:endParaRPr lang="de-DE" sz="1800" dirty="0"/>
        </a:p>
      </dgm:t>
    </dgm:pt>
    <dgm:pt modelId="{6E5F5919-BA7B-4A6F-A500-FFFD4657F376}" type="parTrans" cxnId="{9DD02FB2-9E97-4716-AAE4-538005C6F484}">
      <dgm:prSet/>
      <dgm:spPr/>
      <dgm:t>
        <a:bodyPr/>
        <a:lstStyle/>
        <a:p>
          <a:endParaRPr lang="de-DE"/>
        </a:p>
      </dgm:t>
    </dgm:pt>
    <dgm:pt modelId="{E8632CC7-8CBB-42B2-A3BC-A7AC9DC3B04F}" type="sibTrans" cxnId="{9DD02FB2-9E97-4716-AAE4-538005C6F484}">
      <dgm:prSet/>
      <dgm:spPr/>
      <dgm:t>
        <a:bodyPr/>
        <a:lstStyle/>
        <a:p>
          <a:endParaRPr lang="de-DE"/>
        </a:p>
      </dgm:t>
    </dgm:pt>
    <dgm:pt modelId="{8A5B40DC-FF28-4A36-8AAA-BAB9F9580695}">
      <dgm:prSet phldrT="[Text]"/>
      <dgm:spPr/>
      <dgm:t>
        <a:bodyPr/>
        <a:lstStyle/>
        <a:p>
          <a:r>
            <a:rPr lang="en-US" noProof="0" dirty="0" smtClean="0"/>
            <a:t>ADC RNM generation </a:t>
          </a:r>
          <a:endParaRPr lang="en-US" noProof="0" dirty="0"/>
        </a:p>
      </dgm:t>
    </dgm:pt>
    <dgm:pt modelId="{33C11BF2-E96D-4465-9F7C-B93F1523419C}" type="parTrans" cxnId="{748E1F4E-95C8-40DB-87FE-398E7A15F426}">
      <dgm:prSet/>
      <dgm:spPr/>
      <dgm:t>
        <a:bodyPr/>
        <a:lstStyle/>
        <a:p>
          <a:endParaRPr lang="de-DE"/>
        </a:p>
      </dgm:t>
    </dgm:pt>
    <dgm:pt modelId="{D71781E4-6AD7-4C88-83F0-0FCDB535FD40}" type="sibTrans" cxnId="{748E1F4E-95C8-40DB-87FE-398E7A15F426}">
      <dgm:prSet/>
      <dgm:spPr/>
      <dgm:t>
        <a:bodyPr/>
        <a:lstStyle/>
        <a:p>
          <a:endParaRPr lang="de-DE"/>
        </a:p>
      </dgm:t>
    </dgm:pt>
    <dgm:pt modelId="{E0E21A0F-543B-47AE-BB74-17D8D1599CDA}">
      <dgm:prSet phldrT="[Text]"/>
      <dgm:spPr/>
      <dgm:t>
        <a:bodyPr/>
        <a:lstStyle/>
        <a:p>
          <a:r>
            <a:rPr lang="en-US" noProof="0" dirty="0" smtClean="0"/>
            <a:t>TB generation : </a:t>
          </a:r>
          <a:endParaRPr lang="en-US" noProof="0" dirty="0"/>
        </a:p>
      </dgm:t>
    </dgm:pt>
    <dgm:pt modelId="{BCE42173-8666-4B9F-A459-2BE0A2ADB092}" type="parTrans" cxnId="{E7B9D48D-1FE9-4E7C-B468-0C11A0309F02}">
      <dgm:prSet/>
      <dgm:spPr/>
      <dgm:t>
        <a:bodyPr/>
        <a:lstStyle/>
        <a:p>
          <a:endParaRPr lang="de-DE"/>
        </a:p>
      </dgm:t>
    </dgm:pt>
    <dgm:pt modelId="{F482921F-F4AF-47FA-820E-7289347C584E}" type="sibTrans" cxnId="{E7B9D48D-1FE9-4E7C-B468-0C11A0309F02}">
      <dgm:prSet/>
      <dgm:spPr/>
      <dgm:t>
        <a:bodyPr/>
        <a:lstStyle/>
        <a:p>
          <a:endParaRPr lang="de-DE"/>
        </a:p>
      </dgm:t>
    </dgm:pt>
    <dgm:pt modelId="{CC71C41D-8C46-44CA-9C24-9A1573591AD8}">
      <dgm:prSet phldrT="[Text]"/>
      <dgm:spPr/>
      <dgm:t>
        <a:bodyPr/>
        <a:lstStyle/>
        <a:p>
          <a:r>
            <a:rPr lang="en-US" noProof="0" dirty="0" smtClean="0"/>
            <a:t>Digital output transaction</a:t>
          </a:r>
          <a:endParaRPr lang="en-US" noProof="0" dirty="0"/>
        </a:p>
      </dgm:t>
    </dgm:pt>
    <dgm:pt modelId="{B84249BC-CD24-406B-B105-676FB620C436}" type="parTrans" cxnId="{6E8B65A0-1E89-4052-815C-12772506166A}">
      <dgm:prSet/>
      <dgm:spPr/>
      <dgm:t>
        <a:bodyPr/>
        <a:lstStyle/>
        <a:p>
          <a:endParaRPr lang="de-DE"/>
        </a:p>
      </dgm:t>
    </dgm:pt>
    <dgm:pt modelId="{1B8E79EA-67BF-4E0F-9550-CF98E9E121FD}" type="sibTrans" cxnId="{6E8B65A0-1E89-4052-815C-12772506166A}">
      <dgm:prSet/>
      <dgm:spPr/>
      <dgm:t>
        <a:bodyPr/>
        <a:lstStyle/>
        <a:p>
          <a:endParaRPr lang="de-DE"/>
        </a:p>
      </dgm:t>
    </dgm:pt>
    <dgm:pt modelId="{70F8A4F1-A67C-4995-AC02-0FD9FEE4D5C1}">
      <dgm:prSet phldrT="[Text]"/>
      <dgm:spPr/>
      <dgm:t>
        <a:bodyPr/>
        <a:lstStyle/>
        <a:p>
          <a:r>
            <a:rPr lang="en-US" noProof="0" dirty="0" smtClean="0"/>
            <a:t>Analog input transaction(</a:t>
          </a:r>
          <a:r>
            <a:rPr lang="en-US" noProof="0" dirty="0" smtClean="0">
              <a:solidFill>
                <a:srgbClr val="FF0000"/>
              </a:solidFill>
            </a:rPr>
            <a:t>ramp</a:t>
          </a:r>
          <a:r>
            <a:rPr lang="en-US" noProof="0" dirty="0" smtClean="0"/>
            <a:t>)</a:t>
          </a:r>
          <a:endParaRPr lang="en-US" noProof="0" dirty="0"/>
        </a:p>
      </dgm:t>
    </dgm:pt>
    <dgm:pt modelId="{22DCD1A8-5ED4-4EA5-A4E5-9DA2B7D162C0}" type="parTrans" cxnId="{B9554102-B21E-4A2D-9216-F2DF7609E0EF}">
      <dgm:prSet/>
      <dgm:spPr/>
      <dgm:t>
        <a:bodyPr/>
        <a:lstStyle/>
        <a:p>
          <a:endParaRPr lang="de-DE"/>
        </a:p>
      </dgm:t>
    </dgm:pt>
    <dgm:pt modelId="{50153956-160A-4ABC-9155-9E8A34F0C68C}" type="sibTrans" cxnId="{B9554102-B21E-4A2D-9216-F2DF7609E0EF}">
      <dgm:prSet/>
      <dgm:spPr/>
      <dgm:t>
        <a:bodyPr/>
        <a:lstStyle/>
        <a:p>
          <a:endParaRPr lang="de-DE"/>
        </a:p>
      </dgm:t>
    </dgm:pt>
    <dgm:pt modelId="{4DC44FD1-D4DA-43A2-A400-8834262EC335}">
      <dgm:prSet phldrT="[Text]"/>
      <dgm:spPr/>
      <dgm:t>
        <a:bodyPr/>
        <a:lstStyle/>
        <a:p>
          <a:r>
            <a:rPr lang="en-US" noProof="0" dirty="0" smtClean="0"/>
            <a:t>Checking result </a:t>
          </a:r>
          <a:endParaRPr lang="en-US" noProof="0" dirty="0"/>
        </a:p>
      </dgm:t>
    </dgm:pt>
    <dgm:pt modelId="{96DB2007-CC60-484E-82FF-103D30DA81E3}" type="parTrans" cxnId="{C3B78085-7651-4155-B7B8-7999162AFDBC}">
      <dgm:prSet/>
      <dgm:spPr/>
      <dgm:t>
        <a:bodyPr/>
        <a:lstStyle/>
        <a:p>
          <a:endParaRPr lang="de-DE"/>
        </a:p>
      </dgm:t>
    </dgm:pt>
    <dgm:pt modelId="{395F1FC9-5329-495B-A2A3-78559122EB37}" type="sibTrans" cxnId="{C3B78085-7651-4155-B7B8-7999162AFDBC}">
      <dgm:prSet/>
      <dgm:spPr/>
      <dgm:t>
        <a:bodyPr/>
        <a:lstStyle/>
        <a:p>
          <a:endParaRPr lang="de-DE"/>
        </a:p>
      </dgm:t>
    </dgm:pt>
    <dgm:pt modelId="{08FD34DA-B189-4F09-862A-ACEEC7790F49}">
      <dgm:prSet phldrT="[Text]"/>
      <dgm:spPr/>
      <dgm:t>
        <a:bodyPr/>
        <a:lstStyle/>
        <a:p>
          <a:endParaRPr lang="en-US" noProof="0" dirty="0"/>
        </a:p>
      </dgm:t>
    </dgm:pt>
    <dgm:pt modelId="{CEA51D8D-A900-475D-8D37-411137FEAF91}" type="parTrans" cxnId="{593BA457-24EF-4FD5-BABF-92662675E98A}">
      <dgm:prSet/>
      <dgm:spPr/>
      <dgm:t>
        <a:bodyPr/>
        <a:lstStyle/>
        <a:p>
          <a:endParaRPr lang="en-US"/>
        </a:p>
      </dgm:t>
    </dgm:pt>
    <dgm:pt modelId="{C287FF7C-7EDE-48CA-AB5A-572684D20AA7}" type="sibTrans" cxnId="{593BA457-24EF-4FD5-BABF-92662675E98A}">
      <dgm:prSet/>
      <dgm:spPr/>
      <dgm:t>
        <a:bodyPr/>
        <a:lstStyle/>
        <a:p>
          <a:endParaRPr lang="en-US"/>
        </a:p>
      </dgm:t>
    </dgm:pt>
    <dgm:pt modelId="{61D1A47F-B1FC-4659-BD3B-10D7108734AF}" type="pres">
      <dgm:prSet presAssocID="{86A09F49-9948-4EF6-90CE-CA1D5E7FA8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EFA5B06-D4C7-4388-BD97-03055363F98C}" type="pres">
      <dgm:prSet presAssocID="{0A121F36-BD49-4DE8-B6FA-BBFA0F7CF1F2}" presName="composite" presStyleCnt="0"/>
      <dgm:spPr/>
      <dgm:t>
        <a:bodyPr/>
        <a:lstStyle/>
        <a:p>
          <a:endParaRPr lang="en-US"/>
        </a:p>
      </dgm:t>
    </dgm:pt>
    <dgm:pt modelId="{54D1A509-9A38-4D62-82EE-24AF784ECE2D}" type="pres">
      <dgm:prSet presAssocID="{0A121F36-BD49-4DE8-B6FA-BBFA0F7CF1F2}" presName="parTx" presStyleLbl="alignNode1" presStyleIdx="0" presStyleCnt="1" custLinFactX="52991" custLinFactY="-100000" custLinFactNeighborX="100000" custLinFactNeighborY="-1406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BC26675-5675-413B-B767-CAD48E934996}" type="pres">
      <dgm:prSet presAssocID="{0A121F36-BD49-4DE8-B6FA-BBFA0F7CF1F2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9E672AB-9716-44FE-A7BB-AAAE32B0DB87}" type="presOf" srcId="{8A5B40DC-FF28-4A36-8AAA-BAB9F9580695}" destId="{EBC26675-5675-413B-B767-CAD48E934996}" srcOrd="0" destOrd="0" presId="urn:microsoft.com/office/officeart/2005/8/layout/hList1"/>
    <dgm:cxn modelId="{E7B9D48D-1FE9-4E7C-B468-0C11A0309F02}" srcId="{0A121F36-BD49-4DE8-B6FA-BBFA0F7CF1F2}" destId="{E0E21A0F-543B-47AE-BB74-17D8D1599CDA}" srcOrd="1" destOrd="0" parTransId="{BCE42173-8666-4B9F-A459-2BE0A2ADB092}" sibTransId="{F482921F-F4AF-47FA-820E-7289347C584E}"/>
    <dgm:cxn modelId="{B4FB0BBC-ACEE-458D-9099-0111AE24BEA3}" type="presOf" srcId="{86A09F49-9948-4EF6-90CE-CA1D5E7FA88F}" destId="{61D1A47F-B1FC-4659-BD3B-10D7108734AF}" srcOrd="0" destOrd="0" presId="urn:microsoft.com/office/officeart/2005/8/layout/hList1"/>
    <dgm:cxn modelId="{EBEDFBCF-EF8F-40CA-8FFD-06E5B74D0B95}" type="presOf" srcId="{70F8A4F1-A67C-4995-AC02-0FD9FEE4D5C1}" destId="{EBC26675-5675-413B-B767-CAD48E934996}" srcOrd="0" destOrd="2" presId="urn:microsoft.com/office/officeart/2005/8/layout/hList1"/>
    <dgm:cxn modelId="{B71F64F8-9055-4153-B2CE-794B243C9127}" type="presOf" srcId="{4DC44FD1-D4DA-43A2-A400-8834262EC335}" destId="{EBC26675-5675-413B-B767-CAD48E934996}" srcOrd="0" destOrd="4" presId="urn:microsoft.com/office/officeart/2005/8/layout/hList1"/>
    <dgm:cxn modelId="{43F6D70B-E0BA-4BA5-8258-030EA5393531}" type="presOf" srcId="{0A121F36-BD49-4DE8-B6FA-BBFA0F7CF1F2}" destId="{54D1A509-9A38-4D62-82EE-24AF784ECE2D}" srcOrd="0" destOrd="0" presId="urn:microsoft.com/office/officeart/2005/8/layout/hList1"/>
    <dgm:cxn modelId="{9DD02FB2-9E97-4716-AAE4-538005C6F484}" srcId="{86A09F49-9948-4EF6-90CE-CA1D5E7FA88F}" destId="{0A121F36-BD49-4DE8-B6FA-BBFA0F7CF1F2}" srcOrd="0" destOrd="0" parTransId="{6E5F5919-BA7B-4A6F-A500-FFFD4657F376}" sibTransId="{E8632CC7-8CBB-42B2-A3BC-A7AC9DC3B04F}"/>
    <dgm:cxn modelId="{B9554102-B21E-4A2D-9216-F2DF7609E0EF}" srcId="{0A121F36-BD49-4DE8-B6FA-BBFA0F7CF1F2}" destId="{70F8A4F1-A67C-4995-AC02-0FD9FEE4D5C1}" srcOrd="2" destOrd="0" parTransId="{22DCD1A8-5ED4-4EA5-A4E5-9DA2B7D162C0}" sibTransId="{50153956-160A-4ABC-9155-9E8A34F0C68C}"/>
    <dgm:cxn modelId="{748E1F4E-95C8-40DB-87FE-398E7A15F426}" srcId="{0A121F36-BD49-4DE8-B6FA-BBFA0F7CF1F2}" destId="{8A5B40DC-FF28-4A36-8AAA-BAB9F9580695}" srcOrd="0" destOrd="0" parTransId="{33C11BF2-E96D-4465-9F7C-B93F1523419C}" sibTransId="{D71781E4-6AD7-4C88-83F0-0FCDB535FD40}"/>
    <dgm:cxn modelId="{C3B78085-7651-4155-B7B8-7999162AFDBC}" srcId="{0A121F36-BD49-4DE8-B6FA-BBFA0F7CF1F2}" destId="{4DC44FD1-D4DA-43A2-A400-8834262EC335}" srcOrd="4" destOrd="0" parTransId="{96DB2007-CC60-484E-82FF-103D30DA81E3}" sibTransId="{395F1FC9-5329-495B-A2A3-78559122EB37}"/>
    <dgm:cxn modelId="{822CB8C9-42C0-4380-AF83-5F24FE733975}" type="presOf" srcId="{CC71C41D-8C46-44CA-9C24-9A1573591AD8}" destId="{EBC26675-5675-413B-B767-CAD48E934996}" srcOrd="0" destOrd="3" presId="urn:microsoft.com/office/officeart/2005/8/layout/hList1"/>
    <dgm:cxn modelId="{6E8B65A0-1E89-4052-815C-12772506166A}" srcId="{0A121F36-BD49-4DE8-B6FA-BBFA0F7CF1F2}" destId="{CC71C41D-8C46-44CA-9C24-9A1573591AD8}" srcOrd="3" destOrd="0" parTransId="{B84249BC-CD24-406B-B105-676FB620C436}" sibTransId="{1B8E79EA-67BF-4E0F-9550-CF98E9E121FD}"/>
    <dgm:cxn modelId="{8D203BD0-FCBD-437C-A25A-0BE5AE33F8F5}" type="presOf" srcId="{08FD34DA-B189-4F09-862A-ACEEC7790F49}" destId="{EBC26675-5675-413B-B767-CAD48E934996}" srcOrd="0" destOrd="5" presId="urn:microsoft.com/office/officeart/2005/8/layout/hList1"/>
    <dgm:cxn modelId="{9CEE5FBF-BC2A-43AF-A8C2-FAD95588D7B3}" type="presOf" srcId="{E0E21A0F-543B-47AE-BB74-17D8D1599CDA}" destId="{EBC26675-5675-413B-B767-CAD48E934996}" srcOrd="0" destOrd="1" presId="urn:microsoft.com/office/officeart/2005/8/layout/hList1"/>
    <dgm:cxn modelId="{593BA457-24EF-4FD5-BABF-92662675E98A}" srcId="{0A121F36-BD49-4DE8-B6FA-BBFA0F7CF1F2}" destId="{08FD34DA-B189-4F09-862A-ACEEC7790F49}" srcOrd="5" destOrd="0" parTransId="{CEA51D8D-A900-475D-8D37-411137FEAF91}" sibTransId="{C287FF7C-7EDE-48CA-AB5A-572684D20AA7}"/>
    <dgm:cxn modelId="{A14BFF8C-432E-43AE-BA42-7A2EAED177C9}" type="presParOf" srcId="{61D1A47F-B1FC-4659-BD3B-10D7108734AF}" destId="{9EFA5B06-D4C7-4388-BD97-03055363F98C}" srcOrd="0" destOrd="0" presId="urn:microsoft.com/office/officeart/2005/8/layout/hList1"/>
    <dgm:cxn modelId="{36F4F9D9-22DA-4D9C-B008-C0890A540996}" type="presParOf" srcId="{9EFA5B06-D4C7-4388-BD97-03055363F98C}" destId="{54D1A509-9A38-4D62-82EE-24AF784ECE2D}" srcOrd="0" destOrd="0" presId="urn:microsoft.com/office/officeart/2005/8/layout/hList1"/>
    <dgm:cxn modelId="{E2966BDD-8AC1-4A3B-B72C-72638A83CE3B}" type="presParOf" srcId="{9EFA5B06-D4C7-4388-BD97-03055363F98C}" destId="{EBC26675-5675-413B-B767-CAD48E93499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A09F49-9948-4EF6-90CE-CA1D5E7FA88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A121F36-BD49-4DE8-B6FA-BBFA0F7CF1F2}">
      <dgm:prSet phldrT="[Text]" custT="1"/>
      <dgm:spPr/>
      <dgm:t>
        <a:bodyPr/>
        <a:lstStyle/>
        <a:p>
          <a:r>
            <a:rPr lang="de-DE" sz="1800" dirty="0" smtClean="0"/>
            <a:t>Modeling </a:t>
          </a:r>
          <a:r>
            <a:rPr lang="de-DE" sz="1800" dirty="0" smtClean="0"/>
            <a:t>Target (analog module)</a:t>
          </a:r>
          <a:endParaRPr lang="de-DE" sz="1800" dirty="0"/>
        </a:p>
      </dgm:t>
    </dgm:pt>
    <dgm:pt modelId="{6E5F5919-BA7B-4A6F-A500-FFFD4657F376}" type="parTrans" cxnId="{9DD02FB2-9E97-4716-AAE4-538005C6F484}">
      <dgm:prSet/>
      <dgm:spPr/>
      <dgm:t>
        <a:bodyPr/>
        <a:lstStyle/>
        <a:p>
          <a:endParaRPr lang="de-DE"/>
        </a:p>
      </dgm:t>
    </dgm:pt>
    <dgm:pt modelId="{E8632CC7-8CBB-42B2-A3BC-A7AC9DC3B04F}" type="sibTrans" cxnId="{9DD02FB2-9E97-4716-AAE4-538005C6F484}">
      <dgm:prSet/>
      <dgm:spPr/>
      <dgm:t>
        <a:bodyPr/>
        <a:lstStyle/>
        <a:p>
          <a:endParaRPr lang="de-DE"/>
        </a:p>
      </dgm:t>
    </dgm:pt>
    <dgm:pt modelId="{8A5B40DC-FF28-4A36-8AAA-BAB9F9580695}">
      <dgm:prSet phldrT="[Text]"/>
      <dgm:spPr/>
      <dgm:t>
        <a:bodyPr/>
        <a:lstStyle/>
        <a:p>
          <a:r>
            <a:rPr lang="en-US" noProof="0" dirty="0" smtClean="0"/>
            <a:t>Multi-ADC in a radar project</a:t>
          </a:r>
          <a:endParaRPr lang="en-US" noProof="0" dirty="0"/>
        </a:p>
      </dgm:t>
    </dgm:pt>
    <dgm:pt modelId="{33C11BF2-E96D-4465-9F7C-B93F1523419C}" type="parTrans" cxnId="{748E1F4E-95C8-40DB-87FE-398E7A15F426}">
      <dgm:prSet/>
      <dgm:spPr/>
      <dgm:t>
        <a:bodyPr/>
        <a:lstStyle/>
        <a:p>
          <a:endParaRPr lang="de-DE"/>
        </a:p>
      </dgm:t>
    </dgm:pt>
    <dgm:pt modelId="{D71781E4-6AD7-4C88-83F0-0FCDB535FD40}" type="sibTrans" cxnId="{748E1F4E-95C8-40DB-87FE-398E7A15F426}">
      <dgm:prSet/>
      <dgm:spPr/>
      <dgm:t>
        <a:bodyPr/>
        <a:lstStyle/>
        <a:p>
          <a:endParaRPr lang="de-DE"/>
        </a:p>
      </dgm:t>
    </dgm:pt>
    <dgm:pt modelId="{E0E21A0F-543B-47AE-BB74-17D8D1599CDA}">
      <dgm:prSet phldrT="[Text]"/>
      <dgm:spPr/>
      <dgm:t>
        <a:bodyPr/>
        <a:lstStyle/>
        <a:p>
          <a:r>
            <a:rPr lang="en-US" noProof="0" dirty="0" smtClean="0"/>
            <a:t>Four </a:t>
          </a:r>
          <a:r>
            <a:rPr lang="en-US" noProof="0" dirty="0" smtClean="0">
              <a:solidFill>
                <a:srgbClr val="FF0000"/>
              </a:solidFill>
            </a:rPr>
            <a:t>11</a:t>
          </a:r>
          <a:r>
            <a:rPr lang="en-US" noProof="0" dirty="0" smtClean="0"/>
            <a:t>-bit ADCs</a:t>
          </a:r>
          <a:endParaRPr lang="en-US" noProof="0" dirty="0"/>
        </a:p>
      </dgm:t>
    </dgm:pt>
    <dgm:pt modelId="{BCE42173-8666-4B9F-A459-2BE0A2ADB092}" type="parTrans" cxnId="{E7B9D48D-1FE9-4E7C-B468-0C11A0309F02}">
      <dgm:prSet/>
      <dgm:spPr/>
      <dgm:t>
        <a:bodyPr/>
        <a:lstStyle/>
        <a:p>
          <a:endParaRPr lang="de-DE"/>
        </a:p>
      </dgm:t>
    </dgm:pt>
    <dgm:pt modelId="{F482921F-F4AF-47FA-820E-7289347C584E}" type="sibTrans" cxnId="{E7B9D48D-1FE9-4E7C-B468-0C11A0309F02}">
      <dgm:prSet/>
      <dgm:spPr/>
      <dgm:t>
        <a:bodyPr/>
        <a:lstStyle/>
        <a:p>
          <a:endParaRPr lang="de-DE"/>
        </a:p>
      </dgm:t>
    </dgm:pt>
    <dgm:pt modelId="{CC71C41D-8C46-44CA-9C24-9A1573591AD8}">
      <dgm:prSet phldrT="[Text]"/>
      <dgm:spPr/>
      <dgm:t>
        <a:bodyPr/>
        <a:lstStyle/>
        <a:p>
          <a:r>
            <a:rPr lang="en-US" noProof="0" dirty="0" smtClean="0"/>
            <a:t>IP separately verified</a:t>
          </a:r>
          <a:endParaRPr lang="en-US" noProof="0" dirty="0"/>
        </a:p>
      </dgm:t>
    </dgm:pt>
    <dgm:pt modelId="{B84249BC-CD24-406B-B105-676FB620C436}" type="parTrans" cxnId="{6E8B65A0-1E89-4052-815C-12772506166A}">
      <dgm:prSet/>
      <dgm:spPr/>
      <dgm:t>
        <a:bodyPr/>
        <a:lstStyle/>
        <a:p>
          <a:endParaRPr lang="de-DE"/>
        </a:p>
      </dgm:t>
    </dgm:pt>
    <dgm:pt modelId="{1B8E79EA-67BF-4E0F-9550-CF98E9E121FD}" type="sibTrans" cxnId="{6E8B65A0-1E89-4052-815C-12772506166A}">
      <dgm:prSet/>
      <dgm:spPr/>
      <dgm:t>
        <a:bodyPr/>
        <a:lstStyle/>
        <a:p>
          <a:endParaRPr lang="de-DE"/>
        </a:p>
      </dgm:t>
    </dgm:pt>
    <dgm:pt modelId="{70F8A4F1-A67C-4995-AC02-0FD9FEE4D5C1}">
      <dgm:prSet phldrT="[Text]"/>
      <dgm:spPr/>
      <dgm:t>
        <a:bodyPr/>
        <a:lstStyle/>
        <a:p>
          <a:r>
            <a:rPr lang="en-US" noProof="0" dirty="0" smtClean="0"/>
            <a:t>Analog macro provided</a:t>
          </a:r>
          <a:endParaRPr lang="en-US" noProof="0" dirty="0"/>
        </a:p>
      </dgm:t>
    </dgm:pt>
    <dgm:pt modelId="{22DCD1A8-5ED4-4EA5-A4E5-9DA2B7D162C0}" type="parTrans" cxnId="{B9554102-B21E-4A2D-9216-F2DF7609E0EF}">
      <dgm:prSet/>
      <dgm:spPr/>
      <dgm:t>
        <a:bodyPr/>
        <a:lstStyle/>
        <a:p>
          <a:endParaRPr lang="de-DE"/>
        </a:p>
      </dgm:t>
    </dgm:pt>
    <dgm:pt modelId="{50153956-160A-4ABC-9155-9E8A34F0C68C}" type="sibTrans" cxnId="{B9554102-B21E-4A2D-9216-F2DF7609E0EF}">
      <dgm:prSet/>
      <dgm:spPr/>
      <dgm:t>
        <a:bodyPr/>
        <a:lstStyle/>
        <a:p>
          <a:endParaRPr lang="de-DE"/>
        </a:p>
      </dgm:t>
    </dgm:pt>
    <dgm:pt modelId="{100A5663-5910-450E-B9C1-3FCC95246152}">
      <dgm:prSet phldrT="[Text]"/>
      <dgm:spPr/>
      <dgm:t>
        <a:bodyPr/>
        <a:lstStyle/>
        <a:p>
          <a:endParaRPr lang="en-US" noProof="0" dirty="0"/>
        </a:p>
      </dgm:t>
    </dgm:pt>
    <dgm:pt modelId="{07BAAA0D-23C1-48D0-9098-054C25B7C401}" type="parTrans" cxnId="{4418A41C-EE9D-4F50-A2AE-10545503BA57}">
      <dgm:prSet/>
      <dgm:spPr/>
      <dgm:t>
        <a:bodyPr/>
        <a:lstStyle/>
        <a:p>
          <a:endParaRPr lang="de-DE"/>
        </a:p>
      </dgm:t>
    </dgm:pt>
    <dgm:pt modelId="{B98BA42B-4766-448F-AB2D-40E7C33DC31A}" type="sibTrans" cxnId="{4418A41C-EE9D-4F50-A2AE-10545503BA57}">
      <dgm:prSet/>
      <dgm:spPr/>
      <dgm:t>
        <a:bodyPr/>
        <a:lstStyle/>
        <a:p>
          <a:endParaRPr lang="de-DE"/>
        </a:p>
      </dgm:t>
    </dgm:pt>
    <dgm:pt modelId="{61D1A47F-B1FC-4659-BD3B-10D7108734AF}" type="pres">
      <dgm:prSet presAssocID="{86A09F49-9948-4EF6-90CE-CA1D5E7FA8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EFA5B06-D4C7-4388-BD97-03055363F98C}" type="pres">
      <dgm:prSet presAssocID="{0A121F36-BD49-4DE8-B6FA-BBFA0F7CF1F2}" presName="composite" presStyleCnt="0"/>
      <dgm:spPr/>
      <dgm:t>
        <a:bodyPr/>
        <a:lstStyle/>
        <a:p>
          <a:endParaRPr lang="en-US"/>
        </a:p>
      </dgm:t>
    </dgm:pt>
    <dgm:pt modelId="{54D1A509-9A38-4D62-82EE-24AF784ECE2D}" type="pres">
      <dgm:prSet presAssocID="{0A121F36-BD49-4DE8-B6FA-BBFA0F7CF1F2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BC26675-5675-413B-B767-CAD48E934996}" type="pres">
      <dgm:prSet presAssocID="{0A121F36-BD49-4DE8-B6FA-BBFA0F7CF1F2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48E1F4E-95C8-40DB-87FE-398E7A15F426}" srcId="{0A121F36-BD49-4DE8-B6FA-BBFA0F7CF1F2}" destId="{8A5B40DC-FF28-4A36-8AAA-BAB9F9580695}" srcOrd="0" destOrd="0" parTransId="{33C11BF2-E96D-4465-9F7C-B93F1523419C}" sibTransId="{D71781E4-6AD7-4C88-83F0-0FCDB535FD40}"/>
    <dgm:cxn modelId="{EA7ADA11-B3F4-43DB-9D92-E665D42141B6}" type="presOf" srcId="{8A5B40DC-FF28-4A36-8AAA-BAB9F9580695}" destId="{EBC26675-5675-413B-B767-CAD48E934996}" srcOrd="0" destOrd="0" presId="urn:microsoft.com/office/officeart/2005/8/layout/hList1"/>
    <dgm:cxn modelId="{9DD02FB2-9E97-4716-AAE4-538005C6F484}" srcId="{86A09F49-9948-4EF6-90CE-CA1D5E7FA88F}" destId="{0A121F36-BD49-4DE8-B6FA-BBFA0F7CF1F2}" srcOrd="0" destOrd="0" parTransId="{6E5F5919-BA7B-4A6F-A500-FFFD4657F376}" sibTransId="{E8632CC7-8CBB-42B2-A3BC-A7AC9DC3B04F}"/>
    <dgm:cxn modelId="{3C442DAF-4BC5-4B7C-9C96-0334EED29BAD}" type="presOf" srcId="{86A09F49-9948-4EF6-90CE-CA1D5E7FA88F}" destId="{61D1A47F-B1FC-4659-BD3B-10D7108734AF}" srcOrd="0" destOrd="0" presId="urn:microsoft.com/office/officeart/2005/8/layout/hList1"/>
    <dgm:cxn modelId="{1986E3B3-AAFA-481A-828F-B347DE4ADB2B}" type="presOf" srcId="{CC71C41D-8C46-44CA-9C24-9A1573591AD8}" destId="{EBC26675-5675-413B-B767-CAD48E934996}" srcOrd="0" destOrd="3" presId="urn:microsoft.com/office/officeart/2005/8/layout/hList1"/>
    <dgm:cxn modelId="{6E8B65A0-1E89-4052-815C-12772506166A}" srcId="{0A121F36-BD49-4DE8-B6FA-BBFA0F7CF1F2}" destId="{CC71C41D-8C46-44CA-9C24-9A1573591AD8}" srcOrd="3" destOrd="0" parTransId="{B84249BC-CD24-406B-B105-676FB620C436}" sibTransId="{1B8E79EA-67BF-4E0F-9550-CF98E9E121FD}"/>
    <dgm:cxn modelId="{B9554102-B21E-4A2D-9216-F2DF7609E0EF}" srcId="{0A121F36-BD49-4DE8-B6FA-BBFA0F7CF1F2}" destId="{70F8A4F1-A67C-4995-AC02-0FD9FEE4D5C1}" srcOrd="2" destOrd="0" parTransId="{22DCD1A8-5ED4-4EA5-A4E5-9DA2B7D162C0}" sibTransId="{50153956-160A-4ABC-9155-9E8A34F0C68C}"/>
    <dgm:cxn modelId="{4418A41C-EE9D-4F50-A2AE-10545503BA57}" srcId="{0A121F36-BD49-4DE8-B6FA-BBFA0F7CF1F2}" destId="{100A5663-5910-450E-B9C1-3FCC95246152}" srcOrd="4" destOrd="0" parTransId="{07BAAA0D-23C1-48D0-9098-054C25B7C401}" sibTransId="{B98BA42B-4766-448F-AB2D-40E7C33DC31A}"/>
    <dgm:cxn modelId="{D60F8E1D-4581-4A4C-95AC-A8DA2A25AB66}" type="presOf" srcId="{100A5663-5910-450E-B9C1-3FCC95246152}" destId="{EBC26675-5675-413B-B767-CAD48E934996}" srcOrd="0" destOrd="4" presId="urn:microsoft.com/office/officeart/2005/8/layout/hList1"/>
    <dgm:cxn modelId="{E7B9D48D-1FE9-4E7C-B468-0C11A0309F02}" srcId="{0A121F36-BD49-4DE8-B6FA-BBFA0F7CF1F2}" destId="{E0E21A0F-543B-47AE-BB74-17D8D1599CDA}" srcOrd="1" destOrd="0" parTransId="{BCE42173-8666-4B9F-A459-2BE0A2ADB092}" sibTransId="{F482921F-F4AF-47FA-820E-7289347C584E}"/>
    <dgm:cxn modelId="{B5B36842-8868-4777-8590-07997A247C24}" type="presOf" srcId="{70F8A4F1-A67C-4995-AC02-0FD9FEE4D5C1}" destId="{EBC26675-5675-413B-B767-CAD48E934996}" srcOrd="0" destOrd="2" presId="urn:microsoft.com/office/officeart/2005/8/layout/hList1"/>
    <dgm:cxn modelId="{2264D7A4-DCB2-4479-AFE5-A4665E73B640}" type="presOf" srcId="{E0E21A0F-543B-47AE-BB74-17D8D1599CDA}" destId="{EBC26675-5675-413B-B767-CAD48E934996}" srcOrd="0" destOrd="1" presId="urn:microsoft.com/office/officeart/2005/8/layout/hList1"/>
    <dgm:cxn modelId="{5586FC57-4D5C-4A5A-82D9-12B89F54F835}" type="presOf" srcId="{0A121F36-BD49-4DE8-B6FA-BBFA0F7CF1F2}" destId="{54D1A509-9A38-4D62-82EE-24AF784ECE2D}" srcOrd="0" destOrd="0" presId="urn:microsoft.com/office/officeart/2005/8/layout/hList1"/>
    <dgm:cxn modelId="{CD5DE21B-8C8D-4BDA-961D-E568177FB202}" type="presParOf" srcId="{61D1A47F-B1FC-4659-BD3B-10D7108734AF}" destId="{9EFA5B06-D4C7-4388-BD97-03055363F98C}" srcOrd="0" destOrd="0" presId="urn:microsoft.com/office/officeart/2005/8/layout/hList1"/>
    <dgm:cxn modelId="{CDA8A61E-98DF-410D-A17E-B020BE61917A}" type="presParOf" srcId="{9EFA5B06-D4C7-4388-BD97-03055363F98C}" destId="{54D1A509-9A38-4D62-82EE-24AF784ECE2D}" srcOrd="0" destOrd="0" presId="urn:microsoft.com/office/officeart/2005/8/layout/hList1"/>
    <dgm:cxn modelId="{CF8A7929-C33B-4BC1-9BBB-E4E6D872CF44}" type="presParOf" srcId="{9EFA5B06-D4C7-4388-BD97-03055363F98C}" destId="{EBC26675-5675-413B-B767-CAD48E93499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762450-6F9C-435E-BEC3-338EF00326ED}" type="doc">
      <dgm:prSet loTypeId="urn:microsoft.com/office/officeart/2008/layout/Lin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7185D30-651B-4706-B8B9-E051F549BEBE}">
      <dgm:prSet phldrT="[Text]"/>
      <dgm:spPr/>
      <dgm:t>
        <a:bodyPr/>
        <a:lstStyle/>
        <a:p>
          <a:r>
            <a:rPr lang="en-US" noProof="0" dirty="0" smtClean="0">
              <a:latin typeface="Arial" panose="020B0604020202020204" pitchFamily="34" charset="0"/>
              <a:cs typeface="Arial" panose="020B0604020202020204" pitchFamily="34" charset="0"/>
            </a:rPr>
            <a:t>Summary</a:t>
          </a:r>
          <a:endParaRPr lang="en-US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A49A05-9759-4522-90BA-31C13E2CCD12}" type="parTrans" cxnId="{D324A0DF-2D37-419D-A6CF-60EFE56453FE}">
      <dgm:prSet/>
      <dgm:spPr/>
      <dgm:t>
        <a:bodyPr/>
        <a:lstStyle/>
        <a:p>
          <a:endParaRPr lang="en-US"/>
        </a:p>
      </dgm:t>
    </dgm:pt>
    <dgm:pt modelId="{4D8E9667-7071-4138-A4FB-60F7762288A3}" type="sibTrans" cxnId="{D324A0DF-2D37-419D-A6CF-60EFE56453FE}">
      <dgm:prSet/>
      <dgm:spPr/>
      <dgm:t>
        <a:bodyPr/>
        <a:lstStyle/>
        <a:p>
          <a:endParaRPr lang="en-US"/>
        </a:p>
      </dgm:t>
    </dgm:pt>
    <dgm:pt modelId="{454C80A2-FA51-4FA9-878A-B84CCD59EE5B}">
      <dgm:prSet phldrT="[Text]"/>
      <dgm:spPr/>
      <dgm:t>
        <a:bodyPr/>
        <a:lstStyle/>
        <a:p>
          <a:r>
            <a:rPr lang="en-US" noProof="0" dirty="0" smtClean="0">
              <a:latin typeface="Arial" panose="020B0604020202020204" pitchFamily="34" charset="0"/>
              <a:cs typeface="Arial" panose="020B0604020202020204" pitchFamily="34" charset="0"/>
            </a:rPr>
            <a:t>1. Focus on </a:t>
          </a:r>
          <a:r>
            <a:rPr lang="en-US" noProof="0" dirty="0" err="1" smtClean="0">
              <a:latin typeface="Arial" panose="020B0604020202020204" pitchFamily="34" charset="0"/>
              <a:cs typeface="Arial" panose="020B0604020202020204" pitchFamily="34" charset="0"/>
            </a:rPr>
            <a:t>testbench</a:t>
          </a:r>
          <a:r>
            <a:rPr lang="en-US" noProof="0" dirty="0" smtClean="0">
              <a:latin typeface="Arial" panose="020B0604020202020204" pitchFamily="34" charset="0"/>
              <a:cs typeface="Arial" panose="020B0604020202020204" pitchFamily="34" charset="0"/>
            </a:rPr>
            <a:t> automation for AMS component validation based on </a:t>
          </a:r>
          <a:r>
            <a:rPr lang="en-US" noProof="0" dirty="0" err="1" smtClean="0">
              <a:latin typeface="Arial" panose="020B0604020202020204" pitchFamily="34" charset="0"/>
              <a:cs typeface="Arial" panose="020B0604020202020204" pitchFamily="34" charset="0"/>
            </a:rPr>
            <a:t>Metagen</a:t>
          </a:r>
          <a:r>
            <a:rPr lang="en-US" noProof="0" dirty="0" smtClean="0">
              <a:latin typeface="Arial" panose="020B0604020202020204" pitchFamily="34" charset="0"/>
              <a:cs typeface="Arial" panose="020B0604020202020204" pitchFamily="34" charset="0"/>
            </a:rPr>
            <a:t>  </a:t>
          </a:r>
          <a:endParaRPr lang="en-US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99368A-C768-4005-AAC2-92399B51AAAC}" type="parTrans" cxnId="{7C43D36D-3C59-46A7-BFFC-95F8E9F71ABD}">
      <dgm:prSet/>
      <dgm:spPr/>
      <dgm:t>
        <a:bodyPr/>
        <a:lstStyle/>
        <a:p>
          <a:endParaRPr lang="en-US"/>
        </a:p>
      </dgm:t>
    </dgm:pt>
    <dgm:pt modelId="{B94242D0-D448-4AC7-AF78-9A6B56AD31DD}" type="sibTrans" cxnId="{7C43D36D-3C59-46A7-BFFC-95F8E9F71ABD}">
      <dgm:prSet/>
      <dgm:spPr/>
      <dgm:t>
        <a:bodyPr/>
        <a:lstStyle/>
        <a:p>
          <a:endParaRPr lang="en-US"/>
        </a:p>
      </dgm:t>
    </dgm:pt>
    <dgm:pt modelId="{F542E6C9-7DEF-4CA3-9491-9BFB8842B5A3}">
      <dgm:prSet phldrT="[Text]"/>
      <dgm:spPr/>
      <dgm:t>
        <a:bodyPr/>
        <a:lstStyle/>
        <a:p>
          <a:r>
            <a:rPr lang="en-US" noProof="0" dirty="0" smtClean="0">
              <a:latin typeface="Arial" panose="020B0604020202020204" pitchFamily="34" charset="0"/>
              <a:cs typeface="Arial" panose="020B0604020202020204" pitchFamily="34" charset="0"/>
            </a:rPr>
            <a:t>2. Analog behavioral model generation </a:t>
          </a:r>
          <a:endParaRPr lang="en-US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06B194-7FA8-417F-A88D-34AA045456A2}" type="parTrans" cxnId="{67F29FD8-8A9F-42B1-BE50-C795460EC762}">
      <dgm:prSet/>
      <dgm:spPr/>
      <dgm:t>
        <a:bodyPr/>
        <a:lstStyle/>
        <a:p>
          <a:endParaRPr lang="en-US"/>
        </a:p>
      </dgm:t>
    </dgm:pt>
    <dgm:pt modelId="{071B5DF4-D57A-465E-B7A2-1EF9B60A58E0}" type="sibTrans" cxnId="{67F29FD8-8A9F-42B1-BE50-C795460EC762}">
      <dgm:prSet/>
      <dgm:spPr/>
      <dgm:t>
        <a:bodyPr/>
        <a:lstStyle/>
        <a:p>
          <a:endParaRPr lang="en-US"/>
        </a:p>
      </dgm:t>
    </dgm:pt>
    <dgm:pt modelId="{1AA6E43F-7D41-49C9-A0DF-9F135BA4956E}">
      <dgm:prSet phldrT="[Text]"/>
      <dgm:spPr/>
      <dgm:t>
        <a:bodyPr/>
        <a:lstStyle/>
        <a:p>
          <a:r>
            <a:rPr lang="en-US" noProof="0" dirty="0" smtClean="0">
              <a:latin typeface="Arial" panose="020B0604020202020204" pitchFamily="34" charset="0"/>
              <a:cs typeface="Arial" panose="020B0604020202020204" pitchFamily="34" charset="0"/>
            </a:rPr>
            <a:t>3. Application on a radar chip: correct functionality, receive speed up </a:t>
          </a:r>
          <a:endParaRPr lang="en-US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B32D87-7B30-414A-8A31-720E4909EA6C}" type="parTrans" cxnId="{26E92C16-C784-4010-BA72-13E483545F9D}">
      <dgm:prSet/>
      <dgm:spPr/>
      <dgm:t>
        <a:bodyPr/>
        <a:lstStyle/>
        <a:p>
          <a:endParaRPr lang="en-US"/>
        </a:p>
      </dgm:t>
    </dgm:pt>
    <dgm:pt modelId="{9605C926-0D82-464E-85BE-A8F9DC67AD02}" type="sibTrans" cxnId="{26E92C16-C784-4010-BA72-13E483545F9D}">
      <dgm:prSet/>
      <dgm:spPr/>
      <dgm:t>
        <a:bodyPr/>
        <a:lstStyle/>
        <a:p>
          <a:endParaRPr lang="en-US"/>
        </a:p>
      </dgm:t>
    </dgm:pt>
    <dgm:pt modelId="{D65721EF-9B3C-4587-A44D-597739256BA1}" type="pres">
      <dgm:prSet presAssocID="{B0762450-6F9C-435E-BEC3-338EF00326E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38D736F-F0EA-4685-A0E1-8FE20ADC4308}" type="pres">
      <dgm:prSet presAssocID="{77185D30-651B-4706-B8B9-E051F549BEBE}" presName="thickLine" presStyleLbl="alignNode1" presStyleIdx="0" presStyleCnt="1"/>
      <dgm:spPr/>
      <dgm:t>
        <a:bodyPr/>
        <a:lstStyle/>
        <a:p>
          <a:endParaRPr lang="en-US"/>
        </a:p>
      </dgm:t>
    </dgm:pt>
    <dgm:pt modelId="{D271E347-3A15-44B5-BC72-36E6473FDA8A}" type="pres">
      <dgm:prSet presAssocID="{77185D30-651B-4706-B8B9-E051F549BEBE}" presName="horz1" presStyleCnt="0"/>
      <dgm:spPr/>
      <dgm:t>
        <a:bodyPr/>
        <a:lstStyle/>
        <a:p>
          <a:endParaRPr lang="en-US"/>
        </a:p>
      </dgm:t>
    </dgm:pt>
    <dgm:pt modelId="{3E20A83B-1180-4F1B-885A-5F6C6D2B95AB}" type="pres">
      <dgm:prSet presAssocID="{77185D30-651B-4706-B8B9-E051F549BEBE}" presName="tx1" presStyleLbl="revTx" presStyleIdx="0" presStyleCnt="4"/>
      <dgm:spPr/>
      <dgm:t>
        <a:bodyPr/>
        <a:lstStyle/>
        <a:p>
          <a:endParaRPr lang="en-US"/>
        </a:p>
      </dgm:t>
    </dgm:pt>
    <dgm:pt modelId="{940336F1-7901-41D8-94FB-514E0D6F3535}" type="pres">
      <dgm:prSet presAssocID="{77185D30-651B-4706-B8B9-E051F549BEBE}" presName="vert1" presStyleCnt="0"/>
      <dgm:spPr/>
      <dgm:t>
        <a:bodyPr/>
        <a:lstStyle/>
        <a:p>
          <a:endParaRPr lang="en-US"/>
        </a:p>
      </dgm:t>
    </dgm:pt>
    <dgm:pt modelId="{579B48BF-4C4E-4D41-9987-2F524E52B12C}" type="pres">
      <dgm:prSet presAssocID="{454C80A2-FA51-4FA9-878A-B84CCD59EE5B}" presName="vertSpace2a" presStyleCnt="0"/>
      <dgm:spPr/>
      <dgm:t>
        <a:bodyPr/>
        <a:lstStyle/>
        <a:p>
          <a:endParaRPr lang="en-US"/>
        </a:p>
      </dgm:t>
    </dgm:pt>
    <dgm:pt modelId="{DC7CAA86-288B-4B07-87F2-A5D75464445D}" type="pres">
      <dgm:prSet presAssocID="{454C80A2-FA51-4FA9-878A-B84CCD59EE5B}" presName="horz2" presStyleCnt="0"/>
      <dgm:spPr/>
      <dgm:t>
        <a:bodyPr/>
        <a:lstStyle/>
        <a:p>
          <a:endParaRPr lang="en-US"/>
        </a:p>
      </dgm:t>
    </dgm:pt>
    <dgm:pt modelId="{4D782947-40AE-4C91-BFCA-F247BB04D2FC}" type="pres">
      <dgm:prSet presAssocID="{454C80A2-FA51-4FA9-878A-B84CCD59EE5B}" presName="horzSpace2" presStyleCnt="0"/>
      <dgm:spPr/>
      <dgm:t>
        <a:bodyPr/>
        <a:lstStyle/>
        <a:p>
          <a:endParaRPr lang="en-US"/>
        </a:p>
      </dgm:t>
    </dgm:pt>
    <dgm:pt modelId="{492614DC-4889-46DD-976F-95F5F3676080}" type="pres">
      <dgm:prSet presAssocID="{454C80A2-FA51-4FA9-878A-B84CCD59EE5B}" presName="tx2" presStyleLbl="revTx" presStyleIdx="1" presStyleCnt="4"/>
      <dgm:spPr/>
      <dgm:t>
        <a:bodyPr/>
        <a:lstStyle/>
        <a:p>
          <a:endParaRPr lang="en-US"/>
        </a:p>
      </dgm:t>
    </dgm:pt>
    <dgm:pt modelId="{0C2974C1-2C87-499F-A2E5-B0BFAEB495B9}" type="pres">
      <dgm:prSet presAssocID="{454C80A2-FA51-4FA9-878A-B84CCD59EE5B}" presName="vert2" presStyleCnt="0"/>
      <dgm:spPr/>
      <dgm:t>
        <a:bodyPr/>
        <a:lstStyle/>
        <a:p>
          <a:endParaRPr lang="en-US"/>
        </a:p>
      </dgm:t>
    </dgm:pt>
    <dgm:pt modelId="{12FD3A76-DD58-45D4-B10E-8F71AC987032}" type="pres">
      <dgm:prSet presAssocID="{454C80A2-FA51-4FA9-878A-B84CCD59EE5B}" presName="thinLine2b" presStyleLbl="callout" presStyleIdx="0" presStyleCnt="3"/>
      <dgm:spPr/>
      <dgm:t>
        <a:bodyPr/>
        <a:lstStyle/>
        <a:p>
          <a:endParaRPr lang="en-US"/>
        </a:p>
      </dgm:t>
    </dgm:pt>
    <dgm:pt modelId="{5ED5B796-0720-4E9C-B6D6-E18FAF7BDA21}" type="pres">
      <dgm:prSet presAssocID="{454C80A2-FA51-4FA9-878A-B84CCD59EE5B}" presName="vertSpace2b" presStyleCnt="0"/>
      <dgm:spPr/>
      <dgm:t>
        <a:bodyPr/>
        <a:lstStyle/>
        <a:p>
          <a:endParaRPr lang="en-US"/>
        </a:p>
      </dgm:t>
    </dgm:pt>
    <dgm:pt modelId="{04F1174C-6B9A-491B-97D6-7ACE509BAEF5}" type="pres">
      <dgm:prSet presAssocID="{F542E6C9-7DEF-4CA3-9491-9BFB8842B5A3}" presName="horz2" presStyleCnt="0"/>
      <dgm:spPr/>
      <dgm:t>
        <a:bodyPr/>
        <a:lstStyle/>
        <a:p>
          <a:endParaRPr lang="en-US"/>
        </a:p>
      </dgm:t>
    </dgm:pt>
    <dgm:pt modelId="{79ECCF4A-C0C6-49DD-80F4-64E61E136549}" type="pres">
      <dgm:prSet presAssocID="{F542E6C9-7DEF-4CA3-9491-9BFB8842B5A3}" presName="horzSpace2" presStyleCnt="0"/>
      <dgm:spPr/>
      <dgm:t>
        <a:bodyPr/>
        <a:lstStyle/>
        <a:p>
          <a:endParaRPr lang="en-US"/>
        </a:p>
      </dgm:t>
    </dgm:pt>
    <dgm:pt modelId="{1966E6A7-BD92-4BE1-83FA-9D72069FA5C8}" type="pres">
      <dgm:prSet presAssocID="{F542E6C9-7DEF-4CA3-9491-9BFB8842B5A3}" presName="tx2" presStyleLbl="revTx" presStyleIdx="2" presStyleCnt="4"/>
      <dgm:spPr/>
      <dgm:t>
        <a:bodyPr/>
        <a:lstStyle/>
        <a:p>
          <a:endParaRPr lang="en-US"/>
        </a:p>
      </dgm:t>
    </dgm:pt>
    <dgm:pt modelId="{8ABC7C15-664E-45A4-93C0-93826E3B20B9}" type="pres">
      <dgm:prSet presAssocID="{F542E6C9-7DEF-4CA3-9491-9BFB8842B5A3}" presName="vert2" presStyleCnt="0"/>
      <dgm:spPr/>
      <dgm:t>
        <a:bodyPr/>
        <a:lstStyle/>
        <a:p>
          <a:endParaRPr lang="en-US"/>
        </a:p>
      </dgm:t>
    </dgm:pt>
    <dgm:pt modelId="{5BDA800C-DD99-4535-A7ED-EEE22B01C26D}" type="pres">
      <dgm:prSet presAssocID="{F542E6C9-7DEF-4CA3-9491-9BFB8842B5A3}" presName="thinLine2b" presStyleLbl="callout" presStyleIdx="1" presStyleCnt="3"/>
      <dgm:spPr/>
      <dgm:t>
        <a:bodyPr/>
        <a:lstStyle/>
        <a:p>
          <a:endParaRPr lang="en-US"/>
        </a:p>
      </dgm:t>
    </dgm:pt>
    <dgm:pt modelId="{1596E4DD-24F9-402B-8AB2-43A2EE577986}" type="pres">
      <dgm:prSet presAssocID="{F542E6C9-7DEF-4CA3-9491-9BFB8842B5A3}" presName="vertSpace2b" presStyleCnt="0"/>
      <dgm:spPr/>
      <dgm:t>
        <a:bodyPr/>
        <a:lstStyle/>
        <a:p>
          <a:endParaRPr lang="en-US"/>
        </a:p>
      </dgm:t>
    </dgm:pt>
    <dgm:pt modelId="{5460B173-E3EF-4F10-97EC-DC56BC814731}" type="pres">
      <dgm:prSet presAssocID="{1AA6E43F-7D41-49C9-A0DF-9F135BA4956E}" presName="horz2" presStyleCnt="0"/>
      <dgm:spPr/>
      <dgm:t>
        <a:bodyPr/>
        <a:lstStyle/>
        <a:p>
          <a:endParaRPr lang="en-US"/>
        </a:p>
      </dgm:t>
    </dgm:pt>
    <dgm:pt modelId="{3AAAF8B3-1006-4AE0-B1C7-9222317ECD36}" type="pres">
      <dgm:prSet presAssocID="{1AA6E43F-7D41-49C9-A0DF-9F135BA4956E}" presName="horzSpace2" presStyleCnt="0"/>
      <dgm:spPr/>
      <dgm:t>
        <a:bodyPr/>
        <a:lstStyle/>
        <a:p>
          <a:endParaRPr lang="en-US"/>
        </a:p>
      </dgm:t>
    </dgm:pt>
    <dgm:pt modelId="{8128B506-9B88-4D06-AFC4-73CB85BC6A19}" type="pres">
      <dgm:prSet presAssocID="{1AA6E43F-7D41-49C9-A0DF-9F135BA4956E}" presName="tx2" presStyleLbl="revTx" presStyleIdx="3" presStyleCnt="4"/>
      <dgm:spPr/>
      <dgm:t>
        <a:bodyPr/>
        <a:lstStyle/>
        <a:p>
          <a:endParaRPr lang="en-US"/>
        </a:p>
      </dgm:t>
    </dgm:pt>
    <dgm:pt modelId="{C68110C8-BE0C-440E-A3F1-01504627944A}" type="pres">
      <dgm:prSet presAssocID="{1AA6E43F-7D41-49C9-A0DF-9F135BA4956E}" presName="vert2" presStyleCnt="0"/>
      <dgm:spPr/>
      <dgm:t>
        <a:bodyPr/>
        <a:lstStyle/>
        <a:p>
          <a:endParaRPr lang="en-US"/>
        </a:p>
      </dgm:t>
    </dgm:pt>
    <dgm:pt modelId="{61F1723A-51D7-44F1-AD0B-45A30424ADAF}" type="pres">
      <dgm:prSet presAssocID="{1AA6E43F-7D41-49C9-A0DF-9F135BA4956E}" presName="thinLine2b" presStyleLbl="callout" presStyleIdx="2" presStyleCnt="3"/>
      <dgm:spPr/>
      <dgm:t>
        <a:bodyPr/>
        <a:lstStyle/>
        <a:p>
          <a:endParaRPr lang="en-US"/>
        </a:p>
      </dgm:t>
    </dgm:pt>
    <dgm:pt modelId="{A68C445A-30DE-4227-BAAE-F2028289E630}" type="pres">
      <dgm:prSet presAssocID="{1AA6E43F-7D41-49C9-A0DF-9F135BA4956E}" presName="vertSpace2b" presStyleCnt="0"/>
      <dgm:spPr/>
      <dgm:t>
        <a:bodyPr/>
        <a:lstStyle/>
        <a:p>
          <a:endParaRPr lang="en-US"/>
        </a:p>
      </dgm:t>
    </dgm:pt>
  </dgm:ptLst>
  <dgm:cxnLst>
    <dgm:cxn modelId="{9203B124-7D03-46B5-A312-6DC271A1DBB4}" type="presOf" srcId="{454C80A2-FA51-4FA9-878A-B84CCD59EE5B}" destId="{492614DC-4889-46DD-976F-95F5F3676080}" srcOrd="0" destOrd="0" presId="urn:microsoft.com/office/officeart/2008/layout/LinedList"/>
    <dgm:cxn modelId="{92A52261-EFBB-43E3-AC3C-2F3BA2D6CC91}" type="presOf" srcId="{77185D30-651B-4706-B8B9-E051F549BEBE}" destId="{3E20A83B-1180-4F1B-885A-5F6C6D2B95AB}" srcOrd="0" destOrd="0" presId="urn:microsoft.com/office/officeart/2008/layout/LinedList"/>
    <dgm:cxn modelId="{7C43D36D-3C59-46A7-BFFC-95F8E9F71ABD}" srcId="{77185D30-651B-4706-B8B9-E051F549BEBE}" destId="{454C80A2-FA51-4FA9-878A-B84CCD59EE5B}" srcOrd="0" destOrd="0" parTransId="{D099368A-C768-4005-AAC2-92399B51AAAC}" sibTransId="{B94242D0-D448-4AC7-AF78-9A6B56AD31DD}"/>
    <dgm:cxn modelId="{67F29FD8-8A9F-42B1-BE50-C795460EC762}" srcId="{77185D30-651B-4706-B8B9-E051F549BEBE}" destId="{F542E6C9-7DEF-4CA3-9491-9BFB8842B5A3}" srcOrd="1" destOrd="0" parTransId="{0506B194-7FA8-417F-A88D-34AA045456A2}" sibTransId="{071B5DF4-D57A-465E-B7A2-1EF9B60A58E0}"/>
    <dgm:cxn modelId="{26E92C16-C784-4010-BA72-13E483545F9D}" srcId="{77185D30-651B-4706-B8B9-E051F549BEBE}" destId="{1AA6E43F-7D41-49C9-A0DF-9F135BA4956E}" srcOrd="2" destOrd="0" parTransId="{47B32D87-7B30-414A-8A31-720E4909EA6C}" sibTransId="{9605C926-0D82-464E-85BE-A8F9DC67AD02}"/>
    <dgm:cxn modelId="{2F7FCE5F-2346-4645-9E67-7E8CB7B827E2}" type="presOf" srcId="{1AA6E43F-7D41-49C9-A0DF-9F135BA4956E}" destId="{8128B506-9B88-4D06-AFC4-73CB85BC6A19}" srcOrd="0" destOrd="0" presId="urn:microsoft.com/office/officeart/2008/layout/LinedList"/>
    <dgm:cxn modelId="{5CA77238-E810-4B2E-857A-98770C3D7C13}" type="presOf" srcId="{B0762450-6F9C-435E-BEC3-338EF00326ED}" destId="{D65721EF-9B3C-4587-A44D-597739256BA1}" srcOrd="0" destOrd="0" presId="urn:microsoft.com/office/officeart/2008/layout/LinedList"/>
    <dgm:cxn modelId="{A7DB7A63-CE84-4E2A-8E96-085E46AA45D2}" type="presOf" srcId="{F542E6C9-7DEF-4CA3-9491-9BFB8842B5A3}" destId="{1966E6A7-BD92-4BE1-83FA-9D72069FA5C8}" srcOrd="0" destOrd="0" presId="urn:microsoft.com/office/officeart/2008/layout/LinedList"/>
    <dgm:cxn modelId="{D324A0DF-2D37-419D-A6CF-60EFE56453FE}" srcId="{B0762450-6F9C-435E-BEC3-338EF00326ED}" destId="{77185D30-651B-4706-B8B9-E051F549BEBE}" srcOrd="0" destOrd="0" parTransId="{EAA49A05-9759-4522-90BA-31C13E2CCD12}" sibTransId="{4D8E9667-7071-4138-A4FB-60F7762288A3}"/>
    <dgm:cxn modelId="{D27A3AC2-76A7-4350-A799-3A25FA532F72}" type="presParOf" srcId="{D65721EF-9B3C-4587-A44D-597739256BA1}" destId="{F38D736F-F0EA-4685-A0E1-8FE20ADC4308}" srcOrd="0" destOrd="0" presId="urn:microsoft.com/office/officeart/2008/layout/LinedList"/>
    <dgm:cxn modelId="{158A5B89-4D4A-4104-8702-C33033CE517B}" type="presParOf" srcId="{D65721EF-9B3C-4587-A44D-597739256BA1}" destId="{D271E347-3A15-44B5-BC72-36E6473FDA8A}" srcOrd="1" destOrd="0" presId="urn:microsoft.com/office/officeart/2008/layout/LinedList"/>
    <dgm:cxn modelId="{CE2B6420-3B15-4895-92AB-CEE9ED77D173}" type="presParOf" srcId="{D271E347-3A15-44B5-BC72-36E6473FDA8A}" destId="{3E20A83B-1180-4F1B-885A-5F6C6D2B95AB}" srcOrd="0" destOrd="0" presId="urn:microsoft.com/office/officeart/2008/layout/LinedList"/>
    <dgm:cxn modelId="{CFFDC40B-8863-4039-9C46-2E301C6D9D66}" type="presParOf" srcId="{D271E347-3A15-44B5-BC72-36E6473FDA8A}" destId="{940336F1-7901-41D8-94FB-514E0D6F3535}" srcOrd="1" destOrd="0" presId="urn:microsoft.com/office/officeart/2008/layout/LinedList"/>
    <dgm:cxn modelId="{008B74A7-9D45-49AC-A781-8C54A25D7CE4}" type="presParOf" srcId="{940336F1-7901-41D8-94FB-514E0D6F3535}" destId="{579B48BF-4C4E-4D41-9987-2F524E52B12C}" srcOrd="0" destOrd="0" presId="urn:microsoft.com/office/officeart/2008/layout/LinedList"/>
    <dgm:cxn modelId="{2C62A689-1FEF-4199-9294-8DE811B0FDC7}" type="presParOf" srcId="{940336F1-7901-41D8-94FB-514E0D6F3535}" destId="{DC7CAA86-288B-4B07-87F2-A5D75464445D}" srcOrd="1" destOrd="0" presId="urn:microsoft.com/office/officeart/2008/layout/LinedList"/>
    <dgm:cxn modelId="{3828264C-1DD3-48C3-8828-DC24AA3B29F1}" type="presParOf" srcId="{DC7CAA86-288B-4B07-87F2-A5D75464445D}" destId="{4D782947-40AE-4C91-BFCA-F247BB04D2FC}" srcOrd="0" destOrd="0" presId="urn:microsoft.com/office/officeart/2008/layout/LinedList"/>
    <dgm:cxn modelId="{2B824ECA-E4EE-41C0-BD37-0A447F7C88EE}" type="presParOf" srcId="{DC7CAA86-288B-4B07-87F2-A5D75464445D}" destId="{492614DC-4889-46DD-976F-95F5F3676080}" srcOrd="1" destOrd="0" presId="urn:microsoft.com/office/officeart/2008/layout/LinedList"/>
    <dgm:cxn modelId="{1BEB5091-2FD1-4B45-B003-84B6FEE7D243}" type="presParOf" srcId="{DC7CAA86-288B-4B07-87F2-A5D75464445D}" destId="{0C2974C1-2C87-499F-A2E5-B0BFAEB495B9}" srcOrd="2" destOrd="0" presId="urn:microsoft.com/office/officeart/2008/layout/LinedList"/>
    <dgm:cxn modelId="{53C14C68-F369-4CE3-A822-5AA3825D983C}" type="presParOf" srcId="{940336F1-7901-41D8-94FB-514E0D6F3535}" destId="{12FD3A76-DD58-45D4-B10E-8F71AC987032}" srcOrd="2" destOrd="0" presId="urn:microsoft.com/office/officeart/2008/layout/LinedList"/>
    <dgm:cxn modelId="{607F8A2F-59DF-46F4-9065-054CD9B2227D}" type="presParOf" srcId="{940336F1-7901-41D8-94FB-514E0D6F3535}" destId="{5ED5B796-0720-4E9C-B6D6-E18FAF7BDA21}" srcOrd="3" destOrd="0" presId="urn:microsoft.com/office/officeart/2008/layout/LinedList"/>
    <dgm:cxn modelId="{43728472-87A4-4453-BEDA-A4F1CEC649F6}" type="presParOf" srcId="{940336F1-7901-41D8-94FB-514E0D6F3535}" destId="{04F1174C-6B9A-491B-97D6-7ACE509BAEF5}" srcOrd="4" destOrd="0" presId="urn:microsoft.com/office/officeart/2008/layout/LinedList"/>
    <dgm:cxn modelId="{702DF2E6-5A2D-4981-99B7-2147EFEE3D58}" type="presParOf" srcId="{04F1174C-6B9A-491B-97D6-7ACE509BAEF5}" destId="{79ECCF4A-C0C6-49DD-80F4-64E61E136549}" srcOrd="0" destOrd="0" presId="urn:microsoft.com/office/officeart/2008/layout/LinedList"/>
    <dgm:cxn modelId="{5500B9A6-8E1A-4CBC-99A3-E6274CF85D8A}" type="presParOf" srcId="{04F1174C-6B9A-491B-97D6-7ACE509BAEF5}" destId="{1966E6A7-BD92-4BE1-83FA-9D72069FA5C8}" srcOrd="1" destOrd="0" presId="urn:microsoft.com/office/officeart/2008/layout/LinedList"/>
    <dgm:cxn modelId="{67E468D0-5A2E-41F1-AD07-23E4DC91A84D}" type="presParOf" srcId="{04F1174C-6B9A-491B-97D6-7ACE509BAEF5}" destId="{8ABC7C15-664E-45A4-93C0-93826E3B20B9}" srcOrd="2" destOrd="0" presId="urn:microsoft.com/office/officeart/2008/layout/LinedList"/>
    <dgm:cxn modelId="{7132A504-B817-4870-BE9D-20F087B32974}" type="presParOf" srcId="{940336F1-7901-41D8-94FB-514E0D6F3535}" destId="{5BDA800C-DD99-4535-A7ED-EEE22B01C26D}" srcOrd="5" destOrd="0" presId="urn:microsoft.com/office/officeart/2008/layout/LinedList"/>
    <dgm:cxn modelId="{EB83B701-87F5-477A-96F2-5E6130D57B52}" type="presParOf" srcId="{940336F1-7901-41D8-94FB-514E0D6F3535}" destId="{1596E4DD-24F9-402B-8AB2-43A2EE577986}" srcOrd="6" destOrd="0" presId="urn:microsoft.com/office/officeart/2008/layout/LinedList"/>
    <dgm:cxn modelId="{54706449-0D4E-4223-AE7A-C32B2E9489C8}" type="presParOf" srcId="{940336F1-7901-41D8-94FB-514E0D6F3535}" destId="{5460B173-E3EF-4F10-97EC-DC56BC814731}" srcOrd="7" destOrd="0" presId="urn:microsoft.com/office/officeart/2008/layout/LinedList"/>
    <dgm:cxn modelId="{125F9F4D-0CA4-496A-94A5-A55150E27699}" type="presParOf" srcId="{5460B173-E3EF-4F10-97EC-DC56BC814731}" destId="{3AAAF8B3-1006-4AE0-B1C7-9222317ECD36}" srcOrd="0" destOrd="0" presId="urn:microsoft.com/office/officeart/2008/layout/LinedList"/>
    <dgm:cxn modelId="{BDA476B5-B4C0-4FAD-9B06-1FA8983D9380}" type="presParOf" srcId="{5460B173-E3EF-4F10-97EC-DC56BC814731}" destId="{8128B506-9B88-4D06-AFC4-73CB85BC6A19}" srcOrd="1" destOrd="0" presId="urn:microsoft.com/office/officeart/2008/layout/LinedList"/>
    <dgm:cxn modelId="{EC48AF19-7F49-4DBB-B054-CD746E2A9500}" type="presParOf" srcId="{5460B173-E3EF-4F10-97EC-DC56BC814731}" destId="{C68110C8-BE0C-440E-A3F1-01504627944A}" srcOrd="2" destOrd="0" presId="urn:microsoft.com/office/officeart/2008/layout/LinedList"/>
    <dgm:cxn modelId="{FEF07937-6B63-42FB-97AB-48BB33DFD80E}" type="presParOf" srcId="{940336F1-7901-41D8-94FB-514E0D6F3535}" destId="{61F1723A-51D7-44F1-AD0B-45A30424ADAF}" srcOrd="8" destOrd="0" presId="urn:microsoft.com/office/officeart/2008/layout/LinedList"/>
    <dgm:cxn modelId="{03736E20-D6C3-4CD0-9FF2-EC3238BDB610}" type="presParOf" srcId="{940336F1-7901-41D8-94FB-514E0D6F3535}" destId="{A68C445A-30DE-4227-BAAE-F2028289E63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762450-6F9C-435E-BEC3-338EF00326ED}" type="doc">
      <dgm:prSet loTypeId="urn:microsoft.com/office/officeart/2008/layout/Lin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7185D30-651B-4706-B8B9-E051F549BEBE}">
      <dgm:prSet phldrT="[Text]" custT="1"/>
      <dgm:spPr/>
      <dgm:t>
        <a:bodyPr/>
        <a:lstStyle/>
        <a:p>
          <a:r>
            <a:rPr lang="en-US" sz="1800" noProof="0" dirty="0" smtClean="0">
              <a:latin typeface="Arial" panose="020B0604020202020204" pitchFamily="34" charset="0"/>
              <a:cs typeface="Arial" panose="020B0604020202020204" pitchFamily="34" charset="0"/>
            </a:rPr>
            <a:t>Future work </a:t>
          </a:r>
          <a:endParaRPr lang="en-US" sz="1800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A49A05-9759-4522-90BA-31C13E2CCD12}" type="parTrans" cxnId="{D324A0DF-2D37-419D-A6CF-60EFE56453FE}">
      <dgm:prSet/>
      <dgm:spPr/>
      <dgm:t>
        <a:bodyPr/>
        <a:lstStyle/>
        <a:p>
          <a:endParaRPr lang="en-US"/>
        </a:p>
      </dgm:t>
    </dgm:pt>
    <dgm:pt modelId="{4D8E9667-7071-4138-A4FB-60F7762288A3}" type="sibTrans" cxnId="{D324A0DF-2D37-419D-A6CF-60EFE56453FE}">
      <dgm:prSet/>
      <dgm:spPr/>
      <dgm:t>
        <a:bodyPr/>
        <a:lstStyle/>
        <a:p>
          <a:endParaRPr lang="en-US"/>
        </a:p>
      </dgm:t>
    </dgm:pt>
    <dgm:pt modelId="{454C80A2-FA51-4FA9-878A-B84CCD59EE5B}">
      <dgm:prSet phldrT="[Text]" custT="1"/>
      <dgm:spPr/>
      <dgm:t>
        <a:bodyPr/>
        <a:lstStyle/>
        <a:p>
          <a:r>
            <a:rPr lang="en-US" sz="1800" noProof="0" dirty="0" smtClean="0">
              <a:latin typeface="Arial" panose="020B0604020202020204" pitchFamily="34" charset="0"/>
              <a:cs typeface="Arial" panose="020B0604020202020204" pitchFamily="34" charset="0"/>
            </a:rPr>
            <a:t>1. Integrate model into top-level simulation </a:t>
          </a:r>
          <a:endParaRPr lang="en-US" sz="1800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99368A-C768-4005-AAC2-92399B51AAAC}" type="parTrans" cxnId="{7C43D36D-3C59-46A7-BFFC-95F8E9F71ABD}">
      <dgm:prSet/>
      <dgm:spPr/>
      <dgm:t>
        <a:bodyPr/>
        <a:lstStyle/>
        <a:p>
          <a:endParaRPr lang="en-US"/>
        </a:p>
      </dgm:t>
    </dgm:pt>
    <dgm:pt modelId="{B94242D0-D448-4AC7-AF78-9A6B56AD31DD}" type="sibTrans" cxnId="{7C43D36D-3C59-46A7-BFFC-95F8E9F71ABD}">
      <dgm:prSet/>
      <dgm:spPr/>
      <dgm:t>
        <a:bodyPr/>
        <a:lstStyle/>
        <a:p>
          <a:endParaRPr lang="en-US"/>
        </a:p>
      </dgm:t>
    </dgm:pt>
    <dgm:pt modelId="{F542E6C9-7DEF-4CA3-9491-9BFB8842B5A3}">
      <dgm:prSet phldrT="[Text]" custT="1"/>
      <dgm:spPr/>
      <dgm:t>
        <a:bodyPr/>
        <a:lstStyle/>
        <a:p>
          <a:r>
            <a:rPr lang="en-US" sz="1800" noProof="0" dirty="0" smtClean="0">
              <a:latin typeface="Arial" panose="020B0604020202020204" pitchFamily="34" charset="0"/>
              <a:cs typeface="Arial" panose="020B0604020202020204" pitchFamily="34" charset="0"/>
            </a:rPr>
            <a:t>2. MDA approach </a:t>
          </a:r>
          <a:endParaRPr lang="en-US" sz="1800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06B194-7FA8-417F-A88D-34AA045456A2}" type="parTrans" cxnId="{67F29FD8-8A9F-42B1-BE50-C795460EC762}">
      <dgm:prSet/>
      <dgm:spPr/>
      <dgm:t>
        <a:bodyPr/>
        <a:lstStyle/>
        <a:p>
          <a:endParaRPr lang="en-US"/>
        </a:p>
      </dgm:t>
    </dgm:pt>
    <dgm:pt modelId="{071B5DF4-D57A-465E-B7A2-1EF9B60A58E0}" type="sibTrans" cxnId="{67F29FD8-8A9F-42B1-BE50-C795460EC762}">
      <dgm:prSet/>
      <dgm:spPr/>
      <dgm:t>
        <a:bodyPr/>
        <a:lstStyle/>
        <a:p>
          <a:endParaRPr lang="en-US"/>
        </a:p>
      </dgm:t>
    </dgm:pt>
    <dgm:pt modelId="{1AA6E43F-7D41-49C9-A0DF-9F135BA4956E}">
      <dgm:prSet phldrT="[Text]" custT="1"/>
      <dgm:spPr/>
      <dgm:t>
        <a:bodyPr/>
        <a:lstStyle/>
        <a:p>
          <a:r>
            <a:rPr lang="en-US" sz="1600" noProof="0" dirty="0" smtClean="0">
              <a:latin typeface="Arial" panose="020B0604020202020204" pitchFamily="34" charset="0"/>
              <a:cs typeface="Arial" panose="020B0604020202020204" pitchFamily="34" charset="0"/>
            </a:rPr>
            <a:t>3. Real number models should support more industrial practical issues: X value propagation, integration check via assertions    </a:t>
          </a:r>
          <a:endParaRPr lang="en-US" sz="1600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B32D87-7B30-414A-8A31-720E4909EA6C}" type="parTrans" cxnId="{26E92C16-C784-4010-BA72-13E483545F9D}">
      <dgm:prSet/>
      <dgm:spPr/>
      <dgm:t>
        <a:bodyPr/>
        <a:lstStyle/>
        <a:p>
          <a:endParaRPr lang="en-US"/>
        </a:p>
      </dgm:t>
    </dgm:pt>
    <dgm:pt modelId="{9605C926-0D82-464E-85BE-A8F9DC67AD02}" type="sibTrans" cxnId="{26E92C16-C784-4010-BA72-13E483545F9D}">
      <dgm:prSet/>
      <dgm:spPr/>
      <dgm:t>
        <a:bodyPr/>
        <a:lstStyle/>
        <a:p>
          <a:endParaRPr lang="en-US"/>
        </a:p>
      </dgm:t>
    </dgm:pt>
    <dgm:pt modelId="{D65721EF-9B3C-4587-A44D-597739256BA1}" type="pres">
      <dgm:prSet presAssocID="{B0762450-6F9C-435E-BEC3-338EF00326E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38D736F-F0EA-4685-A0E1-8FE20ADC4308}" type="pres">
      <dgm:prSet presAssocID="{77185D30-651B-4706-B8B9-E051F549BEBE}" presName="thickLine" presStyleLbl="alignNode1" presStyleIdx="0" presStyleCnt="1"/>
      <dgm:spPr/>
      <dgm:t>
        <a:bodyPr/>
        <a:lstStyle/>
        <a:p>
          <a:endParaRPr lang="en-US"/>
        </a:p>
      </dgm:t>
    </dgm:pt>
    <dgm:pt modelId="{D271E347-3A15-44B5-BC72-36E6473FDA8A}" type="pres">
      <dgm:prSet presAssocID="{77185D30-651B-4706-B8B9-E051F549BEBE}" presName="horz1" presStyleCnt="0"/>
      <dgm:spPr/>
      <dgm:t>
        <a:bodyPr/>
        <a:lstStyle/>
        <a:p>
          <a:endParaRPr lang="en-US"/>
        </a:p>
      </dgm:t>
    </dgm:pt>
    <dgm:pt modelId="{3E20A83B-1180-4F1B-885A-5F6C6D2B95AB}" type="pres">
      <dgm:prSet presAssocID="{77185D30-651B-4706-B8B9-E051F549BEBE}" presName="tx1" presStyleLbl="revTx" presStyleIdx="0" presStyleCnt="4"/>
      <dgm:spPr/>
      <dgm:t>
        <a:bodyPr/>
        <a:lstStyle/>
        <a:p>
          <a:endParaRPr lang="en-US"/>
        </a:p>
      </dgm:t>
    </dgm:pt>
    <dgm:pt modelId="{940336F1-7901-41D8-94FB-514E0D6F3535}" type="pres">
      <dgm:prSet presAssocID="{77185D30-651B-4706-B8B9-E051F549BEBE}" presName="vert1" presStyleCnt="0"/>
      <dgm:spPr/>
      <dgm:t>
        <a:bodyPr/>
        <a:lstStyle/>
        <a:p>
          <a:endParaRPr lang="en-US"/>
        </a:p>
      </dgm:t>
    </dgm:pt>
    <dgm:pt modelId="{579B48BF-4C4E-4D41-9987-2F524E52B12C}" type="pres">
      <dgm:prSet presAssocID="{454C80A2-FA51-4FA9-878A-B84CCD59EE5B}" presName="vertSpace2a" presStyleCnt="0"/>
      <dgm:spPr/>
      <dgm:t>
        <a:bodyPr/>
        <a:lstStyle/>
        <a:p>
          <a:endParaRPr lang="en-US"/>
        </a:p>
      </dgm:t>
    </dgm:pt>
    <dgm:pt modelId="{DC7CAA86-288B-4B07-87F2-A5D75464445D}" type="pres">
      <dgm:prSet presAssocID="{454C80A2-FA51-4FA9-878A-B84CCD59EE5B}" presName="horz2" presStyleCnt="0"/>
      <dgm:spPr/>
      <dgm:t>
        <a:bodyPr/>
        <a:lstStyle/>
        <a:p>
          <a:endParaRPr lang="en-US"/>
        </a:p>
      </dgm:t>
    </dgm:pt>
    <dgm:pt modelId="{4D782947-40AE-4C91-BFCA-F247BB04D2FC}" type="pres">
      <dgm:prSet presAssocID="{454C80A2-FA51-4FA9-878A-B84CCD59EE5B}" presName="horzSpace2" presStyleCnt="0"/>
      <dgm:spPr/>
      <dgm:t>
        <a:bodyPr/>
        <a:lstStyle/>
        <a:p>
          <a:endParaRPr lang="en-US"/>
        </a:p>
      </dgm:t>
    </dgm:pt>
    <dgm:pt modelId="{492614DC-4889-46DD-976F-95F5F3676080}" type="pres">
      <dgm:prSet presAssocID="{454C80A2-FA51-4FA9-878A-B84CCD59EE5B}" presName="tx2" presStyleLbl="revTx" presStyleIdx="1" presStyleCnt="4"/>
      <dgm:spPr/>
      <dgm:t>
        <a:bodyPr/>
        <a:lstStyle/>
        <a:p>
          <a:endParaRPr lang="en-US"/>
        </a:p>
      </dgm:t>
    </dgm:pt>
    <dgm:pt modelId="{0C2974C1-2C87-499F-A2E5-B0BFAEB495B9}" type="pres">
      <dgm:prSet presAssocID="{454C80A2-FA51-4FA9-878A-B84CCD59EE5B}" presName="vert2" presStyleCnt="0"/>
      <dgm:spPr/>
      <dgm:t>
        <a:bodyPr/>
        <a:lstStyle/>
        <a:p>
          <a:endParaRPr lang="en-US"/>
        </a:p>
      </dgm:t>
    </dgm:pt>
    <dgm:pt modelId="{12FD3A76-DD58-45D4-B10E-8F71AC987032}" type="pres">
      <dgm:prSet presAssocID="{454C80A2-FA51-4FA9-878A-B84CCD59EE5B}" presName="thinLine2b" presStyleLbl="callout" presStyleIdx="0" presStyleCnt="3"/>
      <dgm:spPr/>
      <dgm:t>
        <a:bodyPr/>
        <a:lstStyle/>
        <a:p>
          <a:endParaRPr lang="en-US"/>
        </a:p>
      </dgm:t>
    </dgm:pt>
    <dgm:pt modelId="{5ED5B796-0720-4E9C-B6D6-E18FAF7BDA21}" type="pres">
      <dgm:prSet presAssocID="{454C80A2-FA51-4FA9-878A-B84CCD59EE5B}" presName="vertSpace2b" presStyleCnt="0"/>
      <dgm:spPr/>
      <dgm:t>
        <a:bodyPr/>
        <a:lstStyle/>
        <a:p>
          <a:endParaRPr lang="en-US"/>
        </a:p>
      </dgm:t>
    </dgm:pt>
    <dgm:pt modelId="{04F1174C-6B9A-491B-97D6-7ACE509BAEF5}" type="pres">
      <dgm:prSet presAssocID="{F542E6C9-7DEF-4CA3-9491-9BFB8842B5A3}" presName="horz2" presStyleCnt="0"/>
      <dgm:spPr/>
      <dgm:t>
        <a:bodyPr/>
        <a:lstStyle/>
        <a:p>
          <a:endParaRPr lang="en-US"/>
        </a:p>
      </dgm:t>
    </dgm:pt>
    <dgm:pt modelId="{79ECCF4A-C0C6-49DD-80F4-64E61E136549}" type="pres">
      <dgm:prSet presAssocID="{F542E6C9-7DEF-4CA3-9491-9BFB8842B5A3}" presName="horzSpace2" presStyleCnt="0"/>
      <dgm:spPr/>
      <dgm:t>
        <a:bodyPr/>
        <a:lstStyle/>
        <a:p>
          <a:endParaRPr lang="en-US"/>
        </a:p>
      </dgm:t>
    </dgm:pt>
    <dgm:pt modelId="{1966E6A7-BD92-4BE1-83FA-9D72069FA5C8}" type="pres">
      <dgm:prSet presAssocID="{F542E6C9-7DEF-4CA3-9491-9BFB8842B5A3}" presName="tx2" presStyleLbl="revTx" presStyleIdx="2" presStyleCnt="4"/>
      <dgm:spPr/>
      <dgm:t>
        <a:bodyPr/>
        <a:lstStyle/>
        <a:p>
          <a:endParaRPr lang="en-US"/>
        </a:p>
      </dgm:t>
    </dgm:pt>
    <dgm:pt modelId="{8ABC7C15-664E-45A4-93C0-93826E3B20B9}" type="pres">
      <dgm:prSet presAssocID="{F542E6C9-7DEF-4CA3-9491-9BFB8842B5A3}" presName="vert2" presStyleCnt="0"/>
      <dgm:spPr/>
      <dgm:t>
        <a:bodyPr/>
        <a:lstStyle/>
        <a:p>
          <a:endParaRPr lang="en-US"/>
        </a:p>
      </dgm:t>
    </dgm:pt>
    <dgm:pt modelId="{5BDA800C-DD99-4535-A7ED-EEE22B01C26D}" type="pres">
      <dgm:prSet presAssocID="{F542E6C9-7DEF-4CA3-9491-9BFB8842B5A3}" presName="thinLine2b" presStyleLbl="callout" presStyleIdx="1" presStyleCnt="3"/>
      <dgm:spPr/>
      <dgm:t>
        <a:bodyPr/>
        <a:lstStyle/>
        <a:p>
          <a:endParaRPr lang="en-US"/>
        </a:p>
      </dgm:t>
    </dgm:pt>
    <dgm:pt modelId="{1596E4DD-24F9-402B-8AB2-43A2EE577986}" type="pres">
      <dgm:prSet presAssocID="{F542E6C9-7DEF-4CA3-9491-9BFB8842B5A3}" presName="vertSpace2b" presStyleCnt="0"/>
      <dgm:spPr/>
      <dgm:t>
        <a:bodyPr/>
        <a:lstStyle/>
        <a:p>
          <a:endParaRPr lang="en-US"/>
        </a:p>
      </dgm:t>
    </dgm:pt>
    <dgm:pt modelId="{5460B173-E3EF-4F10-97EC-DC56BC814731}" type="pres">
      <dgm:prSet presAssocID="{1AA6E43F-7D41-49C9-A0DF-9F135BA4956E}" presName="horz2" presStyleCnt="0"/>
      <dgm:spPr/>
      <dgm:t>
        <a:bodyPr/>
        <a:lstStyle/>
        <a:p>
          <a:endParaRPr lang="en-US"/>
        </a:p>
      </dgm:t>
    </dgm:pt>
    <dgm:pt modelId="{3AAAF8B3-1006-4AE0-B1C7-9222317ECD36}" type="pres">
      <dgm:prSet presAssocID="{1AA6E43F-7D41-49C9-A0DF-9F135BA4956E}" presName="horzSpace2" presStyleCnt="0"/>
      <dgm:spPr/>
      <dgm:t>
        <a:bodyPr/>
        <a:lstStyle/>
        <a:p>
          <a:endParaRPr lang="en-US"/>
        </a:p>
      </dgm:t>
    </dgm:pt>
    <dgm:pt modelId="{8128B506-9B88-4D06-AFC4-73CB85BC6A19}" type="pres">
      <dgm:prSet presAssocID="{1AA6E43F-7D41-49C9-A0DF-9F135BA4956E}" presName="tx2" presStyleLbl="revTx" presStyleIdx="3" presStyleCnt="4"/>
      <dgm:spPr/>
      <dgm:t>
        <a:bodyPr/>
        <a:lstStyle/>
        <a:p>
          <a:endParaRPr lang="en-US"/>
        </a:p>
      </dgm:t>
    </dgm:pt>
    <dgm:pt modelId="{C68110C8-BE0C-440E-A3F1-01504627944A}" type="pres">
      <dgm:prSet presAssocID="{1AA6E43F-7D41-49C9-A0DF-9F135BA4956E}" presName="vert2" presStyleCnt="0"/>
      <dgm:spPr/>
      <dgm:t>
        <a:bodyPr/>
        <a:lstStyle/>
        <a:p>
          <a:endParaRPr lang="en-US"/>
        </a:p>
      </dgm:t>
    </dgm:pt>
    <dgm:pt modelId="{61F1723A-51D7-44F1-AD0B-45A30424ADAF}" type="pres">
      <dgm:prSet presAssocID="{1AA6E43F-7D41-49C9-A0DF-9F135BA4956E}" presName="thinLine2b" presStyleLbl="callout" presStyleIdx="2" presStyleCnt="3"/>
      <dgm:spPr/>
      <dgm:t>
        <a:bodyPr/>
        <a:lstStyle/>
        <a:p>
          <a:endParaRPr lang="en-US"/>
        </a:p>
      </dgm:t>
    </dgm:pt>
    <dgm:pt modelId="{A68C445A-30DE-4227-BAAE-F2028289E630}" type="pres">
      <dgm:prSet presAssocID="{1AA6E43F-7D41-49C9-A0DF-9F135BA4956E}" presName="vertSpace2b" presStyleCnt="0"/>
      <dgm:spPr/>
      <dgm:t>
        <a:bodyPr/>
        <a:lstStyle/>
        <a:p>
          <a:endParaRPr lang="en-US"/>
        </a:p>
      </dgm:t>
    </dgm:pt>
  </dgm:ptLst>
  <dgm:cxnLst>
    <dgm:cxn modelId="{D51F2139-3AC2-4790-9F3C-00D3BF4D7B3D}" type="presOf" srcId="{F542E6C9-7DEF-4CA3-9491-9BFB8842B5A3}" destId="{1966E6A7-BD92-4BE1-83FA-9D72069FA5C8}" srcOrd="0" destOrd="0" presId="urn:microsoft.com/office/officeart/2008/layout/LinedList"/>
    <dgm:cxn modelId="{26E92C16-C784-4010-BA72-13E483545F9D}" srcId="{77185D30-651B-4706-B8B9-E051F549BEBE}" destId="{1AA6E43F-7D41-49C9-A0DF-9F135BA4956E}" srcOrd="2" destOrd="0" parTransId="{47B32D87-7B30-414A-8A31-720E4909EA6C}" sibTransId="{9605C926-0D82-464E-85BE-A8F9DC67AD02}"/>
    <dgm:cxn modelId="{04B3AB88-B7B3-4A07-886A-0D37FE235891}" type="presOf" srcId="{454C80A2-FA51-4FA9-878A-B84CCD59EE5B}" destId="{492614DC-4889-46DD-976F-95F5F3676080}" srcOrd="0" destOrd="0" presId="urn:microsoft.com/office/officeart/2008/layout/LinedList"/>
    <dgm:cxn modelId="{91DEEA43-D032-42C1-BB79-8F17DBD36788}" type="presOf" srcId="{B0762450-6F9C-435E-BEC3-338EF00326ED}" destId="{D65721EF-9B3C-4587-A44D-597739256BA1}" srcOrd="0" destOrd="0" presId="urn:microsoft.com/office/officeart/2008/layout/LinedList"/>
    <dgm:cxn modelId="{12051206-442A-4BF3-9175-B48654755DBC}" type="presOf" srcId="{1AA6E43F-7D41-49C9-A0DF-9F135BA4956E}" destId="{8128B506-9B88-4D06-AFC4-73CB85BC6A19}" srcOrd="0" destOrd="0" presId="urn:microsoft.com/office/officeart/2008/layout/LinedList"/>
    <dgm:cxn modelId="{458A309F-E976-4182-8C03-D3B26B7CF7E8}" type="presOf" srcId="{77185D30-651B-4706-B8B9-E051F549BEBE}" destId="{3E20A83B-1180-4F1B-885A-5F6C6D2B95AB}" srcOrd="0" destOrd="0" presId="urn:microsoft.com/office/officeart/2008/layout/LinedList"/>
    <dgm:cxn modelId="{D324A0DF-2D37-419D-A6CF-60EFE56453FE}" srcId="{B0762450-6F9C-435E-BEC3-338EF00326ED}" destId="{77185D30-651B-4706-B8B9-E051F549BEBE}" srcOrd="0" destOrd="0" parTransId="{EAA49A05-9759-4522-90BA-31C13E2CCD12}" sibTransId="{4D8E9667-7071-4138-A4FB-60F7762288A3}"/>
    <dgm:cxn modelId="{7C43D36D-3C59-46A7-BFFC-95F8E9F71ABD}" srcId="{77185D30-651B-4706-B8B9-E051F549BEBE}" destId="{454C80A2-FA51-4FA9-878A-B84CCD59EE5B}" srcOrd="0" destOrd="0" parTransId="{D099368A-C768-4005-AAC2-92399B51AAAC}" sibTransId="{B94242D0-D448-4AC7-AF78-9A6B56AD31DD}"/>
    <dgm:cxn modelId="{67F29FD8-8A9F-42B1-BE50-C795460EC762}" srcId="{77185D30-651B-4706-B8B9-E051F549BEBE}" destId="{F542E6C9-7DEF-4CA3-9491-9BFB8842B5A3}" srcOrd="1" destOrd="0" parTransId="{0506B194-7FA8-417F-A88D-34AA045456A2}" sibTransId="{071B5DF4-D57A-465E-B7A2-1EF9B60A58E0}"/>
    <dgm:cxn modelId="{33D46494-40F3-4770-A1E1-CAF6322EFB2D}" type="presParOf" srcId="{D65721EF-9B3C-4587-A44D-597739256BA1}" destId="{F38D736F-F0EA-4685-A0E1-8FE20ADC4308}" srcOrd="0" destOrd="0" presId="urn:microsoft.com/office/officeart/2008/layout/LinedList"/>
    <dgm:cxn modelId="{2DEADA6A-8CC2-4A19-977A-F666E89B593F}" type="presParOf" srcId="{D65721EF-9B3C-4587-A44D-597739256BA1}" destId="{D271E347-3A15-44B5-BC72-36E6473FDA8A}" srcOrd="1" destOrd="0" presId="urn:microsoft.com/office/officeart/2008/layout/LinedList"/>
    <dgm:cxn modelId="{5294E705-88F0-4129-AAAC-03AA3FA43213}" type="presParOf" srcId="{D271E347-3A15-44B5-BC72-36E6473FDA8A}" destId="{3E20A83B-1180-4F1B-885A-5F6C6D2B95AB}" srcOrd="0" destOrd="0" presId="urn:microsoft.com/office/officeart/2008/layout/LinedList"/>
    <dgm:cxn modelId="{8589FB76-5338-4ECF-8E5B-FAC6FF820727}" type="presParOf" srcId="{D271E347-3A15-44B5-BC72-36E6473FDA8A}" destId="{940336F1-7901-41D8-94FB-514E0D6F3535}" srcOrd="1" destOrd="0" presId="urn:microsoft.com/office/officeart/2008/layout/LinedList"/>
    <dgm:cxn modelId="{2886A315-EB2F-4D8D-8433-B6AE59156605}" type="presParOf" srcId="{940336F1-7901-41D8-94FB-514E0D6F3535}" destId="{579B48BF-4C4E-4D41-9987-2F524E52B12C}" srcOrd="0" destOrd="0" presId="urn:microsoft.com/office/officeart/2008/layout/LinedList"/>
    <dgm:cxn modelId="{C2718163-EA62-4C5F-971B-1FD4817F25EA}" type="presParOf" srcId="{940336F1-7901-41D8-94FB-514E0D6F3535}" destId="{DC7CAA86-288B-4B07-87F2-A5D75464445D}" srcOrd="1" destOrd="0" presId="urn:microsoft.com/office/officeart/2008/layout/LinedList"/>
    <dgm:cxn modelId="{A6B11573-2191-42E7-A19B-F9EAF77C4290}" type="presParOf" srcId="{DC7CAA86-288B-4B07-87F2-A5D75464445D}" destId="{4D782947-40AE-4C91-BFCA-F247BB04D2FC}" srcOrd="0" destOrd="0" presId="urn:microsoft.com/office/officeart/2008/layout/LinedList"/>
    <dgm:cxn modelId="{B3ABEEBC-5D56-4C72-B349-34C3314106BA}" type="presParOf" srcId="{DC7CAA86-288B-4B07-87F2-A5D75464445D}" destId="{492614DC-4889-46DD-976F-95F5F3676080}" srcOrd="1" destOrd="0" presId="urn:microsoft.com/office/officeart/2008/layout/LinedList"/>
    <dgm:cxn modelId="{8C49E208-C617-4CB3-B3C7-74E08EE22732}" type="presParOf" srcId="{DC7CAA86-288B-4B07-87F2-A5D75464445D}" destId="{0C2974C1-2C87-499F-A2E5-B0BFAEB495B9}" srcOrd="2" destOrd="0" presId="urn:microsoft.com/office/officeart/2008/layout/LinedList"/>
    <dgm:cxn modelId="{32AF24DC-4074-443F-96E3-CB9EA2260523}" type="presParOf" srcId="{940336F1-7901-41D8-94FB-514E0D6F3535}" destId="{12FD3A76-DD58-45D4-B10E-8F71AC987032}" srcOrd="2" destOrd="0" presId="urn:microsoft.com/office/officeart/2008/layout/LinedList"/>
    <dgm:cxn modelId="{5681A25C-0E40-4C5F-B92E-A2D09C0084D1}" type="presParOf" srcId="{940336F1-7901-41D8-94FB-514E0D6F3535}" destId="{5ED5B796-0720-4E9C-B6D6-E18FAF7BDA21}" srcOrd="3" destOrd="0" presId="urn:microsoft.com/office/officeart/2008/layout/LinedList"/>
    <dgm:cxn modelId="{1C944649-B06D-4231-92F3-017FD5ABF850}" type="presParOf" srcId="{940336F1-7901-41D8-94FB-514E0D6F3535}" destId="{04F1174C-6B9A-491B-97D6-7ACE509BAEF5}" srcOrd="4" destOrd="0" presId="urn:microsoft.com/office/officeart/2008/layout/LinedList"/>
    <dgm:cxn modelId="{53A1FA79-FEAC-42C8-BEFB-FB2F59BA60AC}" type="presParOf" srcId="{04F1174C-6B9A-491B-97D6-7ACE509BAEF5}" destId="{79ECCF4A-C0C6-49DD-80F4-64E61E136549}" srcOrd="0" destOrd="0" presId="urn:microsoft.com/office/officeart/2008/layout/LinedList"/>
    <dgm:cxn modelId="{3A317A94-B043-4E80-B42F-1E12DDB1D93F}" type="presParOf" srcId="{04F1174C-6B9A-491B-97D6-7ACE509BAEF5}" destId="{1966E6A7-BD92-4BE1-83FA-9D72069FA5C8}" srcOrd="1" destOrd="0" presId="urn:microsoft.com/office/officeart/2008/layout/LinedList"/>
    <dgm:cxn modelId="{351A608E-6240-408C-86EA-B24619C7E512}" type="presParOf" srcId="{04F1174C-6B9A-491B-97D6-7ACE509BAEF5}" destId="{8ABC7C15-664E-45A4-93C0-93826E3B20B9}" srcOrd="2" destOrd="0" presId="urn:microsoft.com/office/officeart/2008/layout/LinedList"/>
    <dgm:cxn modelId="{F9CC116A-4D23-4011-A11F-AD1106DA4EDB}" type="presParOf" srcId="{940336F1-7901-41D8-94FB-514E0D6F3535}" destId="{5BDA800C-DD99-4535-A7ED-EEE22B01C26D}" srcOrd="5" destOrd="0" presId="urn:microsoft.com/office/officeart/2008/layout/LinedList"/>
    <dgm:cxn modelId="{AB21ABB6-9F3E-4BA7-9E4A-27B3DD5AE71B}" type="presParOf" srcId="{940336F1-7901-41D8-94FB-514E0D6F3535}" destId="{1596E4DD-24F9-402B-8AB2-43A2EE577986}" srcOrd="6" destOrd="0" presId="urn:microsoft.com/office/officeart/2008/layout/LinedList"/>
    <dgm:cxn modelId="{D1C32873-192E-4653-B0F7-927751863C11}" type="presParOf" srcId="{940336F1-7901-41D8-94FB-514E0D6F3535}" destId="{5460B173-E3EF-4F10-97EC-DC56BC814731}" srcOrd="7" destOrd="0" presId="urn:microsoft.com/office/officeart/2008/layout/LinedList"/>
    <dgm:cxn modelId="{FC150E41-D461-4340-83AC-718558B0410A}" type="presParOf" srcId="{5460B173-E3EF-4F10-97EC-DC56BC814731}" destId="{3AAAF8B3-1006-4AE0-B1C7-9222317ECD36}" srcOrd="0" destOrd="0" presId="urn:microsoft.com/office/officeart/2008/layout/LinedList"/>
    <dgm:cxn modelId="{5FD5A9D8-9E4F-473D-A03B-1530FDF400BC}" type="presParOf" srcId="{5460B173-E3EF-4F10-97EC-DC56BC814731}" destId="{8128B506-9B88-4D06-AFC4-73CB85BC6A19}" srcOrd="1" destOrd="0" presId="urn:microsoft.com/office/officeart/2008/layout/LinedList"/>
    <dgm:cxn modelId="{8154E0F3-341A-4123-86CF-D760A78C32A2}" type="presParOf" srcId="{5460B173-E3EF-4F10-97EC-DC56BC814731}" destId="{C68110C8-BE0C-440E-A3F1-01504627944A}" srcOrd="2" destOrd="0" presId="urn:microsoft.com/office/officeart/2008/layout/LinedList"/>
    <dgm:cxn modelId="{2BFF74A0-B31F-4C84-917B-98A7AC8C8D63}" type="presParOf" srcId="{940336F1-7901-41D8-94FB-514E0D6F3535}" destId="{61F1723A-51D7-44F1-AD0B-45A30424ADAF}" srcOrd="8" destOrd="0" presId="urn:microsoft.com/office/officeart/2008/layout/LinedList"/>
    <dgm:cxn modelId="{2FCDDB92-C81F-49D5-B5BB-2E52266E618D}" type="presParOf" srcId="{940336F1-7901-41D8-94FB-514E0D6F3535}" destId="{A68C445A-30DE-4227-BAAE-F2028289E63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D1A509-9A38-4D62-82EE-24AF784ECE2D}">
      <dsp:nvSpPr>
        <dsp:cNvPr id="0" name=""/>
        <dsp:cNvSpPr/>
      </dsp:nvSpPr>
      <dsp:spPr>
        <a:xfrm>
          <a:off x="0" y="0"/>
          <a:ext cx="3810000" cy="5184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Modeling Task</a:t>
          </a:r>
          <a:endParaRPr lang="de-DE" sz="1800" kern="1200" dirty="0"/>
        </a:p>
      </dsp:txBody>
      <dsp:txXfrm>
        <a:off x="0" y="0"/>
        <a:ext cx="3810000" cy="518400"/>
      </dsp:txXfrm>
    </dsp:sp>
    <dsp:sp modelId="{EBC26675-5675-413B-B767-CAD48E934996}">
      <dsp:nvSpPr>
        <dsp:cNvPr id="0" name=""/>
        <dsp:cNvSpPr/>
      </dsp:nvSpPr>
      <dsp:spPr>
        <a:xfrm>
          <a:off x="0" y="551560"/>
          <a:ext cx="3810000" cy="19763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noProof="0" dirty="0" smtClean="0"/>
            <a:t>ADC RNM generation </a:t>
          </a:r>
          <a:endParaRPr lang="en-US" sz="18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noProof="0" dirty="0" smtClean="0"/>
            <a:t>TB generation : </a:t>
          </a:r>
          <a:endParaRPr lang="en-US" sz="18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noProof="0" dirty="0" smtClean="0"/>
            <a:t>Analog input transaction(</a:t>
          </a:r>
          <a:r>
            <a:rPr lang="en-US" sz="1800" kern="1200" noProof="0" dirty="0" smtClean="0">
              <a:solidFill>
                <a:srgbClr val="FF0000"/>
              </a:solidFill>
            </a:rPr>
            <a:t>ramp</a:t>
          </a:r>
          <a:r>
            <a:rPr lang="en-US" sz="1800" kern="1200" noProof="0" dirty="0" smtClean="0"/>
            <a:t>)</a:t>
          </a:r>
          <a:endParaRPr lang="en-US" sz="18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noProof="0" dirty="0" smtClean="0"/>
            <a:t>Digital output transaction</a:t>
          </a:r>
          <a:endParaRPr lang="en-US" sz="18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noProof="0" dirty="0" smtClean="0"/>
            <a:t>Checking result </a:t>
          </a:r>
          <a:endParaRPr lang="en-US" sz="1800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noProof="0" dirty="0"/>
        </a:p>
      </dsp:txBody>
      <dsp:txXfrm>
        <a:off x="0" y="551560"/>
        <a:ext cx="3810000" cy="19763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D1A509-9A38-4D62-82EE-24AF784ECE2D}">
      <dsp:nvSpPr>
        <dsp:cNvPr id="0" name=""/>
        <dsp:cNvSpPr/>
      </dsp:nvSpPr>
      <dsp:spPr>
        <a:xfrm>
          <a:off x="0" y="36000"/>
          <a:ext cx="3750674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Modeling </a:t>
          </a:r>
          <a:r>
            <a:rPr lang="de-DE" sz="1800" kern="1200" dirty="0" smtClean="0"/>
            <a:t>Target (analog module)</a:t>
          </a:r>
          <a:endParaRPr lang="de-DE" sz="1800" kern="1200" dirty="0"/>
        </a:p>
      </dsp:txBody>
      <dsp:txXfrm>
        <a:off x="0" y="36000"/>
        <a:ext cx="3750674" cy="576000"/>
      </dsp:txXfrm>
    </dsp:sp>
    <dsp:sp modelId="{EBC26675-5675-413B-B767-CAD48E934996}">
      <dsp:nvSpPr>
        <dsp:cNvPr id="0" name=""/>
        <dsp:cNvSpPr/>
      </dsp:nvSpPr>
      <dsp:spPr>
        <a:xfrm>
          <a:off x="0" y="612000"/>
          <a:ext cx="3750674" cy="18665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Multi-ADC in a radar project</a:t>
          </a:r>
          <a:endParaRPr lang="en-US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Four </a:t>
          </a:r>
          <a:r>
            <a:rPr lang="en-US" sz="2000" kern="1200" noProof="0" dirty="0" smtClean="0">
              <a:solidFill>
                <a:srgbClr val="FF0000"/>
              </a:solidFill>
            </a:rPr>
            <a:t>11</a:t>
          </a:r>
          <a:r>
            <a:rPr lang="en-US" sz="2000" kern="1200" noProof="0" dirty="0" smtClean="0"/>
            <a:t>-bit ADCs</a:t>
          </a:r>
          <a:endParaRPr lang="en-US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Analog macro provided</a:t>
          </a:r>
          <a:endParaRPr lang="en-US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dirty="0" smtClean="0"/>
            <a:t>IP separately verified</a:t>
          </a:r>
          <a:endParaRPr lang="en-US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noProof="0" dirty="0"/>
        </a:p>
      </dsp:txBody>
      <dsp:txXfrm>
        <a:off x="0" y="612000"/>
        <a:ext cx="3750674" cy="18665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8D736F-F0EA-4685-A0E1-8FE20ADC4308}">
      <dsp:nvSpPr>
        <dsp:cNvPr id="0" name=""/>
        <dsp:cNvSpPr/>
      </dsp:nvSpPr>
      <dsp:spPr>
        <a:xfrm>
          <a:off x="0" y="0"/>
          <a:ext cx="5807967" cy="0"/>
        </a:xfrm>
        <a:prstGeom prst="lin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20A83B-1180-4F1B-885A-5F6C6D2B95AB}">
      <dsp:nvSpPr>
        <dsp:cNvPr id="0" name=""/>
        <dsp:cNvSpPr/>
      </dsp:nvSpPr>
      <dsp:spPr>
        <a:xfrm>
          <a:off x="0" y="0"/>
          <a:ext cx="1161593" cy="2952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Summary</a:t>
          </a:r>
          <a:endParaRPr lang="en-US" sz="18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0"/>
        <a:ext cx="1161593" cy="2952328"/>
      </dsp:txXfrm>
    </dsp:sp>
    <dsp:sp modelId="{492614DC-4889-46DD-976F-95F5F3676080}">
      <dsp:nvSpPr>
        <dsp:cNvPr id="0" name=""/>
        <dsp:cNvSpPr/>
      </dsp:nvSpPr>
      <dsp:spPr>
        <a:xfrm>
          <a:off x="1248713" y="46130"/>
          <a:ext cx="4559254" cy="922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1. Focus on </a:t>
          </a:r>
          <a:r>
            <a:rPr lang="en-US" sz="1900" kern="1200" noProof="0" dirty="0" err="1" smtClean="0">
              <a:latin typeface="Arial" panose="020B0604020202020204" pitchFamily="34" charset="0"/>
              <a:cs typeface="Arial" panose="020B0604020202020204" pitchFamily="34" charset="0"/>
            </a:rPr>
            <a:t>testbench</a:t>
          </a:r>
          <a:r>
            <a:rPr lang="en-US" sz="19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 automation for AMS component validation based on </a:t>
          </a:r>
          <a:r>
            <a:rPr lang="en-US" sz="1900" kern="1200" noProof="0" dirty="0" err="1" smtClean="0">
              <a:latin typeface="Arial" panose="020B0604020202020204" pitchFamily="34" charset="0"/>
              <a:cs typeface="Arial" panose="020B0604020202020204" pitchFamily="34" charset="0"/>
            </a:rPr>
            <a:t>Metagen</a:t>
          </a:r>
          <a:r>
            <a:rPr lang="en-US" sz="19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  </a:t>
          </a:r>
          <a:endParaRPr lang="en-US" sz="19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713" y="46130"/>
        <a:ext cx="4559254" cy="922602"/>
      </dsp:txXfrm>
    </dsp:sp>
    <dsp:sp modelId="{12FD3A76-DD58-45D4-B10E-8F71AC987032}">
      <dsp:nvSpPr>
        <dsp:cNvPr id="0" name=""/>
        <dsp:cNvSpPr/>
      </dsp:nvSpPr>
      <dsp:spPr>
        <a:xfrm>
          <a:off x="1161593" y="968732"/>
          <a:ext cx="46463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66E6A7-BD92-4BE1-83FA-9D72069FA5C8}">
      <dsp:nvSpPr>
        <dsp:cNvPr id="0" name=""/>
        <dsp:cNvSpPr/>
      </dsp:nvSpPr>
      <dsp:spPr>
        <a:xfrm>
          <a:off x="1248713" y="1014862"/>
          <a:ext cx="4559254" cy="922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2. Analog behavioral model generation </a:t>
          </a:r>
          <a:endParaRPr lang="en-US" sz="19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713" y="1014862"/>
        <a:ext cx="4559254" cy="922602"/>
      </dsp:txXfrm>
    </dsp:sp>
    <dsp:sp modelId="{5BDA800C-DD99-4535-A7ED-EEE22B01C26D}">
      <dsp:nvSpPr>
        <dsp:cNvPr id="0" name=""/>
        <dsp:cNvSpPr/>
      </dsp:nvSpPr>
      <dsp:spPr>
        <a:xfrm>
          <a:off x="1161593" y="1937465"/>
          <a:ext cx="46463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28B506-9B88-4D06-AFC4-73CB85BC6A19}">
      <dsp:nvSpPr>
        <dsp:cNvPr id="0" name=""/>
        <dsp:cNvSpPr/>
      </dsp:nvSpPr>
      <dsp:spPr>
        <a:xfrm>
          <a:off x="1248713" y="1983595"/>
          <a:ext cx="4559254" cy="9226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3. Application on a radar chip: correct functionality, receive speed up </a:t>
          </a:r>
          <a:endParaRPr lang="en-US" sz="19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713" y="1983595"/>
        <a:ext cx="4559254" cy="922602"/>
      </dsp:txXfrm>
    </dsp:sp>
    <dsp:sp modelId="{61F1723A-51D7-44F1-AD0B-45A30424ADAF}">
      <dsp:nvSpPr>
        <dsp:cNvPr id="0" name=""/>
        <dsp:cNvSpPr/>
      </dsp:nvSpPr>
      <dsp:spPr>
        <a:xfrm>
          <a:off x="1161593" y="2906197"/>
          <a:ext cx="46463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8D736F-F0EA-4685-A0E1-8FE20ADC4308}">
      <dsp:nvSpPr>
        <dsp:cNvPr id="0" name=""/>
        <dsp:cNvSpPr/>
      </dsp:nvSpPr>
      <dsp:spPr>
        <a:xfrm>
          <a:off x="0" y="1125"/>
          <a:ext cx="5807967" cy="0"/>
        </a:xfrm>
        <a:prstGeom prst="lin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20A83B-1180-4F1B-885A-5F6C6D2B95AB}">
      <dsp:nvSpPr>
        <dsp:cNvPr id="0" name=""/>
        <dsp:cNvSpPr/>
      </dsp:nvSpPr>
      <dsp:spPr>
        <a:xfrm>
          <a:off x="0" y="1125"/>
          <a:ext cx="1161593" cy="23020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Future work </a:t>
          </a:r>
          <a:endParaRPr lang="en-US" sz="18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125"/>
        <a:ext cx="1161593" cy="2302005"/>
      </dsp:txXfrm>
    </dsp:sp>
    <dsp:sp modelId="{492614DC-4889-46DD-976F-95F5F3676080}">
      <dsp:nvSpPr>
        <dsp:cNvPr id="0" name=""/>
        <dsp:cNvSpPr/>
      </dsp:nvSpPr>
      <dsp:spPr>
        <a:xfrm>
          <a:off x="1248713" y="37093"/>
          <a:ext cx="4559254" cy="71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1. Integrate model into top-level simulation </a:t>
          </a:r>
          <a:endParaRPr lang="en-US" sz="18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713" y="37093"/>
        <a:ext cx="4559254" cy="719376"/>
      </dsp:txXfrm>
    </dsp:sp>
    <dsp:sp modelId="{12FD3A76-DD58-45D4-B10E-8F71AC987032}">
      <dsp:nvSpPr>
        <dsp:cNvPr id="0" name=""/>
        <dsp:cNvSpPr/>
      </dsp:nvSpPr>
      <dsp:spPr>
        <a:xfrm>
          <a:off x="1161593" y="756470"/>
          <a:ext cx="46463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66E6A7-BD92-4BE1-83FA-9D72069FA5C8}">
      <dsp:nvSpPr>
        <dsp:cNvPr id="0" name=""/>
        <dsp:cNvSpPr/>
      </dsp:nvSpPr>
      <dsp:spPr>
        <a:xfrm>
          <a:off x="1248713" y="792439"/>
          <a:ext cx="4559254" cy="71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2. MDA approach </a:t>
          </a:r>
          <a:endParaRPr lang="en-US" sz="18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713" y="792439"/>
        <a:ext cx="4559254" cy="719376"/>
      </dsp:txXfrm>
    </dsp:sp>
    <dsp:sp modelId="{5BDA800C-DD99-4535-A7ED-EEE22B01C26D}">
      <dsp:nvSpPr>
        <dsp:cNvPr id="0" name=""/>
        <dsp:cNvSpPr/>
      </dsp:nvSpPr>
      <dsp:spPr>
        <a:xfrm>
          <a:off x="1161593" y="1511816"/>
          <a:ext cx="46463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28B506-9B88-4D06-AFC4-73CB85BC6A19}">
      <dsp:nvSpPr>
        <dsp:cNvPr id="0" name=""/>
        <dsp:cNvSpPr/>
      </dsp:nvSpPr>
      <dsp:spPr>
        <a:xfrm>
          <a:off x="1248713" y="1547785"/>
          <a:ext cx="4559254" cy="719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3. Real number models should support more industrial practical issues: X value propagation, integration check via assertions    </a:t>
          </a:r>
          <a:endParaRPr lang="en-US" sz="16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713" y="1547785"/>
        <a:ext cx="4559254" cy="719376"/>
      </dsp:txXfrm>
    </dsp:sp>
    <dsp:sp modelId="{61F1723A-51D7-44F1-AD0B-45A30424ADAF}">
      <dsp:nvSpPr>
        <dsp:cNvPr id="0" name=""/>
        <dsp:cNvSpPr/>
      </dsp:nvSpPr>
      <dsp:spPr>
        <a:xfrm>
          <a:off x="1161593" y="2267162"/>
          <a:ext cx="46463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30.09.2018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9/30/2018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</a:p>
          <a:p>
            <a:r>
              <a:rPr lang="en-US" b="1" smtClean="0"/>
              <a:t>restricted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2017-09-10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20</a:t>
            </a:fld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36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2017. All rights reserved.</a:t>
            </a:r>
          </a:p>
          <a:p>
            <a:r>
              <a:rPr lang="en-US" b="1" smtClean="0"/>
              <a:t>restricted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2017-09-10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21</a:t>
            </a:fld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56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66B4F3E2-C26F-4F59-9878-D42FA84E48CE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2018-03-09   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24841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9/30/2018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9/30/2018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9/30/2018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57200" y="2130427"/>
            <a:ext cx="11277600" cy="1450974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Methodology for Automated Validation of Analog Behavioral Models for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Mixed-Signal Verification</a:t>
            </a:r>
            <a:endParaRPr lang="en-US" sz="36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Nan Ni,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Chunya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Xu, Sebastian Simon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104469" y="4513944"/>
            <a:ext cx="4823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Infineon Technologies AG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6075156"/>
            <a:ext cx="22098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Features of A-UVM: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analog constrained-random stimulus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trigger analog transactions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metrics to compare transactions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support analog functional coverage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</a:t>
            </a:r>
            <a:r>
              <a:rPr lang="en-US" dirty="0" err="1" smtClean="0"/>
              <a:t>Accellera</a:t>
            </a:r>
            <a:r>
              <a:rPr lang="en-US" dirty="0" smtClean="0"/>
              <a:t>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44700" y="710543"/>
            <a:ext cx="8000999" cy="530883"/>
          </a:xfrm>
        </p:spPr>
        <p:txBody>
          <a:bodyPr>
            <a:normAutofit fontScale="90000"/>
          </a:bodyPr>
          <a:lstStyle/>
          <a:p>
            <a:r>
              <a:rPr lang="de-DE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A-UVM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17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1447800" y="914400"/>
            <a:ext cx="9096448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fontAlgn="auto">
              <a:spcAft>
                <a:spcPts val="300"/>
              </a:spcAft>
              <a:buClr>
                <a:schemeClr val="accent1"/>
              </a:buClr>
            </a:pPr>
            <a:r>
              <a:rPr lang="de-DE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Metamodeling </a:t>
            </a:r>
            <a:r>
              <a:rPr lang="de-DE" sz="32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framework </a:t>
            </a:r>
            <a:endParaRPr lang="de-DE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800" kern="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Infineon’s </a:t>
            </a:r>
            <a:r>
              <a:rPr lang="en-US" sz="18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proprietary Metamodeling framework</a:t>
            </a: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endParaRPr lang="de-DE" sz="1400" kern="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880" y="1828800"/>
            <a:ext cx="9729711" cy="411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84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background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number model</a:t>
            </a:r>
          </a:p>
          <a:p>
            <a:pPr lvl="1"/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A-UVM 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(Analog-UVM)</a:t>
            </a:r>
          </a:p>
          <a:p>
            <a:pPr lvl="1"/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Metamodeling framework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Flow implementation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40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</a:t>
            </a:r>
            <a:r>
              <a:rPr lang="en-US" dirty="0" err="1" smtClean="0"/>
              <a:t>Accellera</a:t>
            </a:r>
            <a:r>
              <a:rPr lang="en-US" dirty="0" smtClean="0"/>
              <a:t>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3415619" y="461417"/>
            <a:ext cx="53607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Flow implementation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38760" y="2001627"/>
            <a:ext cx="4953000" cy="1304900"/>
            <a:chOff x="324272" y="2209428"/>
            <a:chExt cx="8136008" cy="2448272"/>
          </a:xfrm>
        </p:grpSpPr>
        <p:sp>
          <p:nvSpPr>
            <p:cNvPr id="7" name="Rectangle 6"/>
            <p:cNvSpPr/>
            <p:nvPr/>
          </p:nvSpPr>
          <p:spPr bwMode="auto">
            <a:xfrm>
              <a:off x="3276600" y="2209428"/>
              <a:ext cx="2016224" cy="7200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r>
                <a:rPr lang="en-US" sz="1200" dirty="0" smtClean="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Specification of Analog Module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24272" y="3937620"/>
              <a:ext cx="2376264" cy="72008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tx2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tx2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Real Number Model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060576" y="3937620"/>
              <a:ext cx="2451828" cy="72008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tx2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tx2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Validation </a:t>
              </a:r>
              <a:r>
                <a:rPr lang="en-US" sz="1400" dirty="0" err="1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Testbench</a:t>
              </a:r>
              <a:r>
                <a:rPr lang="en-US" sz="1400" dirty="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012212" y="3937620"/>
              <a:ext cx="2448068" cy="72008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tx2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tx2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r>
                <a:rPr lang="en-US" sz="1400" dirty="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Run Script</a:t>
              </a:r>
            </a:p>
          </p:txBody>
        </p:sp>
        <p:cxnSp>
          <p:nvCxnSpPr>
            <p:cNvPr id="11" name="Straight Arrow Connector 10"/>
            <p:cNvCxnSpPr>
              <a:stCxn id="7" idx="2"/>
            </p:cNvCxnSpPr>
            <p:nvPr/>
          </p:nvCxnSpPr>
          <p:spPr>
            <a:xfrm>
              <a:off x="4284712" y="2929508"/>
              <a:ext cx="346" cy="10081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506188" y="3289548"/>
              <a:ext cx="5658498" cy="0"/>
            </a:xfrm>
            <a:prstGeom prst="line">
              <a:avLst/>
            </a:prstGeom>
            <a:ln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506188" y="3278644"/>
              <a:ext cx="0" cy="65897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7164686" y="3289548"/>
              <a:ext cx="0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r="24816"/>
          <a:stretch/>
        </p:blipFill>
        <p:spPr>
          <a:xfrm>
            <a:off x="5562071" y="2021947"/>
            <a:ext cx="6220812" cy="3501355"/>
          </a:xfrm>
          <a:prstGeom prst="rect">
            <a:avLst/>
          </a:prstGeom>
        </p:spPr>
      </p:pic>
      <p:sp>
        <p:nvSpPr>
          <p:cNvPr id="26" name="Rounded Rectangle 25"/>
          <p:cNvSpPr/>
          <p:nvPr/>
        </p:nvSpPr>
        <p:spPr>
          <a:xfrm>
            <a:off x="119401" y="2733629"/>
            <a:ext cx="3505200" cy="762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7938181" y="2362199"/>
            <a:ext cx="1586819" cy="12650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9448800" y="1230858"/>
            <a:ext cx="2057400" cy="1436142"/>
            <a:chOff x="9448800" y="1230858"/>
            <a:chExt cx="2057400" cy="1436142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10439400" y="2021947"/>
              <a:ext cx="0" cy="64505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ounded Rectangle 29"/>
            <p:cNvSpPr/>
            <p:nvPr/>
          </p:nvSpPr>
          <p:spPr>
            <a:xfrm>
              <a:off x="9448800" y="1230858"/>
              <a:ext cx="2057400" cy="791089"/>
            </a:xfrm>
            <a:prstGeom prst="roundRect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Template for analog models, TB in SV and run script</a:t>
              </a:r>
              <a:endPara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19401" y="3983761"/>
            <a:ext cx="57952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Step1: make UML diagram for analog model and TB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Step2: prepare </a:t>
            </a:r>
            <a:r>
              <a:rPr lang="en-US" dirty="0" err="1" smtClean="0"/>
              <a:t>Mako</a:t>
            </a:r>
            <a:r>
              <a:rPr lang="en-US" dirty="0" smtClean="0"/>
              <a:t> templates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Step3: generate metamodeling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Step4: give parameters in GUI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Setp5: generate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99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 descr="C:\Users\nnan\Documents\MA\Presentation\PPT\tb_top.wmf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" r="22420" b="2741"/>
          <a:stretch/>
        </p:blipFill>
        <p:spPr bwMode="auto">
          <a:xfrm>
            <a:off x="1905000" y="2438400"/>
            <a:ext cx="8762999" cy="3809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7085" y="1676173"/>
            <a:ext cx="4120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Top-level UML diagram of the flow:</a:t>
            </a:r>
            <a:endParaRPr lang="de-DE" sz="20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1979582" y="2240465"/>
            <a:ext cx="3583018" cy="3855535"/>
            <a:chOff x="1979582" y="2240465"/>
            <a:chExt cx="3583018" cy="3855535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4114800" y="2590800"/>
              <a:ext cx="1447800" cy="508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1979582" y="2240465"/>
              <a:ext cx="3452389" cy="3855535"/>
              <a:chOff x="1979582" y="2240465"/>
              <a:chExt cx="3452389" cy="3855535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3810000" y="2438400"/>
                <a:ext cx="0" cy="36576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>
                <a:off x="2057400" y="2590800"/>
                <a:ext cx="1447800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1979582" y="2240465"/>
                <a:ext cx="14141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 smtClean="0"/>
                  <a:t>analog model</a:t>
                </a:r>
                <a:endParaRPr lang="de-DE" sz="16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271589" y="2269123"/>
                <a:ext cx="11603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 smtClean="0"/>
                  <a:t>A-UVM TB</a:t>
                </a:r>
                <a:endParaRPr lang="de-DE" sz="1600" dirty="0"/>
              </a:p>
            </p:txBody>
          </p:sp>
        </p:grpSp>
      </p:grpSp>
      <p:sp>
        <p:nvSpPr>
          <p:cNvPr id="19" name="Title 5"/>
          <p:cNvSpPr txBox="1">
            <a:spLocks noGrp="1"/>
          </p:cNvSpPr>
          <p:nvPr>
            <p:ph type="title"/>
          </p:nvPr>
        </p:nvSpPr>
        <p:spPr>
          <a:xfrm>
            <a:off x="3415619" y="461417"/>
            <a:ext cx="53607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Flow implementation</a:t>
            </a:r>
            <a:endParaRPr lang="de-DE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238870" y="1147484"/>
            <a:ext cx="60952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/>
              <a:t>Step1: make UML diagram for analog model and TB</a:t>
            </a:r>
          </a:p>
        </p:txBody>
      </p:sp>
    </p:spTree>
    <p:extLst>
      <p:ext uri="{BB962C8B-B14F-4D97-AF65-F5344CB8AC3E}">
        <p14:creationId xmlns:p14="http://schemas.microsoft.com/office/powerpoint/2010/main" val="24087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0655" y="2216727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Linear </a:t>
            </a:r>
            <a:r>
              <a:rPr lang="de-DE" dirty="0" smtClean="0"/>
              <a:t>filter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Linear amplifer</a:t>
            </a:r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752600"/>
            <a:ext cx="7139564" cy="42407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6858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Linear Module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44510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4" r="22549"/>
          <a:stretch/>
        </p:blipFill>
        <p:spPr>
          <a:xfrm>
            <a:off x="2971800" y="706120"/>
            <a:ext cx="7594601" cy="54314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6858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UML Diagram of nonlinear </a:t>
            </a:r>
            <a:r>
              <a:rPr lang="de-DE" sz="3200" dirty="0"/>
              <a:t>Module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95400" y="2059137"/>
            <a:ext cx="15632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Zeros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...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457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</a:t>
            </a:r>
            <a:r>
              <a:rPr lang="en-US" dirty="0" smtClean="0"/>
              <a:t>Accelerate </a:t>
            </a:r>
            <a:r>
              <a:rPr lang="en-US" dirty="0" smtClean="0"/>
              <a:t>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2514600"/>
            <a:ext cx="210025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ADC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DAC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>
                    <a:lumMod val="75000"/>
                  </a:schemeClr>
                </a:solidFill>
              </a:rPr>
              <a:t>Comparator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Oscillator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...</a:t>
            </a:r>
            <a:endParaRPr lang="de-DE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553200" y="1575376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Conversion function: </a:t>
            </a:r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371" y="1982212"/>
            <a:ext cx="2061588" cy="106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324600" y="2329934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ADC: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6858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Nonl</a:t>
            </a:r>
            <a:r>
              <a:rPr lang="de-DE" sz="3200" dirty="0" smtClean="0"/>
              <a:t>inear Module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30569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</a:t>
            </a:r>
            <a:r>
              <a:rPr lang="en-US" dirty="0" err="1" smtClean="0"/>
              <a:t>Accellera</a:t>
            </a:r>
            <a:r>
              <a:rPr lang="en-US" dirty="0" smtClean="0"/>
              <a:t>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58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UML Diagram of nonlinear </a:t>
            </a:r>
            <a:r>
              <a:rPr lang="de-DE" sz="3200" dirty="0"/>
              <a:t>Module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4" t="13381" r="42000" b="57889"/>
          <a:stretch/>
        </p:blipFill>
        <p:spPr>
          <a:xfrm>
            <a:off x="1219200" y="1676400"/>
            <a:ext cx="9886580" cy="431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05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585555"/>
            <a:ext cx="8458200" cy="47548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6858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UVM Testbench Generation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661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Theoretical background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Real number model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A-UVM (Analog-UVM)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Metamodeling framework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Flow implementation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207" y="925847"/>
            <a:ext cx="4142512" cy="213863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Copyright © Infineon Technologies AG 2018.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6B4F3E2-C26F-4F59-9878-D42FA84E48C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2018-03-09   restricted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00"/>
          <a:stretch/>
        </p:blipFill>
        <p:spPr>
          <a:xfrm>
            <a:off x="1415481" y="3194822"/>
            <a:ext cx="9252520" cy="3494428"/>
          </a:xfrm>
          <a:prstGeom prst="rect">
            <a:avLst/>
          </a:prstGeom>
          <a:ln>
            <a:noFill/>
            <a:prstDash val="solid"/>
          </a:ln>
        </p:spPr>
      </p:pic>
      <p:sp>
        <p:nvSpPr>
          <p:cNvPr id="10" name="Rounded Rectangle 9"/>
          <p:cNvSpPr/>
          <p:nvPr/>
        </p:nvSpPr>
        <p:spPr bwMode="auto">
          <a:xfrm>
            <a:off x="4814714" y="4570736"/>
            <a:ext cx="2001366" cy="802481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solid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384037" y="1124744"/>
            <a:ext cx="4032443" cy="1420272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solid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n>
                <a:solidFill>
                  <a:schemeClr val="tx1"/>
                </a:solidFill>
                <a:prstDash val="solid"/>
              </a:ln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752184" y="3861049"/>
            <a:ext cx="2664295" cy="1450553"/>
          </a:xfrm>
          <a:prstGeom prst="round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prstDash val="solid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553386" y="1295400"/>
            <a:ext cx="459669" cy="725277"/>
          </a:xfrm>
          <a:prstGeom prst="round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prstDash val="solid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5375920" y="5733256"/>
            <a:ext cx="4320480" cy="720080"/>
          </a:xfrm>
          <a:prstGeom prst="round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7007338" y="1635661"/>
            <a:ext cx="3203462" cy="650339"/>
          </a:xfrm>
          <a:prstGeom prst="round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7032104" y="3212977"/>
            <a:ext cx="2001366" cy="648072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solid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8458200" y="1143000"/>
            <a:ext cx="660049" cy="648072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solid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2087666" y="1522815"/>
            <a:ext cx="27844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Test case and test environment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2087666" y="1882276"/>
            <a:ext cx="156132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Test sequence  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2087665" y="2241737"/>
            <a:ext cx="113332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Test agent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2087666" y="2601198"/>
            <a:ext cx="158056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Test scoreboard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7200" y="6858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UML Diagram of UVM TB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5209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4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Copyright © Infineon Technologies AG 2018. All rights reserved.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6B4F3E2-C26F-4F59-9878-D42FA84E48CE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2018-03-09   restricted</a:t>
            </a:r>
            <a:endParaRPr lang="de-DE" b="1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49"/>
          <a:stretch/>
        </p:blipFill>
        <p:spPr>
          <a:xfrm>
            <a:off x="6508512" y="1340768"/>
            <a:ext cx="4159488" cy="2139176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 bwMode="auto">
          <a:xfrm>
            <a:off x="7032104" y="1516262"/>
            <a:ext cx="1008112" cy="159834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olid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2411400" y="1848992"/>
            <a:ext cx="1164320" cy="241624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olid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2631043" y="1460652"/>
            <a:ext cx="123271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de-DE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Mako Template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631505" y="1848993"/>
            <a:ext cx="3590861" cy="1277273"/>
          </a:xfrm>
          <a:prstGeom prst="rect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1100" b="1" dirty="0"/>
              <a:t> </a:t>
            </a:r>
            <a:r>
              <a:rPr lang="de-DE" sz="1100" b="1" dirty="0" err="1"/>
              <a:t>if</a:t>
            </a:r>
            <a:r>
              <a:rPr lang="de-DE" sz="1100" b="1" dirty="0"/>
              <a:t> </a:t>
            </a:r>
            <a:r>
              <a:rPr lang="de-DE" sz="1100" dirty="0"/>
              <a:t>(</a:t>
            </a:r>
            <a:r>
              <a:rPr lang="de-DE" sz="1100" dirty="0" err="1"/>
              <a:t>result</a:t>
            </a:r>
            <a:r>
              <a:rPr lang="de-DE" sz="1100" dirty="0"/>
              <a:t> </a:t>
            </a:r>
            <a:r>
              <a:rPr lang="de-DE" sz="1100" dirty="0"/>
              <a:t>&gt; </a:t>
            </a:r>
            <a:r>
              <a:rPr lang="de-DE" sz="1100" dirty="0"/>
              <a:t>${</a:t>
            </a:r>
            <a:r>
              <a:rPr lang="de-DE" sz="1100" dirty="0" err="1">
                <a:solidFill>
                  <a:srgbClr val="FF0000"/>
                </a:solidFill>
              </a:rPr>
              <a:t>scb.tolerance</a:t>
            </a:r>
            <a:r>
              <a:rPr lang="de-DE" sz="1100" dirty="0"/>
              <a:t>} )</a:t>
            </a:r>
          </a:p>
          <a:p>
            <a:r>
              <a:rPr lang="de-DE" sz="1100" dirty="0"/>
              <a:t>      `</a:t>
            </a:r>
            <a:r>
              <a:rPr lang="de-DE" sz="1100" b="1" dirty="0" err="1"/>
              <a:t>uvm_inf</a:t>
            </a:r>
            <a:r>
              <a:rPr lang="de-DE" sz="1100" dirty="0" err="1"/>
              <a:t>o</a:t>
            </a:r>
            <a:r>
              <a:rPr lang="de-DE" sz="1100" dirty="0"/>
              <a:t>(</a:t>
            </a:r>
            <a:r>
              <a:rPr lang="de-DE" sz="1100" dirty="0" err="1"/>
              <a:t>get_type_name</a:t>
            </a:r>
            <a:r>
              <a:rPr lang="de-DE" sz="1100" dirty="0"/>
              <a:t>(), $</a:t>
            </a:r>
            <a:r>
              <a:rPr lang="de-DE" sz="1100" dirty="0" err="1"/>
              <a:t>sformatf</a:t>
            </a:r>
            <a:r>
              <a:rPr lang="de-DE" sz="1100" dirty="0"/>
              <a:t>("pass </a:t>
            </a:r>
            <a:r>
              <a:rPr lang="de-DE" sz="1100" dirty="0" err="1"/>
              <a:t>successfully</a:t>
            </a:r>
            <a:r>
              <a:rPr lang="de-DE" sz="1100" dirty="0"/>
              <a:t>, </a:t>
            </a:r>
            <a:r>
              <a:rPr lang="de-DE" sz="1100" dirty="0" err="1"/>
              <a:t>comparison</a:t>
            </a:r>
            <a:r>
              <a:rPr lang="de-DE" sz="1100" dirty="0"/>
              <a:t> </a:t>
            </a:r>
            <a:r>
              <a:rPr lang="de-DE" sz="1100" dirty="0" err="1"/>
              <a:t>result</a:t>
            </a:r>
            <a:r>
              <a:rPr lang="de-DE" sz="1100" dirty="0"/>
              <a:t>: %f", </a:t>
            </a:r>
            <a:r>
              <a:rPr lang="de-DE" sz="1100" dirty="0" err="1"/>
              <a:t>result</a:t>
            </a:r>
            <a:r>
              <a:rPr lang="de-DE" sz="1100" dirty="0"/>
              <a:t>), UVM_LOW)</a:t>
            </a:r>
          </a:p>
          <a:p>
            <a:r>
              <a:rPr lang="de-DE" sz="1100" dirty="0"/>
              <a:t>    </a:t>
            </a:r>
            <a:r>
              <a:rPr lang="de-DE" sz="1100" b="1" dirty="0" err="1"/>
              <a:t>else</a:t>
            </a:r>
            <a:endParaRPr lang="de-DE" sz="1100" b="1" dirty="0"/>
          </a:p>
          <a:p>
            <a:r>
              <a:rPr lang="de-DE" sz="1100" dirty="0"/>
              <a:t>      `</a:t>
            </a:r>
            <a:r>
              <a:rPr lang="de-DE" sz="1100" b="1" dirty="0" err="1"/>
              <a:t>uvm_error</a:t>
            </a:r>
            <a:r>
              <a:rPr lang="de-DE" sz="1100" dirty="0"/>
              <a:t>(</a:t>
            </a:r>
            <a:r>
              <a:rPr lang="de-DE" sz="1100" dirty="0" err="1"/>
              <a:t>get_type_name</a:t>
            </a:r>
            <a:r>
              <a:rPr lang="de-DE" sz="1100" dirty="0"/>
              <a:t>(), $</a:t>
            </a:r>
            <a:r>
              <a:rPr lang="de-DE" sz="1100" dirty="0" err="1"/>
              <a:t>sformatf</a:t>
            </a:r>
            <a:r>
              <a:rPr lang="de-DE" sz="1100" dirty="0"/>
              <a:t>("</a:t>
            </a:r>
            <a:r>
              <a:rPr lang="de-DE" sz="1100" dirty="0" err="1"/>
              <a:t>fail</a:t>
            </a:r>
            <a:r>
              <a:rPr lang="de-DE" sz="1100" dirty="0"/>
              <a:t>, </a:t>
            </a:r>
            <a:r>
              <a:rPr lang="de-DE" sz="1100" dirty="0" err="1"/>
              <a:t>comparison</a:t>
            </a:r>
            <a:r>
              <a:rPr lang="de-DE" sz="1100" dirty="0"/>
              <a:t> </a:t>
            </a:r>
            <a:r>
              <a:rPr lang="de-DE" sz="1100" dirty="0" err="1"/>
              <a:t>result</a:t>
            </a:r>
            <a:r>
              <a:rPr lang="de-DE" sz="1100" dirty="0"/>
              <a:t>: %f", </a:t>
            </a:r>
            <a:r>
              <a:rPr lang="de-DE" sz="1100" dirty="0" err="1"/>
              <a:t>result</a:t>
            </a:r>
            <a:r>
              <a:rPr lang="de-DE" sz="1100" dirty="0"/>
              <a:t>))</a:t>
            </a:r>
            <a:endParaRPr lang="de-DE" sz="1100" dirty="0"/>
          </a:p>
        </p:txBody>
      </p:sp>
      <p:cxnSp>
        <p:nvCxnSpPr>
          <p:cNvPr id="5" name="Elbow Connector 4"/>
          <p:cNvCxnSpPr>
            <a:stCxn id="14" idx="1"/>
          </p:cNvCxnSpPr>
          <p:nvPr/>
        </p:nvCxnSpPr>
        <p:spPr>
          <a:xfrm rot="10800000" flipV="1">
            <a:off x="3575720" y="1596179"/>
            <a:ext cx="3456384" cy="37362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394176" y="3573016"/>
            <a:ext cx="4572000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US" sz="1200" dirty="0"/>
              <a:t> &lt;</a:t>
            </a:r>
            <a:r>
              <a:rPr lang="en-US" sz="1200" dirty="0" err="1"/>
              <a:t>Int_Class_ID</a:t>
            </a:r>
            <a:r>
              <a:rPr lang="en-US" sz="1200" dirty="0"/>
              <a:t>&gt;8&lt;/</a:t>
            </a:r>
            <a:r>
              <a:rPr lang="en-US" sz="1200" dirty="0" err="1"/>
              <a:t>Int_Class_ID</a:t>
            </a:r>
            <a:r>
              <a:rPr lang="en-US" sz="1200" dirty="0"/>
              <a:t>&gt;</a:t>
            </a:r>
          </a:p>
          <a:p>
            <a:r>
              <a:rPr lang="en-US" sz="1200" dirty="0"/>
              <a:t>    &lt;Scoreboard type="</a:t>
            </a:r>
            <a:r>
              <a:rPr lang="en-US" sz="1200" dirty="0" err="1"/>
              <a:t>AnalogScb</a:t>
            </a:r>
            <a:r>
              <a:rPr lang="en-US" sz="1200" dirty="0"/>
              <a:t>"&gt;</a:t>
            </a:r>
          </a:p>
          <a:p>
            <a:r>
              <a:rPr lang="en-US" sz="1200" dirty="0"/>
              <a:t>      &lt;</a:t>
            </a:r>
            <a:r>
              <a:rPr lang="en-US" sz="1200" dirty="0" err="1"/>
              <a:t>Int_Class_ID</a:t>
            </a:r>
            <a:r>
              <a:rPr lang="en-US" sz="1200" dirty="0"/>
              <a:t>&gt;18&lt;/</a:t>
            </a:r>
            <a:r>
              <a:rPr lang="en-US" sz="1200" dirty="0" err="1"/>
              <a:t>Int_Class_ID</a:t>
            </a:r>
            <a:r>
              <a:rPr lang="en-US" sz="1200" dirty="0"/>
              <a:t>&gt;</a:t>
            </a:r>
          </a:p>
          <a:p>
            <a:r>
              <a:rPr lang="en-US" sz="1200" dirty="0">
                <a:solidFill>
                  <a:srgbClr val="FF0000"/>
                </a:solidFill>
              </a:rPr>
              <a:t>      &lt;tolerance&gt;0.95&lt;/tolerance&gt;</a:t>
            </a:r>
          </a:p>
          <a:p>
            <a:r>
              <a:rPr lang="en-US" sz="1200" dirty="0"/>
              <a:t>      &lt;</a:t>
            </a:r>
            <a:r>
              <a:rPr lang="en-US" sz="1200" dirty="0" err="1"/>
              <a:t>InputAnalogAgentRef</a:t>
            </a:r>
            <a:r>
              <a:rPr lang="en-US" sz="1200" dirty="0"/>
              <a:t>&gt;9&lt;/</a:t>
            </a:r>
            <a:r>
              <a:rPr lang="en-US" sz="1200" dirty="0" err="1"/>
              <a:t>InputAnalogAgentRef</a:t>
            </a:r>
            <a:r>
              <a:rPr lang="en-US" sz="1200" dirty="0"/>
              <a:t>&gt;</a:t>
            </a:r>
          </a:p>
          <a:p>
            <a:r>
              <a:rPr lang="en-US" sz="1200" dirty="0"/>
              <a:t>      &lt;</a:t>
            </a:r>
            <a:r>
              <a:rPr lang="en-US" sz="1200" dirty="0" err="1"/>
              <a:t>OutputAnalogAgentRef</a:t>
            </a:r>
            <a:r>
              <a:rPr lang="en-US" sz="1200" dirty="0"/>
              <a:t>&gt;10&lt;/</a:t>
            </a:r>
            <a:r>
              <a:rPr lang="en-US" sz="1200" dirty="0" err="1"/>
              <a:t>OutputAnalogAgentRef</a:t>
            </a:r>
            <a:r>
              <a:rPr lang="en-US" sz="1200" dirty="0"/>
              <a:t>&gt;</a:t>
            </a:r>
          </a:p>
          <a:p>
            <a:r>
              <a:rPr lang="en-US" sz="1200" dirty="0"/>
              <a:t>      &lt;</a:t>
            </a:r>
            <a:r>
              <a:rPr lang="en-US" sz="1200" dirty="0" err="1"/>
              <a:t>ComparisonAlgo</a:t>
            </a:r>
            <a:r>
              <a:rPr lang="en-US" sz="1200" dirty="0"/>
              <a:t>&gt;</a:t>
            </a:r>
            <a:r>
              <a:rPr lang="en-US" sz="1200" dirty="0" err="1"/>
              <a:t>EmdAlgo</a:t>
            </a:r>
            <a:r>
              <a:rPr lang="en-US" sz="1200" dirty="0"/>
              <a:t>&lt;/</a:t>
            </a:r>
            <a:r>
              <a:rPr lang="en-US" sz="1200" dirty="0" err="1"/>
              <a:t>ComparisonAlgo</a:t>
            </a:r>
            <a:r>
              <a:rPr lang="en-US" sz="1200" dirty="0"/>
              <a:t>&gt;</a:t>
            </a:r>
          </a:p>
          <a:p>
            <a:r>
              <a:rPr lang="en-US" sz="1200" dirty="0"/>
              <a:t>    &lt;/Scoreboard&gt;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631505" y="5085185"/>
            <a:ext cx="3590861" cy="1277273"/>
          </a:xfrm>
          <a:prstGeom prst="rect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sz="1100" dirty="0"/>
              <a:t> </a:t>
            </a:r>
            <a:r>
              <a:rPr lang="de-DE" sz="1100" b="1" dirty="0" err="1"/>
              <a:t>if</a:t>
            </a:r>
            <a:r>
              <a:rPr lang="de-DE" sz="1100" dirty="0"/>
              <a:t> </a:t>
            </a:r>
            <a:r>
              <a:rPr lang="de-DE" sz="1100" dirty="0"/>
              <a:t>(</a:t>
            </a:r>
            <a:r>
              <a:rPr lang="de-DE" sz="1100" dirty="0" err="1"/>
              <a:t>result</a:t>
            </a:r>
            <a:r>
              <a:rPr lang="de-DE" sz="1100" dirty="0"/>
              <a:t> </a:t>
            </a:r>
            <a:r>
              <a:rPr lang="de-DE" sz="1100" dirty="0"/>
              <a:t>&gt; </a:t>
            </a:r>
            <a:r>
              <a:rPr lang="de-DE" sz="1100" dirty="0">
                <a:solidFill>
                  <a:srgbClr val="FF0000"/>
                </a:solidFill>
              </a:rPr>
              <a:t>0.95 </a:t>
            </a:r>
            <a:r>
              <a:rPr lang="de-DE" sz="1100" dirty="0"/>
              <a:t>)</a:t>
            </a:r>
            <a:endParaRPr lang="de-DE" sz="1100" dirty="0"/>
          </a:p>
          <a:p>
            <a:r>
              <a:rPr lang="de-DE" sz="1100" dirty="0"/>
              <a:t>      `</a:t>
            </a:r>
            <a:r>
              <a:rPr lang="de-DE" sz="1100" b="1" dirty="0" err="1"/>
              <a:t>uvm_info</a:t>
            </a:r>
            <a:r>
              <a:rPr lang="de-DE" sz="1100" dirty="0"/>
              <a:t>(</a:t>
            </a:r>
            <a:r>
              <a:rPr lang="de-DE" sz="1100" dirty="0" err="1"/>
              <a:t>get_type_name</a:t>
            </a:r>
            <a:r>
              <a:rPr lang="de-DE" sz="1100" dirty="0"/>
              <a:t>(), $</a:t>
            </a:r>
            <a:r>
              <a:rPr lang="de-DE" sz="1100" dirty="0" err="1"/>
              <a:t>sformatf</a:t>
            </a:r>
            <a:r>
              <a:rPr lang="de-DE" sz="1100" dirty="0"/>
              <a:t>("pass </a:t>
            </a:r>
            <a:r>
              <a:rPr lang="de-DE" sz="1100" dirty="0" err="1"/>
              <a:t>successfully</a:t>
            </a:r>
            <a:r>
              <a:rPr lang="de-DE" sz="1100" dirty="0"/>
              <a:t>, </a:t>
            </a:r>
            <a:r>
              <a:rPr lang="de-DE" sz="1100" dirty="0" err="1"/>
              <a:t>comparison</a:t>
            </a:r>
            <a:r>
              <a:rPr lang="de-DE" sz="1100" dirty="0"/>
              <a:t> </a:t>
            </a:r>
            <a:r>
              <a:rPr lang="de-DE" sz="1100" dirty="0" err="1"/>
              <a:t>result</a:t>
            </a:r>
            <a:r>
              <a:rPr lang="de-DE" sz="1100" dirty="0"/>
              <a:t>: %f", </a:t>
            </a:r>
            <a:r>
              <a:rPr lang="de-DE" sz="1100" dirty="0" err="1"/>
              <a:t>result</a:t>
            </a:r>
            <a:r>
              <a:rPr lang="de-DE" sz="1100" dirty="0"/>
              <a:t>), UVM_LOW)</a:t>
            </a:r>
          </a:p>
          <a:p>
            <a:r>
              <a:rPr lang="de-DE" sz="1100" dirty="0"/>
              <a:t>    </a:t>
            </a:r>
            <a:r>
              <a:rPr lang="de-DE" sz="1100" b="1" dirty="0" err="1"/>
              <a:t>else</a:t>
            </a:r>
            <a:endParaRPr lang="de-DE" sz="1100" b="1" dirty="0"/>
          </a:p>
          <a:p>
            <a:r>
              <a:rPr lang="de-DE" sz="1100" dirty="0"/>
              <a:t>      `</a:t>
            </a:r>
            <a:r>
              <a:rPr lang="de-DE" sz="1100" b="1" dirty="0" err="1"/>
              <a:t>uvm_error</a:t>
            </a:r>
            <a:r>
              <a:rPr lang="de-DE" sz="1100" dirty="0"/>
              <a:t>(</a:t>
            </a:r>
            <a:r>
              <a:rPr lang="de-DE" sz="1100" dirty="0" err="1"/>
              <a:t>get_type_name</a:t>
            </a:r>
            <a:r>
              <a:rPr lang="de-DE" sz="1100" dirty="0"/>
              <a:t>(), $</a:t>
            </a:r>
            <a:r>
              <a:rPr lang="de-DE" sz="1100" dirty="0" err="1"/>
              <a:t>sformatf</a:t>
            </a:r>
            <a:r>
              <a:rPr lang="de-DE" sz="1100" dirty="0"/>
              <a:t>("</a:t>
            </a:r>
            <a:r>
              <a:rPr lang="de-DE" sz="1100" dirty="0" err="1"/>
              <a:t>fail</a:t>
            </a:r>
            <a:r>
              <a:rPr lang="de-DE" sz="1100" dirty="0"/>
              <a:t>, </a:t>
            </a:r>
            <a:r>
              <a:rPr lang="de-DE" sz="1100" dirty="0" err="1"/>
              <a:t>comparison</a:t>
            </a:r>
            <a:r>
              <a:rPr lang="de-DE" sz="1100" dirty="0"/>
              <a:t> </a:t>
            </a:r>
            <a:r>
              <a:rPr lang="de-DE" sz="1100" dirty="0" err="1"/>
              <a:t>result</a:t>
            </a:r>
            <a:r>
              <a:rPr lang="de-DE" sz="1100" dirty="0"/>
              <a:t>: %f", </a:t>
            </a:r>
            <a:r>
              <a:rPr lang="de-DE" sz="1100" dirty="0" err="1"/>
              <a:t>result</a:t>
            </a:r>
            <a:r>
              <a:rPr lang="de-DE" sz="1100" dirty="0"/>
              <a:t>))</a:t>
            </a:r>
            <a:endParaRPr lang="de-DE" sz="1100" dirty="0"/>
          </a:p>
        </p:txBody>
      </p:sp>
      <p:sp>
        <p:nvSpPr>
          <p:cNvPr id="26" name="TextBox 25"/>
          <p:cNvSpPr txBox="1"/>
          <p:nvPr/>
        </p:nvSpPr>
        <p:spPr bwMode="auto">
          <a:xfrm>
            <a:off x="4583833" y="4142402"/>
            <a:ext cx="73738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de-DE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Spec.xml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1774825" y="4797152"/>
            <a:ext cx="302326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de-DE" sz="1400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Scoreborad.svh</a:t>
            </a:r>
            <a:r>
              <a:rPr lang="de-DE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(</a:t>
            </a:r>
            <a:r>
              <a:rPr lang="de-DE" sz="1400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comparison</a:t>
            </a:r>
            <a:r>
              <a:rPr lang="de-DE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de-DE" sz="1400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function</a:t>
            </a:r>
            <a:r>
              <a:rPr lang="de-DE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1548055" y="721543"/>
            <a:ext cx="3757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dirty="0"/>
              <a:t>Step2: prepare Mako templates</a:t>
            </a:r>
          </a:p>
        </p:txBody>
      </p:sp>
      <p:sp>
        <p:nvSpPr>
          <p:cNvPr id="7" name="Rectangle 6"/>
          <p:cNvSpPr/>
          <p:nvPr/>
        </p:nvSpPr>
        <p:spPr>
          <a:xfrm>
            <a:off x="5676392" y="570858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 smtClean="0"/>
              <a:t>Step5</a:t>
            </a:r>
            <a:r>
              <a:rPr lang="de-DE" dirty="0"/>
              <a:t>: generate code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152400" y="368785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Step3: generate metamodeling structure</a:t>
            </a:r>
          </a:p>
          <a:p>
            <a:r>
              <a:rPr lang="de-DE" dirty="0" smtClean="0"/>
              <a:t>Step4</a:t>
            </a:r>
            <a:r>
              <a:rPr lang="de-DE" dirty="0"/>
              <a:t>: give </a:t>
            </a:r>
            <a:r>
              <a:rPr lang="de-DE" dirty="0" smtClean="0"/>
              <a:t>parameters in GUI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1612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background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number model</a:t>
            </a:r>
          </a:p>
          <a:p>
            <a:pPr lvl="1"/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A-UVM 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(Analog-UVM)</a:t>
            </a:r>
          </a:p>
          <a:p>
            <a:pPr lvl="1"/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Metamodeling framework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implementation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36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800" y="312185"/>
            <a:ext cx="10972800" cy="1143000"/>
          </a:xfrm>
        </p:spPr>
        <p:txBody>
          <a:bodyPr/>
          <a:lstStyle/>
          <a:p>
            <a:r>
              <a:rPr lang="de-DE" dirty="0" smtClean="0"/>
              <a:t>Application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65653795"/>
              </p:ext>
            </p:extLst>
          </p:nvPr>
        </p:nvGraphicFramePr>
        <p:xfrm>
          <a:off x="6934200" y="1981200"/>
          <a:ext cx="3810000" cy="2561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27824329"/>
              </p:ext>
            </p:extLst>
          </p:nvPr>
        </p:nvGraphicFramePr>
        <p:xfrm>
          <a:off x="1219200" y="1981200"/>
          <a:ext cx="3750674" cy="251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494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13"/>
          <a:stretch/>
        </p:blipFill>
        <p:spPr bwMode="auto">
          <a:xfrm>
            <a:off x="6629400" y="2656840"/>
            <a:ext cx="4800600" cy="2209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63"/>
          <a:stretch/>
        </p:blipFill>
        <p:spPr bwMode="auto">
          <a:xfrm>
            <a:off x="686635" y="2667000"/>
            <a:ext cx="4800600" cy="2438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08378" y="5054640"/>
            <a:ext cx="357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Error Detected Waveform of MADC</a:t>
            </a:r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7315200" y="5054640"/>
            <a:ext cx="3278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Error Fixed Waveform of MADC</a:t>
            </a:r>
            <a:endParaRPr lang="de-DE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de-DE" dirty="0" smtClean="0"/>
              <a:t>Application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458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114800" y="2294463"/>
            <a:ext cx="4417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2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Time Consumption Comparison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877766"/>
              </p:ext>
            </p:extLst>
          </p:nvPr>
        </p:nvGraphicFramePr>
        <p:xfrm>
          <a:off x="2315817" y="3043148"/>
          <a:ext cx="7056783" cy="1168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2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2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22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RNM MADC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RADAR MADC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2709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Simulation Time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4.5s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74.1s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 bwMode="auto">
          <a:xfrm>
            <a:off x="4980113" y="4880194"/>
            <a:ext cx="21864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8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Speed </a:t>
            </a:r>
            <a:r>
              <a:rPr lang="de-DE" sz="1800" kern="0" dirty="0" err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up</a:t>
            </a:r>
            <a:r>
              <a:rPr lang="de-DE" sz="18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:  ~16 </a:t>
            </a:r>
            <a:r>
              <a:rPr lang="de-DE" sz="1800" kern="0" dirty="0" err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times</a:t>
            </a:r>
            <a:endParaRPr lang="en-US" sz="1800" kern="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de-DE" dirty="0" smtClean="0"/>
              <a:t>Application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735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</a:t>
            </a:r>
            <a:r>
              <a:rPr lang="en-US" dirty="0" err="1" smtClean="0"/>
              <a:t>Accellera</a:t>
            </a:r>
            <a:r>
              <a:rPr lang="en-US" dirty="0" smtClean="0"/>
              <a:t>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19898592"/>
              </p:ext>
            </p:extLst>
          </p:nvPr>
        </p:nvGraphicFramePr>
        <p:xfrm>
          <a:off x="2883024" y="1143000"/>
          <a:ext cx="5807968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252603074"/>
              </p:ext>
            </p:extLst>
          </p:nvPr>
        </p:nvGraphicFramePr>
        <p:xfrm>
          <a:off x="2955032" y="4091136"/>
          <a:ext cx="5807968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67000"/>
            <a:ext cx="10972800" cy="1143000"/>
          </a:xfrm>
        </p:spPr>
        <p:txBody>
          <a:bodyPr/>
          <a:lstStyle/>
          <a:p>
            <a:r>
              <a:rPr lang="de-DE" dirty="0" smtClean="0"/>
              <a:t>Backup slides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12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828800" y="2362200"/>
            <a:ext cx="8429308" cy="344709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l">
              <a:spcAft>
                <a:spcPts val="0"/>
              </a:spcAft>
            </a:pPr>
            <a:r>
              <a:rPr lang="en-US" sz="20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initial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beign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457200" algn="l">
              <a:spcAft>
                <a:spcPts val="0"/>
              </a:spcAft>
            </a:pP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my_sys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new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; 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457200" algn="l"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cons =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my_sys.construct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(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z_complex_vec,z_real_vec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p_complex_vec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p_real_vec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); 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l"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end 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l"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 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l">
              <a:spcAft>
                <a:spcPts val="0"/>
              </a:spcAft>
            </a:pPr>
            <a:r>
              <a:rPr lang="en-US" sz="20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always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@(</a:t>
            </a:r>
            <a:r>
              <a:rPr lang="en-US" sz="20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posedge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clk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)  begin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l"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	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vin_s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= vin;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l"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	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resp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my_sys.get_response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(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vin_s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, T);   //response calculation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l"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	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vout_s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resp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* gain; 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l"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end 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1719342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Linear module realization: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51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background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number model</a:t>
            </a:r>
          </a:p>
          <a:p>
            <a:pPr lvl="1"/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A-UVM 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(Analog-UVM)</a:t>
            </a:r>
          </a:p>
          <a:p>
            <a:pPr lvl="1"/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Metamodeling framework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implementation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69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209800" y="3276600"/>
            <a:ext cx="6448108" cy="15100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l">
              <a:spcAft>
                <a:spcPts val="0"/>
              </a:spcAft>
            </a:pP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Zmax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=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$pow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(2,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n_bit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);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l"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xin_0 = adc0_i_p -  adc0_i_p;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l">
              <a:spcAft>
                <a:spcPts val="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Dout_zw_0 =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Zmax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* (xin_0 +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vref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)/(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vref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+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vref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);</a:t>
            </a:r>
            <a:endParaRPr lang="de-DE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9800" y="266700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ADC function: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27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Copyright © Infineon Technologies AG 2018. All rights reserved.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6B4F3E2-C26F-4F59-9878-D42FA84E48C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 smtClean="0"/>
              <a:t>2018-03-09   restricted</a:t>
            </a:r>
            <a:endParaRPr lang="en-US" b="1" dirty="0"/>
          </a:p>
        </p:txBody>
      </p:sp>
      <p:sp>
        <p:nvSpPr>
          <p:cNvPr id="7" name="Rechteck 6"/>
          <p:cNvSpPr/>
          <p:nvPr/>
        </p:nvSpPr>
        <p:spPr>
          <a:xfrm>
            <a:off x="1908384" y="2171264"/>
            <a:ext cx="3878268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%if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(_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Module.get_ConvertionFunctionParameter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() != 0 ):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counter = 0;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enable_counter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&lt;= 1;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%for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index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range(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port_size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&lt;%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port = _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Module.get_list_DataPortInput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()[index]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%&gt;\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%if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port.get_is_differential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() == True):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xin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_${index} = ${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port.get_name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()}_p - ${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port.get_name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()}_n;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elif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port.get_is_differential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() == False):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}    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xin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_${index} = ${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port.get_name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()};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       %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endif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Dout_zw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_${index} =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Zmax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*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xin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_${index}+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vref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/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vref+vref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endfor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503681" y="3171538"/>
            <a:ext cx="39154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// calculation of intermediate variables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xin_0 = adc0_i_p – adc0_n;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Dout_zw_0 =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Zmax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* (xin_0+ref)/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vref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+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vref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7"/>
          <p:cNvSpPr/>
          <p:nvPr/>
        </p:nvSpPr>
        <p:spPr>
          <a:xfrm>
            <a:off x="3455712" y="841014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Validation</a:t>
            </a:r>
            <a:r>
              <a:rPr lang="en-US" dirty="0" smtClean="0"/>
              <a:t> </a:t>
            </a:r>
            <a:r>
              <a:rPr lang="en-US" dirty="0" err="1" smtClean="0"/>
              <a:t>Testbench</a:t>
            </a:r>
            <a:r>
              <a:rPr lang="en-US" dirty="0" smtClean="0"/>
              <a:t> Generation Flow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 bwMode="auto">
          <a:xfrm>
            <a:off x="6312025" y="2636912"/>
            <a:ext cx="4105151" cy="18722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 bwMode="auto">
          <a:xfrm>
            <a:off x="3148608" y="1844824"/>
            <a:ext cx="122309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Mako</a:t>
            </a: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template </a:t>
            </a:r>
          </a:p>
        </p:txBody>
      </p:sp>
      <p:sp>
        <p:nvSpPr>
          <p:cNvPr id="12" name="Textfeld 11"/>
          <p:cNvSpPr txBox="1"/>
          <p:nvPr/>
        </p:nvSpPr>
        <p:spPr bwMode="auto">
          <a:xfrm>
            <a:off x="7945414" y="2276872"/>
            <a:ext cx="83837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ADC RNM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1919536" y="3345562"/>
            <a:ext cx="3816424" cy="1440160"/>
          </a:xfrm>
          <a:prstGeom prst="roundRect">
            <a:avLst/>
          </a:prstGeom>
          <a:noFill/>
          <a:ln w="12700">
            <a:solidFill>
              <a:schemeClr val="accent1"/>
            </a:solidFill>
            <a:prstDash val="dash"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86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3754319" y="1728747"/>
            <a:ext cx="4503559" cy="4500500"/>
          </a:xfrm>
          <a:prstGeom prst="ellips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954605" y="1271752"/>
            <a:ext cx="1915594" cy="9361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5110094" y="1524360"/>
            <a:ext cx="219214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Shorten mixed-signal verification time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909755" y="2385449"/>
            <a:ext cx="1811979" cy="936104"/>
            <a:chOff x="1331640" y="2310449"/>
            <a:chExt cx="1811979" cy="936104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1331640" y="2310449"/>
              <a:ext cx="1811979" cy="936104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tx2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tx2">
                    <a:lumMod val="40000"/>
                    <a:lumOff val="6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475656" y="2552864"/>
              <a:ext cx="1486492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marR="0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</a:pPr>
              <a:r>
                <a:rPr lang="en-US" sz="1400" kern="0" dirty="0" smtClean="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rPr>
                <a:t>Reduce simulation run  time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67600" y="3792032"/>
            <a:ext cx="2667000" cy="936104"/>
            <a:chOff x="5882709" y="3717032"/>
            <a:chExt cx="2362200" cy="936104"/>
          </a:xfrm>
        </p:grpSpPr>
        <p:sp>
          <p:nvSpPr>
            <p:cNvPr id="15" name="Rounded Rectangle 14"/>
            <p:cNvSpPr/>
            <p:nvPr/>
          </p:nvSpPr>
          <p:spPr bwMode="auto">
            <a:xfrm>
              <a:off x="5921717" y="3717032"/>
              <a:ext cx="2000908" cy="93610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5882709" y="3787552"/>
              <a:ext cx="2362200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>
              <a:defPPr>
                <a:defRPr lang="en-US"/>
              </a:defPPr>
              <a:lvl1pPr algn="ctr" eaLnBrk="0" hangingPunct="0">
                <a:defRPr sz="140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defRPr>
              </a:lvl1pPr>
            </a:lstStyle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dirty="0"/>
                <a:t>Reduce analog model development time </a:t>
              </a:r>
            </a:p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en-US" dirty="0"/>
                <a:t>Reduce model validation time 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69415" y="5411440"/>
            <a:ext cx="1872989" cy="936104"/>
            <a:chOff x="5291300" y="5336440"/>
            <a:chExt cx="1872989" cy="936104"/>
          </a:xfrm>
        </p:grpSpPr>
        <p:sp>
          <p:nvSpPr>
            <p:cNvPr id="18" name="Rounded Rectangle 17"/>
            <p:cNvSpPr/>
            <p:nvPr/>
          </p:nvSpPr>
          <p:spPr bwMode="auto">
            <a:xfrm>
              <a:off x="5291300" y="5336440"/>
              <a:ext cx="1811979" cy="93610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5291301" y="5507916"/>
              <a:ext cx="187298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>
              <a:defPPr>
                <a:defRPr lang="en-US"/>
              </a:defPPr>
              <a:lvl1pPr algn="ctr" eaLnBrk="0" hangingPunct="0">
                <a:defRPr sz="140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Automation of model generation and validation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31531" y="3799508"/>
            <a:ext cx="1811979" cy="936104"/>
            <a:chOff x="953416" y="3724508"/>
            <a:chExt cx="1811979" cy="936104"/>
          </a:xfrm>
        </p:grpSpPr>
        <p:sp>
          <p:nvSpPr>
            <p:cNvPr id="21" name="Rounded Rectangle 20"/>
            <p:cNvSpPr/>
            <p:nvPr/>
          </p:nvSpPr>
          <p:spPr bwMode="auto">
            <a:xfrm>
              <a:off x="953416" y="3724508"/>
              <a:ext cx="1811979" cy="93610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1037371" y="3969639"/>
              <a:ext cx="1668645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>
              <a:defPPr>
                <a:defRPr lang="en-US"/>
              </a:defPPr>
              <a:lvl1pPr algn="ctr" eaLnBrk="0" hangingPunct="0">
                <a:defRPr sz="140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Model at higher level of abstraction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043141" y="2385449"/>
            <a:ext cx="2041590" cy="936104"/>
            <a:chOff x="5465026" y="2310449"/>
            <a:chExt cx="2041590" cy="936104"/>
          </a:xfrm>
        </p:grpSpPr>
        <p:sp>
          <p:nvSpPr>
            <p:cNvPr id="24" name="Rounded Rectangle 23"/>
            <p:cNvSpPr/>
            <p:nvPr/>
          </p:nvSpPr>
          <p:spPr bwMode="auto">
            <a:xfrm>
              <a:off x="5568332" y="2310449"/>
              <a:ext cx="1811979" cy="93610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 bwMode="auto">
            <a:xfrm>
              <a:off x="5465026" y="2562474"/>
              <a:ext cx="204159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>
              <a:defPPr>
                <a:defRPr lang="en-US"/>
              </a:defPPr>
              <a:lvl1pPr algn="ctr" eaLnBrk="0" hangingPunct="0">
                <a:defRPr sz="140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Reduce </a:t>
              </a:r>
              <a:r>
                <a:rPr lang="en-US" dirty="0" err="1"/>
                <a:t>testbench</a:t>
              </a:r>
              <a:r>
                <a:rPr lang="en-US" dirty="0"/>
                <a:t> development time 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546048" y="5464696"/>
            <a:ext cx="1811979" cy="936104"/>
            <a:chOff x="1967933" y="5389696"/>
            <a:chExt cx="1811979" cy="936104"/>
          </a:xfrm>
        </p:grpSpPr>
        <p:sp>
          <p:nvSpPr>
            <p:cNvPr id="27" name="Rounded Rectangle 26"/>
            <p:cNvSpPr/>
            <p:nvPr/>
          </p:nvSpPr>
          <p:spPr bwMode="auto">
            <a:xfrm>
              <a:off x="1967933" y="5389696"/>
              <a:ext cx="1811979" cy="93610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2253751" y="5642303"/>
              <a:ext cx="1278228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>
              <a:defPPr>
                <a:defRPr lang="en-US"/>
              </a:defPPr>
              <a:lvl1pPr algn="ctr" eaLnBrk="0" hangingPunct="0">
                <a:defRPr sz="140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Use real number model</a:t>
              </a:r>
            </a:p>
          </p:txBody>
        </p:sp>
      </p:grpSp>
      <p:sp>
        <p:nvSpPr>
          <p:cNvPr id="29" name="Right Arrow 28"/>
          <p:cNvSpPr/>
          <p:nvPr/>
        </p:nvSpPr>
        <p:spPr bwMode="auto">
          <a:xfrm rot="1886634">
            <a:off x="7061870" y="1976105"/>
            <a:ext cx="321089" cy="233869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Right Arrow 29"/>
          <p:cNvSpPr/>
          <p:nvPr/>
        </p:nvSpPr>
        <p:spPr bwMode="auto">
          <a:xfrm rot="4855552">
            <a:off x="8061234" y="3431828"/>
            <a:ext cx="321089" cy="233869"/>
          </a:xfrm>
          <a:prstGeom prst="rightArrow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1" name="Right Arrow 30"/>
          <p:cNvSpPr/>
          <p:nvPr/>
        </p:nvSpPr>
        <p:spPr bwMode="auto">
          <a:xfrm rot="7313729">
            <a:off x="7789969" y="5010740"/>
            <a:ext cx="321089" cy="233869"/>
          </a:xfrm>
          <a:prstGeom prst="rightArrow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" name="Right Arrow 31"/>
          <p:cNvSpPr/>
          <p:nvPr/>
        </p:nvSpPr>
        <p:spPr bwMode="auto">
          <a:xfrm rot="8560035">
            <a:off x="4523735" y="2036322"/>
            <a:ext cx="321089" cy="233869"/>
          </a:xfrm>
          <a:prstGeom prst="rightArrow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Right Arrow 32"/>
          <p:cNvSpPr/>
          <p:nvPr/>
        </p:nvSpPr>
        <p:spPr bwMode="auto">
          <a:xfrm rot="6345197">
            <a:off x="3655199" y="3422544"/>
            <a:ext cx="321089" cy="233869"/>
          </a:xfrm>
          <a:prstGeom prst="rightArrow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" name="Right Arrow 33"/>
          <p:cNvSpPr/>
          <p:nvPr/>
        </p:nvSpPr>
        <p:spPr bwMode="auto">
          <a:xfrm rot="3659693">
            <a:off x="3927088" y="5021524"/>
            <a:ext cx="321089" cy="233869"/>
          </a:xfrm>
          <a:prstGeom prst="rightArrow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4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819" y="1487776"/>
            <a:ext cx="792088" cy="792088"/>
          </a:xfrm>
          <a:prstGeom prst="rect">
            <a:avLst/>
          </a:prstGeom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031" y="1420117"/>
            <a:ext cx="789641" cy="784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5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57400" y="1226403"/>
            <a:ext cx="9173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buClr>
                <a:srgbClr val="C00000"/>
              </a:buClr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Idea: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Automated generation 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real number models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corresponding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(TB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for validation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027120" y="2079536"/>
            <a:ext cx="2016224" cy="720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Specification of Analog Module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2074792" y="3807728"/>
            <a:ext cx="2376264" cy="72008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Real Number Model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811096" y="3807728"/>
            <a:ext cx="2451828" cy="72008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Validation </a:t>
            </a:r>
            <a:r>
              <a:rPr lang="en-US" sz="160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Testbench</a:t>
            </a:r>
            <a:r>
              <a:rPr lang="en-US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7762732" y="3807728"/>
            <a:ext cx="2448068" cy="72008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Run Script</a:t>
            </a:r>
          </a:p>
        </p:txBody>
      </p:sp>
      <p:cxnSp>
        <p:nvCxnSpPr>
          <p:cNvPr id="11" name="Straight Arrow Connector 10"/>
          <p:cNvCxnSpPr>
            <a:stCxn id="7" idx="2"/>
          </p:cNvCxnSpPr>
          <p:nvPr/>
        </p:nvCxnSpPr>
        <p:spPr>
          <a:xfrm>
            <a:off x="6035232" y="2799616"/>
            <a:ext cx="34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56708" y="3159656"/>
            <a:ext cx="5658498" cy="0"/>
          </a:xfrm>
          <a:prstGeom prst="line">
            <a:avLst/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256708" y="3148752"/>
            <a:ext cx="0" cy="6589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8915206" y="3159656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 bwMode="auto">
          <a:xfrm>
            <a:off x="2074792" y="4887848"/>
            <a:ext cx="2376264" cy="14367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Linear Module:</a:t>
            </a:r>
          </a:p>
          <a:p>
            <a:pPr marL="742950" lvl="1" indent="-285750" eaLnBrk="0" hangingPunct="0">
              <a:buFontTx/>
              <a:buChar char="-"/>
            </a:pPr>
            <a:r>
              <a:rPr lang="en-US" sz="14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Linear filter </a:t>
            </a:r>
          </a:p>
          <a:p>
            <a:pPr marL="742950" lvl="1" indent="-285750" eaLnBrk="0" hangingPunct="0">
              <a:buFontTx/>
              <a:buChar char="-"/>
            </a:pPr>
            <a:r>
              <a:rPr lang="en-US" sz="14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Linear amplifier 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Nonlinear Module:</a:t>
            </a:r>
          </a:p>
          <a:p>
            <a:pPr marL="742950" lvl="1" indent="-285750" eaLnBrk="0" hangingPunct="0">
              <a:buFontTx/>
              <a:buChar char="-"/>
            </a:pPr>
            <a:r>
              <a:rPr lang="en-US" sz="14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Comparator</a:t>
            </a:r>
          </a:p>
          <a:p>
            <a:pPr marL="742950" lvl="1" indent="-285750" eaLnBrk="0" hangingPunct="0">
              <a:buFontTx/>
              <a:buChar char="-"/>
            </a:pPr>
            <a:r>
              <a:rPr lang="en-US" sz="14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ADC/DAC</a:t>
            </a:r>
            <a:endParaRPr lang="en-US" sz="14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814652" y="4887848"/>
            <a:ext cx="2448272" cy="14367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Constrained randomized stimulus 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7762732" y="4887848"/>
            <a:ext cx="2448068" cy="14367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   Simulators: </a:t>
            </a:r>
            <a:endParaRPr lang="en-US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algn="ctr" eaLnBrk="0" hangingPunct="0"/>
            <a:r>
              <a:rPr lang="en-US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Cadence Incisive</a:t>
            </a:r>
          </a:p>
          <a:p>
            <a:pPr algn="ctr" eaLnBrk="0" hangingPunct="0"/>
            <a:r>
              <a:rPr lang="en-US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Synopsys VCS</a:t>
            </a:r>
          </a:p>
          <a:p>
            <a:pPr algn="ctr" eaLnBrk="0" hangingPunct="0"/>
            <a:r>
              <a:rPr lang="en-US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Mentor Graphics Questa</a:t>
            </a:r>
          </a:p>
        </p:txBody>
      </p:sp>
      <p:sp>
        <p:nvSpPr>
          <p:cNvPr id="18" name="Pfeil nach unten 1"/>
          <p:cNvSpPr/>
          <p:nvPr/>
        </p:nvSpPr>
        <p:spPr bwMode="auto">
          <a:xfrm>
            <a:off x="3112692" y="4574463"/>
            <a:ext cx="258244" cy="288032"/>
          </a:xfrm>
          <a:prstGeom prst="downArrow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Pfeil nach unten 20"/>
          <p:cNvSpPr/>
          <p:nvPr/>
        </p:nvSpPr>
        <p:spPr bwMode="auto">
          <a:xfrm>
            <a:off x="5906110" y="4565132"/>
            <a:ext cx="258244" cy="288032"/>
          </a:xfrm>
          <a:prstGeom prst="downArrow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Pfeil nach unten 21"/>
          <p:cNvSpPr/>
          <p:nvPr/>
        </p:nvSpPr>
        <p:spPr bwMode="auto">
          <a:xfrm>
            <a:off x="8857644" y="4565132"/>
            <a:ext cx="258244" cy="288032"/>
          </a:xfrm>
          <a:prstGeom prst="downArrow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18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 bwMode="auto">
          <a:xfrm>
            <a:off x="3089156" y="4321732"/>
            <a:ext cx="5826916" cy="97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tx2">
                  <a:lumMod val="75000"/>
                </a:schemeClr>
              </a:buClr>
              <a:buSzTx/>
              <a:tabLst/>
            </a:pP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Solutions: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tx2">
                  <a:lumMod val="75000"/>
                </a:schemeClr>
              </a:buClr>
              <a:buSzTx/>
              <a:tabLst/>
            </a:pP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 1. Use </a:t>
            </a: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meta-modeling concept for model and </a:t>
            </a:r>
            <a:r>
              <a:rPr lang="en-US" sz="1400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testbench</a:t>
            </a: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code </a:t>
            </a: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generation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tx2">
                  <a:lumMod val="75000"/>
                </a:schemeClr>
              </a:buClr>
              <a:buSzTx/>
              <a:tabLst/>
            </a:pP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 2a. Use UVM-based </a:t>
            </a:r>
            <a:r>
              <a:rPr lang="en-US" sz="1400" kern="0" dirty="0" err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testbench</a:t>
            </a: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for validation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 2b. Script to run simulation 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3161164" y="1897117"/>
            <a:ext cx="4137351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tx2">
                  <a:lumMod val="75000"/>
                </a:schemeClr>
              </a:buClr>
              <a:buSzTx/>
              <a:tabLst/>
            </a:pP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Problems: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1. Find an </a:t>
            </a: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e</a:t>
            </a: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fficient way of generating analog models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2. Lack systematic model validation method</a:t>
            </a:r>
          </a:p>
        </p:txBody>
      </p:sp>
      <p:sp>
        <p:nvSpPr>
          <p:cNvPr id="23" name="Down Arrow 22"/>
          <p:cNvSpPr/>
          <p:nvPr/>
        </p:nvSpPr>
        <p:spPr bwMode="auto">
          <a:xfrm>
            <a:off x="5876122" y="3328392"/>
            <a:ext cx="345737" cy="504056"/>
          </a:xfrm>
          <a:prstGeom prst="downArrow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2819400" y="1600200"/>
            <a:ext cx="6077182" cy="1440160"/>
          </a:xfrm>
          <a:prstGeom prst="round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2819400" y="4090248"/>
            <a:ext cx="6077182" cy="1440160"/>
          </a:xfrm>
          <a:prstGeom prst="roundRect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76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Theoretical background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Real number model</a:t>
            </a: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A-UVM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(Analog-UVM)</a:t>
            </a:r>
          </a:p>
          <a:p>
            <a:pPr lvl="1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Metamodeling framework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implementation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98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44697" y="570057"/>
            <a:ext cx="8000999" cy="530883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Real Number Model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Advantages of RNM: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digital solver only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mostly faster than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verilog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-A,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verilog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-AMS, SPICE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behavioral model, signal flow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20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4697" y="570057"/>
            <a:ext cx="8000999" cy="530883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A-UVM = UVM + analog package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© Accellera Systems Initiative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989160" y="5711915"/>
            <a:ext cx="120458" cy="120458"/>
          </a:xfrm>
          <a:prstGeom prst="ellipse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955795" y="1199813"/>
            <a:ext cx="8178805" cy="38210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202884" y="1570768"/>
            <a:ext cx="7559944" cy="30963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380241" y="1927294"/>
            <a:ext cx="2448272" cy="2484276"/>
          </a:xfrm>
          <a:prstGeom prst="rect">
            <a:avLst/>
          </a:prstGeom>
          <a:solidFill>
            <a:schemeClr val="accent1">
              <a:lumMod val="40000"/>
              <a:lumOff val="6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536383" y="3299405"/>
            <a:ext cx="1486905" cy="1080119"/>
          </a:xfrm>
          <a:prstGeom prst="rect">
            <a:avLst/>
          </a:prstGeom>
          <a:solidFill>
            <a:schemeClr val="accent1">
              <a:lumMod val="40000"/>
              <a:lumOff val="6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581337" y="2223915"/>
            <a:ext cx="1004380" cy="50405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Sequencer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581337" y="3489491"/>
            <a:ext cx="936104" cy="50798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Driver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3630800" y="3516136"/>
            <a:ext cx="936104" cy="50798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Monitor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871160" y="3660152"/>
            <a:ext cx="936104" cy="48375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Monitor</a:t>
            </a:r>
          </a:p>
        </p:txBody>
      </p:sp>
      <p:sp>
        <p:nvSpPr>
          <p:cNvPr id="15" name="Down Arrow 14"/>
          <p:cNvSpPr/>
          <p:nvPr/>
        </p:nvSpPr>
        <p:spPr bwMode="auto">
          <a:xfrm>
            <a:off x="2953097" y="2727971"/>
            <a:ext cx="216420" cy="788164"/>
          </a:xfrm>
          <a:prstGeom prst="downArrow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812560" y="5968331"/>
            <a:ext cx="1782705" cy="43246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Analog Module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346032" y="4168132"/>
            <a:ext cx="0" cy="16077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5214976" y="1899880"/>
            <a:ext cx="1327935" cy="59065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Scoreboard</a:t>
            </a:r>
            <a:endParaRPr lang="en-US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>
            <a:stCxn id="6" idx="2"/>
          </p:cNvCxnSpPr>
          <p:nvPr/>
        </p:nvCxnSpPr>
        <p:spPr>
          <a:xfrm>
            <a:off x="2989160" y="5772144"/>
            <a:ext cx="1505736" cy="372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488926" y="5772144"/>
            <a:ext cx="3312368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464576" y="5775864"/>
            <a:ext cx="33584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043682" y="3967969"/>
            <a:ext cx="14176" cy="21604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Bent-Up Arrow 22"/>
          <p:cNvSpPr/>
          <p:nvPr/>
        </p:nvSpPr>
        <p:spPr bwMode="auto">
          <a:xfrm rot="16200000">
            <a:off x="6313216" y="2493827"/>
            <a:ext cx="1424297" cy="884474"/>
          </a:xfrm>
          <a:prstGeom prst="bentUpArrow">
            <a:avLst>
              <a:gd name="adj1" fmla="val 11493"/>
              <a:gd name="adj2" fmla="val 10016"/>
              <a:gd name="adj3" fmla="val 16401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4" name="Bent-Up Arrow 23"/>
          <p:cNvSpPr/>
          <p:nvPr/>
        </p:nvSpPr>
        <p:spPr bwMode="auto">
          <a:xfrm rot="5400000" flipH="1">
            <a:off x="3874440" y="2285175"/>
            <a:ext cx="1454239" cy="1007680"/>
          </a:xfrm>
          <a:prstGeom prst="bentUpArrow">
            <a:avLst>
              <a:gd name="adj1" fmla="val 10959"/>
              <a:gd name="adj2" fmla="val 11152"/>
              <a:gd name="adj3" fmla="val 14925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1974616" y="1199813"/>
            <a:ext cx="12293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6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2287702" y="1614390"/>
            <a:ext cx="12293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Environment 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2433590" y="1990901"/>
            <a:ext cx="12293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2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Agent </a:t>
            </a:r>
          </a:p>
        </p:txBody>
      </p:sp>
      <p:sp>
        <p:nvSpPr>
          <p:cNvPr id="28" name="TextBox 27"/>
          <p:cNvSpPr txBox="1"/>
          <p:nvPr/>
        </p:nvSpPr>
        <p:spPr bwMode="auto">
          <a:xfrm>
            <a:off x="6580709" y="3337526"/>
            <a:ext cx="12293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2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Agent </a:t>
            </a:r>
          </a:p>
        </p:txBody>
      </p:sp>
      <p:sp>
        <p:nvSpPr>
          <p:cNvPr id="29" name="Flowchart: Punched Tape 28"/>
          <p:cNvSpPr/>
          <p:nvPr/>
        </p:nvSpPr>
        <p:spPr bwMode="auto">
          <a:xfrm>
            <a:off x="804522" y="1035653"/>
            <a:ext cx="1098086" cy="994358"/>
          </a:xfrm>
          <a:prstGeom prst="flowChartPunchedTape">
            <a:avLst/>
          </a:prstGeom>
          <a:ln>
            <a:solidFill>
              <a:schemeClr val="accent1"/>
            </a:solidFill>
            <a:prstDash val="dash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40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Sequence</a:t>
            </a:r>
          </a:p>
        </p:txBody>
      </p:sp>
      <p:cxnSp>
        <p:nvCxnSpPr>
          <p:cNvPr id="30" name="Curved Connector 29"/>
          <p:cNvCxnSpPr>
            <a:stCxn id="29" idx="2"/>
            <a:endCxn id="11" idx="1"/>
          </p:cNvCxnSpPr>
          <p:nvPr/>
        </p:nvCxnSpPr>
        <p:spPr>
          <a:xfrm rot="16200000" flipH="1">
            <a:off x="1694767" y="1589373"/>
            <a:ext cx="545368" cy="1227772"/>
          </a:xfrm>
          <a:prstGeom prst="curvedConnector2">
            <a:avLst/>
          </a:prstGeom>
          <a:ln>
            <a:solidFill>
              <a:schemeClr val="accent1"/>
            </a:solidFill>
            <a:prstDash val="lg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>
            <a:off x="4097723" y="3997396"/>
            <a:ext cx="0" cy="17549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 bwMode="auto">
          <a:xfrm>
            <a:off x="259849" y="2490535"/>
            <a:ext cx="1475091" cy="1477433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Trans:</a:t>
            </a:r>
          </a:p>
          <a:p>
            <a:pPr algn="ctr" eaLnBrk="0" hangingPunct="0"/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Name: </a:t>
            </a:r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sine/ramp/</a:t>
            </a:r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F</a:t>
            </a:r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ourier/constant</a:t>
            </a:r>
            <a:endParaRPr lang="en-US" sz="1050" b="1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algn="ctr" eaLnBrk="0" hangingPunct="0"/>
            <a:r>
              <a:rPr lang="en-US" sz="1050" b="1" dirty="0" err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Freq</a:t>
            </a:r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: 200kHz</a:t>
            </a:r>
          </a:p>
          <a:p>
            <a:pPr algn="ctr" eaLnBrk="0" hangingPunct="0"/>
            <a:r>
              <a:rPr lang="en-US" sz="1050" b="1" dirty="0" err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Ampl</a:t>
            </a:r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: 5</a:t>
            </a:r>
          </a:p>
          <a:p>
            <a:pPr algn="ctr" eaLnBrk="0" hangingPunct="0"/>
            <a:r>
              <a:rPr lang="en-US" sz="1050" b="1" dirty="0" err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Dur</a:t>
            </a:r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: 5us</a:t>
            </a:r>
          </a:p>
          <a:p>
            <a:pPr algn="ctr" eaLnBrk="0" hangingPunct="0"/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…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" t="6074" r="2411" b="12282"/>
          <a:stretch/>
        </p:blipFill>
        <p:spPr>
          <a:xfrm>
            <a:off x="1593748" y="5199123"/>
            <a:ext cx="1121286" cy="48475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" t="6074" r="2411" b="12282"/>
          <a:stretch/>
        </p:blipFill>
        <p:spPr>
          <a:xfrm>
            <a:off x="9116757" y="5201160"/>
            <a:ext cx="1121286" cy="484758"/>
          </a:xfrm>
          <a:prstGeom prst="rect">
            <a:avLst/>
          </a:prstGeom>
        </p:spPr>
      </p:pic>
      <p:sp>
        <p:nvSpPr>
          <p:cNvPr id="37" name="Rounded Rectangle 36"/>
          <p:cNvSpPr/>
          <p:nvPr/>
        </p:nvSpPr>
        <p:spPr bwMode="auto">
          <a:xfrm>
            <a:off x="10469376" y="2540039"/>
            <a:ext cx="1460437" cy="148407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Trans:</a:t>
            </a:r>
          </a:p>
          <a:p>
            <a:pPr algn="ctr" eaLnBrk="0" hangingPunct="0"/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Name: </a:t>
            </a:r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sine/ramp/Fourier/constant</a:t>
            </a:r>
            <a:endParaRPr lang="en-US" sz="1050" b="1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algn="ctr" eaLnBrk="0" hangingPunct="0"/>
            <a:r>
              <a:rPr lang="en-US" sz="1050" b="1" dirty="0" err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Freq</a:t>
            </a:r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: ..</a:t>
            </a:r>
          </a:p>
          <a:p>
            <a:pPr algn="ctr" eaLnBrk="0" hangingPunct="0"/>
            <a:r>
              <a:rPr lang="en-US" sz="1050" b="1" dirty="0" err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Ampl</a:t>
            </a:r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: ..</a:t>
            </a:r>
          </a:p>
          <a:p>
            <a:pPr algn="ctr" eaLnBrk="0" hangingPunct="0"/>
            <a:r>
              <a:rPr lang="en-US" sz="1050" b="1" dirty="0" err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Dur</a:t>
            </a:r>
            <a:r>
              <a:rPr lang="en-US" sz="105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: ..</a:t>
            </a:r>
          </a:p>
          <a:p>
            <a:pPr algn="ctr" eaLnBrk="0" hangingPunct="0"/>
            <a:endParaRPr lang="en-US" sz="1050" b="1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3037610" y="3981609"/>
            <a:ext cx="12284" cy="2167701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6" idx="6"/>
          </p:cNvCxnSpPr>
          <p:nvPr/>
        </p:nvCxnSpPr>
        <p:spPr>
          <a:xfrm>
            <a:off x="3109618" y="5772144"/>
            <a:ext cx="1702942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0800000">
            <a:off x="4098852" y="4003484"/>
            <a:ext cx="0" cy="1754912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14" idx="2"/>
          </p:cNvCxnSpPr>
          <p:nvPr/>
        </p:nvCxnSpPr>
        <p:spPr>
          <a:xfrm flipV="1">
            <a:off x="7339212" y="4143905"/>
            <a:ext cx="0" cy="1614492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488926" y="5772144"/>
            <a:ext cx="3395022" cy="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 bwMode="auto">
          <a:xfrm>
            <a:off x="4800422" y="5411426"/>
            <a:ext cx="1782705" cy="4848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Model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3057858" y="6149310"/>
            <a:ext cx="1742564" cy="11029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057858" y="6149310"/>
            <a:ext cx="1768262" cy="425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583127" y="6158643"/>
            <a:ext cx="3312368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583128" y="6142828"/>
            <a:ext cx="3312367" cy="17511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 bwMode="auto">
          <a:xfrm>
            <a:off x="8105867" y="3299404"/>
            <a:ext cx="1486138" cy="1080119"/>
          </a:xfrm>
          <a:prstGeom prst="rect">
            <a:avLst/>
          </a:prstGeom>
          <a:solidFill>
            <a:schemeClr val="accent1">
              <a:lumMod val="40000"/>
              <a:lumOff val="60000"/>
              <a:alpha val="69804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8413892" y="3660152"/>
            <a:ext cx="936104" cy="48375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4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Monitor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8899522" y="4168132"/>
            <a:ext cx="1" cy="19888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Bent-Up Arrow 54"/>
          <p:cNvSpPr/>
          <p:nvPr/>
        </p:nvSpPr>
        <p:spPr bwMode="auto">
          <a:xfrm rot="16200000">
            <a:off x="6917786" y="1600600"/>
            <a:ext cx="1722475" cy="2396628"/>
          </a:xfrm>
          <a:prstGeom prst="bentUpArrow">
            <a:avLst>
              <a:gd name="adj1" fmla="val 5755"/>
              <a:gd name="adj2" fmla="val 6441"/>
              <a:gd name="adj3" fmla="val 10166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 bwMode="auto">
          <a:xfrm>
            <a:off x="8362673" y="3349765"/>
            <a:ext cx="12293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200" kern="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Agent 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8899521" y="4163453"/>
            <a:ext cx="0" cy="1993495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 bwMode="auto">
          <a:xfrm>
            <a:off x="7162800" y="3733800"/>
            <a:ext cx="426853" cy="2315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70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trans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8717147" y="3774405"/>
            <a:ext cx="426853" cy="2149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70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trans</a:t>
            </a:r>
          </a:p>
        </p:txBody>
      </p:sp>
    </p:spTree>
    <p:extLst>
      <p:ext uri="{BB962C8B-B14F-4D97-AF65-F5344CB8AC3E}">
        <p14:creationId xmlns:p14="http://schemas.microsoft.com/office/powerpoint/2010/main" val="363522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875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875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875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875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875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" dur="875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875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875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50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59259E-6 L -0.00013 -0.2173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88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22222E-6 L -1.875E-6 -0.2627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21736 L -0.10925 -0.2173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0.26273 L -0.2375 -0.270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75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33" grpId="0" animBg="1"/>
      <p:bldP spid="37" grpId="0" animBg="1"/>
      <p:bldP spid="47" grpId="0" animBg="1"/>
      <p:bldP spid="53" grpId="0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1173</Words>
  <Application>Microsoft Office PowerPoint</Application>
  <PresentationFormat>Widescreen</PresentationFormat>
  <Paragraphs>328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SimSun</vt:lpstr>
      <vt:lpstr>Arial</vt:lpstr>
      <vt:lpstr>Calibri</vt:lpstr>
      <vt:lpstr>Times New Roman</vt:lpstr>
      <vt:lpstr>Verdana</vt:lpstr>
      <vt:lpstr>Wingdings</vt:lpstr>
      <vt:lpstr>Office Theme</vt:lpstr>
      <vt:lpstr>Methodology for Automated Validation of Analog Behavioral Models for Mixed-Signal Verification</vt:lpstr>
      <vt:lpstr>Agenda</vt:lpstr>
      <vt:lpstr>Agenda</vt:lpstr>
      <vt:lpstr>Motivation</vt:lpstr>
      <vt:lpstr>Motivation</vt:lpstr>
      <vt:lpstr>Motivation</vt:lpstr>
      <vt:lpstr>Agenda</vt:lpstr>
      <vt:lpstr>Real Number Model</vt:lpstr>
      <vt:lpstr> A-UVM = UVM + analog package</vt:lpstr>
      <vt:lpstr>A-UVM</vt:lpstr>
      <vt:lpstr>PowerPoint Presentation</vt:lpstr>
      <vt:lpstr>Agenda</vt:lpstr>
      <vt:lpstr>Flow implementation</vt:lpstr>
      <vt:lpstr>Flow implementation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Agenda</vt:lpstr>
      <vt:lpstr>Application</vt:lpstr>
      <vt:lpstr>Application</vt:lpstr>
      <vt:lpstr>Application</vt:lpstr>
      <vt:lpstr>Conclusion</vt:lpstr>
      <vt:lpstr>Questions</vt:lpstr>
      <vt:lpstr>Backup slides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2018-10-03T19:33:26Z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