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48"/>
  </p:notesMasterIdLst>
  <p:handoutMasterIdLst>
    <p:handoutMasterId r:id="rId49"/>
  </p:handoutMasterIdLst>
  <p:sldIdLst>
    <p:sldId id="501" r:id="rId5"/>
    <p:sldId id="506" r:id="rId6"/>
    <p:sldId id="523" r:id="rId7"/>
    <p:sldId id="533" r:id="rId8"/>
    <p:sldId id="525" r:id="rId9"/>
    <p:sldId id="527" r:id="rId10"/>
    <p:sldId id="529" r:id="rId11"/>
    <p:sldId id="530" r:id="rId12"/>
    <p:sldId id="535" r:id="rId13"/>
    <p:sldId id="538" r:id="rId14"/>
    <p:sldId id="539" r:id="rId15"/>
    <p:sldId id="528" r:id="rId16"/>
    <p:sldId id="526" r:id="rId17"/>
    <p:sldId id="532" r:id="rId18"/>
    <p:sldId id="531" r:id="rId19"/>
    <p:sldId id="546" r:id="rId20"/>
    <p:sldId id="547" r:id="rId21"/>
    <p:sldId id="548" r:id="rId22"/>
    <p:sldId id="549" r:id="rId23"/>
    <p:sldId id="550" r:id="rId24"/>
    <p:sldId id="551" r:id="rId25"/>
    <p:sldId id="552" r:id="rId26"/>
    <p:sldId id="553" r:id="rId27"/>
    <p:sldId id="554" r:id="rId28"/>
    <p:sldId id="555" r:id="rId29"/>
    <p:sldId id="556" r:id="rId30"/>
    <p:sldId id="557" r:id="rId31"/>
    <p:sldId id="558" r:id="rId32"/>
    <p:sldId id="559" r:id="rId33"/>
    <p:sldId id="560" r:id="rId34"/>
    <p:sldId id="543" r:id="rId35"/>
    <p:sldId id="521" r:id="rId36"/>
    <p:sldId id="514" r:id="rId37"/>
    <p:sldId id="515" r:id="rId38"/>
    <p:sldId id="516" r:id="rId39"/>
    <p:sldId id="517" r:id="rId40"/>
    <p:sldId id="540" r:id="rId41"/>
    <p:sldId id="562" r:id="rId42"/>
    <p:sldId id="519" r:id="rId43"/>
    <p:sldId id="520" r:id="rId44"/>
    <p:sldId id="518" r:id="rId45"/>
    <p:sldId id="541" r:id="rId46"/>
    <p:sldId id="505" r:id="rId47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256">
          <p15:clr>
            <a:srgbClr val="A4A3A4"/>
          </p15:clr>
        </p15:guide>
        <p15:guide id="4" pos="36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28" autoAdjust="0"/>
    <p:restoredTop sz="85829" autoAdjust="0"/>
  </p:normalViewPr>
  <p:slideViewPr>
    <p:cSldViewPr>
      <p:cViewPr varScale="1">
        <p:scale>
          <a:sx n="119" d="100"/>
          <a:sy n="119" d="100"/>
        </p:scale>
        <p:origin x="132" y="402"/>
      </p:cViewPr>
      <p:guideLst>
        <p:guide orient="horz" pos="2160"/>
        <p:guide pos="3840"/>
        <p:guide orient="horz" pos="2256"/>
        <p:guide pos="36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8" d="100"/>
        <a:sy n="18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04.10.2018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30238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Eyck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2674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30238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Eyck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403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30238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Eyck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2116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30238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Eyck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498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30238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Eyck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498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30238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Eyck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3283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30238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Eyck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3945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30238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Eyck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746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30238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Verification View model VV : embeds a complete RTL description of ICN  that is wrapped in order to provide the same TLM2.0 compliant interface as other models</a:t>
            </a:r>
          </a:p>
          <a:p>
            <a:r>
              <a:rPr lang="en-US" dirty="0"/>
              <a:t>Cycle and bit-accurate, including service network functionality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Arteris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E1C1D01-FFF7-4862-B1AF-027DD86255FA}" type="datetime1">
              <a:rPr lang="en-US" smtClean="0"/>
              <a:t>10/4/2018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722086" y="9719599"/>
            <a:ext cx="2355655" cy="35104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Copyright © Arteris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9C0D6EA-7A98-4230-B74F-996E3811EFE8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89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30238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Verification View model VV : embeds a complete RTL description of ICN  that is wrapped in order to provide the same TLM2.0 compliant interface as other models</a:t>
            </a:r>
          </a:p>
          <a:p>
            <a:r>
              <a:rPr lang="en-US" dirty="0"/>
              <a:t>Cycle and bit-accurate, including service network functionality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Arteris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E1C1D01-FFF7-4862-B1AF-027DD86255FA}" type="datetime1">
              <a:rPr lang="en-US" smtClean="0"/>
              <a:t>10/4/2018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722086" y="9719599"/>
            <a:ext cx="2355655" cy="35104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Copyright © Arteris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9C0D6EA-7A98-4230-B74F-996E3811EFE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61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30238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Verification View model VV : embeds a complete RTL description of ICN  that is wrapped in order to provide the same TLM2.0 compliant interface as other models</a:t>
            </a:r>
          </a:p>
          <a:p>
            <a:r>
              <a:rPr lang="en-US" dirty="0"/>
              <a:t>Cycle and bit-accurate, including service network functionality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Arteris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E1C1D01-FFF7-4862-B1AF-027DD86255FA}" type="datetime1">
              <a:rPr lang="en-US" smtClean="0"/>
              <a:t>10/4/2018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722086" y="9719599"/>
            <a:ext cx="2355655" cy="35104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Copyright © Arteris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9C0D6EA-7A98-4230-B74F-996E3811EFE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80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30238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Eyck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24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0963" y="741363"/>
            <a:ext cx="6573837" cy="3698875"/>
          </a:xfrm>
          <a:ln/>
        </p:spPr>
      </p:sp>
      <p:sp>
        <p:nvSpPr>
          <p:cNvPr id="911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100" y="4686300"/>
            <a:ext cx="5389563" cy="4438650"/>
          </a:xfrm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514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6525" y="768350"/>
            <a:ext cx="6823075" cy="3838575"/>
          </a:xfrm>
          <a:noFill/>
          <a:ln w="9525"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102" y="4862882"/>
            <a:ext cx="5675424" cy="4503888"/>
          </a:xfrm>
          <a:noFill/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622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6525" y="768350"/>
            <a:ext cx="6823075" cy="3838575"/>
          </a:xfrm>
          <a:noFill/>
          <a:ln w="9525"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102" y="4862882"/>
            <a:ext cx="5675424" cy="4503888"/>
          </a:xfrm>
          <a:noFill/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480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30238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Eyck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248D3D-B91D-4C0E-B577-B2CAAE2DB882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267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7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7.png"/><Relationship Id="rId4" Type="http://schemas.openxmlformats.org/officeDocument/2006/relationships/image" Target="../media/image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.minres.com/DVCon2018" TargetMode="External"/><Relationship Id="rId2" Type="http://schemas.openxmlformats.org/officeDocument/2006/relationships/hyperlink" Target="https://git.minres.com/SystemC/SystemC-Component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riscv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Efficient use of Virtual Prototypes in </a:t>
            </a:r>
            <a:r>
              <a:rPr lang="en-US" dirty="0" smtClean="0"/>
              <a:t>HW/SW </a:t>
            </a:r>
            <a:r>
              <a:rPr lang="en-US" dirty="0"/>
              <a:t>Development and Verification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Rocco </a:t>
            </a:r>
            <a:r>
              <a:rPr lang="en-US" dirty="0" err="1" smtClean="0"/>
              <a:t>Jonack</a:t>
            </a:r>
            <a:r>
              <a:rPr lang="en-US" dirty="0" smtClean="0"/>
              <a:t>, MINRES® Technologies GmbH</a:t>
            </a:r>
          </a:p>
          <a:p>
            <a:r>
              <a:rPr lang="en-US" dirty="0" smtClean="0"/>
              <a:t>Eyck </a:t>
            </a:r>
            <a:r>
              <a:rPr lang="en-US" dirty="0" err="1" smtClean="0"/>
              <a:t>Jentzsch</a:t>
            </a:r>
            <a:r>
              <a:rPr lang="en-US" dirty="0" smtClean="0"/>
              <a:t>, MINRES® Technologies GmbH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2" name="Bild 1" descr="Minres_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5821680"/>
            <a:ext cx="4355592" cy="96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RISC-V </a:t>
            </a:r>
            <a:r>
              <a:rPr lang="mr-IN" dirty="0" smtClean="0"/>
              <a:t>–</a:t>
            </a:r>
            <a:r>
              <a:rPr lang="en-US" dirty="0" smtClean="0"/>
              <a:t> Some Background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There  are several ISS available. </a:t>
            </a:r>
            <a:r>
              <a:rPr lang="en-US" dirty="0" err="1"/>
              <a:t>e.g</a:t>
            </a:r>
            <a:r>
              <a:rPr lang="en-US" dirty="0"/>
              <a:t> </a:t>
            </a:r>
          </a:p>
          <a:p>
            <a:pPr lvl="1"/>
            <a:r>
              <a:rPr lang="en-US" dirty="0" smtClean="0"/>
              <a:t>Spike </a:t>
            </a:r>
            <a:r>
              <a:rPr lang="mr-IN" dirty="0"/>
              <a:t>–</a:t>
            </a:r>
            <a:r>
              <a:rPr lang="en-US" dirty="0"/>
              <a:t> the reference simulator </a:t>
            </a:r>
            <a:r>
              <a:rPr lang="en-US"/>
              <a:t>but </a:t>
            </a:r>
            <a:r>
              <a:rPr lang="en-US" smtClean="0"/>
              <a:t>too </a:t>
            </a:r>
            <a:r>
              <a:rPr lang="en-US" dirty="0"/>
              <a:t>slow for SW </a:t>
            </a:r>
            <a:r>
              <a:rPr lang="en-US" dirty="0" smtClean="0"/>
              <a:t>development</a:t>
            </a:r>
            <a:endParaRPr lang="en-US" dirty="0"/>
          </a:p>
          <a:p>
            <a:pPr lvl="1"/>
            <a:r>
              <a:rPr lang="en-US" dirty="0" err="1" smtClean="0"/>
              <a:t>QEmu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very fast DBT based ISS but GNU license restrictions limit commercial use</a:t>
            </a:r>
          </a:p>
          <a:p>
            <a:pPr lvl="1"/>
            <a:r>
              <a:rPr lang="en-US" dirty="0" smtClean="0"/>
              <a:t>RV8 </a:t>
            </a:r>
            <a:r>
              <a:rPr lang="mr-IN" dirty="0" smtClean="0"/>
              <a:t>–</a:t>
            </a:r>
            <a:r>
              <a:rPr lang="en-US" dirty="0" smtClean="0"/>
              <a:t> DBT based full-system ISS, difficult to tailor to ISA modifications, limited debugging capabilities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30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DBT-</a:t>
            </a:r>
            <a:r>
              <a:rPr lang="en-US" dirty="0" smtClean="0"/>
              <a:t>RISE based RISC-V </a:t>
            </a:r>
            <a:r>
              <a:rPr lang="en-US" dirty="0"/>
              <a:t>ISS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Alternative: DBT-RISE-RISCV</a:t>
            </a:r>
          </a:p>
          <a:p>
            <a:pPr lvl="1"/>
            <a:r>
              <a:rPr lang="en-US" dirty="0" smtClean="0"/>
              <a:t>BSD licensed open-source</a:t>
            </a:r>
          </a:p>
          <a:p>
            <a:pPr lvl="1"/>
            <a:r>
              <a:rPr lang="en-US" dirty="0" smtClean="0"/>
              <a:t>fast ISS (suitable for SW development)</a:t>
            </a:r>
          </a:p>
          <a:p>
            <a:pPr lvl="1"/>
            <a:r>
              <a:rPr lang="en-US" dirty="0" smtClean="0"/>
              <a:t>easy to extend and tailor to ISA combinations and extensions</a:t>
            </a:r>
          </a:p>
          <a:p>
            <a:pPr lvl="1"/>
            <a:r>
              <a:rPr lang="en-US" dirty="0" smtClean="0"/>
              <a:t>easy to integrate into SystemC simulations</a:t>
            </a:r>
          </a:p>
          <a:p>
            <a:r>
              <a:rPr lang="en-US" dirty="0" smtClean="0"/>
              <a:t>builds on DBT-RISE, an infrastructure and library for rapid implementation of DBT based instruction set simulators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30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DBT-RISE-RISCV ISS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447801"/>
            <a:ext cx="5334000" cy="2895599"/>
          </a:xfrm>
        </p:spPr>
        <p:txBody>
          <a:bodyPr>
            <a:normAutofit/>
          </a:bodyPr>
          <a:lstStyle/>
          <a:p>
            <a:r>
              <a:rPr lang="en-US" dirty="0" smtClean="0"/>
              <a:t>‘full-system’ simulator based on DBT-RISE</a:t>
            </a:r>
          </a:p>
          <a:p>
            <a:r>
              <a:rPr lang="en-US" dirty="0" smtClean="0"/>
              <a:t>uses dynamic binary translation to achieve high simulation speed</a:t>
            </a:r>
          </a:p>
          <a:p>
            <a:r>
              <a:rPr lang="en-US" dirty="0" smtClean="0"/>
              <a:t>instruction accurate with cycle estimation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88" name="Gruppierung 87"/>
          <p:cNvGrpSpPr/>
          <p:nvPr/>
        </p:nvGrpSpPr>
        <p:grpSpPr>
          <a:xfrm>
            <a:off x="6096000" y="1524000"/>
            <a:ext cx="5701819" cy="2695404"/>
            <a:chOff x="7268241" y="1532810"/>
            <a:chExt cx="3707251" cy="1752517"/>
          </a:xfrm>
        </p:grpSpPr>
        <p:sp>
          <p:nvSpPr>
            <p:cNvPr id="8" name="Rechteck 7"/>
            <p:cNvSpPr/>
            <p:nvPr/>
          </p:nvSpPr>
          <p:spPr>
            <a:xfrm>
              <a:off x="7268241" y="1532810"/>
              <a:ext cx="3707251" cy="173405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b" anchorCtr="0"/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SystemC Wrapper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9" name="Rectangle: Rounded Corners 184">
              <a:extLst>
                <a:ext uri="{FF2B5EF4-FFF2-40B4-BE49-F238E27FC236}">
                  <a16:creationId xmlns="" xmlns:a16="http://schemas.microsoft.com/office/drawing/2014/main" id="{B4EADCFF-B7C2-4575-8836-70AFA28903D0}"/>
                </a:ext>
              </a:extLst>
            </p:cNvPr>
            <p:cNvSpPr/>
            <p:nvPr/>
          </p:nvSpPr>
          <p:spPr>
            <a:xfrm>
              <a:off x="7330601" y="1573070"/>
              <a:ext cx="3556933" cy="1405832"/>
            </a:xfrm>
            <a:prstGeom prst="roundRect">
              <a:avLst/>
            </a:prstGeom>
            <a:ln/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TitilliumText22L Medium"/>
              </a:endParaRPr>
            </a:p>
          </p:txBody>
        </p:sp>
        <p:sp>
          <p:nvSpPr>
            <p:cNvPr id="11" name="Abgerundetes Rechteck 10"/>
            <p:cNvSpPr/>
            <p:nvPr/>
          </p:nvSpPr>
          <p:spPr>
            <a:xfrm>
              <a:off x="9208198" y="1677460"/>
              <a:ext cx="644644" cy="1218509"/>
            </a:xfrm>
            <a:prstGeom prst="roundRect">
              <a:avLst/>
            </a:prstGeom>
            <a:ln/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1434" tIns="45717" rIns="91434" bIns="45717" anchor="b"/>
            <a:lstStyle/>
            <a:p>
              <a:pPr algn="ctr"/>
              <a:r>
                <a:rPr lang="de-DE" dirty="0" smtClean="0"/>
                <a:t>RV32</a:t>
              </a:r>
            </a:p>
            <a:p>
              <a:pPr algn="ctr"/>
              <a:r>
                <a:rPr lang="de-DE" dirty="0" smtClean="0"/>
                <a:t>IMAC</a:t>
              </a:r>
            </a:p>
            <a:p>
              <a:pPr algn="ctr"/>
              <a:r>
                <a:rPr lang="de-DE" dirty="0" smtClean="0"/>
                <a:t>VM</a:t>
              </a:r>
              <a:endParaRPr lang="de-DE" dirty="0"/>
            </a:p>
          </p:txBody>
        </p:sp>
        <p:sp>
          <p:nvSpPr>
            <p:cNvPr id="12" name="Abgerundetes Rechteck 11"/>
            <p:cNvSpPr/>
            <p:nvPr/>
          </p:nvSpPr>
          <p:spPr>
            <a:xfrm>
              <a:off x="10150416" y="1677460"/>
              <a:ext cx="668478" cy="1218510"/>
            </a:xfrm>
            <a:prstGeom prst="roundRect">
              <a:avLst/>
            </a:prstGeom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anchor="b"/>
            <a:lstStyle/>
            <a:p>
              <a:pPr algn="ctr"/>
              <a:endParaRPr lang="de-DE" dirty="0"/>
            </a:p>
          </p:txBody>
        </p:sp>
        <p:sp>
          <p:nvSpPr>
            <p:cNvPr id="13" name="Abgerundetes Rechteck 12"/>
            <p:cNvSpPr/>
            <p:nvPr/>
          </p:nvSpPr>
          <p:spPr>
            <a:xfrm>
              <a:off x="10150417" y="1677460"/>
              <a:ext cx="668478" cy="880560"/>
            </a:xfrm>
            <a:prstGeom prst="roundRect">
              <a:avLst/>
            </a:prstGeom>
            <a:ln/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1434" tIns="45717" rIns="91434" bIns="45717" anchor="b"/>
            <a:lstStyle/>
            <a:p>
              <a:pPr algn="ctr"/>
              <a:r>
                <a:rPr lang="de-DE" dirty="0" smtClean="0"/>
                <a:t>RV32</a:t>
              </a:r>
            </a:p>
            <a:p>
              <a:pPr algn="ctr"/>
              <a:r>
                <a:rPr lang="de-DE" dirty="0" smtClean="0"/>
                <a:t>IMAC</a:t>
              </a:r>
              <a:endParaRPr lang="de-DE" dirty="0"/>
            </a:p>
          </p:txBody>
        </p:sp>
        <p:sp>
          <p:nvSpPr>
            <p:cNvPr id="14" name="Abgerundetes Rechteck 13"/>
            <p:cNvSpPr/>
            <p:nvPr/>
          </p:nvSpPr>
          <p:spPr>
            <a:xfrm>
              <a:off x="9208198" y="1677460"/>
              <a:ext cx="644644" cy="397031"/>
            </a:xfrm>
            <a:prstGeom prst="roundRect">
              <a:avLst/>
            </a:prstGeom>
            <a:gradFill flip="none" rotWithShape="1">
              <a:gsLst>
                <a:gs pos="0">
                  <a:srgbClr val="FEA40E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gradFill flip="none" rotWithShape="1">
                <a:gsLst>
                  <a:gs pos="0">
                    <a:srgbClr val="FEA40E"/>
                  </a:gs>
                  <a:gs pos="100000">
                    <a:srgbClr val="FFFFFF"/>
                  </a:gs>
                </a:gsLst>
                <a:lin ang="0" scaled="1"/>
                <a:tileRect/>
              </a:gra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anchor="ctr"/>
            <a:lstStyle/>
            <a:p>
              <a:pPr algn="ctr"/>
              <a:r>
                <a:rPr lang="de-DE" sz="1200" dirty="0">
                  <a:solidFill>
                    <a:schemeClr val="tx2"/>
                  </a:solidFill>
                </a:rPr>
                <a:t>VM</a:t>
              </a:r>
            </a:p>
          </p:txBody>
        </p:sp>
        <p:sp>
          <p:nvSpPr>
            <p:cNvPr id="15" name="Abgerundetes Rechteck 14"/>
            <p:cNvSpPr/>
            <p:nvPr/>
          </p:nvSpPr>
          <p:spPr>
            <a:xfrm>
              <a:off x="8547516" y="2479774"/>
              <a:ext cx="401725" cy="416196"/>
            </a:xfrm>
            <a:prstGeom prst="roundRect">
              <a:avLst/>
            </a:prstGeom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lIns="91434" tIns="45717" rIns="91434" bIns="45717" anchor="ctr"/>
            <a:lstStyle/>
            <a:p>
              <a:pPr algn="ctr"/>
              <a:endParaRPr lang="de-DE" dirty="0"/>
            </a:p>
          </p:txBody>
        </p:sp>
        <p:sp>
          <p:nvSpPr>
            <p:cNvPr id="16" name="Abgerundetes Rechteck 15"/>
            <p:cNvSpPr/>
            <p:nvPr/>
          </p:nvSpPr>
          <p:spPr>
            <a:xfrm>
              <a:off x="8549287" y="1677460"/>
              <a:ext cx="401725" cy="650454"/>
            </a:xfrm>
            <a:prstGeom prst="roundRect">
              <a:avLst/>
            </a:prstGeom>
            <a:gradFill flip="none" rotWithShape="1">
              <a:gsLst>
                <a:gs pos="0">
                  <a:srgbClr val="FEA40E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gradFill flip="none" rotWithShape="1">
                <a:gsLst>
                  <a:gs pos="0">
                    <a:srgbClr val="FEA40E"/>
                  </a:gs>
                  <a:gs pos="100000">
                    <a:srgbClr val="FFFFFF"/>
                  </a:gs>
                </a:gsLst>
                <a:lin ang="0" scaled="1"/>
                <a:tileRect/>
              </a:gra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lIns="91434" tIns="45717" rIns="91434" bIns="45717" anchor="ctr"/>
            <a:lstStyle/>
            <a:p>
              <a:pPr algn="ctr"/>
              <a:r>
                <a:rPr lang="de-DE" sz="1000" dirty="0">
                  <a:solidFill>
                    <a:schemeClr val="tx2"/>
                  </a:solidFill>
                </a:rPr>
                <a:t>ADAPTER</a:t>
              </a:r>
            </a:p>
          </p:txBody>
        </p:sp>
        <p:sp>
          <p:nvSpPr>
            <p:cNvPr id="17" name="Abgerundetes Rechteck 16"/>
            <p:cNvSpPr/>
            <p:nvPr/>
          </p:nvSpPr>
          <p:spPr>
            <a:xfrm>
              <a:off x="7413194" y="1677460"/>
              <a:ext cx="401725" cy="1218508"/>
            </a:xfrm>
            <a:prstGeom prst="roundRect">
              <a:avLst/>
            </a:prstGeom>
            <a:gradFill flip="none" rotWithShape="1">
              <a:gsLst>
                <a:gs pos="0">
                  <a:srgbClr val="FEA40E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gradFill flip="none" rotWithShape="1">
                <a:gsLst>
                  <a:gs pos="0">
                    <a:srgbClr val="FEA40E"/>
                  </a:gs>
                  <a:gs pos="100000">
                    <a:srgbClr val="FFFFFF"/>
                  </a:gs>
                </a:gsLst>
                <a:lin ang="0" scaled="1"/>
                <a:tileRect/>
              </a:gra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lIns="91434" tIns="45717" rIns="91434" bIns="45717" anchor="ctr"/>
            <a:lstStyle/>
            <a:p>
              <a:pPr algn="ctr"/>
              <a:r>
                <a:rPr lang="de-DE" sz="1200" dirty="0" smtClean="0">
                  <a:solidFill>
                    <a:schemeClr val="tx2"/>
                  </a:solidFill>
                </a:rPr>
                <a:t>GDB </a:t>
              </a:r>
              <a:r>
                <a:rPr lang="de-DE" sz="1200" dirty="0">
                  <a:solidFill>
                    <a:schemeClr val="tx2"/>
                  </a:solidFill>
                </a:rPr>
                <a:t>ADAPTER</a:t>
              </a:r>
            </a:p>
          </p:txBody>
        </p:sp>
        <p:sp>
          <p:nvSpPr>
            <p:cNvPr id="18" name="Abgerundetes Rechteck 17"/>
            <p:cNvSpPr/>
            <p:nvPr/>
          </p:nvSpPr>
          <p:spPr>
            <a:xfrm>
              <a:off x="7980355" y="1677460"/>
              <a:ext cx="401725" cy="1218510"/>
            </a:xfrm>
            <a:prstGeom prst="roundRect">
              <a:avLst/>
            </a:prstGeom>
            <a:gradFill flip="none" rotWithShape="1">
              <a:gsLst>
                <a:gs pos="0">
                  <a:srgbClr val="FEA40E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gradFill flip="none" rotWithShape="1">
                <a:gsLst>
                  <a:gs pos="0">
                    <a:srgbClr val="FEA40E"/>
                  </a:gs>
                  <a:gs pos="100000">
                    <a:srgbClr val="FFFFFF"/>
                  </a:gs>
                </a:gsLst>
                <a:lin ang="0" scaled="1"/>
                <a:tileRect/>
              </a:gra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lIns="91434" tIns="45717" rIns="91434" bIns="45717" anchor="ctr"/>
            <a:lstStyle/>
            <a:p>
              <a:pPr algn="ctr"/>
              <a:r>
                <a:rPr lang="de-DE" sz="1200" dirty="0">
                  <a:solidFill>
                    <a:schemeClr val="tx2"/>
                  </a:solidFill>
                </a:rPr>
                <a:t>SERVER</a:t>
              </a:r>
            </a:p>
          </p:txBody>
        </p:sp>
        <p:sp>
          <p:nvSpPr>
            <p:cNvPr id="19" name="Pfeil nach links und rechts 18"/>
            <p:cNvSpPr/>
            <p:nvPr/>
          </p:nvSpPr>
          <p:spPr>
            <a:xfrm>
              <a:off x="7814918" y="2438141"/>
              <a:ext cx="165437" cy="89870"/>
            </a:xfrm>
            <a:prstGeom prst="leftRightArrow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14940000" scaled="0"/>
              <a:tileRect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rtlCol="0" anchor="ctr"/>
            <a:lstStyle/>
            <a:p>
              <a:pPr algn="ctr"/>
              <a:endParaRPr lang="de-DE"/>
            </a:p>
          </p:txBody>
        </p:sp>
        <p:sp>
          <p:nvSpPr>
            <p:cNvPr id="20" name="Pfeil nach links und rechts 19"/>
            <p:cNvSpPr/>
            <p:nvPr/>
          </p:nvSpPr>
          <p:spPr>
            <a:xfrm>
              <a:off x="8382079" y="1850779"/>
              <a:ext cx="165437" cy="89870"/>
            </a:xfrm>
            <a:prstGeom prst="leftRightArrow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14940000" scaled="0"/>
              <a:tileRect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rtlCol="0" anchor="ctr"/>
            <a:lstStyle/>
            <a:p>
              <a:pPr algn="ctr"/>
              <a:endParaRPr lang="de-DE"/>
            </a:p>
          </p:txBody>
        </p:sp>
        <p:sp>
          <p:nvSpPr>
            <p:cNvPr id="21" name="Pfeil nach links und rechts 20"/>
            <p:cNvSpPr/>
            <p:nvPr/>
          </p:nvSpPr>
          <p:spPr>
            <a:xfrm>
              <a:off x="8951011" y="1850780"/>
              <a:ext cx="257188" cy="115546"/>
            </a:xfrm>
            <a:prstGeom prst="leftRightArrow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14940000" scaled="0"/>
              <a:tileRect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rtlCol="0" anchor="ctr"/>
            <a:lstStyle/>
            <a:p>
              <a:pPr algn="ctr"/>
              <a:endParaRPr lang="de-DE"/>
            </a:p>
          </p:txBody>
        </p:sp>
        <p:sp>
          <p:nvSpPr>
            <p:cNvPr id="22" name="Pfeil nach links und rechts 21"/>
            <p:cNvSpPr/>
            <p:nvPr/>
          </p:nvSpPr>
          <p:spPr>
            <a:xfrm>
              <a:off x="9852843" y="1850780"/>
              <a:ext cx="297573" cy="115546"/>
            </a:xfrm>
            <a:prstGeom prst="leftRightArrow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14940000" scaled="0"/>
              <a:tileRect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rtlCol="0" anchor="ctr"/>
            <a:lstStyle/>
            <a:p>
              <a:pPr algn="ctr"/>
              <a:endParaRPr lang="de-DE"/>
            </a:p>
          </p:txBody>
        </p:sp>
        <p:sp>
          <p:nvSpPr>
            <p:cNvPr id="23" name="Pfeil nach rechts 22"/>
            <p:cNvSpPr/>
            <p:nvPr/>
          </p:nvSpPr>
          <p:spPr>
            <a:xfrm>
              <a:off x="8383850" y="2645804"/>
              <a:ext cx="165437" cy="99498"/>
            </a:xfrm>
            <a:prstGeom prst="rightArrow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14940000" scaled="0"/>
              <a:tileRect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rtlCol="0" anchor="ctr"/>
            <a:lstStyle/>
            <a:p>
              <a:pPr algn="ctr"/>
              <a:endParaRPr lang="de-DE"/>
            </a:p>
          </p:txBody>
        </p:sp>
        <p:sp>
          <p:nvSpPr>
            <p:cNvPr id="24" name="Abgerundetes Rechteck 23"/>
            <p:cNvSpPr/>
            <p:nvPr/>
          </p:nvSpPr>
          <p:spPr>
            <a:xfrm>
              <a:off x="10150417" y="1677460"/>
              <a:ext cx="668478" cy="397030"/>
            </a:xfrm>
            <a:prstGeom prst="roundRect">
              <a:avLst/>
            </a:prstGeom>
            <a:gradFill flip="none" rotWithShape="1">
              <a:gsLst>
                <a:gs pos="0">
                  <a:srgbClr val="FEA40E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gradFill flip="none" rotWithShape="1">
                <a:gsLst>
                  <a:gs pos="0">
                    <a:srgbClr val="FEA40E"/>
                  </a:gs>
                  <a:gs pos="100000">
                    <a:srgbClr val="FFFFFF"/>
                  </a:gs>
                </a:gsLst>
                <a:lin ang="0" scaled="1"/>
                <a:tileRect/>
              </a:gra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anchor="ctr"/>
            <a:lstStyle/>
            <a:p>
              <a:pPr algn="ctr"/>
              <a:r>
                <a:rPr lang="de-DE" sz="1200" dirty="0">
                  <a:solidFill>
                    <a:schemeClr val="tx2"/>
                  </a:solidFill>
                </a:rPr>
                <a:t>ARCH</a:t>
              </a:r>
            </a:p>
          </p:txBody>
        </p:sp>
        <p:sp>
          <p:nvSpPr>
            <p:cNvPr id="25" name="Pfeil nach unten 24"/>
            <p:cNvSpPr/>
            <p:nvPr/>
          </p:nvSpPr>
          <p:spPr>
            <a:xfrm>
              <a:off x="8678167" y="2327914"/>
              <a:ext cx="138159" cy="151858"/>
            </a:xfrm>
            <a:prstGeom prst="downArrow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14940000" scaled="0"/>
              <a:tileRect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rtlCol="0" anchor="ctr"/>
            <a:lstStyle/>
            <a:p>
              <a:pPr algn="ctr"/>
              <a:endParaRPr lang="de-DE"/>
            </a:p>
          </p:txBody>
        </p:sp>
        <p:sp>
          <p:nvSpPr>
            <p:cNvPr id="26" name="Pfeil nach links und rechts 25"/>
            <p:cNvSpPr/>
            <p:nvPr/>
          </p:nvSpPr>
          <p:spPr>
            <a:xfrm>
              <a:off x="9852843" y="2327915"/>
              <a:ext cx="297573" cy="110226"/>
            </a:xfrm>
            <a:prstGeom prst="leftRightArrow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14940000" scaled="0"/>
              <a:tileRect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rtlCol="0" anchor="ctr"/>
            <a:lstStyle/>
            <a:p>
              <a:pPr algn="ctr"/>
              <a:endParaRPr lang="de-DE"/>
            </a:p>
          </p:txBody>
        </p:sp>
        <p:sp>
          <p:nvSpPr>
            <p:cNvPr id="27" name="Pfeil nach links und rechts 26"/>
            <p:cNvSpPr/>
            <p:nvPr/>
          </p:nvSpPr>
          <p:spPr>
            <a:xfrm>
              <a:off x="8951011" y="2645804"/>
              <a:ext cx="257188" cy="115546"/>
            </a:xfrm>
            <a:prstGeom prst="leftRightArrow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14940000" scaled="0"/>
              <a:tileRect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rtlCol="0" anchor="ctr"/>
            <a:lstStyle/>
            <a:p>
              <a:pPr algn="ctr"/>
              <a:endParaRPr lang="de-DE"/>
            </a:p>
          </p:txBody>
        </p:sp>
        <p:cxnSp>
          <p:nvCxnSpPr>
            <p:cNvPr id="34" name="Gerade Verbindung mit Pfeil 33"/>
            <p:cNvCxnSpPr>
              <a:stCxn id="12" idx="2"/>
            </p:cNvCxnSpPr>
            <p:nvPr/>
          </p:nvCxnSpPr>
          <p:spPr>
            <a:xfrm>
              <a:off x="10484655" y="2895970"/>
              <a:ext cx="3964" cy="271801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hteck 58"/>
            <p:cNvSpPr/>
            <p:nvPr/>
          </p:nvSpPr>
          <p:spPr>
            <a:xfrm>
              <a:off x="10429953" y="3173546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" name="Gerade Verbindung 59"/>
            <p:cNvCxnSpPr>
              <a:endCxn id="59" idx="2"/>
            </p:cNvCxnSpPr>
            <p:nvPr/>
          </p:nvCxnSpPr>
          <p:spPr>
            <a:xfrm>
              <a:off x="10429953" y="317354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60"/>
            <p:cNvCxnSpPr/>
            <p:nvPr/>
          </p:nvCxnSpPr>
          <p:spPr>
            <a:xfrm flipH="1">
              <a:off x="10493178" y="317354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Textfeld 89"/>
          <p:cNvSpPr txBox="1"/>
          <p:nvPr/>
        </p:nvSpPr>
        <p:spPr>
          <a:xfrm>
            <a:off x="609600" y="4343400"/>
            <a:ext cx="11049000" cy="19266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defTabSz="91440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>
                <a:latin typeface="+mn-lt"/>
                <a:cs typeface="+mn-cs"/>
              </a:defRPr>
            </a:lvl1pPr>
            <a:lvl2pPr marL="742950" indent="-285750" defTabSz="91440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>
                <a:latin typeface="+mn-lt"/>
                <a:cs typeface="+mn-cs"/>
              </a:defRPr>
            </a:lvl2pPr>
            <a:lvl3pPr marL="1143000" indent="-228600" defTabSz="91440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3pPr>
            <a:lvl4pPr marL="1600200" indent="-228600" defTabSz="91440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>
                <a:latin typeface="+mn-lt"/>
                <a:cs typeface="+mn-cs"/>
              </a:defRPr>
            </a:lvl4pPr>
            <a:lvl5pPr marL="2057400" indent="-228600" defTabSz="91440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>
                <a:latin typeface="+mn-lt"/>
                <a:cs typeface="+mn-cs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9pPr>
          </a:lstStyle>
          <a:p>
            <a:r>
              <a:rPr lang="en-US" dirty="0"/>
              <a:t>generated out of a DSL describing the machine instructions</a:t>
            </a:r>
          </a:p>
          <a:p>
            <a:pPr lvl="1"/>
            <a:r>
              <a:rPr lang="en-US" dirty="0"/>
              <a:t>fast turn-around times when changing/extending the ISA</a:t>
            </a:r>
          </a:p>
          <a:p>
            <a:pPr lvl="1"/>
            <a:r>
              <a:rPr lang="en-US" dirty="0"/>
              <a:t>well suited for HW/SW </a:t>
            </a:r>
            <a:r>
              <a:rPr lang="en-US" dirty="0" smtClean="0"/>
              <a:t>co-design &amp; exploration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15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DBT-RISE based Implementation Flow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5903618" y="3968535"/>
            <a:ext cx="2336800" cy="365125"/>
          </a:xfrm>
        </p:spPr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Rechteck 8"/>
          <p:cNvSpPr/>
          <p:nvPr/>
        </p:nvSpPr>
        <p:spPr>
          <a:xfrm>
            <a:off x="5715000" y="2514600"/>
            <a:ext cx="4455288" cy="27299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5778229" y="2599610"/>
            <a:ext cx="3707251" cy="1538527"/>
          </a:xfrm>
          <a:prstGeom prst="rect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spcCol="0" rtlCol="0" anchor="b" anchorCtr="0"/>
          <a:lstStyle/>
          <a:p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1" name="Rectangle: Rounded Corners 184">
            <a:extLst>
              <a:ext uri="{FF2B5EF4-FFF2-40B4-BE49-F238E27FC236}">
                <a16:creationId xmlns="" xmlns:a16="http://schemas.microsoft.com/office/drawing/2014/main" id="{B4EADCFF-B7C2-4575-8836-70AFA28903D0}"/>
              </a:ext>
            </a:extLst>
          </p:cNvPr>
          <p:cNvSpPr/>
          <p:nvPr/>
        </p:nvSpPr>
        <p:spPr>
          <a:xfrm>
            <a:off x="5840589" y="2639870"/>
            <a:ext cx="3556933" cy="1405832"/>
          </a:xfrm>
          <a:prstGeom prst="roundRect">
            <a:avLst/>
          </a:prstGeom>
          <a:ln/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chemeClr val="tx2"/>
              </a:solidFill>
              <a:latin typeface="TitilliumText22L Medium"/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6330350" y="5062639"/>
            <a:ext cx="0" cy="309033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5992078" y="4760508"/>
            <a:ext cx="567161" cy="302130"/>
          </a:xfrm>
          <a:prstGeom prst="rect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spcCol="0" rtlCol="0" anchor="ctr"/>
          <a:lstStyle/>
          <a:p>
            <a:pPr algn="ctr"/>
            <a:r>
              <a:rPr lang="en-US" sz="1100" dirty="0">
                <a:solidFill>
                  <a:srgbClr val="800000"/>
                </a:solidFill>
              </a:rPr>
              <a:t>UART</a:t>
            </a:r>
          </a:p>
        </p:txBody>
      </p:sp>
      <p:sp>
        <p:nvSpPr>
          <p:cNvPr id="18" name="Abgerundetes Rechteck 17"/>
          <p:cNvSpPr/>
          <p:nvPr/>
        </p:nvSpPr>
        <p:spPr>
          <a:xfrm>
            <a:off x="7718186" y="2744260"/>
            <a:ext cx="644644" cy="1218509"/>
          </a:xfrm>
          <a:prstGeom prst="roundRect">
            <a:avLst/>
          </a:prstGeom>
          <a:ln/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91434" tIns="45717" rIns="91434" bIns="45717" anchor="b"/>
          <a:lstStyle/>
          <a:p>
            <a:pPr algn="ctr"/>
            <a:endParaRPr lang="de-DE" dirty="0"/>
          </a:p>
        </p:txBody>
      </p:sp>
      <p:sp>
        <p:nvSpPr>
          <p:cNvPr id="19" name="Abgerundetes Rechteck 18"/>
          <p:cNvSpPr/>
          <p:nvPr/>
        </p:nvSpPr>
        <p:spPr>
          <a:xfrm>
            <a:off x="8660404" y="2744260"/>
            <a:ext cx="668478" cy="1218510"/>
          </a:xfrm>
          <a:prstGeom prst="roundRect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b"/>
          <a:lstStyle/>
          <a:p>
            <a:pPr algn="ctr"/>
            <a:endParaRPr lang="de-DE" dirty="0"/>
          </a:p>
        </p:txBody>
      </p:sp>
      <p:sp>
        <p:nvSpPr>
          <p:cNvPr id="20" name="Abgerundetes Rechteck 19"/>
          <p:cNvSpPr/>
          <p:nvPr/>
        </p:nvSpPr>
        <p:spPr>
          <a:xfrm>
            <a:off x="8660405" y="2744260"/>
            <a:ext cx="668478" cy="880560"/>
          </a:xfrm>
          <a:prstGeom prst="roundRect">
            <a:avLst/>
          </a:prstGeom>
          <a:ln/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91434" tIns="45717" rIns="91434" bIns="45717" anchor="b"/>
          <a:lstStyle/>
          <a:p>
            <a:pPr algn="ctr"/>
            <a:endParaRPr lang="de-DE" dirty="0"/>
          </a:p>
        </p:txBody>
      </p:sp>
      <p:sp>
        <p:nvSpPr>
          <p:cNvPr id="21" name="Abgerundetes Rechteck 20"/>
          <p:cNvSpPr/>
          <p:nvPr/>
        </p:nvSpPr>
        <p:spPr>
          <a:xfrm>
            <a:off x="7718186" y="2744260"/>
            <a:ext cx="644644" cy="397031"/>
          </a:xfrm>
          <a:prstGeom prst="roundRect">
            <a:avLst/>
          </a:prstGeom>
          <a:gradFill flip="none" rotWithShape="1">
            <a:gsLst>
              <a:gs pos="0">
                <a:srgbClr val="FEA40E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gradFill flip="none" rotWithShape="1">
              <a:gsLst>
                <a:gs pos="0">
                  <a:srgbClr val="FEA40E"/>
                </a:gs>
                <a:gs pos="100000">
                  <a:srgbClr val="FFFFFF"/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/>
            <a:r>
              <a:rPr lang="de-DE" sz="1200" dirty="0">
                <a:solidFill>
                  <a:schemeClr val="tx2"/>
                </a:solidFill>
              </a:rPr>
              <a:t>VM</a:t>
            </a:r>
          </a:p>
        </p:txBody>
      </p:sp>
      <p:sp>
        <p:nvSpPr>
          <p:cNvPr id="22" name="Abgerundetes Rechteck 21"/>
          <p:cNvSpPr/>
          <p:nvPr/>
        </p:nvSpPr>
        <p:spPr>
          <a:xfrm>
            <a:off x="7057504" y="3546574"/>
            <a:ext cx="401725" cy="416196"/>
          </a:xfrm>
          <a:prstGeom prst="roundRect">
            <a:avLst/>
          </a:prstGeom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91434" tIns="45717" rIns="91434" bIns="45717" anchor="ctr"/>
          <a:lstStyle/>
          <a:p>
            <a:pPr algn="ctr"/>
            <a:endParaRPr lang="de-DE" dirty="0"/>
          </a:p>
        </p:txBody>
      </p:sp>
      <p:sp>
        <p:nvSpPr>
          <p:cNvPr id="23" name="Abgerundetes Rechteck 22"/>
          <p:cNvSpPr/>
          <p:nvPr/>
        </p:nvSpPr>
        <p:spPr>
          <a:xfrm>
            <a:off x="7059275" y="2744260"/>
            <a:ext cx="401725" cy="650454"/>
          </a:xfrm>
          <a:prstGeom prst="roundRect">
            <a:avLst/>
          </a:prstGeom>
          <a:gradFill flip="none" rotWithShape="1">
            <a:gsLst>
              <a:gs pos="0">
                <a:srgbClr val="FEA40E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gradFill flip="none" rotWithShape="1">
              <a:gsLst>
                <a:gs pos="0">
                  <a:srgbClr val="FEA40E"/>
                </a:gs>
                <a:gs pos="100000">
                  <a:srgbClr val="FFFFFF"/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91434" tIns="45717" rIns="91434" bIns="45717" anchor="ctr"/>
          <a:lstStyle/>
          <a:p>
            <a:pPr algn="ctr"/>
            <a:r>
              <a:rPr lang="de-DE" sz="1000" dirty="0">
                <a:solidFill>
                  <a:schemeClr val="tx2"/>
                </a:solidFill>
              </a:rPr>
              <a:t>ADAPTER</a:t>
            </a:r>
          </a:p>
        </p:txBody>
      </p:sp>
      <p:sp>
        <p:nvSpPr>
          <p:cNvPr id="24" name="Abgerundetes Rechteck 23"/>
          <p:cNvSpPr/>
          <p:nvPr/>
        </p:nvSpPr>
        <p:spPr>
          <a:xfrm>
            <a:off x="5923182" y="2744260"/>
            <a:ext cx="401725" cy="1218508"/>
          </a:xfrm>
          <a:prstGeom prst="roundRect">
            <a:avLst/>
          </a:prstGeom>
          <a:gradFill flip="none" rotWithShape="1">
            <a:gsLst>
              <a:gs pos="0">
                <a:srgbClr val="FEA40E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gradFill flip="none" rotWithShape="1">
              <a:gsLst>
                <a:gs pos="0">
                  <a:srgbClr val="FEA40E"/>
                </a:gs>
                <a:gs pos="100000">
                  <a:srgbClr val="FFFFFF"/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91434" tIns="45717" rIns="91434" bIns="45717" anchor="ctr"/>
          <a:lstStyle/>
          <a:p>
            <a:pPr algn="ctr"/>
            <a:r>
              <a:rPr lang="de-DE" sz="1200" dirty="0" smtClean="0">
                <a:solidFill>
                  <a:schemeClr val="tx2"/>
                </a:solidFill>
              </a:rPr>
              <a:t>GDB Adapter</a:t>
            </a:r>
            <a:endParaRPr lang="de-DE" sz="1200" dirty="0">
              <a:solidFill>
                <a:schemeClr val="tx2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6490343" y="2744260"/>
            <a:ext cx="401725" cy="1218510"/>
          </a:xfrm>
          <a:prstGeom prst="roundRect">
            <a:avLst/>
          </a:prstGeom>
          <a:gradFill flip="none" rotWithShape="1">
            <a:gsLst>
              <a:gs pos="0">
                <a:srgbClr val="FEA40E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gradFill flip="none" rotWithShape="1">
              <a:gsLst>
                <a:gs pos="0">
                  <a:srgbClr val="FEA40E"/>
                </a:gs>
                <a:gs pos="100000">
                  <a:srgbClr val="FFFFFF"/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91434" tIns="45717" rIns="91434" bIns="45717" anchor="ctr"/>
          <a:lstStyle/>
          <a:p>
            <a:pPr algn="ctr"/>
            <a:r>
              <a:rPr lang="de-DE" sz="1200" dirty="0">
                <a:solidFill>
                  <a:schemeClr val="tx2"/>
                </a:solidFill>
              </a:rPr>
              <a:t>SERVER</a:t>
            </a:r>
          </a:p>
        </p:txBody>
      </p:sp>
      <p:sp>
        <p:nvSpPr>
          <p:cNvPr id="26" name="Pfeil nach links und rechts 25"/>
          <p:cNvSpPr/>
          <p:nvPr/>
        </p:nvSpPr>
        <p:spPr>
          <a:xfrm>
            <a:off x="6324906" y="3504941"/>
            <a:ext cx="165437" cy="89870"/>
          </a:xfrm>
          <a:prstGeom prst="left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lin ang="1494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de-DE"/>
          </a:p>
        </p:txBody>
      </p:sp>
      <p:sp>
        <p:nvSpPr>
          <p:cNvPr id="27" name="Pfeil nach links und rechts 26"/>
          <p:cNvSpPr/>
          <p:nvPr/>
        </p:nvSpPr>
        <p:spPr>
          <a:xfrm>
            <a:off x="6892067" y="2917579"/>
            <a:ext cx="165437" cy="89870"/>
          </a:xfrm>
          <a:prstGeom prst="left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lin ang="1494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de-DE"/>
          </a:p>
        </p:txBody>
      </p:sp>
      <p:sp>
        <p:nvSpPr>
          <p:cNvPr id="28" name="Pfeil nach links und rechts 27"/>
          <p:cNvSpPr/>
          <p:nvPr/>
        </p:nvSpPr>
        <p:spPr>
          <a:xfrm>
            <a:off x="7460999" y="2917580"/>
            <a:ext cx="257188" cy="115546"/>
          </a:xfrm>
          <a:prstGeom prst="left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lin ang="1494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de-DE"/>
          </a:p>
        </p:txBody>
      </p:sp>
      <p:sp>
        <p:nvSpPr>
          <p:cNvPr id="29" name="Pfeil nach links und rechts 28"/>
          <p:cNvSpPr/>
          <p:nvPr/>
        </p:nvSpPr>
        <p:spPr>
          <a:xfrm>
            <a:off x="8362831" y="2917580"/>
            <a:ext cx="297573" cy="115546"/>
          </a:xfrm>
          <a:prstGeom prst="left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lin ang="1494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de-DE"/>
          </a:p>
        </p:txBody>
      </p:sp>
      <p:sp>
        <p:nvSpPr>
          <p:cNvPr id="30" name="Pfeil nach rechts 29"/>
          <p:cNvSpPr/>
          <p:nvPr/>
        </p:nvSpPr>
        <p:spPr>
          <a:xfrm>
            <a:off x="6893838" y="3712604"/>
            <a:ext cx="165437" cy="99498"/>
          </a:xfrm>
          <a:prstGeom prst="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lin ang="1494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de-DE"/>
          </a:p>
        </p:txBody>
      </p:sp>
      <p:sp>
        <p:nvSpPr>
          <p:cNvPr id="31" name="Abgerundetes Rechteck 30"/>
          <p:cNvSpPr/>
          <p:nvPr/>
        </p:nvSpPr>
        <p:spPr>
          <a:xfrm>
            <a:off x="8660405" y="2744260"/>
            <a:ext cx="668478" cy="397030"/>
          </a:xfrm>
          <a:prstGeom prst="roundRect">
            <a:avLst/>
          </a:prstGeom>
          <a:gradFill flip="none" rotWithShape="1">
            <a:gsLst>
              <a:gs pos="0">
                <a:srgbClr val="FEA40E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gradFill flip="none" rotWithShape="1">
              <a:gsLst>
                <a:gs pos="0">
                  <a:srgbClr val="FEA40E"/>
                </a:gs>
                <a:gs pos="100000">
                  <a:srgbClr val="FFFFFF"/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/>
            <a:r>
              <a:rPr lang="de-DE" sz="1200" dirty="0">
                <a:solidFill>
                  <a:schemeClr val="tx2"/>
                </a:solidFill>
              </a:rPr>
              <a:t>ARCH</a:t>
            </a:r>
          </a:p>
        </p:txBody>
      </p:sp>
      <p:sp>
        <p:nvSpPr>
          <p:cNvPr id="32" name="Pfeil nach unten 31"/>
          <p:cNvSpPr/>
          <p:nvPr/>
        </p:nvSpPr>
        <p:spPr>
          <a:xfrm>
            <a:off x="7188155" y="3394714"/>
            <a:ext cx="138159" cy="151858"/>
          </a:xfrm>
          <a:prstGeom prst="down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lin ang="1494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de-DE"/>
          </a:p>
        </p:txBody>
      </p:sp>
      <p:sp>
        <p:nvSpPr>
          <p:cNvPr id="33" name="Pfeil nach links und rechts 32"/>
          <p:cNvSpPr/>
          <p:nvPr/>
        </p:nvSpPr>
        <p:spPr>
          <a:xfrm>
            <a:off x="8362831" y="3394715"/>
            <a:ext cx="297573" cy="110226"/>
          </a:xfrm>
          <a:prstGeom prst="left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lin ang="1494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de-DE"/>
          </a:p>
        </p:txBody>
      </p:sp>
      <p:sp>
        <p:nvSpPr>
          <p:cNvPr id="34" name="Pfeil nach links und rechts 33"/>
          <p:cNvSpPr/>
          <p:nvPr/>
        </p:nvSpPr>
        <p:spPr>
          <a:xfrm>
            <a:off x="7460999" y="3712604"/>
            <a:ext cx="257188" cy="115546"/>
          </a:xfrm>
          <a:prstGeom prst="left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lin ang="1494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6058937" y="4410893"/>
            <a:ext cx="3865648" cy="119245"/>
          </a:xfrm>
          <a:prstGeom prst="rect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93600" spcCol="0" rtlCol="0" anchor="ctr" anchorCtr="1"/>
          <a:lstStyle/>
          <a:p>
            <a:pPr algn="ctr"/>
            <a:endParaRPr lang="en-US" sz="1100" dirty="0">
              <a:solidFill>
                <a:srgbClr val="800000"/>
              </a:solidFill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5923181" y="4808834"/>
            <a:ext cx="567161" cy="302130"/>
          </a:xfrm>
          <a:prstGeom prst="rect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spcCol="0" rtlCol="0" anchor="ctr"/>
          <a:lstStyle/>
          <a:p>
            <a:pPr algn="ctr"/>
            <a:r>
              <a:rPr lang="en-US" sz="1100" dirty="0">
                <a:solidFill>
                  <a:srgbClr val="800000"/>
                </a:solidFill>
              </a:rPr>
              <a:t>UART</a:t>
            </a:r>
          </a:p>
        </p:txBody>
      </p:sp>
      <p:sp>
        <p:nvSpPr>
          <p:cNvPr id="37" name="Rechteck 36"/>
          <p:cNvSpPr/>
          <p:nvPr/>
        </p:nvSpPr>
        <p:spPr>
          <a:xfrm>
            <a:off x="6658755" y="4808834"/>
            <a:ext cx="567161" cy="302130"/>
          </a:xfrm>
          <a:prstGeom prst="rect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spcCol="0" rtlCol="0" anchor="ctr"/>
          <a:lstStyle/>
          <a:p>
            <a:pPr algn="ctr"/>
            <a:r>
              <a:rPr lang="en-US" sz="1100" dirty="0">
                <a:solidFill>
                  <a:srgbClr val="800000"/>
                </a:solidFill>
              </a:rPr>
              <a:t>GPIO</a:t>
            </a:r>
          </a:p>
        </p:txBody>
      </p:sp>
      <p:sp>
        <p:nvSpPr>
          <p:cNvPr id="38" name="Rechteck 37"/>
          <p:cNvSpPr/>
          <p:nvPr/>
        </p:nvSpPr>
        <p:spPr>
          <a:xfrm>
            <a:off x="7434606" y="4808834"/>
            <a:ext cx="567161" cy="302130"/>
          </a:xfrm>
          <a:prstGeom prst="rect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spcCol="0" rtlCol="0" anchor="ctr"/>
          <a:lstStyle/>
          <a:p>
            <a:pPr algn="ctr"/>
            <a:r>
              <a:rPr lang="en-US" sz="1100" dirty="0">
                <a:solidFill>
                  <a:srgbClr val="800000"/>
                </a:solidFill>
              </a:rPr>
              <a:t>SPI</a:t>
            </a:r>
          </a:p>
        </p:txBody>
      </p:sp>
      <p:sp>
        <p:nvSpPr>
          <p:cNvPr id="39" name="Rechteck 38"/>
          <p:cNvSpPr/>
          <p:nvPr/>
        </p:nvSpPr>
        <p:spPr>
          <a:xfrm>
            <a:off x="8150605" y="4808834"/>
            <a:ext cx="567161" cy="302130"/>
          </a:xfrm>
          <a:prstGeom prst="rect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spcCol="0" rtlCol="0" anchor="ctr"/>
          <a:lstStyle/>
          <a:p>
            <a:pPr algn="ctr"/>
            <a:r>
              <a:rPr lang="en-US" sz="1100" dirty="0">
                <a:solidFill>
                  <a:srgbClr val="800000"/>
                </a:solidFill>
              </a:rPr>
              <a:t>PWM</a:t>
            </a:r>
          </a:p>
        </p:txBody>
      </p:sp>
      <p:sp>
        <p:nvSpPr>
          <p:cNvPr id="40" name="Rechteck 39"/>
          <p:cNvSpPr/>
          <p:nvPr/>
        </p:nvSpPr>
        <p:spPr>
          <a:xfrm>
            <a:off x="8830361" y="4808834"/>
            <a:ext cx="567161" cy="302130"/>
          </a:xfrm>
          <a:prstGeom prst="rect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spcCol="0" rtlCol="0" anchor="ctr"/>
          <a:lstStyle/>
          <a:p>
            <a:pPr algn="ctr"/>
            <a:r>
              <a:rPr lang="en-US" sz="1100" dirty="0">
                <a:solidFill>
                  <a:srgbClr val="800000"/>
                </a:solidFill>
              </a:rPr>
              <a:t>RAM</a:t>
            </a:r>
          </a:p>
        </p:txBody>
      </p:sp>
      <p:cxnSp>
        <p:nvCxnSpPr>
          <p:cNvPr id="41" name="Gerade Verbindung mit Pfeil 40"/>
          <p:cNvCxnSpPr>
            <a:stCxn id="19" idx="2"/>
          </p:cNvCxnSpPr>
          <p:nvPr/>
        </p:nvCxnSpPr>
        <p:spPr>
          <a:xfrm>
            <a:off x="8994643" y="3962770"/>
            <a:ext cx="0" cy="175367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hteck 41"/>
          <p:cNvSpPr/>
          <p:nvPr/>
        </p:nvSpPr>
        <p:spPr>
          <a:xfrm>
            <a:off x="5923181" y="5360298"/>
            <a:ext cx="3220819" cy="583301"/>
          </a:xfrm>
          <a:prstGeom prst="rect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spcCol="0" rtlCol="0" anchor="ctr"/>
          <a:lstStyle/>
          <a:p>
            <a:pPr algn="ctr"/>
            <a:r>
              <a:rPr lang="en-US" sz="1600" dirty="0">
                <a:solidFill>
                  <a:srgbClr val="800000"/>
                </a:solidFill>
              </a:rPr>
              <a:t>system environment/test bench</a:t>
            </a:r>
          </a:p>
        </p:txBody>
      </p:sp>
      <p:cxnSp>
        <p:nvCxnSpPr>
          <p:cNvPr id="43" name="Gerade Verbindung mit Pfeil 42"/>
          <p:cNvCxnSpPr>
            <a:stCxn id="36" idx="2"/>
          </p:cNvCxnSpPr>
          <p:nvPr/>
        </p:nvCxnSpPr>
        <p:spPr>
          <a:xfrm>
            <a:off x="6206762" y="5110964"/>
            <a:ext cx="0" cy="249334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>
            <a:stCxn id="37" idx="2"/>
          </p:cNvCxnSpPr>
          <p:nvPr/>
        </p:nvCxnSpPr>
        <p:spPr>
          <a:xfrm flipH="1">
            <a:off x="6940815" y="5110964"/>
            <a:ext cx="1521" cy="249334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>
            <a:stCxn id="38" idx="2"/>
          </p:cNvCxnSpPr>
          <p:nvPr/>
        </p:nvCxnSpPr>
        <p:spPr>
          <a:xfrm flipH="1">
            <a:off x="7718186" y="5110964"/>
            <a:ext cx="1" cy="249334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/>
          <p:cNvCxnSpPr/>
          <p:nvPr/>
        </p:nvCxnSpPr>
        <p:spPr>
          <a:xfrm>
            <a:off x="8434186" y="5110964"/>
            <a:ext cx="0" cy="249334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hteck 46"/>
          <p:cNvSpPr/>
          <p:nvPr/>
        </p:nvSpPr>
        <p:spPr>
          <a:xfrm>
            <a:off x="9521238" y="4808834"/>
            <a:ext cx="567161" cy="302130"/>
          </a:xfrm>
          <a:prstGeom prst="rect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4" tIns="45717" rIns="91434" bIns="45717" spcCol="0" rtlCol="0" anchor="ctr"/>
          <a:lstStyle/>
          <a:p>
            <a:pPr algn="ctr"/>
            <a:r>
              <a:rPr lang="en-US" sz="1100" dirty="0">
                <a:solidFill>
                  <a:srgbClr val="800000"/>
                </a:solidFill>
              </a:rPr>
              <a:t>PLIC</a:t>
            </a:r>
          </a:p>
        </p:txBody>
      </p:sp>
      <p:cxnSp>
        <p:nvCxnSpPr>
          <p:cNvPr id="48" name="Gewinkelte Verbindung 47"/>
          <p:cNvCxnSpPr/>
          <p:nvPr/>
        </p:nvCxnSpPr>
        <p:spPr>
          <a:xfrm rot="16200000" flipV="1">
            <a:off x="9164231" y="3976754"/>
            <a:ext cx="996731" cy="667427"/>
          </a:xfrm>
          <a:prstGeom prst="bentConnector3">
            <a:avLst>
              <a:gd name="adj1" fmla="val 100300"/>
            </a:avLst>
          </a:prstGeom>
          <a:ln>
            <a:solidFill>
              <a:schemeClr val="tx2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>
            <a:off x="5672788" y="4088915"/>
            <a:ext cx="1005403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  <a:effectLst/>
              </a:rPr>
              <a:t>HiFive1</a:t>
            </a:r>
          </a:p>
        </p:txBody>
      </p:sp>
      <p:sp>
        <p:nvSpPr>
          <p:cNvPr id="50" name="Rechteck 49"/>
          <p:cNvSpPr/>
          <p:nvPr/>
        </p:nvSpPr>
        <p:spPr>
          <a:xfrm>
            <a:off x="6143536" y="4682775"/>
            <a:ext cx="126452" cy="1117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Gerade Verbindung 50"/>
          <p:cNvCxnSpPr>
            <a:endCxn id="50" idx="2"/>
          </p:cNvCxnSpPr>
          <p:nvPr/>
        </p:nvCxnSpPr>
        <p:spPr>
          <a:xfrm>
            <a:off x="6143536" y="4682775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>
            <a:endCxn id="50" idx="2"/>
          </p:cNvCxnSpPr>
          <p:nvPr/>
        </p:nvCxnSpPr>
        <p:spPr>
          <a:xfrm flipH="1">
            <a:off x="6206762" y="4682775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hteck 52"/>
          <p:cNvSpPr/>
          <p:nvPr/>
        </p:nvSpPr>
        <p:spPr>
          <a:xfrm>
            <a:off x="6879110" y="4682775"/>
            <a:ext cx="126452" cy="1117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Gerade Verbindung 53"/>
          <p:cNvCxnSpPr>
            <a:endCxn id="53" idx="2"/>
          </p:cNvCxnSpPr>
          <p:nvPr/>
        </p:nvCxnSpPr>
        <p:spPr>
          <a:xfrm>
            <a:off x="6879110" y="4682775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54"/>
          <p:cNvCxnSpPr>
            <a:endCxn id="53" idx="2"/>
          </p:cNvCxnSpPr>
          <p:nvPr/>
        </p:nvCxnSpPr>
        <p:spPr>
          <a:xfrm flipH="1">
            <a:off x="6942336" y="4682775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hteck 55"/>
          <p:cNvSpPr/>
          <p:nvPr/>
        </p:nvSpPr>
        <p:spPr>
          <a:xfrm>
            <a:off x="6877589" y="4524986"/>
            <a:ext cx="126452" cy="1117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Gerade Verbindung 56"/>
          <p:cNvCxnSpPr>
            <a:endCxn id="56" idx="2"/>
          </p:cNvCxnSpPr>
          <p:nvPr/>
        </p:nvCxnSpPr>
        <p:spPr>
          <a:xfrm>
            <a:off x="6877589" y="4524986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>
            <a:endCxn id="56" idx="2"/>
          </p:cNvCxnSpPr>
          <p:nvPr/>
        </p:nvCxnSpPr>
        <p:spPr>
          <a:xfrm flipH="1">
            <a:off x="6940815" y="4524986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hteck 58"/>
          <p:cNvSpPr/>
          <p:nvPr/>
        </p:nvSpPr>
        <p:spPr>
          <a:xfrm>
            <a:off x="7654960" y="4697053"/>
            <a:ext cx="126452" cy="1117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Gerade Verbindung 59"/>
          <p:cNvCxnSpPr>
            <a:endCxn id="59" idx="2"/>
          </p:cNvCxnSpPr>
          <p:nvPr/>
        </p:nvCxnSpPr>
        <p:spPr>
          <a:xfrm>
            <a:off x="7654960" y="4697053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>
            <a:endCxn id="59" idx="2"/>
          </p:cNvCxnSpPr>
          <p:nvPr/>
        </p:nvCxnSpPr>
        <p:spPr>
          <a:xfrm flipH="1">
            <a:off x="7718186" y="4697053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hteck 61"/>
          <p:cNvSpPr/>
          <p:nvPr/>
        </p:nvSpPr>
        <p:spPr>
          <a:xfrm>
            <a:off x="7654009" y="4535713"/>
            <a:ext cx="126452" cy="1117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Gerade Verbindung 62"/>
          <p:cNvCxnSpPr>
            <a:endCxn id="62" idx="2"/>
          </p:cNvCxnSpPr>
          <p:nvPr/>
        </p:nvCxnSpPr>
        <p:spPr>
          <a:xfrm>
            <a:off x="7654009" y="4535713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3"/>
          <p:cNvCxnSpPr>
            <a:endCxn id="62" idx="2"/>
          </p:cNvCxnSpPr>
          <p:nvPr/>
        </p:nvCxnSpPr>
        <p:spPr>
          <a:xfrm flipH="1">
            <a:off x="7717235" y="4535713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 64"/>
          <p:cNvSpPr/>
          <p:nvPr/>
        </p:nvSpPr>
        <p:spPr>
          <a:xfrm>
            <a:off x="8370960" y="4540861"/>
            <a:ext cx="126452" cy="1117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Gerade Verbindung 65"/>
          <p:cNvCxnSpPr>
            <a:endCxn id="65" idx="2"/>
          </p:cNvCxnSpPr>
          <p:nvPr/>
        </p:nvCxnSpPr>
        <p:spPr>
          <a:xfrm>
            <a:off x="8370960" y="4540861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66"/>
          <p:cNvCxnSpPr>
            <a:endCxn id="65" idx="2"/>
          </p:cNvCxnSpPr>
          <p:nvPr/>
        </p:nvCxnSpPr>
        <p:spPr>
          <a:xfrm flipH="1">
            <a:off x="8434186" y="4540861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hteck 67"/>
          <p:cNvSpPr/>
          <p:nvPr/>
        </p:nvSpPr>
        <p:spPr>
          <a:xfrm>
            <a:off x="8370960" y="4698940"/>
            <a:ext cx="126452" cy="1117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Gerade Verbindung 68"/>
          <p:cNvCxnSpPr>
            <a:endCxn id="68" idx="2"/>
          </p:cNvCxnSpPr>
          <p:nvPr/>
        </p:nvCxnSpPr>
        <p:spPr>
          <a:xfrm>
            <a:off x="8370960" y="4698940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69"/>
          <p:cNvCxnSpPr>
            <a:endCxn id="68" idx="2"/>
          </p:cNvCxnSpPr>
          <p:nvPr/>
        </p:nvCxnSpPr>
        <p:spPr>
          <a:xfrm flipH="1">
            <a:off x="8434186" y="4698940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hteck 70"/>
          <p:cNvSpPr/>
          <p:nvPr/>
        </p:nvSpPr>
        <p:spPr>
          <a:xfrm>
            <a:off x="8924159" y="4138137"/>
            <a:ext cx="126452" cy="1117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Gerade Verbindung 71"/>
          <p:cNvCxnSpPr>
            <a:endCxn id="71" idx="2"/>
          </p:cNvCxnSpPr>
          <p:nvPr/>
        </p:nvCxnSpPr>
        <p:spPr>
          <a:xfrm>
            <a:off x="8924159" y="4138137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72"/>
          <p:cNvCxnSpPr>
            <a:endCxn id="71" idx="2"/>
          </p:cNvCxnSpPr>
          <p:nvPr/>
        </p:nvCxnSpPr>
        <p:spPr>
          <a:xfrm flipH="1">
            <a:off x="8987385" y="4138137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hteck 73"/>
          <p:cNvSpPr/>
          <p:nvPr/>
        </p:nvSpPr>
        <p:spPr>
          <a:xfrm>
            <a:off x="8924159" y="4299113"/>
            <a:ext cx="126452" cy="1117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Gerade Verbindung 74"/>
          <p:cNvCxnSpPr>
            <a:endCxn id="74" idx="2"/>
          </p:cNvCxnSpPr>
          <p:nvPr/>
        </p:nvCxnSpPr>
        <p:spPr>
          <a:xfrm>
            <a:off x="8924159" y="4299113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75"/>
          <p:cNvCxnSpPr>
            <a:endCxn id="74" idx="2"/>
          </p:cNvCxnSpPr>
          <p:nvPr/>
        </p:nvCxnSpPr>
        <p:spPr>
          <a:xfrm flipH="1">
            <a:off x="8987385" y="4299113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hteck 76"/>
          <p:cNvSpPr/>
          <p:nvPr/>
        </p:nvSpPr>
        <p:spPr>
          <a:xfrm>
            <a:off x="9048307" y="4540861"/>
            <a:ext cx="126452" cy="1117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Gerade Verbindung 77"/>
          <p:cNvCxnSpPr>
            <a:endCxn id="77" idx="2"/>
          </p:cNvCxnSpPr>
          <p:nvPr/>
        </p:nvCxnSpPr>
        <p:spPr>
          <a:xfrm>
            <a:off x="9048307" y="4540861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78"/>
          <p:cNvCxnSpPr>
            <a:endCxn id="77" idx="2"/>
          </p:cNvCxnSpPr>
          <p:nvPr/>
        </p:nvCxnSpPr>
        <p:spPr>
          <a:xfrm flipH="1">
            <a:off x="9111533" y="4540861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9050716" y="4704617"/>
            <a:ext cx="126452" cy="1117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Gerade Verbindung 80"/>
          <p:cNvCxnSpPr>
            <a:endCxn id="80" idx="2"/>
          </p:cNvCxnSpPr>
          <p:nvPr/>
        </p:nvCxnSpPr>
        <p:spPr>
          <a:xfrm>
            <a:off x="9050716" y="4704617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81"/>
          <p:cNvCxnSpPr>
            <a:endCxn id="80" idx="2"/>
          </p:cNvCxnSpPr>
          <p:nvPr/>
        </p:nvCxnSpPr>
        <p:spPr>
          <a:xfrm flipH="1">
            <a:off x="9113942" y="4704617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Rechteck 82"/>
          <p:cNvSpPr/>
          <p:nvPr/>
        </p:nvSpPr>
        <p:spPr>
          <a:xfrm>
            <a:off x="9727822" y="4524986"/>
            <a:ext cx="126452" cy="1117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Gerade Verbindung 83"/>
          <p:cNvCxnSpPr>
            <a:endCxn id="83" idx="2"/>
          </p:cNvCxnSpPr>
          <p:nvPr/>
        </p:nvCxnSpPr>
        <p:spPr>
          <a:xfrm>
            <a:off x="9727822" y="4524986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>
            <a:endCxn id="83" idx="2"/>
          </p:cNvCxnSpPr>
          <p:nvPr/>
        </p:nvCxnSpPr>
        <p:spPr>
          <a:xfrm flipH="1">
            <a:off x="9791048" y="4524986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Rechteck 85"/>
          <p:cNvSpPr/>
          <p:nvPr/>
        </p:nvSpPr>
        <p:spPr>
          <a:xfrm>
            <a:off x="9729648" y="4697053"/>
            <a:ext cx="126452" cy="1117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Gerade Verbindung 86"/>
          <p:cNvCxnSpPr>
            <a:endCxn id="86" idx="2"/>
          </p:cNvCxnSpPr>
          <p:nvPr/>
        </p:nvCxnSpPr>
        <p:spPr>
          <a:xfrm>
            <a:off x="9729648" y="4697053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87"/>
          <p:cNvCxnSpPr>
            <a:endCxn id="86" idx="2"/>
          </p:cNvCxnSpPr>
          <p:nvPr/>
        </p:nvCxnSpPr>
        <p:spPr>
          <a:xfrm flipH="1">
            <a:off x="9792874" y="4697053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88"/>
          <p:cNvCxnSpPr/>
          <p:nvPr/>
        </p:nvCxnSpPr>
        <p:spPr>
          <a:xfrm flipH="1">
            <a:off x="9791048" y="4647493"/>
            <a:ext cx="1826" cy="49560"/>
          </a:xfrm>
          <a:prstGeom prst="line">
            <a:avLst/>
          </a:prstGeom>
          <a:ln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89"/>
          <p:cNvCxnSpPr/>
          <p:nvPr/>
        </p:nvCxnSpPr>
        <p:spPr>
          <a:xfrm flipH="1">
            <a:off x="8991385" y="4249917"/>
            <a:ext cx="3259" cy="49196"/>
          </a:xfrm>
          <a:prstGeom prst="line">
            <a:avLst/>
          </a:prstGeom>
          <a:ln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90"/>
          <p:cNvCxnSpPr/>
          <p:nvPr/>
        </p:nvCxnSpPr>
        <p:spPr>
          <a:xfrm flipH="1">
            <a:off x="6940815" y="4641919"/>
            <a:ext cx="1520" cy="55134"/>
          </a:xfrm>
          <a:prstGeom prst="line">
            <a:avLst/>
          </a:prstGeom>
          <a:ln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91"/>
          <p:cNvCxnSpPr/>
          <p:nvPr/>
        </p:nvCxnSpPr>
        <p:spPr>
          <a:xfrm>
            <a:off x="7718187" y="4641919"/>
            <a:ext cx="0" cy="55134"/>
          </a:xfrm>
          <a:prstGeom prst="line">
            <a:avLst/>
          </a:prstGeom>
          <a:ln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92"/>
          <p:cNvCxnSpPr/>
          <p:nvPr/>
        </p:nvCxnSpPr>
        <p:spPr>
          <a:xfrm>
            <a:off x="8434186" y="4641919"/>
            <a:ext cx="0" cy="55134"/>
          </a:xfrm>
          <a:prstGeom prst="line">
            <a:avLst/>
          </a:prstGeom>
          <a:ln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93"/>
          <p:cNvCxnSpPr/>
          <p:nvPr/>
        </p:nvCxnSpPr>
        <p:spPr>
          <a:xfrm flipH="1">
            <a:off x="9112116" y="4647493"/>
            <a:ext cx="1826" cy="49560"/>
          </a:xfrm>
          <a:prstGeom prst="line">
            <a:avLst/>
          </a:prstGeom>
          <a:ln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Rechteck 94"/>
          <p:cNvSpPr/>
          <p:nvPr/>
        </p:nvSpPr>
        <p:spPr>
          <a:xfrm>
            <a:off x="6149207" y="4530138"/>
            <a:ext cx="126452" cy="1117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6" name="Gerade Verbindung 95"/>
          <p:cNvCxnSpPr>
            <a:endCxn id="95" idx="2"/>
          </p:cNvCxnSpPr>
          <p:nvPr/>
        </p:nvCxnSpPr>
        <p:spPr>
          <a:xfrm>
            <a:off x="6149207" y="4530138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96"/>
          <p:cNvCxnSpPr>
            <a:endCxn id="95" idx="2"/>
          </p:cNvCxnSpPr>
          <p:nvPr/>
        </p:nvCxnSpPr>
        <p:spPr>
          <a:xfrm flipH="1">
            <a:off x="6212433" y="4530138"/>
            <a:ext cx="63226" cy="111781"/>
          </a:xfrm>
          <a:prstGeom prst="lin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97"/>
          <p:cNvCxnSpPr>
            <a:stCxn id="95" idx="2"/>
          </p:cNvCxnSpPr>
          <p:nvPr/>
        </p:nvCxnSpPr>
        <p:spPr>
          <a:xfrm>
            <a:off x="6212433" y="4641919"/>
            <a:ext cx="1" cy="46430"/>
          </a:xfrm>
          <a:prstGeom prst="line">
            <a:avLst/>
          </a:prstGeom>
          <a:ln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Pfeil nach rechts 111"/>
          <p:cNvSpPr/>
          <p:nvPr/>
        </p:nvSpPr>
        <p:spPr>
          <a:xfrm rot="19551996">
            <a:off x="4464663" y="4296107"/>
            <a:ext cx="1691166" cy="405505"/>
          </a:xfrm>
          <a:prstGeom prst="rightArrow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Pfeil nach rechts 114"/>
          <p:cNvSpPr/>
          <p:nvPr/>
        </p:nvSpPr>
        <p:spPr>
          <a:xfrm rot="19836874">
            <a:off x="4658789" y="5180013"/>
            <a:ext cx="1381892" cy="405505"/>
          </a:xfrm>
          <a:prstGeom prst="rightArrow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Pfeil nach rechts 115"/>
          <p:cNvSpPr/>
          <p:nvPr/>
        </p:nvSpPr>
        <p:spPr>
          <a:xfrm>
            <a:off x="4723549" y="5527697"/>
            <a:ext cx="1253630" cy="405505"/>
          </a:xfrm>
          <a:prstGeom prst="rightArrow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2" name="Gruppierung 121"/>
          <p:cNvGrpSpPr/>
          <p:nvPr/>
        </p:nvGrpSpPr>
        <p:grpSpPr>
          <a:xfrm>
            <a:off x="1905000" y="1524000"/>
            <a:ext cx="2819400" cy="4456411"/>
            <a:chOff x="361211" y="2133664"/>
            <a:chExt cx="3791059" cy="5992238"/>
          </a:xfrm>
        </p:grpSpPr>
        <p:sp>
          <p:nvSpPr>
            <p:cNvPr id="12" name="Rechteckiger Pfeil 11"/>
            <p:cNvSpPr/>
            <p:nvPr/>
          </p:nvSpPr>
          <p:spPr>
            <a:xfrm rot="5400000">
              <a:off x="2391009" y="5226919"/>
              <a:ext cx="2089442" cy="616142"/>
            </a:xfrm>
            <a:prstGeom prst="bentArrow">
              <a:avLst>
                <a:gd name="adj1" fmla="val 20878"/>
                <a:gd name="adj2" fmla="val 21432"/>
                <a:gd name="adj3" fmla="val 21507"/>
                <a:gd name="adj4" fmla="val 43750"/>
              </a:avLst>
            </a:prstGeom>
            <a:solidFill>
              <a:schemeClr val="tx2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3" name="Rechteckiger Pfeil 12"/>
            <p:cNvSpPr/>
            <p:nvPr/>
          </p:nvSpPr>
          <p:spPr>
            <a:xfrm rot="5400000">
              <a:off x="2752415" y="5589917"/>
              <a:ext cx="1366629" cy="616142"/>
            </a:xfrm>
            <a:prstGeom prst="bentArrow">
              <a:avLst>
                <a:gd name="adj1" fmla="val 20878"/>
                <a:gd name="adj2" fmla="val 21432"/>
                <a:gd name="adj3" fmla="val 21507"/>
                <a:gd name="adj4" fmla="val 43750"/>
              </a:avLst>
            </a:prstGeom>
            <a:gradFill flip="none" rotWithShape="1">
              <a:gsLst>
                <a:gs pos="60000">
                  <a:schemeClr val="tx2">
                    <a:lumMod val="60000"/>
                    <a:lumOff val="40000"/>
                  </a:schemeClr>
                </a:gs>
                <a:gs pos="100000">
                  <a:srgbClr val="FFFFFF"/>
                </a:gs>
              </a:gsLst>
              <a:path path="circle">
                <a:fillToRect t="100000" r="100000"/>
              </a:path>
              <a:tileRect l="-100000" b="-100000"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99" name="Rechteckiger Pfeil 98"/>
            <p:cNvSpPr/>
            <p:nvPr/>
          </p:nvSpPr>
          <p:spPr>
            <a:xfrm flipV="1">
              <a:off x="618737" y="2758509"/>
              <a:ext cx="565710" cy="2744306"/>
            </a:xfrm>
            <a:prstGeom prst="bentArrow">
              <a:avLst/>
            </a:prstGeom>
            <a:gradFill flip="none" rotWithShape="1">
              <a:gsLst>
                <a:gs pos="60000">
                  <a:schemeClr val="tx2">
                    <a:lumMod val="60000"/>
                    <a:lumOff val="40000"/>
                  </a:schemeClr>
                </a:gs>
                <a:gs pos="100000">
                  <a:srgbClr val="FFFFFF"/>
                </a:gs>
              </a:gsLst>
              <a:path path="circle">
                <a:fillToRect t="100000" r="100000"/>
              </a:path>
              <a:tileRect l="-100000" b="-100000"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00" name="Rectangle: Rounded Corners 291">
              <a:extLst>
                <a:ext uri="{FF2B5EF4-FFF2-40B4-BE49-F238E27FC236}">
                  <a16:creationId xmlns="" xmlns:a16="http://schemas.microsoft.com/office/drawing/2014/main" id="{BB470518-0C9A-4067-A186-4A3EA431CF09}"/>
                </a:ext>
              </a:extLst>
            </p:cNvPr>
            <p:cNvSpPr/>
            <p:nvPr/>
          </p:nvSpPr>
          <p:spPr>
            <a:xfrm>
              <a:off x="1184447" y="4987426"/>
              <a:ext cx="2045674" cy="598140"/>
            </a:xfrm>
            <a:prstGeom prst="roundRect">
              <a:avLst/>
            </a:prstGeom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lIns="91434" tIns="45717" rIns="91434" bIns="45717" anchor="ctr"/>
            <a:lstStyle/>
            <a:p>
              <a:pPr algn="ctr"/>
              <a:r>
                <a:rPr lang="en-US" sz="1100" b="1" dirty="0">
                  <a:solidFill>
                    <a:srgbClr val="FFFFFF"/>
                  </a:solidFill>
                </a:rPr>
                <a:t>Target specific C++</a:t>
              </a:r>
            </a:p>
            <a:p>
              <a:pPr algn="ctr"/>
              <a:r>
                <a:rPr lang="en-US" sz="1050" b="1" dirty="0" smtClean="0">
                  <a:solidFill>
                    <a:srgbClr val="FFFFFF"/>
                  </a:solidFill>
                </a:rPr>
                <a:t>RV32IMAC: </a:t>
              </a:r>
              <a:r>
                <a:rPr lang="en-US" sz="1050" b="1" dirty="0">
                  <a:solidFill>
                    <a:srgbClr val="FFFFFF"/>
                  </a:solidFill>
                </a:rPr>
                <a:t>~ 1.5k LOC</a:t>
              </a:r>
            </a:p>
          </p:txBody>
        </p:sp>
        <p:sp>
          <p:nvSpPr>
            <p:cNvPr id="101" name="Rectangle: Rounded Corners 293">
              <a:extLst>
                <a:ext uri="{FF2B5EF4-FFF2-40B4-BE49-F238E27FC236}">
                  <a16:creationId xmlns="" xmlns:a16="http://schemas.microsoft.com/office/drawing/2014/main" id="{8AA5BDE5-5E8F-4E84-91A6-CB322C4164A9}"/>
                </a:ext>
              </a:extLst>
            </p:cNvPr>
            <p:cNvSpPr/>
            <p:nvPr/>
          </p:nvSpPr>
          <p:spPr>
            <a:xfrm>
              <a:off x="1815055" y="4144570"/>
              <a:ext cx="2029831" cy="635029"/>
            </a:xfrm>
            <a:prstGeom prst="roundRect">
              <a:avLst/>
            </a:prstGeom>
            <a:ln/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1434" tIns="45717" rIns="91434" bIns="45717" anchor="ctr" anchorCtr="0"/>
            <a:lstStyle/>
            <a:p>
              <a:pPr algn="ctr"/>
              <a:r>
                <a:rPr lang="en-US" sz="1100" b="1" dirty="0">
                  <a:solidFill>
                    <a:srgbClr val="FFFFFF"/>
                  </a:solidFill>
                </a:rPr>
                <a:t>Generated C++</a:t>
              </a:r>
              <a:br>
                <a:rPr lang="en-US" sz="1100" b="1" dirty="0">
                  <a:solidFill>
                    <a:srgbClr val="FFFFFF"/>
                  </a:solidFill>
                </a:rPr>
              </a:br>
              <a:r>
                <a:rPr lang="en-US" sz="1050" b="1" dirty="0" smtClean="0">
                  <a:solidFill>
                    <a:srgbClr val="FFFFFF"/>
                  </a:solidFill>
                </a:rPr>
                <a:t>RV32IMAC: </a:t>
              </a:r>
              <a:r>
                <a:rPr lang="en-US" sz="1050" b="1" dirty="0">
                  <a:solidFill>
                    <a:srgbClr val="FFFFFF"/>
                  </a:solidFill>
                </a:rPr>
                <a:t>~ </a:t>
              </a:r>
              <a:r>
                <a:rPr lang="en-US" sz="1050" b="1" dirty="0" smtClean="0">
                  <a:solidFill>
                    <a:srgbClr val="FFFFFF"/>
                  </a:solidFill>
                </a:rPr>
                <a:t>6k LOC</a:t>
              </a:r>
              <a:endParaRPr lang="en-US" sz="1050" b="1" dirty="0">
                <a:solidFill>
                  <a:srgbClr val="FFFFFF"/>
                </a:solidFill>
              </a:endParaRPr>
            </a:p>
          </p:txBody>
        </p:sp>
        <p:sp>
          <p:nvSpPr>
            <p:cNvPr id="102" name="Rechteckiger Pfeil 101"/>
            <p:cNvSpPr/>
            <p:nvPr/>
          </p:nvSpPr>
          <p:spPr>
            <a:xfrm flipV="1">
              <a:off x="1249346" y="3694185"/>
              <a:ext cx="565710" cy="868306"/>
            </a:xfrm>
            <a:prstGeom prst="bentArrow">
              <a:avLst>
                <a:gd name="adj1" fmla="val 25000"/>
                <a:gd name="adj2" fmla="val 21392"/>
                <a:gd name="adj3" fmla="val 30613"/>
                <a:gd name="adj4" fmla="val 43750"/>
              </a:avLst>
            </a:prstGeom>
            <a:gradFill flip="none" rotWithShape="1">
              <a:gsLst>
                <a:gs pos="60000">
                  <a:schemeClr val="tx2">
                    <a:lumMod val="60000"/>
                    <a:lumOff val="40000"/>
                  </a:schemeClr>
                </a:gs>
                <a:gs pos="100000">
                  <a:srgbClr val="FFFFFF"/>
                </a:gs>
              </a:gsLst>
              <a:path path="circle">
                <a:fillToRect t="100000" r="100000"/>
              </a:path>
              <a:tileRect l="-100000" b="-100000"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Rechteckiger Pfeil 102"/>
            <p:cNvSpPr/>
            <p:nvPr/>
          </p:nvSpPr>
          <p:spPr>
            <a:xfrm flipV="1">
              <a:off x="616478" y="2721965"/>
              <a:ext cx="565710" cy="830292"/>
            </a:xfrm>
            <a:prstGeom prst="bentArrow">
              <a:avLst/>
            </a:prstGeom>
            <a:gradFill flip="none" rotWithShape="1">
              <a:gsLst>
                <a:gs pos="60000">
                  <a:schemeClr val="tx2">
                    <a:lumMod val="60000"/>
                    <a:lumOff val="40000"/>
                  </a:schemeClr>
                </a:gs>
                <a:gs pos="100000">
                  <a:srgbClr val="FFFFFF"/>
                </a:gs>
              </a:gsLst>
              <a:path path="circle">
                <a:fillToRect t="100000" r="100000"/>
              </a:path>
              <a:tileRect l="-100000" b="-100000"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04" name="Rechteckiger Pfeil 103"/>
            <p:cNvSpPr/>
            <p:nvPr/>
          </p:nvSpPr>
          <p:spPr>
            <a:xfrm rot="5400000">
              <a:off x="3184903" y="6021473"/>
              <a:ext cx="501654" cy="616142"/>
            </a:xfrm>
            <a:prstGeom prst="bentArrow">
              <a:avLst/>
            </a:prstGeom>
            <a:gradFill flip="none" rotWithShape="1">
              <a:gsLst>
                <a:gs pos="60000">
                  <a:schemeClr val="accent1"/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05" name="Abgerundetes Rechteck 104"/>
            <p:cNvSpPr/>
            <p:nvPr/>
          </p:nvSpPr>
          <p:spPr>
            <a:xfrm>
              <a:off x="361211" y="2133664"/>
              <a:ext cx="3483676" cy="588301"/>
            </a:xfrm>
            <a:prstGeom prst="roundRect">
              <a:avLst/>
            </a:prstGeom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Core Specification</a:t>
              </a:r>
              <a:endParaRPr lang="en-US" sz="1400" dirty="0"/>
            </a:p>
          </p:txBody>
        </p:sp>
        <p:pic>
          <p:nvPicPr>
            <p:cNvPr id="106" name="Graphic 58" descr="Document">
              <a:extLst>
                <a:ext uri="{FF2B5EF4-FFF2-40B4-BE49-F238E27FC236}">
                  <a16:creationId xmlns="" xmlns:a16="http://schemas.microsoft.com/office/drawing/2014/main" id="{419897AE-BD5B-46E8-B02C-D515A9867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7181" y="2197100"/>
              <a:ext cx="464370" cy="464370"/>
            </a:xfrm>
            <a:prstGeom prst="rect">
              <a:avLst/>
            </a:prstGeom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pic>
        <p:pic>
          <p:nvPicPr>
            <p:cNvPr id="107" name="Graphic 423" descr="Pencil">
              <a:extLst>
                <a:ext uri="{FF2B5EF4-FFF2-40B4-BE49-F238E27FC236}">
                  <a16:creationId xmlns="" xmlns:a16="http://schemas.microsoft.com/office/drawing/2014/main" id="{01F69818-905F-4088-8C45-5E992935D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61486" y="3022538"/>
              <a:ext cx="283080" cy="283080"/>
            </a:xfrm>
            <a:prstGeom prst="rect">
              <a:avLst/>
            </a:prstGeom>
            <a:effectLst/>
          </p:spPr>
        </p:pic>
        <p:pic>
          <p:nvPicPr>
            <p:cNvPr id="108" name="Graphic 423" descr="Pencil">
              <a:extLst>
                <a:ext uri="{FF2B5EF4-FFF2-40B4-BE49-F238E27FC236}">
                  <a16:creationId xmlns="" xmlns:a16="http://schemas.microsoft.com/office/drawing/2014/main" id="{01F69818-905F-4088-8C45-5E992935D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57793" y="4951702"/>
              <a:ext cx="283080" cy="283080"/>
            </a:xfrm>
            <a:prstGeom prst="rect">
              <a:avLst/>
            </a:prstGeom>
            <a:effectLst/>
          </p:spPr>
        </p:pic>
        <p:pic>
          <p:nvPicPr>
            <p:cNvPr id="109" name="Graphic 420" descr="Gears">
              <a:extLst>
                <a:ext uri="{FF2B5EF4-FFF2-40B4-BE49-F238E27FC236}">
                  <a16:creationId xmlns="" xmlns:a16="http://schemas.microsoft.com/office/drawing/2014/main" id="{87A1AF0C-A55C-4BAE-8CC0-97C503501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442117" y="4000774"/>
              <a:ext cx="287590" cy="287590"/>
            </a:xfrm>
            <a:prstGeom prst="rect">
              <a:avLst/>
            </a:prstGeom>
            <a:effectLst/>
          </p:spPr>
        </p:pic>
        <p:pic>
          <p:nvPicPr>
            <p:cNvPr id="110" name="Graphic 420" descr="Gears">
              <a:extLst>
                <a:ext uri="{FF2B5EF4-FFF2-40B4-BE49-F238E27FC236}">
                  <a16:creationId xmlns="" xmlns:a16="http://schemas.microsoft.com/office/drawing/2014/main" id="{87A1AF0C-A55C-4BAE-8CC0-97C503501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263284" y="6235598"/>
              <a:ext cx="287590" cy="287590"/>
            </a:xfrm>
            <a:prstGeom prst="rect">
              <a:avLst/>
            </a:prstGeom>
            <a:effectLst/>
          </p:spPr>
        </p:pic>
        <p:sp>
          <p:nvSpPr>
            <p:cNvPr id="113" name="Rechteckiger Pfeil 112"/>
            <p:cNvSpPr/>
            <p:nvPr/>
          </p:nvSpPr>
          <p:spPr>
            <a:xfrm flipV="1">
              <a:off x="1150736" y="7411455"/>
              <a:ext cx="825490" cy="526567"/>
            </a:xfrm>
            <a:prstGeom prst="bentArrow">
              <a:avLst/>
            </a:prstGeom>
            <a:gradFill flip="none" rotWithShape="1">
              <a:gsLst>
                <a:gs pos="60000">
                  <a:schemeClr val="tx2">
                    <a:lumMod val="60000"/>
                    <a:lumOff val="40000"/>
                  </a:schemeClr>
                </a:gs>
                <a:gs pos="100000">
                  <a:srgbClr val="FFFFFF"/>
                </a:gs>
              </a:gsLst>
              <a:path path="circle">
                <a:fillToRect t="100000" r="100000"/>
              </a:path>
              <a:tileRect l="-100000" b="-100000"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pic>
          <p:nvPicPr>
            <p:cNvPr id="114" name="Graphic 423" descr="Pencil">
              <a:extLst>
                <a:ext uri="{FF2B5EF4-FFF2-40B4-BE49-F238E27FC236}">
                  <a16:creationId xmlns="" xmlns:a16="http://schemas.microsoft.com/office/drawing/2014/main" id="{01F69818-905F-4088-8C45-5E992935D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12881" y="7465035"/>
              <a:ext cx="283080" cy="283080"/>
            </a:xfrm>
            <a:prstGeom prst="rect">
              <a:avLst/>
            </a:prstGeom>
            <a:effectLst/>
          </p:spPr>
        </p:pic>
        <p:sp>
          <p:nvSpPr>
            <p:cNvPr id="117" name="Rectangle: Rounded Corners 186">
              <a:extLst>
                <a:ext uri="{FF2B5EF4-FFF2-40B4-BE49-F238E27FC236}">
                  <a16:creationId xmlns="" xmlns:a16="http://schemas.microsoft.com/office/drawing/2014/main" id="{003D19F1-CD85-46B3-9D0E-0B3F00EBAEC8}"/>
                </a:ext>
              </a:extLst>
            </p:cNvPr>
            <p:cNvSpPr/>
            <p:nvPr/>
          </p:nvSpPr>
          <p:spPr>
            <a:xfrm>
              <a:off x="2001453" y="7511121"/>
              <a:ext cx="2150817" cy="614781"/>
            </a:xfrm>
            <a:prstGeom prst="round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400" dirty="0">
                  <a:solidFill>
                    <a:srgbClr val="800000"/>
                  </a:solidFill>
                </a:rPr>
                <a:t>SystemC Platform Model</a:t>
              </a:r>
            </a:p>
          </p:txBody>
        </p:sp>
        <p:sp>
          <p:nvSpPr>
            <p:cNvPr id="118" name="Rectangle: Rounded Corners 184">
              <a:extLst>
                <a:ext uri="{FF2B5EF4-FFF2-40B4-BE49-F238E27FC236}">
                  <a16:creationId xmlns="" xmlns:a16="http://schemas.microsoft.com/office/drawing/2014/main" id="{B4EADCFF-B7C2-4575-8836-70AFA28903D0}"/>
                </a:ext>
              </a:extLst>
            </p:cNvPr>
            <p:cNvSpPr/>
            <p:nvPr/>
          </p:nvSpPr>
          <p:spPr>
            <a:xfrm>
              <a:off x="2434319" y="6602074"/>
              <a:ext cx="1717951" cy="618534"/>
            </a:xfrm>
            <a:prstGeom prst="roundRect">
              <a:avLst/>
            </a:prstGeom>
            <a:ln/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  <a:latin typeface="TitilliumText22L Medium"/>
                </a:rPr>
                <a:t>DBT-RISE </a:t>
              </a:r>
              <a:r>
                <a:rPr lang="en-US" sz="1200" b="1" dirty="0" smtClean="0">
                  <a:solidFill>
                    <a:schemeClr val="tx2"/>
                  </a:solidFill>
                  <a:latin typeface="TitilliumText22L Medium"/>
                </a:rPr>
                <a:t>ISS</a:t>
              </a:r>
              <a:endParaRPr lang="en-US" sz="1200" b="1" dirty="0">
                <a:solidFill>
                  <a:schemeClr val="tx2"/>
                </a:solidFill>
                <a:latin typeface="TitilliumText22L Medium"/>
              </a:endParaRPr>
            </a:p>
          </p:txBody>
        </p:sp>
        <p:sp>
          <p:nvSpPr>
            <p:cNvPr id="119" name="Rectangle: Rounded Corners 186">
              <a:extLst>
                <a:ext uri="{FF2B5EF4-FFF2-40B4-BE49-F238E27FC236}">
                  <a16:creationId xmlns="" xmlns:a16="http://schemas.microsoft.com/office/drawing/2014/main" id="{003D19F1-CD85-46B3-9D0E-0B3F00EBAEC8}"/>
                </a:ext>
              </a:extLst>
            </p:cNvPr>
            <p:cNvSpPr/>
            <p:nvPr/>
          </p:nvSpPr>
          <p:spPr>
            <a:xfrm>
              <a:off x="361211" y="5818736"/>
              <a:ext cx="2868910" cy="614781"/>
            </a:xfrm>
            <a:prstGeom prst="roundRect">
              <a:avLst/>
            </a:prstGeom>
            <a:gradFill flip="none" rotWithShape="1">
              <a:gsLst>
                <a:gs pos="0">
                  <a:srgbClr val="FEA40E"/>
                </a:gs>
                <a:gs pos="100000">
                  <a:srgbClr val="FFFFFF"/>
                </a:gs>
              </a:gsLst>
              <a:lin ang="16200000" scaled="0"/>
              <a:tileRect/>
            </a:gradFill>
            <a:ln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lIns="91434" tIns="45717" rIns="91434" bIns="45717" anchor="ctr"/>
            <a:lstStyle/>
            <a:p>
              <a:pPr algn="ctr"/>
              <a:r>
                <a:rPr lang="en-US" sz="1100" b="1" dirty="0">
                  <a:solidFill>
                    <a:schemeClr val="tx2"/>
                  </a:solidFill>
                </a:rPr>
                <a:t>DBT-RISE</a:t>
              </a:r>
            </a:p>
            <a:p>
              <a:pPr algn="ctr"/>
              <a:r>
                <a:rPr lang="en-US" sz="1100" b="1" dirty="0">
                  <a:solidFill>
                    <a:schemeClr val="tx2"/>
                  </a:solidFill>
                </a:rPr>
                <a:t>~ 5k LOC</a:t>
              </a:r>
            </a:p>
          </p:txBody>
        </p:sp>
        <p:sp>
          <p:nvSpPr>
            <p:cNvPr id="120" name="Rectangle: Rounded Corners 292">
              <a:extLst>
                <a:ext uri="{FF2B5EF4-FFF2-40B4-BE49-F238E27FC236}">
                  <a16:creationId xmlns="" xmlns:a16="http://schemas.microsoft.com/office/drawing/2014/main" id="{EFFB359C-4AA9-4A75-9CFB-0CC3CD814B2C}"/>
                </a:ext>
              </a:extLst>
            </p:cNvPr>
            <p:cNvSpPr/>
            <p:nvPr/>
          </p:nvSpPr>
          <p:spPr>
            <a:xfrm>
              <a:off x="1184447" y="3139440"/>
              <a:ext cx="2660440" cy="554745"/>
            </a:xfrm>
            <a:prstGeom prst="roundRect">
              <a:avLst/>
            </a:prstGeom>
            <a:ln/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 anchorCtr="0"/>
            <a:lstStyle/>
            <a:p>
              <a:pPr algn="ctr"/>
              <a:r>
                <a:rPr lang="en-US" sz="1100" b="1" dirty="0">
                  <a:solidFill>
                    <a:schemeClr val="tx2"/>
                  </a:solidFill>
                </a:rPr>
                <a:t>Core DSL</a:t>
              </a:r>
            </a:p>
            <a:p>
              <a:pPr algn="ctr"/>
              <a:r>
                <a:rPr lang="en-US" sz="1100" b="1" dirty="0">
                  <a:solidFill>
                    <a:schemeClr val="tx2"/>
                  </a:solidFill>
                </a:rPr>
                <a:t>RISC-V: ~ </a:t>
              </a:r>
              <a:r>
                <a:rPr lang="en-US" sz="1100" b="1" dirty="0" smtClean="0">
                  <a:solidFill>
                    <a:schemeClr val="tx2"/>
                  </a:solidFill>
                </a:rPr>
                <a:t>500 </a:t>
              </a:r>
              <a:r>
                <a:rPr lang="en-US" sz="1100" b="1" dirty="0">
                  <a:solidFill>
                    <a:schemeClr val="tx2"/>
                  </a:solidFill>
                </a:rPr>
                <a:t>LOC</a:t>
              </a:r>
            </a:p>
          </p:txBody>
        </p:sp>
        <p:sp>
          <p:nvSpPr>
            <p:cNvPr id="121" name="Abgerundetes Rechteck 120"/>
            <p:cNvSpPr/>
            <p:nvPr/>
          </p:nvSpPr>
          <p:spPr>
            <a:xfrm>
              <a:off x="361211" y="6823155"/>
              <a:ext cx="1833349" cy="588301"/>
            </a:xfrm>
            <a:prstGeom prst="roundRect">
              <a:avLst/>
            </a:prstGeom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Platform Spec.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23326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details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SystemC Configuration and Control Interface used to configure the entire design</a:t>
            </a:r>
          </a:p>
          <a:p>
            <a:r>
              <a:rPr lang="en-US" dirty="0" smtClean="0"/>
              <a:t>Transaction tracing using SystemC Verification Library (SCV)</a:t>
            </a:r>
          </a:p>
          <a:p>
            <a:r>
              <a:rPr lang="en-US" dirty="0" smtClean="0"/>
              <a:t>Modeling blocks taken from SystemC Components library (SCC) available </a:t>
            </a:r>
            <a:r>
              <a:rPr lang="en-US" dirty="0"/>
              <a:t>at </a:t>
            </a:r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git.minres.com</a:t>
            </a:r>
            <a:r>
              <a:rPr lang="en-US" dirty="0">
                <a:hlinkClick r:id="rId2"/>
              </a:rPr>
              <a:t>/SystemC/SystemC-Components</a:t>
            </a:r>
            <a:endParaRPr lang="en-US" dirty="0" smtClean="0"/>
          </a:p>
          <a:p>
            <a:r>
              <a:rPr lang="en-US" dirty="0" smtClean="0"/>
              <a:t>Register implementation generated from </a:t>
            </a:r>
            <a:r>
              <a:rPr lang="en-US" dirty="0" err="1" smtClean="0"/>
              <a:t>SystemRDL</a:t>
            </a:r>
            <a:r>
              <a:rPr lang="en-US" dirty="0" smtClean="0"/>
              <a:t> description</a:t>
            </a:r>
          </a:p>
          <a:p>
            <a:r>
              <a:rPr lang="en-US" dirty="0" smtClean="0"/>
              <a:t>Source available at </a:t>
            </a:r>
            <a:r>
              <a:rPr lang="en-US" dirty="0" smtClean="0">
                <a:hlinkClick r:id="rId3"/>
              </a:rPr>
              <a:t>https://git.minres.com/DVCon2018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20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27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VP use in Hardware development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Rocco </a:t>
            </a:r>
            <a:r>
              <a:rPr lang="en-US" dirty="0" err="1"/>
              <a:t>Jonack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004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VP model usage for hardware design</a:t>
            </a:r>
          </a:p>
          <a:p>
            <a:pPr lvl="1"/>
            <a:r>
              <a:rPr lang="en-US" dirty="0"/>
              <a:t>Software driven testing</a:t>
            </a:r>
          </a:p>
          <a:p>
            <a:pPr lvl="1"/>
            <a:r>
              <a:rPr lang="en-US" dirty="0"/>
              <a:t>Augmentation of HW tests with realistic stimulus</a:t>
            </a:r>
          </a:p>
          <a:p>
            <a:pPr lvl="1"/>
            <a:r>
              <a:rPr lang="en-US" dirty="0"/>
              <a:t>Bridging gaps in model availability</a:t>
            </a:r>
          </a:p>
          <a:p>
            <a:r>
              <a:rPr lang="en-US" dirty="0"/>
              <a:t>Different abstraction level imply different requirements</a:t>
            </a:r>
          </a:p>
          <a:p>
            <a:pPr lvl="1"/>
            <a:r>
              <a:rPr lang="en-US" dirty="0"/>
              <a:t>Mixing abstraction levels is powerful</a:t>
            </a:r>
          </a:p>
          <a:p>
            <a:pPr lvl="1"/>
            <a:r>
              <a:rPr lang="en-US" dirty="0"/>
              <a:t>Planning of reasonable use models is required</a:t>
            </a:r>
          </a:p>
          <a:p>
            <a:pPr lvl="1"/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34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noProof="0" dirty="0" err="1"/>
              <a:t>odeling</a:t>
            </a:r>
            <a:r>
              <a:rPr lang="en-US" noProof="0" dirty="0"/>
              <a:t> abstractions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50" y="1324356"/>
            <a:ext cx="10972700" cy="4648200"/>
          </a:xfrm>
        </p:spPr>
        <p:txBody>
          <a:bodyPr>
            <a:normAutofit/>
          </a:bodyPr>
          <a:lstStyle/>
          <a:p>
            <a:r>
              <a:rPr lang="en-US" noProof="0" dirty="0"/>
              <a:t>Behavioral/untimed</a:t>
            </a:r>
          </a:p>
          <a:p>
            <a:pPr lvl="1"/>
            <a:r>
              <a:rPr lang="en-US" dirty="0"/>
              <a:t>Used for algorithm modeling</a:t>
            </a:r>
            <a:endParaRPr lang="en-US" noProof="0" dirty="0"/>
          </a:p>
          <a:p>
            <a:r>
              <a:rPr lang="en-US" dirty="0"/>
              <a:t>F</a:t>
            </a:r>
            <a:r>
              <a:rPr lang="en-US" noProof="0" dirty="0" err="1"/>
              <a:t>unctional</a:t>
            </a:r>
            <a:r>
              <a:rPr lang="en-US" noProof="0" dirty="0"/>
              <a:t>/loosely timed (LT)</a:t>
            </a:r>
          </a:p>
          <a:p>
            <a:pPr lvl="1"/>
            <a:r>
              <a:rPr lang="en-US" dirty="0"/>
              <a:t>Used for SW interaction, also called programmers view (PV)</a:t>
            </a:r>
          </a:p>
          <a:p>
            <a:pPr lvl="1"/>
            <a:r>
              <a:rPr lang="en-US" dirty="0"/>
              <a:t>virtual prototyping (VP)</a:t>
            </a:r>
          </a:p>
          <a:p>
            <a:r>
              <a:rPr lang="en-US" dirty="0"/>
              <a:t>C</a:t>
            </a:r>
            <a:r>
              <a:rPr lang="en-US" noProof="0" dirty="0" err="1"/>
              <a:t>ycle</a:t>
            </a:r>
            <a:r>
              <a:rPr lang="en-US" noProof="0" dirty="0"/>
              <a:t>-accurate/approximately timed (AT)</a:t>
            </a:r>
          </a:p>
          <a:p>
            <a:pPr lvl="1"/>
            <a:r>
              <a:rPr lang="en-US" dirty="0"/>
              <a:t>Used for architectural modeling, also called architecture view (AV)</a:t>
            </a:r>
            <a:endParaRPr lang="en-US" noProof="0" dirty="0"/>
          </a:p>
          <a:p>
            <a:r>
              <a:rPr lang="en-US" dirty="0"/>
              <a:t>R</a:t>
            </a:r>
            <a:r>
              <a:rPr lang="en-US" noProof="0" dirty="0" err="1"/>
              <a:t>egister</a:t>
            </a:r>
            <a:r>
              <a:rPr lang="en-US" noProof="0" dirty="0"/>
              <a:t>-transfer-level</a:t>
            </a:r>
          </a:p>
          <a:p>
            <a:pPr lvl="1"/>
            <a:r>
              <a:rPr lang="en-US" noProof="0" dirty="0"/>
              <a:t>Link into verification domain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224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Functional/loosely timed (LT)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62600" y="1600200"/>
            <a:ext cx="6019800" cy="4495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loosely timed model is a structural and behavioral refinement of the functional model. </a:t>
            </a:r>
          </a:p>
          <a:p>
            <a:r>
              <a:rPr lang="en-US" dirty="0"/>
              <a:t>Mapping of functional blocks to HW and SW components and communication interfaces in-between based on a chosen architecture</a:t>
            </a:r>
          </a:p>
          <a:p>
            <a:r>
              <a:rPr lang="en-US" dirty="0"/>
              <a:t>Subsystems can execute ‘ahead-of-time’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Rechteck 5"/>
          <p:cNvSpPr/>
          <p:nvPr/>
        </p:nvSpPr>
        <p:spPr>
          <a:xfrm>
            <a:off x="685800" y="3657600"/>
            <a:ext cx="3886200" cy="1524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62000" y="2743200"/>
            <a:ext cx="12192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CPU</a:t>
            </a:r>
          </a:p>
        </p:txBody>
      </p:sp>
      <p:sp>
        <p:nvSpPr>
          <p:cNvPr id="8" name="Rechteck 7"/>
          <p:cNvSpPr/>
          <p:nvPr/>
        </p:nvSpPr>
        <p:spPr>
          <a:xfrm>
            <a:off x="2819400" y="2286000"/>
            <a:ext cx="1676400" cy="1066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ACCEL</a:t>
            </a:r>
          </a:p>
        </p:txBody>
      </p:sp>
      <p:sp>
        <p:nvSpPr>
          <p:cNvPr id="9" name="Rechteck 8"/>
          <p:cNvSpPr/>
          <p:nvPr/>
        </p:nvSpPr>
        <p:spPr>
          <a:xfrm>
            <a:off x="762000" y="1828800"/>
            <a:ext cx="121920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OS+SW</a:t>
            </a:r>
          </a:p>
        </p:txBody>
      </p:sp>
      <p:sp>
        <p:nvSpPr>
          <p:cNvPr id="10" name="Rechteck 9"/>
          <p:cNvSpPr/>
          <p:nvPr/>
        </p:nvSpPr>
        <p:spPr>
          <a:xfrm>
            <a:off x="1295400" y="4191000"/>
            <a:ext cx="1143000" cy="76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MEM</a:t>
            </a:r>
          </a:p>
        </p:txBody>
      </p:sp>
      <p:sp>
        <p:nvSpPr>
          <p:cNvPr id="11" name="Rechteck 10"/>
          <p:cNvSpPr/>
          <p:nvPr/>
        </p:nvSpPr>
        <p:spPr>
          <a:xfrm>
            <a:off x="2819400" y="4191000"/>
            <a:ext cx="1447800" cy="76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I/O</a:t>
            </a:r>
          </a:p>
        </p:txBody>
      </p:sp>
      <p:sp>
        <p:nvSpPr>
          <p:cNvPr id="12" name="Pfeil nach oben und unten 11"/>
          <p:cNvSpPr/>
          <p:nvPr/>
        </p:nvSpPr>
        <p:spPr>
          <a:xfrm>
            <a:off x="1219200" y="3352800"/>
            <a:ext cx="228600" cy="304800"/>
          </a:xfrm>
          <a:prstGeom prst="upDownArrow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Pfeil nach oben und unten 12"/>
          <p:cNvSpPr/>
          <p:nvPr/>
        </p:nvSpPr>
        <p:spPr>
          <a:xfrm>
            <a:off x="3505200" y="3352800"/>
            <a:ext cx="228600" cy="304800"/>
          </a:xfrm>
          <a:prstGeom prst="upDownArrow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oben und unten 13"/>
          <p:cNvSpPr/>
          <p:nvPr/>
        </p:nvSpPr>
        <p:spPr>
          <a:xfrm>
            <a:off x="1676400" y="3810000"/>
            <a:ext cx="228600" cy="381000"/>
          </a:xfrm>
          <a:prstGeom prst="upDownArrow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oben und unten 14"/>
          <p:cNvSpPr/>
          <p:nvPr/>
        </p:nvSpPr>
        <p:spPr>
          <a:xfrm>
            <a:off x="3429000" y="3810000"/>
            <a:ext cx="228600" cy="381000"/>
          </a:xfrm>
          <a:prstGeom prst="upDownArrow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3124200" y="49530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flipV="1">
            <a:off x="3886200" y="49530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08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Virtual prototype by example</a:t>
            </a:r>
          </a:p>
          <a:p>
            <a:r>
              <a:rPr lang="en-US" dirty="0" smtClean="0"/>
              <a:t>VP use in HW Development</a:t>
            </a:r>
          </a:p>
          <a:p>
            <a:r>
              <a:rPr lang="en-US" dirty="0" smtClean="0"/>
              <a:t>VP use in SW Development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459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Cycle-accurate/approximately timed (AT)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62600" y="1600200"/>
            <a:ext cx="6019800" cy="4495800"/>
          </a:xfrm>
        </p:spPr>
        <p:txBody>
          <a:bodyPr/>
          <a:lstStyle/>
          <a:p>
            <a:r>
              <a:rPr lang="en-US" dirty="0"/>
              <a:t>Approximated timing on bus communication and on hardware resource access </a:t>
            </a:r>
          </a:p>
          <a:p>
            <a:pPr lvl="1"/>
            <a:r>
              <a:rPr lang="en-US" dirty="0"/>
              <a:t>Interface communication time</a:t>
            </a:r>
          </a:p>
          <a:p>
            <a:pPr lvl="1"/>
            <a:r>
              <a:rPr lang="en-US" dirty="0"/>
              <a:t>Average processing time in hardware IP</a:t>
            </a:r>
          </a:p>
          <a:p>
            <a:r>
              <a:rPr lang="en-US" dirty="0"/>
              <a:t>Transactions are broken down into a number of phases corresponding much more closely to the phasing of particular hardware protocols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Rechteck 5"/>
          <p:cNvSpPr/>
          <p:nvPr/>
        </p:nvSpPr>
        <p:spPr>
          <a:xfrm>
            <a:off x="685800" y="3657600"/>
            <a:ext cx="3886200" cy="152400"/>
          </a:xfrm>
          <a:prstGeom prst="rect">
            <a:avLst/>
          </a:prstGeom>
          <a:pattFill prst="ltUpDiag">
            <a:fgClr>
              <a:schemeClr val="accent3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62000" y="2743200"/>
            <a:ext cx="12192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CPU</a:t>
            </a:r>
          </a:p>
        </p:txBody>
      </p:sp>
      <p:sp>
        <p:nvSpPr>
          <p:cNvPr id="8" name="Rechteck 7"/>
          <p:cNvSpPr/>
          <p:nvPr/>
        </p:nvSpPr>
        <p:spPr>
          <a:xfrm>
            <a:off x="2819400" y="2286000"/>
            <a:ext cx="1676400" cy="1066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ACCEL</a:t>
            </a:r>
          </a:p>
        </p:txBody>
      </p:sp>
      <p:sp>
        <p:nvSpPr>
          <p:cNvPr id="9" name="Rechteck 8"/>
          <p:cNvSpPr/>
          <p:nvPr/>
        </p:nvSpPr>
        <p:spPr>
          <a:xfrm>
            <a:off x="762000" y="1828800"/>
            <a:ext cx="121920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OS+SW</a:t>
            </a:r>
          </a:p>
        </p:txBody>
      </p:sp>
      <p:sp>
        <p:nvSpPr>
          <p:cNvPr id="10" name="Rechteck 9"/>
          <p:cNvSpPr/>
          <p:nvPr/>
        </p:nvSpPr>
        <p:spPr>
          <a:xfrm>
            <a:off x="1295400" y="4191000"/>
            <a:ext cx="1143000" cy="76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MEM</a:t>
            </a:r>
          </a:p>
        </p:txBody>
      </p:sp>
      <p:sp>
        <p:nvSpPr>
          <p:cNvPr id="11" name="Rechteck 10"/>
          <p:cNvSpPr/>
          <p:nvPr/>
        </p:nvSpPr>
        <p:spPr>
          <a:xfrm>
            <a:off x="2819400" y="4191000"/>
            <a:ext cx="1447800" cy="76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I/O</a:t>
            </a:r>
          </a:p>
        </p:txBody>
      </p:sp>
      <p:sp>
        <p:nvSpPr>
          <p:cNvPr id="12" name="Pfeil nach oben und unten 11"/>
          <p:cNvSpPr/>
          <p:nvPr/>
        </p:nvSpPr>
        <p:spPr>
          <a:xfrm>
            <a:off x="1219200" y="3352800"/>
            <a:ext cx="228600" cy="304800"/>
          </a:xfrm>
          <a:prstGeom prst="upDownArrow">
            <a:avLst/>
          </a:prstGeom>
          <a:pattFill prst="ltUpDiag">
            <a:fgClr>
              <a:schemeClr val="accent3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Pfeil nach oben und unten 12"/>
          <p:cNvSpPr/>
          <p:nvPr/>
        </p:nvSpPr>
        <p:spPr>
          <a:xfrm>
            <a:off x="3505200" y="3352800"/>
            <a:ext cx="228600" cy="304800"/>
          </a:xfrm>
          <a:prstGeom prst="upDownArrow">
            <a:avLst/>
          </a:prstGeom>
          <a:pattFill prst="ltUpDiag">
            <a:fgClr>
              <a:schemeClr val="accent3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oben und unten 13"/>
          <p:cNvSpPr/>
          <p:nvPr/>
        </p:nvSpPr>
        <p:spPr>
          <a:xfrm>
            <a:off x="1676400" y="3810000"/>
            <a:ext cx="228600" cy="381000"/>
          </a:xfrm>
          <a:prstGeom prst="upDownArrow">
            <a:avLst/>
          </a:prstGeom>
          <a:pattFill prst="ltUpDiag">
            <a:fgClr>
              <a:schemeClr val="accent3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oben und unten 14"/>
          <p:cNvSpPr/>
          <p:nvPr/>
        </p:nvSpPr>
        <p:spPr>
          <a:xfrm>
            <a:off x="3429000" y="3810000"/>
            <a:ext cx="228600" cy="381000"/>
          </a:xfrm>
          <a:prstGeom prst="upDownArrow">
            <a:avLst/>
          </a:prstGeom>
          <a:pattFill prst="ltUpDiag">
            <a:fgClr>
              <a:schemeClr val="accent3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3124200" y="49530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V="1">
            <a:off x="3886200" y="49530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762000" y="3200400"/>
            <a:ext cx="1219200" cy="152400"/>
          </a:xfrm>
          <a:prstGeom prst="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2819400" y="3200400"/>
            <a:ext cx="1676400" cy="152400"/>
          </a:xfrm>
          <a:prstGeom prst="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1295400" y="4191000"/>
            <a:ext cx="1143000" cy="152400"/>
          </a:xfrm>
          <a:prstGeom prst="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2819400" y="4191000"/>
            <a:ext cx="1447800" cy="152400"/>
          </a:xfrm>
          <a:prstGeom prst="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207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Pin accurate models - RTL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22606" y="1447801"/>
            <a:ext cx="6840794" cy="4495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Pin accurate in </a:t>
            </a:r>
            <a:r>
              <a:rPr lang="en-US" dirty="0" err="1"/>
              <a:t>SystemC</a:t>
            </a:r>
            <a:endParaRPr lang="en-US" dirty="0"/>
          </a:p>
          <a:p>
            <a:pPr lvl="1"/>
            <a:r>
              <a:rPr lang="en-US" dirty="0"/>
              <a:t>Adapter between transactions and pin level</a:t>
            </a:r>
          </a:p>
          <a:p>
            <a:pPr lvl="1"/>
            <a:r>
              <a:rPr lang="en-US" dirty="0"/>
              <a:t>RTL simulators support pin level interfaces for standard types</a:t>
            </a:r>
          </a:p>
          <a:p>
            <a:pPr lvl="1"/>
            <a:r>
              <a:rPr lang="en-US" dirty="0"/>
              <a:t>Requires typically usage of simulator provided library versions and compilers</a:t>
            </a:r>
          </a:p>
          <a:p>
            <a:r>
              <a:rPr lang="en-US" dirty="0"/>
              <a:t>Verification effort</a:t>
            </a:r>
          </a:p>
          <a:p>
            <a:pPr lvl="1"/>
            <a:r>
              <a:rPr lang="en-US" dirty="0"/>
              <a:t>RTL models are typically more detailed and require more attention to details </a:t>
            </a:r>
          </a:p>
          <a:p>
            <a:r>
              <a:rPr lang="en-US" dirty="0"/>
              <a:t>Bridging multiple abstractions levels introduces need for interpretation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Rechteck 5"/>
          <p:cNvSpPr/>
          <p:nvPr/>
        </p:nvSpPr>
        <p:spPr>
          <a:xfrm>
            <a:off x="685800" y="3505200"/>
            <a:ext cx="3886200" cy="152400"/>
          </a:xfrm>
          <a:prstGeom prst="rect">
            <a:avLst/>
          </a:prstGeom>
          <a:pattFill prst="ltUpDiag">
            <a:fgClr>
              <a:schemeClr val="accent3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62000" y="2590800"/>
            <a:ext cx="12192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CPU</a:t>
            </a:r>
          </a:p>
        </p:txBody>
      </p:sp>
      <p:sp>
        <p:nvSpPr>
          <p:cNvPr id="8" name="Rechteck 7"/>
          <p:cNvSpPr/>
          <p:nvPr/>
        </p:nvSpPr>
        <p:spPr>
          <a:xfrm>
            <a:off x="2819400" y="2133600"/>
            <a:ext cx="1676400" cy="1066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ACCEL</a:t>
            </a:r>
          </a:p>
        </p:txBody>
      </p:sp>
      <p:sp>
        <p:nvSpPr>
          <p:cNvPr id="9" name="Rechteck 8"/>
          <p:cNvSpPr/>
          <p:nvPr/>
        </p:nvSpPr>
        <p:spPr>
          <a:xfrm>
            <a:off x="762000" y="1676400"/>
            <a:ext cx="121920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OS+SW</a:t>
            </a:r>
          </a:p>
        </p:txBody>
      </p:sp>
      <p:sp>
        <p:nvSpPr>
          <p:cNvPr id="10" name="Rechteck 9"/>
          <p:cNvSpPr/>
          <p:nvPr/>
        </p:nvSpPr>
        <p:spPr>
          <a:xfrm>
            <a:off x="1295400" y="4191000"/>
            <a:ext cx="1143000" cy="76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MEM</a:t>
            </a:r>
          </a:p>
        </p:txBody>
      </p:sp>
      <p:sp>
        <p:nvSpPr>
          <p:cNvPr id="11" name="Rechteck 10"/>
          <p:cNvSpPr/>
          <p:nvPr/>
        </p:nvSpPr>
        <p:spPr>
          <a:xfrm>
            <a:off x="2819400" y="4938247"/>
            <a:ext cx="1447800" cy="76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I/O</a:t>
            </a:r>
          </a:p>
        </p:txBody>
      </p:sp>
      <p:sp>
        <p:nvSpPr>
          <p:cNvPr id="12" name="Pfeil nach oben und unten 11"/>
          <p:cNvSpPr/>
          <p:nvPr/>
        </p:nvSpPr>
        <p:spPr>
          <a:xfrm>
            <a:off x="1219200" y="3200400"/>
            <a:ext cx="228600" cy="304800"/>
          </a:xfrm>
          <a:prstGeom prst="upDownArrow">
            <a:avLst/>
          </a:prstGeom>
          <a:pattFill prst="ltUpDiag">
            <a:fgClr>
              <a:schemeClr val="accent3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Pfeil nach oben und unten 12"/>
          <p:cNvSpPr/>
          <p:nvPr/>
        </p:nvSpPr>
        <p:spPr>
          <a:xfrm>
            <a:off x="3505200" y="3200400"/>
            <a:ext cx="228600" cy="304800"/>
          </a:xfrm>
          <a:prstGeom prst="upDownArrow">
            <a:avLst/>
          </a:prstGeom>
          <a:pattFill prst="ltUpDiag">
            <a:fgClr>
              <a:schemeClr val="accent3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oben und unten 13"/>
          <p:cNvSpPr/>
          <p:nvPr/>
        </p:nvSpPr>
        <p:spPr>
          <a:xfrm>
            <a:off x="1676400" y="3657600"/>
            <a:ext cx="228600" cy="381000"/>
          </a:xfrm>
          <a:prstGeom prst="upDownArrow">
            <a:avLst/>
          </a:prstGeom>
          <a:pattFill prst="ltUpDiag">
            <a:fgClr>
              <a:schemeClr val="accent3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oben und unten 14"/>
          <p:cNvSpPr/>
          <p:nvPr/>
        </p:nvSpPr>
        <p:spPr>
          <a:xfrm>
            <a:off x="3429000" y="3657600"/>
            <a:ext cx="228600" cy="381000"/>
          </a:xfrm>
          <a:prstGeom prst="upDownArrow">
            <a:avLst/>
          </a:prstGeom>
          <a:pattFill prst="ltUpDiag">
            <a:fgClr>
              <a:schemeClr val="accent3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3124200" y="5707624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V="1">
            <a:off x="3886200" y="57150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762000" y="3048000"/>
            <a:ext cx="1219200" cy="152400"/>
          </a:xfrm>
          <a:prstGeom prst="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2819400" y="3048000"/>
            <a:ext cx="1676400" cy="152400"/>
          </a:xfrm>
          <a:prstGeom prst="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1295400" y="4038600"/>
            <a:ext cx="1143000" cy="152400"/>
          </a:xfrm>
          <a:prstGeom prst="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2819400" y="4038600"/>
            <a:ext cx="1447800" cy="152400"/>
          </a:xfrm>
          <a:prstGeom prst="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xmlns="" id="{A2AB7CB9-FFBC-4A2E-AD86-A27CA3B293D1}"/>
              </a:ext>
            </a:extLst>
          </p:cNvPr>
          <p:cNvGrpSpPr/>
          <p:nvPr/>
        </p:nvGrpSpPr>
        <p:grpSpPr>
          <a:xfrm>
            <a:off x="2819400" y="4495800"/>
            <a:ext cx="1447800" cy="442447"/>
            <a:chOff x="2819400" y="4495800"/>
            <a:chExt cx="1447800" cy="442447"/>
          </a:xfrm>
        </p:grpSpPr>
        <p:cxnSp>
          <p:nvCxnSpPr>
            <p:cNvPr id="22" name="Gerade Verbindung mit Pfeil 16">
              <a:extLst>
                <a:ext uri="{FF2B5EF4-FFF2-40B4-BE49-F238E27FC236}">
                  <a16:creationId xmlns:a16="http://schemas.microsoft.com/office/drawing/2014/main" xmlns="" id="{0D7AE474-45C9-474B-BA5D-FED1210F32D3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045974" y="4685070"/>
              <a:ext cx="0" cy="25317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mit Pfeil 16">
              <a:extLst>
                <a:ext uri="{FF2B5EF4-FFF2-40B4-BE49-F238E27FC236}">
                  <a16:creationId xmlns:a16="http://schemas.microsoft.com/office/drawing/2014/main" xmlns="" id="{924E3371-7E03-42F5-BC18-93485D3C84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70671" y="4682613"/>
              <a:ext cx="0" cy="25317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mit Pfeil 16">
              <a:extLst>
                <a:ext uri="{FF2B5EF4-FFF2-40B4-BE49-F238E27FC236}">
                  <a16:creationId xmlns:a16="http://schemas.microsoft.com/office/drawing/2014/main" xmlns="" id="{9EEBE299-66D9-4CA2-91CE-CD8E77EDF2E7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3527321" y="4672783"/>
              <a:ext cx="0" cy="25317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mit Pfeil 16">
              <a:extLst>
                <a:ext uri="{FF2B5EF4-FFF2-40B4-BE49-F238E27FC236}">
                  <a16:creationId xmlns:a16="http://schemas.microsoft.com/office/drawing/2014/main" xmlns="" id="{DAE82934-F8A1-446F-8F3B-A849E3D645F1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2976714" y="4672783"/>
              <a:ext cx="0" cy="25317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16">
              <a:extLst>
                <a:ext uri="{FF2B5EF4-FFF2-40B4-BE49-F238E27FC236}">
                  <a16:creationId xmlns:a16="http://schemas.microsoft.com/office/drawing/2014/main" xmlns="" id="{CDA4E26A-89E1-42B5-83D1-3E1BA59FDE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54474" y="4682613"/>
              <a:ext cx="0" cy="25317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hteck 20">
              <a:extLst>
                <a:ext uri="{FF2B5EF4-FFF2-40B4-BE49-F238E27FC236}">
                  <a16:creationId xmlns:a16="http://schemas.microsoft.com/office/drawing/2014/main" xmlns="" id="{A8984C42-184C-4A8D-BBAE-C1E26C460C8F}"/>
                </a:ext>
              </a:extLst>
            </p:cNvPr>
            <p:cNvSpPr/>
            <p:nvPr/>
          </p:nvSpPr>
          <p:spPr>
            <a:xfrm>
              <a:off x="2819400" y="4495800"/>
              <a:ext cx="1447800" cy="1524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9" name="Pfeil nach oben und unten 14">
            <a:extLst>
              <a:ext uri="{FF2B5EF4-FFF2-40B4-BE49-F238E27FC236}">
                <a16:creationId xmlns:a16="http://schemas.microsoft.com/office/drawing/2014/main" xmlns="" id="{6D0080AE-7DB0-4322-86E3-914568E7C235}"/>
              </a:ext>
            </a:extLst>
          </p:cNvPr>
          <p:cNvSpPr/>
          <p:nvPr/>
        </p:nvSpPr>
        <p:spPr>
          <a:xfrm>
            <a:off x="3429000" y="4191000"/>
            <a:ext cx="228600" cy="299745"/>
          </a:xfrm>
          <a:prstGeom prst="upDownArrow">
            <a:avLst/>
          </a:prstGeom>
          <a:pattFill prst="ltUpDiag">
            <a:fgClr>
              <a:schemeClr val="accent3">
                <a:lumMod val="75000"/>
              </a:schemeClr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7855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Integration environments for testing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72960" y="1417638"/>
            <a:ext cx="6009708" cy="4240359"/>
          </a:xfrm>
        </p:spPr>
        <p:txBody>
          <a:bodyPr>
            <a:normAutofit fontScale="92500"/>
          </a:bodyPr>
          <a:lstStyle/>
          <a:p>
            <a:r>
              <a:rPr lang="en-GB" dirty="0"/>
              <a:t>Standalone testing environments</a:t>
            </a:r>
          </a:p>
          <a:p>
            <a:pPr lvl="1"/>
            <a:r>
              <a:rPr lang="en-GB" dirty="0"/>
              <a:t>Easier analysis and debugging</a:t>
            </a:r>
          </a:p>
          <a:p>
            <a:pPr lvl="2"/>
            <a:r>
              <a:rPr lang="en-GB" dirty="0"/>
              <a:t>Lighter/faster environments</a:t>
            </a:r>
          </a:p>
          <a:p>
            <a:r>
              <a:rPr lang="en-GB" dirty="0"/>
              <a:t>Reuse of common </a:t>
            </a:r>
            <a:r>
              <a:rPr lang="en-GB" dirty="0" err="1"/>
              <a:t>transactors</a:t>
            </a:r>
            <a:endParaRPr lang="en-GB" dirty="0"/>
          </a:p>
          <a:p>
            <a:pPr lvl="1"/>
            <a:r>
              <a:rPr lang="en-GB" dirty="0"/>
              <a:t>Using common components like TLM2 BFMs and memories</a:t>
            </a:r>
          </a:p>
          <a:p>
            <a:pPr lvl="2"/>
            <a:r>
              <a:rPr lang="en-GB" dirty="0"/>
              <a:t>Productivity libraries</a:t>
            </a:r>
          </a:p>
          <a:p>
            <a:r>
              <a:rPr lang="en-GB" dirty="0"/>
              <a:t>Links to tools and open source projects</a:t>
            </a:r>
          </a:p>
          <a:p>
            <a:pPr lvl="1"/>
            <a:r>
              <a:rPr lang="en-GB" dirty="0"/>
              <a:t>C based environment allows easy integration</a:t>
            </a:r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B3BB-6056-4194-B9F7-700A64BA207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AutoShape 6"/>
          <p:cNvSpPr>
            <a:spLocks/>
          </p:cNvSpPr>
          <p:nvPr/>
        </p:nvSpPr>
        <p:spPr bwMode="auto">
          <a:xfrm>
            <a:off x="3883765" y="2879980"/>
            <a:ext cx="1755035" cy="1176126"/>
          </a:xfrm>
          <a:prstGeom prst="roundRect">
            <a:avLst>
              <a:gd name="adj" fmla="val 7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" name="AutoShape 13"/>
          <p:cNvSpPr>
            <a:spLocks/>
          </p:cNvSpPr>
          <p:nvPr/>
        </p:nvSpPr>
        <p:spPr bwMode="auto">
          <a:xfrm>
            <a:off x="3943629" y="3209859"/>
            <a:ext cx="1623932" cy="562991"/>
          </a:xfrm>
          <a:prstGeom prst="roundRect">
            <a:avLst>
              <a:gd name="adj" fmla="val 24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>
                <a:solidFill>
                  <a:srgbClr val="FFFFFF"/>
                </a:solidFill>
                <a:highlight>
                  <a:srgbClr val="000000"/>
                </a:highlight>
                <a:latin typeface="Times New Roman" pitchFamily="18" charset="0"/>
                <a:cs typeface="Tahoma" pitchFamily="34" charset="0"/>
              </a:rPr>
              <a:t>DUT RTL</a:t>
            </a:r>
          </a:p>
        </p:txBody>
      </p:sp>
      <p:sp>
        <p:nvSpPr>
          <p:cNvPr id="23" name="Freeform 3"/>
          <p:cNvSpPr>
            <a:spLocks noChangeArrowheads="1"/>
          </p:cNvSpPr>
          <p:nvPr/>
        </p:nvSpPr>
        <p:spPr bwMode="auto">
          <a:xfrm>
            <a:off x="3276600" y="1752600"/>
            <a:ext cx="2362200" cy="3352800"/>
          </a:xfrm>
          <a:custGeom>
            <a:avLst/>
            <a:gdLst>
              <a:gd name="T0" fmla="*/ 0 w 8129"/>
              <a:gd name="T1" fmla="*/ 2147483647 h 13463"/>
              <a:gd name="T2" fmla="*/ 2147483647 w 8129"/>
              <a:gd name="T3" fmla="*/ 2147483647 h 13463"/>
              <a:gd name="T4" fmla="*/ 2147483647 w 8129"/>
              <a:gd name="T5" fmla="*/ 2147483647 h 13463"/>
              <a:gd name="T6" fmla="*/ 2147483647 w 8129"/>
              <a:gd name="T7" fmla="*/ 2147483647 h 13463"/>
              <a:gd name="T8" fmla="*/ 2147483647 w 8129"/>
              <a:gd name="T9" fmla="*/ 2147483647 h 13463"/>
              <a:gd name="T10" fmla="*/ 2147483647 w 8129"/>
              <a:gd name="T11" fmla="*/ 2147483647 h 13463"/>
              <a:gd name="T12" fmla="*/ 2147483647 w 8129"/>
              <a:gd name="T13" fmla="*/ 0 h 13463"/>
              <a:gd name="T14" fmla="*/ 0 w 8129"/>
              <a:gd name="T15" fmla="*/ 0 h 134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129"/>
              <a:gd name="T25" fmla="*/ 0 h 13463"/>
              <a:gd name="T26" fmla="*/ 8129 w 8129"/>
              <a:gd name="T27" fmla="*/ 13463 h 1346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129" h="13463">
                <a:moveTo>
                  <a:pt x="0" y="13462"/>
                </a:moveTo>
                <a:lnTo>
                  <a:pt x="8128" y="13462"/>
                </a:lnTo>
                <a:lnTo>
                  <a:pt x="8128" y="10414"/>
                </a:lnTo>
                <a:lnTo>
                  <a:pt x="1270" y="10414"/>
                </a:lnTo>
                <a:lnTo>
                  <a:pt x="1270" y="3556"/>
                </a:lnTo>
                <a:lnTo>
                  <a:pt x="8128" y="3556"/>
                </a:lnTo>
                <a:lnTo>
                  <a:pt x="8128" y="0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28" name="AutoShape 10"/>
          <p:cNvSpPr>
            <a:spLocks noChangeArrowheads="1"/>
          </p:cNvSpPr>
          <p:nvPr/>
        </p:nvSpPr>
        <p:spPr bwMode="auto">
          <a:xfrm>
            <a:off x="4032444" y="1886713"/>
            <a:ext cx="147397" cy="322707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29" name="AutoShape 11"/>
          <p:cNvSpPr>
            <a:spLocks noChangeArrowheads="1"/>
          </p:cNvSpPr>
          <p:nvPr/>
        </p:nvSpPr>
        <p:spPr bwMode="auto">
          <a:xfrm>
            <a:off x="4328520" y="1886713"/>
            <a:ext cx="147398" cy="322707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30" name="AutoShape 12"/>
          <p:cNvSpPr>
            <a:spLocks noChangeArrowheads="1"/>
          </p:cNvSpPr>
          <p:nvPr/>
        </p:nvSpPr>
        <p:spPr bwMode="auto">
          <a:xfrm>
            <a:off x="4992448" y="1886713"/>
            <a:ext cx="147398" cy="322707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31" name="AutoShape 13"/>
          <p:cNvSpPr>
            <a:spLocks noChangeArrowheads="1"/>
          </p:cNvSpPr>
          <p:nvPr/>
        </p:nvSpPr>
        <p:spPr bwMode="auto">
          <a:xfrm>
            <a:off x="5287243" y="1886713"/>
            <a:ext cx="147398" cy="322707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32" name="AutoShape 17"/>
          <p:cNvSpPr>
            <a:spLocks noChangeArrowheads="1"/>
          </p:cNvSpPr>
          <p:nvPr/>
        </p:nvSpPr>
        <p:spPr bwMode="auto">
          <a:xfrm>
            <a:off x="4623315" y="1886713"/>
            <a:ext cx="147398" cy="322707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38" name="AutoShape 26"/>
          <p:cNvSpPr>
            <a:spLocks noChangeArrowheads="1"/>
          </p:cNvSpPr>
          <p:nvPr/>
        </p:nvSpPr>
        <p:spPr bwMode="auto">
          <a:xfrm>
            <a:off x="4032444" y="4421315"/>
            <a:ext cx="459769" cy="402336"/>
          </a:xfrm>
          <a:prstGeom prst="roundRect">
            <a:avLst>
              <a:gd name="adj" fmla="val 347"/>
            </a:avLst>
          </a:prstGeom>
          <a:solidFill>
            <a:srgbClr val="FF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39" name="AutoShape 27"/>
          <p:cNvSpPr>
            <a:spLocks noChangeArrowheads="1"/>
          </p:cNvSpPr>
          <p:nvPr/>
        </p:nvSpPr>
        <p:spPr bwMode="auto">
          <a:xfrm>
            <a:off x="4547693" y="4421315"/>
            <a:ext cx="428705" cy="402336"/>
          </a:xfrm>
          <a:prstGeom prst="roundRect">
            <a:avLst>
              <a:gd name="adj" fmla="val 347"/>
            </a:avLst>
          </a:prstGeom>
          <a:solidFill>
            <a:srgbClr val="FF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40" name="AutoShape 28"/>
          <p:cNvSpPr>
            <a:spLocks noChangeArrowheads="1"/>
          </p:cNvSpPr>
          <p:nvPr/>
        </p:nvSpPr>
        <p:spPr bwMode="auto">
          <a:xfrm>
            <a:off x="5026253" y="4421315"/>
            <a:ext cx="557066" cy="402336"/>
          </a:xfrm>
          <a:prstGeom prst="roundRect">
            <a:avLst>
              <a:gd name="adj" fmla="val 347"/>
            </a:avLst>
          </a:prstGeom>
          <a:solidFill>
            <a:srgbClr val="FF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45" name="Line 33"/>
          <p:cNvSpPr>
            <a:spLocks noChangeShapeType="1"/>
          </p:cNvSpPr>
          <p:nvPr/>
        </p:nvSpPr>
        <p:spPr bwMode="auto">
          <a:xfrm>
            <a:off x="4106784" y="2208023"/>
            <a:ext cx="1281" cy="16065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46" name="Line 34"/>
          <p:cNvSpPr>
            <a:spLocks noChangeShapeType="1"/>
          </p:cNvSpPr>
          <p:nvPr/>
        </p:nvSpPr>
        <p:spPr bwMode="auto">
          <a:xfrm>
            <a:off x="4401577" y="2208023"/>
            <a:ext cx="147397" cy="16065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47" name="Line 35"/>
          <p:cNvSpPr>
            <a:spLocks noChangeShapeType="1"/>
          </p:cNvSpPr>
          <p:nvPr/>
        </p:nvSpPr>
        <p:spPr bwMode="auto">
          <a:xfrm flipH="1">
            <a:off x="4548974" y="2208023"/>
            <a:ext cx="149961" cy="16065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48" name="Line 36"/>
          <p:cNvSpPr>
            <a:spLocks noChangeShapeType="1"/>
          </p:cNvSpPr>
          <p:nvPr/>
        </p:nvSpPr>
        <p:spPr bwMode="auto">
          <a:xfrm>
            <a:off x="5066788" y="2208023"/>
            <a:ext cx="147398" cy="16065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49" name="Line 37"/>
          <p:cNvSpPr>
            <a:spLocks noChangeShapeType="1"/>
          </p:cNvSpPr>
          <p:nvPr/>
        </p:nvSpPr>
        <p:spPr bwMode="auto">
          <a:xfrm flipH="1">
            <a:off x="5212903" y="2208023"/>
            <a:ext cx="149961" cy="16065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50" name="Isosceles Triangle 49"/>
          <p:cNvSpPr/>
          <p:nvPr/>
        </p:nvSpPr>
        <p:spPr bwMode="auto">
          <a:xfrm rot="10800000">
            <a:off x="3925767" y="2395685"/>
            <a:ext cx="355867" cy="167216"/>
          </a:xfrm>
          <a:prstGeom prst="triangle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 rot="10800000">
            <a:off x="4365048" y="2396856"/>
            <a:ext cx="355867" cy="167216"/>
          </a:xfrm>
          <a:prstGeom prst="triangle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52" name="Isosceles Triangle 51"/>
          <p:cNvSpPr/>
          <p:nvPr/>
        </p:nvSpPr>
        <p:spPr bwMode="auto">
          <a:xfrm rot="10800000">
            <a:off x="5026254" y="2403853"/>
            <a:ext cx="355867" cy="167216"/>
          </a:xfrm>
          <a:prstGeom prst="triangle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56" name="Line 7"/>
          <p:cNvSpPr>
            <a:spLocks noChangeShapeType="1"/>
          </p:cNvSpPr>
          <p:nvPr/>
        </p:nvSpPr>
        <p:spPr bwMode="auto">
          <a:xfrm>
            <a:off x="4105501" y="2557272"/>
            <a:ext cx="1282" cy="402336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57" name="Line 8"/>
          <p:cNvSpPr>
            <a:spLocks noChangeShapeType="1"/>
          </p:cNvSpPr>
          <p:nvPr/>
        </p:nvSpPr>
        <p:spPr bwMode="auto">
          <a:xfrm>
            <a:off x="4547694" y="2557272"/>
            <a:ext cx="1281" cy="402336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58" name="Line 9"/>
          <p:cNvSpPr>
            <a:spLocks noChangeShapeType="1"/>
          </p:cNvSpPr>
          <p:nvPr/>
        </p:nvSpPr>
        <p:spPr bwMode="auto">
          <a:xfrm>
            <a:off x="5212903" y="2557272"/>
            <a:ext cx="1282" cy="402336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59" name="Line 10"/>
          <p:cNvSpPr>
            <a:spLocks noChangeShapeType="1"/>
          </p:cNvSpPr>
          <p:nvPr/>
        </p:nvSpPr>
        <p:spPr bwMode="auto">
          <a:xfrm>
            <a:off x="4288714" y="3989296"/>
            <a:ext cx="1281" cy="402336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60" name="Line 11"/>
          <p:cNvSpPr>
            <a:spLocks noChangeShapeType="1"/>
          </p:cNvSpPr>
          <p:nvPr/>
        </p:nvSpPr>
        <p:spPr bwMode="auto">
          <a:xfrm>
            <a:off x="4776419" y="3993649"/>
            <a:ext cx="1282" cy="402336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61" name="Line 12"/>
          <p:cNvSpPr>
            <a:spLocks noChangeShapeType="1"/>
          </p:cNvSpPr>
          <p:nvPr/>
        </p:nvSpPr>
        <p:spPr bwMode="auto">
          <a:xfrm>
            <a:off x="5265407" y="4010523"/>
            <a:ext cx="1281" cy="402336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66" name="Fußzeilenplatzhalter 3">
            <a:extLst>
              <a:ext uri="{FF2B5EF4-FFF2-40B4-BE49-F238E27FC236}">
                <a16:creationId xmlns:a16="http://schemas.microsoft.com/office/drawing/2014/main" xmlns="" id="{486ADE98-4A99-46CF-8F4E-96BD743BC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69" name="AutoShape 13">
            <a:extLst>
              <a:ext uri="{FF2B5EF4-FFF2-40B4-BE49-F238E27FC236}">
                <a16:creationId xmlns:a16="http://schemas.microsoft.com/office/drawing/2014/main" xmlns="" id="{02EB0130-3412-4502-94B6-379D865923B6}"/>
              </a:ext>
            </a:extLst>
          </p:cNvPr>
          <p:cNvSpPr>
            <a:spLocks/>
          </p:cNvSpPr>
          <p:nvPr/>
        </p:nvSpPr>
        <p:spPr bwMode="auto">
          <a:xfrm>
            <a:off x="1306024" y="3209859"/>
            <a:ext cx="1623932" cy="562991"/>
          </a:xfrm>
          <a:prstGeom prst="roundRect">
            <a:avLst>
              <a:gd name="adj" fmla="val 24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>
                <a:solidFill>
                  <a:srgbClr val="FFFFFF"/>
                </a:solidFill>
                <a:highlight>
                  <a:srgbClr val="000000"/>
                </a:highlight>
                <a:latin typeface="Times New Roman" pitchFamily="18" charset="0"/>
                <a:cs typeface="Tahoma" pitchFamily="34" charset="0"/>
              </a:rPr>
              <a:t>DUT AT</a:t>
            </a:r>
          </a:p>
        </p:txBody>
      </p:sp>
      <p:sp>
        <p:nvSpPr>
          <p:cNvPr id="76" name="Freeform 3">
            <a:extLst>
              <a:ext uri="{FF2B5EF4-FFF2-40B4-BE49-F238E27FC236}">
                <a16:creationId xmlns:a16="http://schemas.microsoft.com/office/drawing/2014/main" xmlns="" id="{36C7D923-5704-47C3-A191-A037A4B3A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995" y="1752600"/>
            <a:ext cx="2362200" cy="3352800"/>
          </a:xfrm>
          <a:custGeom>
            <a:avLst/>
            <a:gdLst>
              <a:gd name="T0" fmla="*/ 0 w 8129"/>
              <a:gd name="T1" fmla="*/ 2147483647 h 13463"/>
              <a:gd name="T2" fmla="*/ 2147483647 w 8129"/>
              <a:gd name="T3" fmla="*/ 2147483647 h 13463"/>
              <a:gd name="T4" fmla="*/ 2147483647 w 8129"/>
              <a:gd name="T5" fmla="*/ 2147483647 h 13463"/>
              <a:gd name="T6" fmla="*/ 2147483647 w 8129"/>
              <a:gd name="T7" fmla="*/ 2147483647 h 13463"/>
              <a:gd name="T8" fmla="*/ 2147483647 w 8129"/>
              <a:gd name="T9" fmla="*/ 2147483647 h 13463"/>
              <a:gd name="T10" fmla="*/ 2147483647 w 8129"/>
              <a:gd name="T11" fmla="*/ 2147483647 h 13463"/>
              <a:gd name="T12" fmla="*/ 2147483647 w 8129"/>
              <a:gd name="T13" fmla="*/ 0 h 13463"/>
              <a:gd name="T14" fmla="*/ 0 w 8129"/>
              <a:gd name="T15" fmla="*/ 0 h 134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129"/>
              <a:gd name="T25" fmla="*/ 0 h 13463"/>
              <a:gd name="T26" fmla="*/ 8129 w 8129"/>
              <a:gd name="T27" fmla="*/ 13463 h 1346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129" h="13463">
                <a:moveTo>
                  <a:pt x="0" y="13462"/>
                </a:moveTo>
                <a:lnTo>
                  <a:pt x="8128" y="13462"/>
                </a:lnTo>
                <a:lnTo>
                  <a:pt x="8128" y="10414"/>
                </a:lnTo>
                <a:lnTo>
                  <a:pt x="1270" y="10414"/>
                </a:lnTo>
                <a:lnTo>
                  <a:pt x="1270" y="3556"/>
                </a:lnTo>
                <a:lnTo>
                  <a:pt x="8128" y="3556"/>
                </a:lnTo>
                <a:lnTo>
                  <a:pt x="8128" y="0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 dirty="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77" name="AutoShape 10">
            <a:extLst>
              <a:ext uri="{FF2B5EF4-FFF2-40B4-BE49-F238E27FC236}">
                <a16:creationId xmlns:a16="http://schemas.microsoft.com/office/drawing/2014/main" xmlns="" id="{4C274594-C1AD-4395-9783-B7E1F9C2CD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4839" y="1886713"/>
            <a:ext cx="147397" cy="322707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78" name="AutoShape 11">
            <a:extLst>
              <a:ext uri="{FF2B5EF4-FFF2-40B4-BE49-F238E27FC236}">
                <a16:creationId xmlns:a16="http://schemas.microsoft.com/office/drawing/2014/main" xmlns="" id="{F361F7C2-E5FB-449E-9A3D-BBC74F2F27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0915" y="1886713"/>
            <a:ext cx="147398" cy="322707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79" name="AutoShape 12">
            <a:extLst>
              <a:ext uri="{FF2B5EF4-FFF2-40B4-BE49-F238E27FC236}">
                <a16:creationId xmlns:a16="http://schemas.microsoft.com/office/drawing/2014/main" xmlns="" id="{495CCE16-E50D-45B0-BDFD-5535930FC6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4843" y="1886713"/>
            <a:ext cx="147398" cy="322707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80" name="AutoShape 13">
            <a:extLst>
              <a:ext uri="{FF2B5EF4-FFF2-40B4-BE49-F238E27FC236}">
                <a16:creationId xmlns:a16="http://schemas.microsoft.com/office/drawing/2014/main" xmlns="" id="{6E64C77F-9BEE-4C49-B01E-96E46AE856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9638" y="1886713"/>
            <a:ext cx="147398" cy="322707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81" name="AutoShape 17">
            <a:extLst>
              <a:ext uri="{FF2B5EF4-FFF2-40B4-BE49-F238E27FC236}">
                <a16:creationId xmlns:a16="http://schemas.microsoft.com/office/drawing/2014/main" xmlns="" id="{79F71E4C-427B-4A0E-8FD3-68F7A9B2B9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5710" y="1886713"/>
            <a:ext cx="147398" cy="322707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82" name="AutoShape 26">
            <a:extLst>
              <a:ext uri="{FF2B5EF4-FFF2-40B4-BE49-F238E27FC236}">
                <a16:creationId xmlns:a16="http://schemas.microsoft.com/office/drawing/2014/main" xmlns="" id="{4ACC3D0C-4FB6-44ED-BA2E-7BCFEEB4A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4839" y="4421315"/>
            <a:ext cx="459769" cy="402336"/>
          </a:xfrm>
          <a:prstGeom prst="roundRect">
            <a:avLst>
              <a:gd name="adj" fmla="val 347"/>
            </a:avLst>
          </a:prstGeom>
          <a:solidFill>
            <a:srgbClr val="FF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83" name="AutoShape 27">
            <a:extLst>
              <a:ext uri="{FF2B5EF4-FFF2-40B4-BE49-F238E27FC236}">
                <a16:creationId xmlns:a16="http://schemas.microsoft.com/office/drawing/2014/main" xmlns="" id="{8B676AA7-5AB2-4C55-B90E-3C0A64227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0088" y="4421315"/>
            <a:ext cx="428705" cy="402336"/>
          </a:xfrm>
          <a:prstGeom prst="roundRect">
            <a:avLst>
              <a:gd name="adj" fmla="val 347"/>
            </a:avLst>
          </a:prstGeom>
          <a:solidFill>
            <a:srgbClr val="FF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84" name="AutoShape 28">
            <a:extLst>
              <a:ext uri="{FF2B5EF4-FFF2-40B4-BE49-F238E27FC236}">
                <a16:creationId xmlns:a16="http://schemas.microsoft.com/office/drawing/2014/main" xmlns="" id="{2D59E507-996D-47DD-9B0A-18AEB317ED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8648" y="4421315"/>
            <a:ext cx="428705" cy="402336"/>
          </a:xfrm>
          <a:prstGeom prst="roundRect">
            <a:avLst>
              <a:gd name="adj" fmla="val 347"/>
            </a:avLst>
          </a:prstGeom>
          <a:solidFill>
            <a:srgbClr val="FF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85" name="Line 33">
            <a:extLst>
              <a:ext uri="{FF2B5EF4-FFF2-40B4-BE49-F238E27FC236}">
                <a16:creationId xmlns:a16="http://schemas.microsoft.com/office/drawing/2014/main" xmlns="" id="{1CD527E3-2DDE-4253-B62C-0CC51AFAC2A9}"/>
              </a:ext>
            </a:extLst>
          </p:cNvPr>
          <p:cNvSpPr>
            <a:spLocks noChangeShapeType="1"/>
          </p:cNvSpPr>
          <p:nvPr/>
        </p:nvSpPr>
        <p:spPr bwMode="auto">
          <a:xfrm>
            <a:off x="1469179" y="2208023"/>
            <a:ext cx="1281" cy="16065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86" name="Line 34">
            <a:extLst>
              <a:ext uri="{FF2B5EF4-FFF2-40B4-BE49-F238E27FC236}">
                <a16:creationId xmlns:a16="http://schemas.microsoft.com/office/drawing/2014/main" xmlns="" id="{0869FEB1-8A3E-43DA-940A-8FF1A9602070}"/>
              </a:ext>
            </a:extLst>
          </p:cNvPr>
          <p:cNvSpPr>
            <a:spLocks noChangeShapeType="1"/>
          </p:cNvSpPr>
          <p:nvPr/>
        </p:nvSpPr>
        <p:spPr bwMode="auto">
          <a:xfrm>
            <a:off x="1763972" y="2208023"/>
            <a:ext cx="147397" cy="16065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87" name="Line 35">
            <a:extLst>
              <a:ext uri="{FF2B5EF4-FFF2-40B4-BE49-F238E27FC236}">
                <a16:creationId xmlns:a16="http://schemas.microsoft.com/office/drawing/2014/main" xmlns="" id="{818B6F9B-E535-4BF8-872F-8BEB88AA225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11369" y="2208023"/>
            <a:ext cx="149961" cy="16065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88" name="Line 36">
            <a:extLst>
              <a:ext uri="{FF2B5EF4-FFF2-40B4-BE49-F238E27FC236}">
                <a16:creationId xmlns:a16="http://schemas.microsoft.com/office/drawing/2014/main" xmlns="" id="{CC623AED-57B3-4D4B-9A1A-0B903C9BB365}"/>
              </a:ext>
            </a:extLst>
          </p:cNvPr>
          <p:cNvSpPr>
            <a:spLocks noChangeShapeType="1"/>
          </p:cNvSpPr>
          <p:nvPr/>
        </p:nvSpPr>
        <p:spPr bwMode="auto">
          <a:xfrm>
            <a:off x="2429183" y="2208023"/>
            <a:ext cx="147398" cy="16065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89" name="Line 37">
            <a:extLst>
              <a:ext uri="{FF2B5EF4-FFF2-40B4-BE49-F238E27FC236}">
                <a16:creationId xmlns:a16="http://schemas.microsoft.com/office/drawing/2014/main" xmlns="" id="{D90C8EBC-923B-4077-9896-D7D26F7BC3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75298" y="2208023"/>
            <a:ext cx="149961" cy="16065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0" name="Isosceles Triangle 49">
            <a:extLst>
              <a:ext uri="{FF2B5EF4-FFF2-40B4-BE49-F238E27FC236}">
                <a16:creationId xmlns:a16="http://schemas.microsoft.com/office/drawing/2014/main" xmlns="" id="{C7026312-9944-4F7C-8B7A-739CB402AACF}"/>
              </a:ext>
            </a:extLst>
          </p:cNvPr>
          <p:cNvSpPr/>
          <p:nvPr/>
        </p:nvSpPr>
        <p:spPr bwMode="auto">
          <a:xfrm rot="10800000">
            <a:off x="1288162" y="2395685"/>
            <a:ext cx="355867" cy="167216"/>
          </a:xfrm>
          <a:prstGeom prst="triangle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1" name="Isosceles Triangle 50">
            <a:extLst>
              <a:ext uri="{FF2B5EF4-FFF2-40B4-BE49-F238E27FC236}">
                <a16:creationId xmlns:a16="http://schemas.microsoft.com/office/drawing/2014/main" xmlns="" id="{59835413-D75E-4A21-A68F-E62D84DA971E}"/>
              </a:ext>
            </a:extLst>
          </p:cNvPr>
          <p:cNvSpPr/>
          <p:nvPr/>
        </p:nvSpPr>
        <p:spPr bwMode="auto">
          <a:xfrm rot="10800000">
            <a:off x="1727443" y="2396856"/>
            <a:ext cx="355867" cy="167216"/>
          </a:xfrm>
          <a:prstGeom prst="triangle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2" name="Isosceles Triangle 51">
            <a:extLst>
              <a:ext uri="{FF2B5EF4-FFF2-40B4-BE49-F238E27FC236}">
                <a16:creationId xmlns:a16="http://schemas.microsoft.com/office/drawing/2014/main" xmlns="" id="{BED525BC-57FE-4F76-ACF7-70ED8106D750}"/>
              </a:ext>
            </a:extLst>
          </p:cNvPr>
          <p:cNvSpPr/>
          <p:nvPr/>
        </p:nvSpPr>
        <p:spPr bwMode="auto">
          <a:xfrm rot="10800000">
            <a:off x="2388649" y="2403853"/>
            <a:ext cx="355867" cy="167216"/>
          </a:xfrm>
          <a:prstGeom prst="triangle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3" name="Line 7">
            <a:extLst>
              <a:ext uri="{FF2B5EF4-FFF2-40B4-BE49-F238E27FC236}">
                <a16:creationId xmlns:a16="http://schemas.microsoft.com/office/drawing/2014/main" xmlns="" id="{2871AA02-7CA2-4354-B5DE-CFF70E63824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66614" y="2557271"/>
            <a:ext cx="1282" cy="632323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4" name="Line 8">
            <a:extLst>
              <a:ext uri="{FF2B5EF4-FFF2-40B4-BE49-F238E27FC236}">
                <a16:creationId xmlns:a16="http://schemas.microsoft.com/office/drawing/2014/main" xmlns="" id="{884ECC39-76D9-4D06-B3DF-84E66973287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96884" y="2557272"/>
            <a:ext cx="13205" cy="64559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5" name="Line 9">
            <a:extLst>
              <a:ext uri="{FF2B5EF4-FFF2-40B4-BE49-F238E27FC236}">
                <a16:creationId xmlns:a16="http://schemas.microsoft.com/office/drawing/2014/main" xmlns="" id="{0F6F20F0-02FB-4EDA-860E-C326931596C4}"/>
              </a:ext>
            </a:extLst>
          </p:cNvPr>
          <p:cNvSpPr>
            <a:spLocks noChangeShapeType="1"/>
          </p:cNvSpPr>
          <p:nvPr/>
        </p:nvSpPr>
        <p:spPr bwMode="auto">
          <a:xfrm>
            <a:off x="2575297" y="2557272"/>
            <a:ext cx="13205" cy="659584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6" name="Line 10">
            <a:extLst>
              <a:ext uri="{FF2B5EF4-FFF2-40B4-BE49-F238E27FC236}">
                <a16:creationId xmlns:a16="http://schemas.microsoft.com/office/drawing/2014/main" xmlns="" id="{FF8A32B5-C24C-4311-A9AE-AABF5FB045B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64819" y="3772850"/>
            <a:ext cx="11581" cy="618782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7" name="Line 11">
            <a:extLst>
              <a:ext uri="{FF2B5EF4-FFF2-40B4-BE49-F238E27FC236}">
                <a16:creationId xmlns:a16="http://schemas.microsoft.com/office/drawing/2014/main" xmlns="" id="{9A31A1CD-6E15-48C3-A9B2-06CD32DA514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40096" y="3769761"/>
            <a:ext cx="12862" cy="626224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8" name="Line 12">
            <a:extLst>
              <a:ext uri="{FF2B5EF4-FFF2-40B4-BE49-F238E27FC236}">
                <a16:creationId xmlns:a16="http://schemas.microsoft.com/office/drawing/2014/main" xmlns="" id="{6B2B6C93-360C-4BAA-BD1C-BB3146AC4B7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72747" y="3743067"/>
            <a:ext cx="12863" cy="62607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xmlns="" id="{EF60ED84-72FD-4BFC-BD65-30EC97B96D6F}"/>
              </a:ext>
            </a:extLst>
          </p:cNvPr>
          <p:cNvGrpSpPr/>
          <p:nvPr/>
        </p:nvGrpSpPr>
        <p:grpSpPr>
          <a:xfrm>
            <a:off x="3929385" y="2979058"/>
            <a:ext cx="338005" cy="230801"/>
            <a:chOff x="6096000" y="5427196"/>
            <a:chExt cx="338005" cy="230801"/>
          </a:xfrm>
        </p:grpSpPr>
        <p:cxnSp>
          <p:nvCxnSpPr>
            <p:cNvPr id="107" name="Gerade Verbindung mit Pfeil 16">
              <a:extLst>
                <a:ext uri="{FF2B5EF4-FFF2-40B4-BE49-F238E27FC236}">
                  <a16:creationId xmlns:a16="http://schemas.microsoft.com/office/drawing/2014/main" xmlns="" id="{168086F5-0443-4CAC-8654-6CC09D073556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382357" y="5525928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Gerade Verbindung mit Pfeil 16">
              <a:extLst>
                <a:ext uri="{FF2B5EF4-FFF2-40B4-BE49-F238E27FC236}">
                  <a16:creationId xmlns:a16="http://schemas.microsoft.com/office/drawing/2014/main" xmlns="" id="{E767773A-66A5-493F-ACAF-98B2EE889A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8085" y="5524646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Gerade Verbindung mit Pfeil 16">
              <a:extLst>
                <a:ext uri="{FF2B5EF4-FFF2-40B4-BE49-F238E27FC236}">
                  <a16:creationId xmlns:a16="http://schemas.microsoft.com/office/drawing/2014/main" xmlns="" id="{1F5460D0-6F31-4C0A-AECF-EFFF37A0E206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261272" y="5519519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Gerade Verbindung mit Pfeil 16">
              <a:extLst>
                <a:ext uri="{FF2B5EF4-FFF2-40B4-BE49-F238E27FC236}">
                  <a16:creationId xmlns:a16="http://schemas.microsoft.com/office/drawing/2014/main" xmlns="" id="{CBB27C2B-8F5D-494C-81DD-75AEDBBDFCC1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132727" y="5519519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Gerade Verbindung mit Pfeil 16">
              <a:extLst>
                <a:ext uri="{FF2B5EF4-FFF2-40B4-BE49-F238E27FC236}">
                  <a16:creationId xmlns:a16="http://schemas.microsoft.com/office/drawing/2014/main" xmlns="" id="{965C3337-609D-430C-959E-22951AF84E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7573" y="5524646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Rechteck 20">
              <a:extLst>
                <a:ext uri="{FF2B5EF4-FFF2-40B4-BE49-F238E27FC236}">
                  <a16:creationId xmlns:a16="http://schemas.microsoft.com/office/drawing/2014/main" xmlns="" id="{C46B89A4-3945-47AD-9C88-C4494F9E6BC3}"/>
                </a:ext>
              </a:extLst>
            </p:cNvPr>
            <p:cNvSpPr/>
            <p:nvPr/>
          </p:nvSpPr>
          <p:spPr>
            <a:xfrm>
              <a:off x="6096000" y="5427196"/>
              <a:ext cx="338005" cy="7949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27" name="Groupe 126">
            <a:extLst>
              <a:ext uri="{FF2B5EF4-FFF2-40B4-BE49-F238E27FC236}">
                <a16:creationId xmlns:a16="http://schemas.microsoft.com/office/drawing/2014/main" xmlns="" id="{18C63288-45D5-4BCE-94F1-1525DC2A42A8}"/>
              </a:ext>
            </a:extLst>
          </p:cNvPr>
          <p:cNvGrpSpPr/>
          <p:nvPr/>
        </p:nvGrpSpPr>
        <p:grpSpPr>
          <a:xfrm>
            <a:off x="4382910" y="2973687"/>
            <a:ext cx="338005" cy="230801"/>
            <a:chOff x="6096000" y="5427196"/>
            <a:chExt cx="338005" cy="230801"/>
          </a:xfrm>
        </p:grpSpPr>
        <p:cxnSp>
          <p:nvCxnSpPr>
            <p:cNvPr id="128" name="Gerade Verbindung mit Pfeil 16">
              <a:extLst>
                <a:ext uri="{FF2B5EF4-FFF2-40B4-BE49-F238E27FC236}">
                  <a16:creationId xmlns:a16="http://schemas.microsoft.com/office/drawing/2014/main" xmlns="" id="{7DAD8206-B83C-421B-8B3B-56BA98045D1D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382357" y="5525928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Gerade Verbindung mit Pfeil 16">
              <a:extLst>
                <a:ext uri="{FF2B5EF4-FFF2-40B4-BE49-F238E27FC236}">
                  <a16:creationId xmlns:a16="http://schemas.microsoft.com/office/drawing/2014/main" xmlns="" id="{CB2C93B6-9CD1-4397-AF32-75ECA54D90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8085" y="5524646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Gerade Verbindung mit Pfeil 16">
              <a:extLst>
                <a:ext uri="{FF2B5EF4-FFF2-40B4-BE49-F238E27FC236}">
                  <a16:creationId xmlns:a16="http://schemas.microsoft.com/office/drawing/2014/main" xmlns="" id="{7CB80B5A-4D98-4ED9-854B-F3C44E6A3D87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261272" y="5519519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Gerade Verbindung mit Pfeil 16">
              <a:extLst>
                <a:ext uri="{FF2B5EF4-FFF2-40B4-BE49-F238E27FC236}">
                  <a16:creationId xmlns:a16="http://schemas.microsoft.com/office/drawing/2014/main" xmlns="" id="{8A118629-575F-491C-803B-07484319DB60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132727" y="5519519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Gerade Verbindung mit Pfeil 16">
              <a:extLst>
                <a:ext uri="{FF2B5EF4-FFF2-40B4-BE49-F238E27FC236}">
                  <a16:creationId xmlns:a16="http://schemas.microsoft.com/office/drawing/2014/main" xmlns="" id="{E3DFB68D-2351-4D41-8BA4-54C996CD09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7573" y="5524646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Rechteck 20">
              <a:extLst>
                <a:ext uri="{FF2B5EF4-FFF2-40B4-BE49-F238E27FC236}">
                  <a16:creationId xmlns:a16="http://schemas.microsoft.com/office/drawing/2014/main" xmlns="" id="{75060364-7647-4966-8EDE-0DED9B22757A}"/>
                </a:ext>
              </a:extLst>
            </p:cNvPr>
            <p:cNvSpPr/>
            <p:nvPr/>
          </p:nvSpPr>
          <p:spPr>
            <a:xfrm>
              <a:off x="6096000" y="5427196"/>
              <a:ext cx="338005" cy="7949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48" name="Groupe 147">
            <a:extLst>
              <a:ext uri="{FF2B5EF4-FFF2-40B4-BE49-F238E27FC236}">
                <a16:creationId xmlns:a16="http://schemas.microsoft.com/office/drawing/2014/main" xmlns="" id="{52EA4572-D5A9-4182-AB03-8B344459C8F0}"/>
              </a:ext>
            </a:extLst>
          </p:cNvPr>
          <p:cNvGrpSpPr/>
          <p:nvPr/>
        </p:nvGrpSpPr>
        <p:grpSpPr>
          <a:xfrm>
            <a:off x="5058520" y="2978841"/>
            <a:ext cx="338005" cy="230801"/>
            <a:chOff x="6096000" y="5427196"/>
            <a:chExt cx="338005" cy="230801"/>
          </a:xfrm>
        </p:grpSpPr>
        <p:cxnSp>
          <p:nvCxnSpPr>
            <p:cNvPr id="149" name="Gerade Verbindung mit Pfeil 16">
              <a:extLst>
                <a:ext uri="{FF2B5EF4-FFF2-40B4-BE49-F238E27FC236}">
                  <a16:creationId xmlns:a16="http://schemas.microsoft.com/office/drawing/2014/main" xmlns="" id="{715CB973-0C91-4BEC-8554-C76086968F46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382357" y="5525928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Gerade Verbindung mit Pfeil 16">
              <a:extLst>
                <a:ext uri="{FF2B5EF4-FFF2-40B4-BE49-F238E27FC236}">
                  <a16:creationId xmlns:a16="http://schemas.microsoft.com/office/drawing/2014/main" xmlns="" id="{B08CF00C-B500-428A-8C53-AFB796B8D5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8085" y="5524646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Gerade Verbindung mit Pfeil 16">
              <a:extLst>
                <a:ext uri="{FF2B5EF4-FFF2-40B4-BE49-F238E27FC236}">
                  <a16:creationId xmlns:a16="http://schemas.microsoft.com/office/drawing/2014/main" xmlns="" id="{E108D429-E4E2-41DA-8F81-0A57C3AC47DD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261272" y="5519519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Gerade Verbindung mit Pfeil 16">
              <a:extLst>
                <a:ext uri="{FF2B5EF4-FFF2-40B4-BE49-F238E27FC236}">
                  <a16:creationId xmlns:a16="http://schemas.microsoft.com/office/drawing/2014/main" xmlns="" id="{7FD35947-1BCE-47EC-87DB-3E8114C0F6FA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132727" y="5519519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Gerade Verbindung mit Pfeil 16">
              <a:extLst>
                <a:ext uri="{FF2B5EF4-FFF2-40B4-BE49-F238E27FC236}">
                  <a16:creationId xmlns:a16="http://schemas.microsoft.com/office/drawing/2014/main" xmlns="" id="{A5F774DC-AAC9-476F-A701-0956983221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7573" y="5524646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Rechteck 20">
              <a:extLst>
                <a:ext uri="{FF2B5EF4-FFF2-40B4-BE49-F238E27FC236}">
                  <a16:creationId xmlns:a16="http://schemas.microsoft.com/office/drawing/2014/main" xmlns="" id="{FB8209A4-9334-46BC-BB27-40FA371621D1}"/>
                </a:ext>
              </a:extLst>
            </p:cNvPr>
            <p:cNvSpPr/>
            <p:nvPr/>
          </p:nvSpPr>
          <p:spPr>
            <a:xfrm>
              <a:off x="6096000" y="5427196"/>
              <a:ext cx="338005" cy="7949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55" name="Groupe 154">
            <a:extLst>
              <a:ext uri="{FF2B5EF4-FFF2-40B4-BE49-F238E27FC236}">
                <a16:creationId xmlns:a16="http://schemas.microsoft.com/office/drawing/2014/main" xmlns="" id="{D79F725F-131A-4104-A5AF-6978001E81A3}"/>
              </a:ext>
            </a:extLst>
          </p:cNvPr>
          <p:cNvGrpSpPr/>
          <p:nvPr/>
        </p:nvGrpSpPr>
        <p:grpSpPr>
          <a:xfrm rot="10800000">
            <a:off x="5091355" y="3783777"/>
            <a:ext cx="338005" cy="230801"/>
            <a:chOff x="6096000" y="5427196"/>
            <a:chExt cx="338005" cy="230801"/>
          </a:xfrm>
        </p:grpSpPr>
        <p:cxnSp>
          <p:nvCxnSpPr>
            <p:cNvPr id="156" name="Gerade Verbindung mit Pfeil 16">
              <a:extLst>
                <a:ext uri="{FF2B5EF4-FFF2-40B4-BE49-F238E27FC236}">
                  <a16:creationId xmlns:a16="http://schemas.microsoft.com/office/drawing/2014/main" xmlns="" id="{A9FF8E43-86F1-4038-82A4-A0E79E09E118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382357" y="5525928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6">
              <a:extLst>
                <a:ext uri="{FF2B5EF4-FFF2-40B4-BE49-F238E27FC236}">
                  <a16:creationId xmlns:a16="http://schemas.microsoft.com/office/drawing/2014/main" xmlns="" id="{E8E4AFF2-9BA0-4AF9-BB3C-9EBD058CDF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8085" y="5524646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Gerade Verbindung mit Pfeil 16">
              <a:extLst>
                <a:ext uri="{FF2B5EF4-FFF2-40B4-BE49-F238E27FC236}">
                  <a16:creationId xmlns:a16="http://schemas.microsoft.com/office/drawing/2014/main" xmlns="" id="{B84A9221-4975-4364-A8E5-A4467B617F52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261272" y="5519519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Gerade Verbindung mit Pfeil 16">
              <a:extLst>
                <a:ext uri="{FF2B5EF4-FFF2-40B4-BE49-F238E27FC236}">
                  <a16:creationId xmlns:a16="http://schemas.microsoft.com/office/drawing/2014/main" xmlns="" id="{44B1CAEC-8214-48E1-8218-6425F89D0826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132727" y="5519519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Gerade Verbindung mit Pfeil 16">
              <a:extLst>
                <a:ext uri="{FF2B5EF4-FFF2-40B4-BE49-F238E27FC236}">
                  <a16:creationId xmlns:a16="http://schemas.microsoft.com/office/drawing/2014/main" xmlns="" id="{5216DE38-2A7F-465E-A2B4-14DFF96162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7573" y="5524646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Rechteck 20">
              <a:extLst>
                <a:ext uri="{FF2B5EF4-FFF2-40B4-BE49-F238E27FC236}">
                  <a16:creationId xmlns:a16="http://schemas.microsoft.com/office/drawing/2014/main" xmlns="" id="{C936908C-A35F-4069-BE4F-E88EF6BC6D83}"/>
                </a:ext>
              </a:extLst>
            </p:cNvPr>
            <p:cNvSpPr/>
            <p:nvPr/>
          </p:nvSpPr>
          <p:spPr>
            <a:xfrm>
              <a:off x="6096000" y="5427196"/>
              <a:ext cx="338005" cy="7949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62" name="Groupe 161">
            <a:extLst>
              <a:ext uri="{FF2B5EF4-FFF2-40B4-BE49-F238E27FC236}">
                <a16:creationId xmlns:a16="http://schemas.microsoft.com/office/drawing/2014/main" xmlns="" id="{22C2081B-D383-4B06-B90F-B236EECF6810}"/>
              </a:ext>
            </a:extLst>
          </p:cNvPr>
          <p:cNvGrpSpPr/>
          <p:nvPr/>
        </p:nvGrpSpPr>
        <p:grpSpPr>
          <a:xfrm rot="10800000">
            <a:off x="4622500" y="3771921"/>
            <a:ext cx="338005" cy="230801"/>
            <a:chOff x="6096000" y="5427196"/>
            <a:chExt cx="338005" cy="230801"/>
          </a:xfrm>
        </p:grpSpPr>
        <p:cxnSp>
          <p:nvCxnSpPr>
            <p:cNvPr id="163" name="Gerade Verbindung mit Pfeil 16">
              <a:extLst>
                <a:ext uri="{FF2B5EF4-FFF2-40B4-BE49-F238E27FC236}">
                  <a16:creationId xmlns:a16="http://schemas.microsoft.com/office/drawing/2014/main" xmlns="" id="{7F1E5678-FFB3-461E-A72F-B94D8F7DD864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382357" y="5525928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Gerade Verbindung mit Pfeil 16">
              <a:extLst>
                <a:ext uri="{FF2B5EF4-FFF2-40B4-BE49-F238E27FC236}">
                  <a16:creationId xmlns:a16="http://schemas.microsoft.com/office/drawing/2014/main" xmlns="" id="{3E1FD529-59BB-4B94-95F9-6853F179C6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8085" y="5524646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Gerade Verbindung mit Pfeil 16">
              <a:extLst>
                <a:ext uri="{FF2B5EF4-FFF2-40B4-BE49-F238E27FC236}">
                  <a16:creationId xmlns:a16="http://schemas.microsoft.com/office/drawing/2014/main" xmlns="" id="{4EC8AE74-0128-444C-A45A-A1FBEB15912C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261272" y="5519519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Gerade Verbindung mit Pfeil 16">
              <a:extLst>
                <a:ext uri="{FF2B5EF4-FFF2-40B4-BE49-F238E27FC236}">
                  <a16:creationId xmlns:a16="http://schemas.microsoft.com/office/drawing/2014/main" xmlns="" id="{693DCE23-51C7-4E80-B208-42FE437450D1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132727" y="5519519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Gerade Verbindung mit Pfeil 16">
              <a:extLst>
                <a:ext uri="{FF2B5EF4-FFF2-40B4-BE49-F238E27FC236}">
                  <a16:creationId xmlns:a16="http://schemas.microsoft.com/office/drawing/2014/main" xmlns="" id="{7C30E5BB-75AA-406F-A985-E20600918A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7573" y="5524646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Rechteck 20">
              <a:extLst>
                <a:ext uri="{FF2B5EF4-FFF2-40B4-BE49-F238E27FC236}">
                  <a16:creationId xmlns:a16="http://schemas.microsoft.com/office/drawing/2014/main" xmlns="" id="{4E94A8CA-1602-4D49-9A6E-76F510B8ECD9}"/>
                </a:ext>
              </a:extLst>
            </p:cNvPr>
            <p:cNvSpPr/>
            <p:nvPr/>
          </p:nvSpPr>
          <p:spPr>
            <a:xfrm>
              <a:off x="6096000" y="5427196"/>
              <a:ext cx="338005" cy="7949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69" name="Groupe 168">
            <a:extLst>
              <a:ext uri="{FF2B5EF4-FFF2-40B4-BE49-F238E27FC236}">
                <a16:creationId xmlns:a16="http://schemas.microsoft.com/office/drawing/2014/main" xmlns="" id="{994E9FE2-EC28-4829-8AE4-109A32254B4C}"/>
              </a:ext>
            </a:extLst>
          </p:cNvPr>
          <p:cNvGrpSpPr/>
          <p:nvPr/>
        </p:nvGrpSpPr>
        <p:grpSpPr>
          <a:xfrm rot="10800000">
            <a:off x="4134718" y="3756195"/>
            <a:ext cx="338005" cy="230801"/>
            <a:chOff x="6096000" y="5427196"/>
            <a:chExt cx="338005" cy="230801"/>
          </a:xfrm>
        </p:grpSpPr>
        <p:cxnSp>
          <p:nvCxnSpPr>
            <p:cNvPr id="170" name="Gerade Verbindung mit Pfeil 16">
              <a:extLst>
                <a:ext uri="{FF2B5EF4-FFF2-40B4-BE49-F238E27FC236}">
                  <a16:creationId xmlns:a16="http://schemas.microsoft.com/office/drawing/2014/main" xmlns="" id="{C779CFA3-065C-461D-A17A-B2BF9033D238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382357" y="5525928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Gerade Verbindung mit Pfeil 16">
              <a:extLst>
                <a:ext uri="{FF2B5EF4-FFF2-40B4-BE49-F238E27FC236}">
                  <a16:creationId xmlns:a16="http://schemas.microsoft.com/office/drawing/2014/main" xmlns="" id="{D389D5DB-109B-47E1-BA6D-BEB8AA4DA6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8085" y="5524646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Gerade Verbindung mit Pfeil 16">
              <a:extLst>
                <a:ext uri="{FF2B5EF4-FFF2-40B4-BE49-F238E27FC236}">
                  <a16:creationId xmlns:a16="http://schemas.microsoft.com/office/drawing/2014/main" xmlns="" id="{A4C44CA8-125C-4A5E-9AAD-16D1D89CC5D1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261272" y="5519519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Gerade Verbindung mit Pfeil 16">
              <a:extLst>
                <a:ext uri="{FF2B5EF4-FFF2-40B4-BE49-F238E27FC236}">
                  <a16:creationId xmlns:a16="http://schemas.microsoft.com/office/drawing/2014/main" xmlns="" id="{7FECCC42-EF10-4ABF-8BEB-E50009B9E671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132727" y="5519519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Gerade Verbindung mit Pfeil 16">
              <a:extLst>
                <a:ext uri="{FF2B5EF4-FFF2-40B4-BE49-F238E27FC236}">
                  <a16:creationId xmlns:a16="http://schemas.microsoft.com/office/drawing/2014/main" xmlns="" id="{666E75CD-2305-4291-9904-41EC9C6290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7573" y="5524646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Rechteck 20">
              <a:extLst>
                <a:ext uri="{FF2B5EF4-FFF2-40B4-BE49-F238E27FC236}">
                  <a16:creationId xmlns:a16="http://schemas.microsoft.com/office/drawing/2014/main" xmlns="" id="{8DEBD860-CA44-495D-9837-40E11BF3F7F7}"/>
                </a:ext>
              </a:extLst>
            </p:cNvPr>
            <p:cNvSpPr/>
            <p:nvPr/>
          </p:nvSpPr>
          <p:spPr>
            <a:xfrm>
              <a:off x="6096000" y="5427196"/>
              <a:ext cx="338005" cy="7949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5796A0CB-0829-45B0-9476-DC6AECBE4C11}"/>
              </a:ext>
            </a:extLst>
          </p:cNvPr>
          <p:cNvSpPr txBox="1"/>
          <p:nvPr/>
        </p:nvSpPr>
        <p:spPr>
          <a:xfrm>
            <a:off x="700407" y="1796215"/>
            <a:ext cx="577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TB</a:t>
            </a:r>
          </a:p>
        </p:txBody>
      </p:sp>
      <p:sp>
        <p:nvSpPr>
          <p:cNvPr id="99" name="ZoneTexte 98">
            <a:extLst>
              <a:ext uri="{FF2B5EF4-FFF2-40B4-BE49-F238E27FC236}">
                <a16:creationId xmlns:a16="http://schemas.microsoft.com/office/drawing/2014/main" xmlns="" id="{0AAD0FFB-5FDA-4E87-8237-BF9934AE807C}"/>
              </a:ext>
            </a:extLst>
          </p:cNvPr>
          <p:cNvSpPr txBox="1"/>
          <p:nvPr/>
        </p:nvSpPr>
        <p:spPr>
          <a:xfrm>
            <a:off x="3324715" y="1792839"/>
            <a:ext cx="577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TB</a:t>
            </a:r>
          </a:p>
        </p:txBody>
      </p:sp>
    </p:spTree>
    <p:extLst>
      <p:ext uri="{BB962C8B-B14F-4D97-AF65-F5344CB8AC3E}">
        <p14:creationId xmlns:p14="http://schemas.microsoft.com/office/powerpoint/2010/main" val="13490550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RTL components integrated into example system 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27912" y="1680475"/>
            <a:ext cx="4851041" cy="2335359"/>
          </a:xfrm>
        </p:spPr>
        <p:txBody>
          <a:bodyPr>
            <a:normAutofit/>
          </a:bodyPr>
          <a:lstStyle/>
          <a:p>
            <a:r>
              <a:rPr lang="en-GB" dirty="0"/>
              <a:t>Replacing some components with RTL through TLM2pin adapters </a:t>
            </a:r>
          </a:p>
          <a:p>
            <a:pPr lvl="1"/>
            <a:r>
              <a:rPr lang="en-GB" dirty="0"/>
              <a:t>Mix allows stepwise refinement of prototype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B3BB-6056-4194-B9F7-700A64BA207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6" name="Fußzeilenplatzhalter 3">
            <a:extLst>
              <a:ext uri="{FF2B5EF4-FFF2-40B4-BE49-F238E27FC236}">
                <a16:creationId xmlns:a16="http://schemas.microsoft.com/office/drawing/2014/main" xmlns="" id="{93A319DE-9046-4574-91AB-983DAECF6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grpSp>
        <p:nvGrpSpPr>
          <p:cNvPr id="7" name="Gruppierung 158">
            <a:extLst>
              <a:ext uri="{FF2B5EF4-FFF2-40B4-BE49-F238E27FC236}">
                <a16:creationId xmlns:a16="http://schemas.microsoft.com/office/drawing/2014/main" xmlns="" id="{C23E618F-67EE-4559-86C7-49DB05E071FA}"/>
              </a:ext>
            </a:extLst>
          </p:cNvPr>
          <p:cNvGrpSpPr/>
          <p:nvPr/>
        </p:nvGrpSpPr>
        <p:grpSpPr>
          <a:xfrm>
            <a:off x="1676400" y="1417638"/>
            <a:ext cx="4648200" cy="4114800"/>
            <a:chOff x="6934200" y="1524000"/>
            <a:chExt cx="4648200" cy="4114800"/>
          </a:xfrm>
        </p:grpSpPr>
        <p:sp>
          <p:nvSpPr>
            <p:cNvPr id="8" name="Rechteck 35">
              <a:extLst>
                <a:ext uri="{FF2B5EF4-FFF2-40B4-BE49-F238E27FC236}">
                  <a16:creationId xmlns:a16="http://schemas.microsoft.com/office/drawing/2014/main" xmlns="" id="{677FE7A4-3BD1-4C84-A1AC-4227E9527150}"/>
                </a:ext>
              </a:extLst>
            </p:cNvPr>
            <p:cNvSpPr/>
            <p:nvPr/>
          </p:nvSpPr>
          <p:spPr>
            <a:xfrm>
              <a:off x="6934200" y="1524000"/>
              <a:ext cx="4648200" cy="411480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b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00" dirty="0">
                  <a:solidFill>
                    <a:srgbClr val="800000"/>
                  </a:solidFill>
                </a:rPr>
                <a:t>system environment/test bench</a:t>
              </a:r>
            </a:p>
          </p:txBody>
        </p:sp>
        <p:sp>
          <p:nvSpPr>
            <p:cNvPr id="9" name="Foliennummernplatzhalter 4">
              <a:extLst>
                <a:ext uri="{FF2B5EF4-FFF2-40B4-BE49-F238E27FC236}">
                  <a16:creationId xmlns:a16="http://schemas.microsoft.com/office/drawing/2014/main" xmlns="" id="{49337807-30A2-420D-BE94-80C1C44B2B86}"/>
                </a:ext>
              </a:extLst>
            </p:cNvPr>
            <p:cNvSpPr txBox="1">
              <a:spLocks/>
            </p:cNvSpPr>
            <p:nvPr/>
          </p:nvSpPr>
          <p:spPr>
            <a:xfrm>
              <a:off x="7241230" y="2673135"/>
              <a:ext cx="2336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fld id="{8B820FFD-5868-4678-ACC2-C353669912D5}" type="slidenum">
                <a:rPr lang="en-US" smtClean="0"/>
                <a:pPr/>
                <a:t>23</a:t>
              </a:fld>
              <a:endParaRPr lang="en-US"/>
            </a:p>
          </p:txBody>
        </p:sp>
        <p:sp>
          <p:nvSpPr>
            <p:cNvPr id="10" name="Rechteck 6">
              <a:extLst>
                <a:ext uri="{FF2B5EF4-FFF2-40B4-BE49-F238E27FC236}">
                  <a16:creationId xmlns:a16="http://schemas.microsoft.com/office/drawing/2014/main" xmlns="" id="{7AB691C1-8410-498F-8600-753E00401A54}"/>
                </a:ext>
              </a:extLst>
            </p:cNvPr>
            <p:cNvSpPr/>
            <p:nvPr/>
          </p:nvSpPr>
          <p:spPr>
            <a:xfrm>
              <a:off x="7052612" y="1600200"/>
              <a:ext cx="4455288" cy="234892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11" name="Rechteck 7">
              <a:extLst>
                <a:ext uri="{FF2B5EF4-FFF2-40B4-BE49-F238E27FC236}">
                  <a16:creationId xmlns:a16="http://schemas.microsoft.com/office/drawing/2014/main" xmlns="" id="{3CD840AC-9A7E-43EF-A331-03F0FA3FF087}"/>
                </a:ext>
              </a:extLst>
            </p:cNvPr>
            <p:cNvSpPr/>
            <p:nvPr/>
          </p:nvSpPr>
          <p:spPr>
            <a:xfrm>
              <a:off x="7115841" y="1752600"/>
              <a:ext cx="3707251" cy="1090137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b" anchorCtr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solidFill>
                    <a:srgbClr val="800000"/>
                  </a:solidFill>
                </a:rPr>
                <a:t>Wrapper</a:t>
              </a:r>
            </a:p>
          </p:txBody>
        </p:sp>
        <p:sp>
          <p:nvSpPr>
            <p:cNvPr id="12" name="Rectangle: Rounded Corners 184">
              <a:extLst>
                <a:ext uri="{FF2B5EF4-FFF2-40B4-BE49-F238E27FC236}">
                  <a16:creationId xmlns:a16="http://schemas.microsoft.com/office/drawing/2014/main" xmlns="" id="{B4EADCFF-B7C2-4575-8836-70AFA28903D0}"/>
                </a:ext>
              </a:extLst>
            </p:cNvPr>
            <p:cNvSpPr/>
            <p:nvPr/>
          </p:nvSpPr>
          <p:spPr>
            <a:xfrm>
              <a:off x="7205012" y="1905000"/>
              <a:ext cx="2234722" cy="789130"/>
            </a:xfrm>
            <a:prstGeom prst="roundRect">
              <a:avLst/>
            </a:prstGeom>
            <a:ln/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>
                  <a:solidFill>
                    <a:schemeClr val="tx2"/>
                  </a:solidFill>
                  <a:latin typeface="TitilliumText22L Medium"/>
                </a:rPr>
                <a:t>RISC-V ISS</a:t>
              </a:r>
            </a:p>
          </p:txBody>
        </p:sp>
        <p:sp>
          <p:nvSpPr>
            <p:cNvPr id="13" name="Rechteck 10">
              <a:extLst>
                <a:ext uri="{FF2B5EF4-FFF2-40B4-BE49-F238E27FC236}">
                  <a16:creationId xmlns:a16="http://schemas.microsoft.com/office/drawing/2014/main" xmlns="" id="{DE414656-F3B2-467E-854C-352716D13217}"/>
                </a:ext>
              </a:extLst>
            </p:cNvPr>
            <p:cNvSpPr/>
            <p:nvPr/>
          </p:nvSpPr>
          <p:spPr>
            <a:xfrm>
              <a:off x="7329690" y="3465108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UART</a:t>
              </a:r>
            </a:p>
          </p:txBody>
        </p:sp>
        <p:sp>
          <p:nvSpPr>
            <p:cNvPr id="14" name="Rechteck 28">
              <a:extLst>
                <a:ext uri="{FF2B5EF4-FFF2-40B4-BE49-F238E27FC236}">
                  <a16:creationId xmlns:a16="http://schemas.microsoft.com/office/drawing/2014/main" xmlns="" id="{6A8C6EB9-D30C-43D4-A5A1-3235214535D9}"/>
                </a:ext>
              </a:extLst>
            </p:cNvPr>
            <p:cNvSpPr/>
            <p:nvPr/>
          </p:nvSpPr>
          <p:spPr>
            <a:xfrm>
              <a:off x="7396549" y="3115493"/>
              <a:ext cx="3865648" cy="119245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93600" spcCol="0" rtlCol="0" anchor="ctr" anchorCtr="1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 dirty="0">
                <a:solidFill>
                  <a:srgbClr val="800000"/>
                </a:solidFill>
              </a:endParaRPr>
            </a:p>
          </p:txBody>
        </p:sp>
        <p:sp>
          <p:nvSpPr>
            <p:cNvPr id="15" name="Rechteck 29">
              <a:extLst>
                <a:ext uri="{FF2B5EF4-FFF2-40B4-BE49-F238E27FC236}">
                  <a16:creationId xmlns:a16="http://schemas.microsoft.com/office/drawing/2014/main" xmlns="" id="{C777B500-45F9-460E-BB42-5281238E7817}"/>
                </a:ext>
              </a:extLst>
            </p:cNvPr>
            <p:cNvSpPr/>
            <p:nvPr/>
          </p:nvSpPr>
          <p:spPr>
            <a:xfrm>
              <a:off x="7260793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UART</a:t>
              </a:r>
            </a:p>
          </p:txBody>
        </p:sp>
        <p:sp>
          <p:nvSpPr>
            <p:cNvPr id="16" name="Rechteck 30">
              <a:extLst>
                <a:ext uri="{FF2B5EF4-FFF2-40B4-BE49-F238E27FC236}">
                  <a16:creationId xmlns:a16="http://schemas.microsoft.com/office/drawing/2014/main" xmlns="" id="{334E08E3-2189-4860-B6F5-98AA21E372A8}"/>
                </a:ext>
              </a:extLst>
            </p:cNvPr>
            <p:cNvSpPr/>
            <p:nvPr/>
          </p:nvSpPr>
          <p:spPr>
            <a:xfrm>
              <a:off x="7996367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GPIO</a:t>
              </a:r>
            </a:p>
          </p:txBody>
        </p:sp>
        <p:sp>
          <p:nvSpPr>
            <p:cNvPr id="17" name="Rechteck 31">
              <a:extLst>
                <a:ext uri="{FF2B5EF4-FFF2-40B4-BE49-F238E27FC236}">
                  <a16:creationId xmlns:a16="http://schemas.microsoft.com/office/drawing/2014/main" xmlns="" id="{23D26AC7-8B1E-465A-B8FA-DA4E505505A9}"/>
                </a:ext>
              </a:extLst>
            </p:cNvPr>
            <p:cNvSpPr/>
            <p:nvPr/>
          </p:nvSpPr>
          <p:spPr>
            <a:xfrm>
              <a:off x="8772218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PWM</a:t>
              </a:r>
            </a:p>
          </p:txBody>
        </p:sp>
        <p:sp>
          <p:nvSpPr>
            <p:cNvPr id="18" name="Rechteck 32">
              <a:extLst>
                <a:ext uri="{FF2B5EF4-FFF2-40B4-BE49-F238E27FC236}">
                  <a16:creationId xmlns:a16="http://schemas.microsoft.com/office/drawing/2014/main" xmlns="" id="{E1C4314B-A3E3-4385-A1A7-B0E26E871FA8}"/>
                </a:ext>
              </a:extLst>
            </p:cNvPr>
            <p:cNvSpPr/>
            <p:nvPr/>
          </p:nvSpPr>
          <p:spPr>
            <a:xfrm>
              <a:off x="9488217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SPI</a:t>
              </a:r>
            </a:p>
          </p:txBody>
        </p:sp>
        <p:sp>
          <p:nvSpPr>
            <p:cNvPr id="19" name="Rechteck 33">
              <a:extLst>
                <a:ext uri="{FF2B5EF4-FFF2-40B4-BE49-F238E27FC236}">
                  <a16:creationId xmlns:a16="http://schemas.microsoft.com/office/drawing/2014/main" xmlns="" id="{EA454196-1084-4B07-B631-E9C66998EA55}"/>
                </a:ext>
              </a:extLst>
            </p:cNvPr>
            <p:cNvSpPr/>
            <p:nvPr/>
          </p:nvSpPr>
          <p:spPr>
            <a:xfrm>
              <a:off x="10167973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RAM</a:t>
              </a:r>
            </a:p>
          </p:txBody>
        </p:sp>
        <p:cxnSp>
          <p:nvCxnSpPr>
            <p:cNvPr id="20" name="Gerade Verbindung mit Pfeil 36">
              <a:extLst>
                <a:ext uri="{FF2B5EF4-FFF2-40B4-BE49-F238E27FC236}">
                  <a16:creationId xmlns:a16="http://schemas.microsoft.com/office/drawing/2014/main" xmlns="" id="{B7D2083A-5FC8-4FA3-A2AC-223FC188B325}"/>
                </a:ext>
              </a:extLst>
            </p:cNvPr>
            <p:cNvCxnSpPr>
              <a:stCxn id="15" idx="2"/>
              <a:endCxn id="77" idx="0"/>
            </p:cNvCxnSpPr>
            <p:nvPr/>
          </p:nvCxnSpPr>
          <p:spPr>
            <a:xfrm flipH="1">
              <a:off x="7543800" y="3815564"/>
              <a:ext cx="574" cy="83263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37">
              <a:extLst>
                <a:ext uri="{FF2B5EF4-FFF2-40B4-BE49-F238E27FC236}">
                  <a16:creationId xmlns:a16="http://schemas.microsoft.com/office/drawing/2014/main" xmlns="" id="{8BF01CF9-43E3-464D-B10F-BC6164111542}"/>
                </a:ext>
              </a:extLst>
            </p:cNvPr>
            <p:cNvCxnSpPr>
              <a:stCxn id="16" idx="2"/>
            </p:cNvCxnSpPr>
            <p:nvPr/>
          </p:nvCxnSpPr>
          <p:spPr>
            <a:xfrm>
              <a:off x="8279948" y="3815564"/>
              <a:ext cx="0" cy="45163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38">
              <a:extLst>
                <a:ext uri="{FF2B5EF4-FFF2-40B4-BE49-F238E27FC236}">
                  <a16:creationId xmlns:a16="http://schemas.microsoft.com/office/drawing/2014/main" xmlns="" id="{510B1A80-326B-46A8-B42A-9361D33DF626}"/>
                </a:ext>
              </a:extLst>
            </p:cNvPr>
            <p:cNvCxnSpPr>
              <a:stCxn id="17" idx="2"/>
            </p:cNvCxnSpPr>
            <p:nvPr/>
          </p:nvCxnSpPr>
          <p:spPr>
            <a:xfrm>
              <a:off x="9055799" y="3815564"/>
              <a:ext cx="0" cy="45163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39">
              <a:extLst>
                <a:ext uri="{FF2B5EF4-FFF2-40B4-BE49-F238E27FC236}">
                  <a16:creationId xmlns:a16="http://schemas.microsoft.com/office/drawing/2014/main" xmlns="" id="{EED46AF1-F8D9-422F-8997-6CF5E26D2387}"/>
                </a:ext>
              </a:extLst>
            </p:cNvPr>
            <p:cNvCxnSpPr/>
            <p:nvPr/>
          </p:nvCxnSpPr>
          <p:spPr>
            <a:xfrm flipH="1">
              <a:off x="9766879" y="3815564"/>
              <a:ext cx="4919" cy="45163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hteck 40">
              <a:extLst>
                <a:ext uri="{FF2B5EF4-FFF2-40B4-BE49-F238E27FC236}">
                  <a16:creationId xmlns:a16="http://schemas.microsoft.com/office/drawing/2014/main" xmlns="" id="{79B18356-1D32-45ED-A1DF-9F34875CEE22}"/>
                </a:ext>
              </a:extLst>
            </p:cNvPr>
            <p:cNvSpPr/>
            <p:nvPr/>
          </p:nvSpPr>
          <p:spPr>
            <a:xfrm>
              <a:off x="10858850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PLIC</a:t>
              </a:r>
            </a:p>
          </p:txBody>
        </p:sp>
        <p:cxnSp>
          <p:nvCxnSpPr>
            <p:cNvPr id="25" name="Gewinkelte Verbindung 41">
              <a:extLst>
                <a:ext uri="{FF2B5EF4-FFF2-40B4-BE49-F238E27FC236}">
                  <a16:creationId xmlns:a16="http://schemas.microsoft.com/office/drawing/2014/main" xmlns="" id="{9B783CA8-3265-40D5-A02C-A27C5968C6B1}"/>
                </a:ext>
              </a:extLst>
            </p:cNvPr>
            <p:cNvCxnSpPr/>
            <p:nvPr/>
          </p:nvCxnSpPr>
          <p:spPr>
            <a:xfrm rot="16200000" flipV="1">
              <a:off x="10598851" y="2778361"/>
              <a:ext cx="998834" cy="471312"/>
            </a:xfrm>
            <a:prstGeom prst="bentConnector3">
              <a:avLst>
                <a:gd name="adj1" fmla="val 100534"/>
              </a:avLst>
            </a:prstGeom>
            <a:ln>
              <a:solidFill>
                <a:schemeClr val="tx2">
                  <a:lumMod val="7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feld 42">
              <a:extLst>
                <a:ext uri="{FF2B5EF4-FFF2-40B4-BE49-F238E27FC236}">
                  <a16:creationId xmlns:a16="http://schemas.microsoft.com/office/drawing/2014/main" xmlns="" id="{C8237FA3-8B9E-4AA4-9971-10A6D3844882}"/>
                </a:ext>
              </a:extLst>
            </p:cNvPr>
            <p:cNvSpPr txBox="1"/>
            <p:nvPr/>
          </p:nvSpPr>
          <p:spPr>
            <a:xfrm>
              <a:off x="7010400" y="2793515"/>
              <a:ext cx="1005403" cy="369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effectLst/>
                </a:rPr>
                <a:t>HiFive1</a:t>
              </a:r>
            </a:p>
          </p:txBody>
        </p:sp>
        <p:sp>
          <p:nvSpPr>
            <p:cNvPr id="27" name="Rechteck 43">
              <a:extLst>
                <a:ext uri="{FF2B5EF4-FFF2-40B4-BE49-F238E27FC236}">
                  <a16:creationId xmlns:a16="http://schemas.microsoft.com/office/drawing/2014/main" xmlns="" id="{2BC07925-6B7A-4B7C-A92B-9AB678DD40A6}"/>
                </a:ext>
              </a:extLst>
            </p:cNvPr>
            <p:cNvSpPr/>
            <p:nvPr/>
          </p:nvSpPr>
          <p:spPr>
            <a:xfrm>
              <a:off x="7481148" y="3387375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28" name="Gerade Verbindung 44">
              <a:extLst>
                <a:ext uri="{FF2B5EF4-FFF2-40B4-BE49-F238E27FC236}">
                  <a16:creationId xmlns:a16="http://schemas.microsoft.com/office/drawing/2014/main" xmlns="" id="{415C798E-BFBF-42F3-BB41-89ED6EE09BE3}"/>
                </a:ext>
              </a:extLst>
            </p:cNvPr>
            <p:cNvCxnSpPr>
              <a:endCxn id="27" idx="2"/>
            </p:cNvCxnSpPr>
            <p:nvPr/>
          </p:nvCxnSpPr>
          <p:spPr>
            <a:xfrm>
              <a:off x="7481148" y="338737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45">
              <a:extLst>
                <a:ext uri="{FF2B5EF4-FFF2-40B4-BE49-F238E27FC236}">
                  <a16:creationId xmlns:a16="http://schemas.microsoft.com/office/drawing/2014/main" xmlns="" id="{4F4D1FFC-6827-4B46-883E-3444C3A5A33F}"/>
                </a:ext>
              </a:extLst>
            </p:cNvPr>
            <p:cNvCxnSpPr>
              <a:endCxn id="27" idx="2"/>
            </p:cNvCxnSpPr>
            <p:nvPr/>
          </p:nvCxnSpPr>
          <p:spPr>
            <a:xfrm flipH="1">
              <a:off x="7544374" y="338737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hteck 46">
              <a:extLst>
                <a:ext uri="{FF2B5EF4-FFF2-40B4-BE49-F238E27FC236}">
                  <a16:creationId xmlns:a16="http://schemas.microsoft.com/office/drawing/2014/main" xmlns="" id="{E9C9E9A3-0F51-4260-806D-DD150EB1F755}"/>
                </a:ext>
              </a:extLst>
            </p:cNvPr>
            <p:cNvSpPr/>
            <p:nvPr/>
          </p:nvSpPr>
          <p:spPr>
            <a:xfrm>
              <a:off x="8216722" y="3387375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31" name="Gerade Verbindung 47">
              <a:extLst>
                <a:ext uri="{FF2B5EF4-FFF2-40B4-BE49-F238E27FC236}">
                  <a16:creationId xmlns:a16="http://schemas.microsoft.com/office/drawing/2014/main" xmlns="" id="{DF60D31C-AAE7-48CE-A539-2E581EB43FA6}"/>
                </a:ext>
              </a:extLst>
            </p:cNvPr>
            <p:cNvCxnSpPr>
              <a:endCxn id="30" idx="2"/>
            </p:cNvCxnSpPr>
            <p:nvPr/>
          </p:nvCxnSpPr>
          <p:spPr>
            <a:xfrm>
              <a:off x="8216722" y="338737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48">
              <a:extLst>
                <a:ext uri="{FF2B5EF4-FFF2-40B4-BE49-F238E27FC236}">
                  <a16:creationId xmlns:a16="http://schemas.microsoft.com/office/drawing/2014/main" xmlns="" id="{5E3A9B58-C152-4A88-963D-A06B3DEBA1A2}"/>
                </a:ext>
              </a:extLst>
            </p:cNvPr>
            <p:cNvCxnSpPr>
              <a:endCxn id="30" idx="2"/>
            </p:cNvCxnSpPr>
            <p:nvPr/>
          </p:nvCxnSpPr>
          <p:spPr>
            <a:xfrm flipH="1">
              <a:off x="8279948" y="338737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hteck 49">
              <a:extLst>
                <a:ext uri="{FF2B5EF4-FFF2-40B4-BE49-F238E27FC236}">
                  <a16:creationId xmlns:a16="http://schemas.microsoft.com/office/drawing/2014/main" xmlns="" id="{1BB21B42-221D-43A8-B052-0F396122E29A}"/>
                </a:ext>
              </a:extLst>
            </p:cNvPr>
            <p:cNvSpPr/>
            <p:nvPr/>
          </p:nvSpPr>
          <p:spPr>
            <a:xfrm>
              <a:off x="8215201" y="3229586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34" name="Gerade Verbindung 50">
              <a:extLst>
                <a:ext uri="{FF2B5EF4-FFF2-40B4-BE49-F238E27FC236}">
                  <a16:creationId xmlns:a16="http://schemas.microsoft.com/office/drawing/2014/main" xmlns="" id="{FFD31AAB-4EB8-4DF7-9FA5-537EC3E4DFFD}"/>
                </a:ext>
              </a:extLst>
            </p:cNvPr>
            <p:cNvCxnSpPr>
              <a:endCxn id="33" idx="2"/>
            </p:cNvCxnSpPr>
            <p:nvPr/>
          </p:nvCxnSpPr>
          <p:spPr>
            <a:xfrm>
              <a:off x="8215201" y="322958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51">
              <a:extLst>
                <a:ext uri="{FF2B5EF4-FFF2-40B4-BE49-F238E27FC236}">
                  <a16:creationId xmlns:a16="http://schemas.microsoft.com/office/drawing/2014/main" xmlns="" id="{05D56688-EB4B-49EE-9E60-41152A989E1C}"/>
                </a:ext>
              </a:extLst>
            </p:cNvPr>
            <p:cNvCxnSpPr>
              <a:endCxn id="33" idx="2"/>
            </p:cNvCxnSpPr>
            <p:nvPr/>
          </p:nvCxnSpPr>
          <p:spPr>
            <a:xfrm flipH="1">
              <a:off x="8278427" y="322958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hteck 52">
              <a:extLst>
                <a:ext uri="{FF2B5EF4-FFF2-40B4-BE49-F238E27FC236}">
                  <a16:creationId xmlns:a16="http://schemas.microsoft.com/office/drawing/2014/main" xmlns="" id="{A61FE406-F1F3-48B0-9CCA-F8D6BCDA5A9E}"/>
                </a:ext>
              </a:extLst>
            </p:cNvPr>
            <p:cNvSpPr/>
            <p:nvPr/>
          </p:nvSpPr>
          <p:spPr>
            <a:xfrm>
              <a:off x="8992572" y="3401653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37" name="Gerade Verbindung 53">
              <a:extLst>
                <a:ext uri="{FF2B5EF4-FFF2-40B4-BE49-F238E27FC236}">
                  <a16:creationId xmlns:a16="http://schemas.microsoft.com/office/drawing/2014/main" xmlns="" id="{76EA072A-7710-44F2-A930-FB1247307098}"/>
                </a:ext>
              </a:extLst>
            </p:cNvPr>
            <p:cNvCxnSpPr>
              <a:endCxn id="36" idx="2"/>
            </p:cNvCxnSpPr>
            <p:nvPr/>
          </p:nvCxnSpPr>
          <p:spPr>
            <a:xfrm>
              <a:off x="8992572" y="340165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54">
              <a:extLst>
                <a:ext uri="{FF2B5EF4-FFF2-40B4-BE49-F238E27FC236}">
                  <a16:creationId xmlns:a16="http://schemas.microsoft.com/office/drawing/2014/main" xmlns="" id="{5A8A69AF-E57A-460A-81F6-220FD49AFB0E}"/>
                </a:ext>
              </a:extLst>
            </p:cNvPr>
            <p:cNvCxnSpPr>
              <a:endCxn id="36" idx="2"/>
            </p:cNvCxnSpPr>
            <p:nvPr/>
          </p:nvCxnSpPr>
          <p:spPr>
            <a:xfrm flipH="1">
              <a:off x="9055798" y="340165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hteck 55">
              <a:extLst>
                <a:ext uri="{FF2B5EF4-FFF2-40B4-BE49-F238E27FC236}">
                  <a16:creationId xmlns:a16="http://schemas.microsoft.com/office/drawing/2014/main" xmlns="" id="{21E6763D-D09B-4184-8D4C-9825CCF09068}"/>
                </a:ext>
              </a:extLst>
            </p:cNvPr>
            <p:cNvSpPr/>
            <p:nvPr/>
          </p:nvSpPr>
          <p:spPr>
            <a:xfrm>
              <a:off x="8991621" y="3240313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40" name="Gerade Verbindung 56">
              <a:extLst>
                <a:ext uri="{FF2B5EF4-FFF2-40B4-BE49-F238E27FC236}">
                  <a16:creationId xmlns:a16="http://schemas.microsoft.com/office/drawing/2014/main" xmlns="" id="{BDE48303-B727-458F-B6ED-8E0E027D5BDF}"/>
                </a:ext>
              </a:extLst>
            </p:cNvPr>
            <p:cNvCxnSpPr>
              <a:endCxn id="39" idx="2"/>
            </p:cNvCxnSpPr>
            <p:nvPr/>
          </p:nvCxnSpPr>
          <p:spPr>
            <a:xfrm>
              <a:off x="8991621" y="324031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57">
              <a:extLst>
                <a:ext uri="{FF2B5EF4-FFF2-40B4-BE49-F238E27FC236}">
                  <a16:creationId xmlns:a16="http://schemas.microsoft.com/office/drawing/2014/main" xmlns="" id="{7BAD0077-7BCD-4C52-B13C-D1D7F29780C1}"/>
                </a:ext>
              </a:extLst>
            </p:cNvPr>
            <p:cNvCxnSpPr>
              <a:endCxn id="39" idx="2"/>
            </p:cNvCxnSpPr>
            <p:nvPr/>
          </p:nvCxnSpPr>
          <p:spPr>
            <a:xfrm flipH="1">
              <a:off x="9054847" y="324031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hteck 58">
              <a:extLst>
                <a:ext uri="{FF2B5EF4-FFF2-40B4-BE49-F238E27FC236}">
                  <a16:creationId xmlns:a16="http://schemas.microsoft.com/office/drawing/2014/main" xmlns="" id="{E1E94CD3-80AA-4936-8AE8-7AA24E2B2FC4}"/>
                </a:ext>
              </a:extLst>
            </p:cNvPr>
            <p:cNvSpPr/>
            <p:nvPr/>
          </p:nvSpPr>
          <p:spPr>
            <a:xfrm>
              <a:off x="9708572" y="3245461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43" name="Gerade Verbindung 59">
              <a:extLst>
                <a:ext uri="{FF2B5EF4-FFF2-40B4-BE49-F238E27FC236}">
                  <a16:creationId xmlns:a16="http://schemas.microsoft.com/office/drawing/2014/main" xmlns="" id="{55666175-9F5B-4F82-8A2D-23A0A2BD220A}"/>
                </a:ext>
              </a:extLst>
            </p:cNvPr>
            <p:cNvCxnSpPr>
              <a:endCxn id="42" idx="2"/>
            </p:cNvCxnSpPr>
            <p:nvPr/>
          </p:nvCxnSpPr>
          <p:spPr>
            <a:xfrm>
              <a:off x="9708572" y="3245461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60">
              <a:extLst>
                <a:ext uri="{FF2B5EF4-FFF2-40B4-BE49-F238E27FC236}">
                  <a16:creationId xmlns:a16="http://schemas.microsoft.com/office/drawing/2014/main" xmlns="" id="{75DC5F95-E06B-4036-AFAA-36991F0C63B1}"/>
                </a:ext>
              </a:extLst>
            </p:cNvPr>
            <p:cNvCxnSpPr>
              <a:endCxn id="42" idx="2"/>
            </p:cNvCxnSpPr>
            <p:nvPr/>
          </p:nvCxnSpPr>
          <p:spPr>
            <a:xfrm flipH="1">
              <a:off x="9771798" y="3245461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hteck 61">
              <a:extLst>
                <a:ext uri="{FF2B5EF4-FFF2-40B4-BE49-F238E27FC236}">
                  <a16:creationId xmlns:a16="http://schemas.microsoft.com/office/drawing/2014/main" xmlns="" id="{0D1BB3BB-C8A1-4250-8462-0611F46091C1}"/>
                </a:ext>
              </a:extLst>
            </p:cNvPr>
            <p:cNvSpPr/>
            <p:nvPr/>
          </p:nvSpPr>
          <p:spPr>
            <a:xfrm>
              <a:off x="9708572" y="3403540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46" name="Gerade Verbindung 62">
              <a:extLst>
                <a:ext uri="{FF2B5EF4-FFF2-40B4-BE49-F238E27FC236}">
                  <a16:creationId xmlns:a16="http://schemas.microsoft.com/office/drawing/2014/main" xmlns="" id="{248D13E3-25DD-4346-AD6E-34C19250E9C0}"/>
                </a:ext>
              </a:extLst>
            </p:cNvPr>
            <p:cNvCxnSpPr>
              <a:endCxn id="45" idx="2"/>
            </p:cNvCxnSpPr>
            <p:nvPr/>
          </p:nvCxnSpPr>
          <p:spPr>
            <a:xfrm>
              <a:off x="9708572" y="3403540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63">
              <a:extLst>
                <a:ext uri="{FF2B5EF4-FFF2-40B4-BE49-F238E27FC236}">
                  <a16:creationId xmlns:a16="http://schemas.microsoft.com/office/drawing/2014/main" xmlns="" id="{9D251E12-F4F0-41C8-BF07-7A15EB78794A}"/>
                </a:ext>
              </a:extLst>
            </p:cNvPr>
            <p:cNvCxnSpPr>
              <a:endCxn id="45" idx="2"/>
            </p:cNvCxnSpPr>
            <p:nvPr/>
          </p:nvCxnSpPr>
          <p:spPr>
            <a:xfrm flipH="1">
              <a:off x="9771798" y="3403540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hteck 64">
              <a:extLst>
                <a:ext uri="{FF2B5EF4-FFF2-40B4-BE49-F238E27FC236}">
                  <a16:creationId xmlns:a16="http://schemas.microsoft.com/office/drawing/2014/main" xmlns="" id="{7752BEC8-18DD-42C0-B575-8683FC843B17}"/>
                </a:ext>
              </a:extLst>
            </p:cNvPr>
            <p:cNvSpPr/>
            <p:nvPr/>
          </p:nvSpPr>
          <p:spPr>
            <a:xfrm>
              <a:off x="10261771" y="2842737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49" name="Gerade Verbindung 65">
              <a:extLst>
                <a:ext uri="{FF2B5EF4-FFF2-40B4-BE49-F238E27FC236}">
                  <a16:creationId xmlns:a16="http://schemas.microsoft.com/office/drawing/2014/main" xmlns="" id="{5B4C17CB-EEC3-434D-B44A-AFF7E6C72C61}"/>
                </a:ext>
              </a:extLst>
            </p:cNvPr>
            <p:cNvCxnSpPr>
              <a:endCxn id="48" idx="2"/>
            </p:cNvCxnSpPr>
            <p:nvPr/>
          </p:nvCxnSpPr>
          <p:spPr>
            <a:xfrm>
              <a:off x="10261771" y="2842737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66">
              <a:extLst>
                <a:ext uri="{FF2B5EF4-FFF2-40B4-BE49-F238E27FC236}">
                  <a16:creationId xmlns:a16="http://schemas.microsoft.com/office/drawing/2014/main" xmlns="" id="{6A983FD0-61BE-4155-88CC-B1737B4D55C1}"/>
                </a:ext>
              </a:extLst>
            </p:cNvPr>
            <p:cNvCxnSpPr>
              <a:endCxn id="48" idx="2"/>
            </p:cNvCxnSpPr>
            <p:nvPr/>
          </p:nvCxnSpPr>
          <p:spPr>
            <a:xfrm flipH="1">
              <a:off x="10324997" y="2842737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hteck 67">
              <a:extLst>
                <a:ext uri="{FF2B5EF4-FFF2-40B4-BE49-F238E27FC236}">
                  <a16:creationId xmlns:a16="http://schemas.microsoft.com/office/drawing/2014/main" xmlns="" id="{73E5C64D-978E-41CB-B7BF-1BB7B9E0F34E}"/>
                </a:ext>
              </a:extLst>
            </p:cNvPr>
            <p:cNvSpPr/>
            <p:nvPr/>
          </p:nvSpPr>
          <p:spPr>
            <a:xfrm>
              <a:off x="10261771" y="3003713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52" name="Gerade Verbindung 68">
              <a:extLst>
                <a:ext uri="{FF2B5EF4-FFF2-40B4-BE49-F238E27FC236}">
                  <a16:creationId xmlns:a16="http://schemas.microsoft.com/office/drawing/2014/main" xmlns="" id="{C0AA005B-12F1-4CDD-9A36-3061945C54BF}"/>
                </a:ext>
              </a:extLst>
            </p:cNvPr>
            <p:cNvCxnSpPr>
              <a:endCxn id="51" idx="2"/>
            </p:cNvCxnSpPr>
            <p:nvPr/>
          </p:nvCxnSpPr>
          <p:spPr>
            <a:xfrm>
              <a:off x="10261771" y="300371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69">
              <a:extLst>
                <a:ext uri="{FF2B5EF4-FFF2-40B4-BE49-F238E27FC236}">
                  <a16:creationId xmlns:a16="http://schemas.microsoft.com/office/drawing/2014/main" xmlns="" id="{B4835F5E-9959-430E-9A35-D8FA79087258}"/>
                </a:ext>
              </a:extLst>
            </p:cNvPr>
            <p:cNvCxnSpPr>
              <a:endCxn id="51" idx="2"/>
            </p:cNvCxnSpPr>
            <p:nvPr/>
          </p:nvCxnSpPr>
          <p:spPr>
            <a:xfrm flipH="1">
              <a:off x="10324997" y="300371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hteck 70">
              <a:extLst>
                <a:ext uri="{FF2B5EF4-FFF2-40B4-BE49-F238E27FC236}">
                  <a16:creationId xmlns:a16="http://schemas.microsoft.com/office/drawing/2014/main" xmlns="" id="{97C4D8F5-C0AE-4AFE-82A8-7979C385E388}"/>
                </a:ext>
              </a:extLst>
            </p:cNvPr>
            <p:cNvSpPr/>
            <p:nvPr/>
          </p:nvSpPr>
          <p:spPr>
            <a:xfrm>
              <a:off x="10385919" y="3245461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55" name="Gerade Verbindung 71">
              <a:extLst>
                <a:ext uri="{FF2B5EF4-FFF2-40B4-BE49-F238E27FC236}">
                  <a16:creationId xmlns:a16="http://schemas.microsoft.com/office/drawing/2014/main" xmlns="" id="{940B383D-269C-4E8A-92F1-B42E30E59F79}"/>
                </a:ext>
              </a:extLst>
            </p:cNvPr>
            <p:cNvCxnSpPr>
              <a:endCxn id="54" idx="2"/>
            </p:cNvCxnSpPr>
            <p:nvPr/>
          </p:nvCxnSpPr>
          <p:spPr>
            <a:xfrm>
              <a:off x="10385919" y="3245461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72">
              <a:extLst>
                <a:ext uri="{FF2B5EF4-FFF2-40B4-BE49-F238E27FC236}">
                  <a16:creationId xmlns:a16="http://schemas.microsoft.com/office/drawing/2014/main" xmlns="" id="{900A5663-C48D-4DF9-8BEA-AF330436D69C}"/>
                </a:ext>
              </a:extLst>
            </p:cNvPr>
            <p:cNvCxnSpPr>
              <a:endCxn id="54" idx="2"/>
            </p:cNvCxnSpPr>
            <p:nvPr/>
          </p:nvCxnSpPr>
          <p:spPr>
            <a:xfrm flipH="1">
              <a:off x="10449145" y="3245461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hteck 73">
              <a:extLst>
                <a:ext uri="{FF2B5EF4-FFF2-40B4-BE49-F238E27FC236}">
                  <a16:creationId xmlns:a16="http://schemas.microsoft.com/office/drawing/2014/main" xmlns="" id="{8F4630FD-6CCB-4404-B37E-C4E3CFC9B5CE}"/>
                </a:ext>
              </a:extLst>
            </p:cNvPr>
            <p:cNvSpPr/>
            <p:nvPr/>
          </p:nvSpPr>
          <p:spPr>
            <a:xfrm>
              <a:off x="10388328" y="3409217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58" name="Gerade Verbindung 74">
              <a:extLst>
                <a:ext uri="{FF2B5EF4-FFF2-40B4-BE49-F238E27FC236}">
                  <a16:creationId xmlns:a16="http://schemas.microsoft.com/office/drawing/2014/main" xmlns="" id="{F84BF6C1-8406-4027-B7BF-5333130465AA}"/>
                </a:ext>
              </a:extLst>
            </p:cNvPr>
            <p:cNvCxnSpPr>
              <a:endCxn id="57" idx="2"/>
            </p:cNvCxnSpPr>
            <p:nvPr/>
          </p:nvCxnSpPr>
          <p:spPr>
            <a:xfrm>
              <a:off x="10388328" y="3409217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75">
              <a:extLst>
                <a:ext uri="{FF2B5EF4-FFF2-40B4-BE49-F238E27FC236}">
                  <a16:creationId xmlns:a16="http://schemas.microsoft.com/office/drawing/2014/main" xmlns="" id="{10BEB86F-50B6-4F02-A1C3-11521335322E}"/>
                </a:ext>
              </a:extLst>
            </p:cNvPr>
            <p:cNvCxnSpPr>
              <a:endCxn id="57" idx="2"/>
            </p:cNvCxnSpPr>
            <p:nvPr/>
          </p:nvCxnSpPr>
          <p:spPr>
            <a:xfrm flipH="1">
              <a:off x="10451554" y="3409217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hteck 76">
              <a:extLst>
                <a:ext uri="{FF2B5EF4-FFF2-40B4-BE49-F238E27FC236}">
                  <a16:creationId xmlns:a16="http://schemas.microsoft.com/office/drawing/2014/main" xmlns="" id="{85B7E854-9D7E-4F53-B081-DCCE903D94A2}"/>
                </a:ext>
              </a:extLst>
            </p:cNvPr>
            <p:cNvSpPr/>
            <p:nvPr/>
          </p:nvSpPr>
          <p:spPr>
            <a:xfrm>
              <a:off x="11065434" y="3229586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61" name="Gerade Verbindung 77">
              <a:extLst>
                <a:ext uri="{FF2B5EF4-FFF2-40B4-BE49-F238E27FC236}">
                  <a16:creationId xmlns:a16="http://schemas.microsoft.com/office/drawing/2014/main" xmlns="" id="{9FE05D4D-2B17-483D-B48C-FB39E4CD737F}"/>
                </a:ext>
              </a:extLst>
            </p:cNvPr>
            <p:cNvCxnSpPr>
              <a:endCxn id="60" idx="2"/>
            </p:cNvCxnSpPr>
            <p:nvPr/>
          </p:nvCxnSpPr>
          <p:spPr>
            <a:xfrm>
              <a:off x="11065434" y="322958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78">
              <a:extLst>
                <a:ext uri="{FF2B5EF4-FFF2-40B4-BE49-F238E27FC236}">
                  <a16:creationId xmlns:a16="http://schemas.microsoft.com/office/drawing/2014/main" xmlns="" id="{1BF21B7F-C282-4595-A378-E3C9D6633282}"/>
                </a:ext>
              </a:extLst>
            </p:cNvPr>
            <p:cNvCxnSpPr>
              <a:endCxn id="60" idx="2"/>
            </p:cNvCxnSpPr>
            <p:nvPr/>
          </p:nvCxnSpPr>
          <p:spPr>
            <a:xfrm flipH="1">
              <a:off x="11128660" y="322958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hteck 79">
              <a:extLst>
                <a:ext uri="{FF2B5EF4-FFF2-40B4-BE49-F238E27FC236}">
                  <a16:creationId xmlns:a16="http://schemas.microsoft.com/office/drawing/2014/main" xmlns="" id="{90513F31-DAAC-4614-B9C9-90E5928E2110}"/>
                </a:ext>
              </a:extLst>
            </p:cNvPr>
            <p:cNvSpPr/>
            <p:nvPr/>
          </p:nvSpPr>
          <p:spPr>
            <a:xfrm>
              <a:off x="11067260" y="3401653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64" name="Gerade Verbindung 80">
              <a:extLst>
                <a:ext uri="{FF2B5EF4-FFF2-40B4-BE49-F238E27FC236}">
                  <a16:creationId xmlns:a16="http://schemas.microsoft.com/office/drawing/2014/main" xmlns="" id="{6B8A2265-A449-4715-95A0-B778A6FA223D}"/>
                </a:ext>
              </a:extLst>
            </p:cNvPr>
            <p:cNvCxnSpPr>
              <a:endCxn id="63" idx="2"/>
            </p:cNvCxnSpPr>
            <p:nvPr/>
          </p:nvCxnSpPr>
          <p:spPr>
            <a:xfrm>
              <a:off x="11067260" y="340165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 Verbindung 81">
              <a:extLst>
                <a:ext uri="{FF2B5EF4-FFF2-40B4-BE49-F238E27FC236}">
                  <a16:creationId xmlns:a16="http://schemas.microsoft.com/office/drawing/2014/main" xmlns="" id="{E9D4E8EC-2C32-48E5-A73B-A1E7837DD76D}"/>
                </a:ext>
              </a:extLst>
            </p:cNvPr>
            <p:cNvCxnSpPr>
              <a:endCxn id="63" idx="2"/>
            </p:cNvCxnSpPr>
            <p:nvPr/>
          </p:nvCxnSpPr>
          <p:spPr>
            <a:xfrm flipH="1">
              <a:off x="11130486" y="340165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Gerade Verbindung 82">
              <a:extLst>
                <a:ext uri="{FF2B5EF4-FFF2-40B4-BE49-F238E27FC236}">
                  <a16:creationId xmlns:a16="http://schemas.microsoft.com/office/drawing/2014/main" xmlns="" id="{88BBF8E4-4205-4491-9264-D72A7D9CBC26}"/>
                </a:ext>
              </a:extLst>
            </p:cNvPr>
            <p:cNvCxnSpPr/>
            <p:nvPr/>
          </p:nvCxnSpPr>
          <p:spPr>
            <a:xfrm flipH="1">
              <a:off x="11128660" y="3352093"/>
              <a:ext cx="1826" cy="49560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Gerade Verbindung 83">
              <a:extLst>
                <a:ext uri="{FF2B5EF4-FFF2-40B4-BE49-F238E27FC236}">
                  <a16:creationId xmlns:a16="http://schemas.microsoft.com/office/drawing/2014/main" xmlns="" id="{A2E18ACB-3429-49AA-A015-75A2E2784D9F}"/>
                </a:ext>
              </a:extLst>
            </p:cNvPr>
            <p:cNvCxnSpPr/>
            <p:nvPr/>
          </p:nvCxnSpPr>
          <p:spPr>
            <a:xfrm flipH="1">
              <a:off x="10328997" y="2954517"/>
              <a:ext cx="3259" cy="49196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 Verbindung 84">
              <a:extLst>
                <a:ext uri="{FF2B5EF4-FFF2-40B4-BE49-F238E27FC236}">
                  <a16:creationId xmlns:a16="http://schemas.microsoft.com/office/drawing/2014/main" xmlns="" id="{737C0D6F-5B2E-40A0-8B5A-9316193A76A2}"/>
                </a:ext>
              </a:extLst>
            </p:cNvPr>
            <p:cNvCxnSpPr/>
            <p:nvPr/>
          </p:nvCxnSpPr>
          <p:spPr>
            <a:xfrm flipH="1">
              <a:off x="8278427" y="3346519"/>
              <a:ext cx="1520" cy="55134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 Verbindung 85">
              <a:extLst>
                <a:ext uri="{FF2B5EF4-FFF2-40B4-BE49-F238E27FC236}">
                  <a16:creationId xmlns:a16="http://schemas.microsoft.com/office/drawing/2014/main" xmlns="" id="{66136781-571D-4DA4-B3B2-486FEB4140FA}"/>
                </a:ext>
              </a:extLst>
            </p:cNvPr>
            <p:cNvCxnSpPr/>
            <p:nvPr/>
          </p:nvCxnSpPr>
          <p:spPr>
            <a:xfrm>
              <a:off x="9055799" y="3346519"/>
              <a:ext cx="0" cy="55134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 Verbindung 86">
              <a:extLst>
                <a:ext uri="{FF2B5EF4-FFF2-40B4-BE49-F238E27FC236}">
                  <a16:creationId xmlns:a16="http://schemas.microsoft.com/office/drawing/2014/main" xmlns="" id="{37773BDB-D5D4-4608-B8D5-89EAC2F63FB6}"/>
                </a:ext>
              </a:extLst>
            </p:cNvPr>
            <p:cNvCxnSpPr/>
            <p:nvPr/>
          </p:nvCxnSpPr>
          <p:spPr>
            <a:xfrm>
              <a:off x="9771798" y="3346519"/>
              <a:ext cx="0" cy="55134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Gerade Verbindung 87">
              <a:extLst>
                <a:ext uri="{FF2B5EF4-FFF2-40B4-BE49-F238E27FC236}">
                  <a16:creationId xmlns:a16="http://schemas.microsoft.com/office/drawing/2014/main" xmlns="" id="{867487FD-5D3D-4AE5-BAFD-B7AA9C70A7C5}"/>
                </a:ext>
              </a:extLst>
            </p:cNvPr>
            <p:cNvCxnSpPr/>
            <p:nvPr/>
          </p:nvCxnSpPr>
          <p:spPr>
            <a:xfrm flipH="1">
              <a:off x="10449728" y="3352093"/>
              <a:ext cx="1826" cy="49560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hteck 88">
              <a:extLst>
                <a:ext uri="{FF2B5EF4-FFF2-40B4-BE49-F238E27FC236}">
                  <a16:creationId xmlns:a16="http://schemas.microsoft.com/office/drawing/2014/main" xmlns="" id="{ECFAFD8E-C872-42B9-9268-5C127AB7B80D}"/>
                </a:ext>
              </a:extLst>
            </p:cNvPr>
            <p:cNvSpPr/>
            <p:nvPr/>
          </p:nvSpPr>
          <p:spPr>
            <a:xfrm>
              <a:off x="7486819" y="3234738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74" name="Gerade Verbindung 89">
              <a:extLst>
                <a:ext uri="{FF2B5EF4-FFF2-40B4-BE49-F238E27FC236}">
                  <a16:creationId xmlns:a16="http://schemas.microsoft.com/office/drawing/2014/main" xmlns="" id="{1E7F5EAA-CFE9-4940-BA01-86B345D7AB3D}"/>
                </a:ext>
              </a:extLst>
            </p:cNvPr>
            <p:cNvCxnSpPr>
              <a:endCxn id="73" idx="2"/>
            </p:cNvCxnSpPr>
            <p:nvPr/>
          </p:nvCxnSpPr>
          <p:spPr>
            <a:xfrm>
              <a:off x="7486819" y="3234738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 Verbindung 90">
              <a:extLst>
                <a:ext uri="{FF2B5EF4-FFF2-40B4-BE49-F238E27FC236}">
                  <a16:creationId xmlns:a16="http://schemas.microsoft.com/office/drawing/2014/main" xmlns="" id="{2BC702D2-6CD1-439A-B286-964CF57F7480}"/>
                </a:ext>
              </a:extLst>
            </p:cNvPr>
            <p:cNvCxnSpPr>
              <a:endCxn id="73" idx="2"/>
            </p:cNvCxnSpPr>
            <p:nvPr/>
          </p:nvCxnSpPr>
          <p:spPr>
            <a:xfrm flipH="1">
              <a:off x="7550045" y="3234738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 Verbindung 91">
              <a:extLst>
                <a:ext uri="{FF2B5EF4-FFF2-40B4-BE49-F238E27FC236}">
                  <a16:creationId xmlns:a16="http://schemas.microsoft.com/office/drawing/2014/main" xmlns="" id="{F289EBE8-6781-40FA-9C06-1EFE75F513C4}"/>
                </a:ext>
              </a:extLst>
            </p:cNvPr>
            <p:cNvCxnSpPr>
              <a:stCxn id="73" idx="2"/>
            </p:cNvCxnSpPr>
            <p:nvPr/>
          </p:nvCxnSpPr>
          <p:spPr>
            <a:xfrm>
              <a:off x="7550045" y="3346519"/>
              <a:ext cx="1" cy="46430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7" name="Bild 146" descr="icon.png">
              <a:extLst>
                <a:ext uri="{FF2B5EF4-FFF2-40B4-BE49-F238E27FC236}">
                  <a16:creationId xmlns:a16="http://schemas.microsoft.com/office/drawing/2014/main" xmlns="" id="{E770DE46-F401-4B8A-BC4C-48B20F9B5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2800" y="4648200"/>
              <a:ext cx="762000" cy="762000"/>
            </a:xfrm>
            <a:prstGeom prst="rect">
              <a:avLst/>
            </a:prstGeom>
          </p:spPr>
        </p:pic>
        <p:sp>
          <p:nvSpPr>
            <p:cNvPr id="78" name="Abgerundetes Rechteck 155">
              <a:extLst>
                <a:ext uri="{FF2B5EF4-FFF2-40B4-BE49-F238E27FC236}">
                  <a16:creationId xmlns:a16="http://schemas.microsoft.com/office/drawing/2014/main" xmlns="" id="{84672823-6263-4EFC-8BA3-5A522244CF86}"/>
                </a:ext>
              </a:extLst>
            </p:cNvPr>
            <p:cNvSpPr/>
            <p:nvPr/>
          </p:nvSpPr>
          <p:spPr>
            <a:xfrm>
              <a:off x="8001000" y="4343400"/>
              <a:ext cx="2819400" cy="9906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9" name="Rechteck 108">
              <a:extLst>
                <a:ext uri="{FF2B5EF4-FFF2-40B4-BE49-F238E27FC236}">
                  <a16:creationId xmlns:a16="http://schemas.microsoft.com/office/drawing/2014/main" xmlns="" id="{08B81692-CC7D-483A-AF56-85554C3C1E8D}"/>
                </a:ext>
              </a:extLst>
            </p:cNvPr>
            <p:cNvSpPr/>
            <p:nvPr/>
          </p:nvSpPr>
          <p:spPr>
            <a:xfrm>
              <a:off x="8153400" y="4267200"/>
              <a:ext cx="10243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H-Bridge</a:t>
              </a:r>
            </a:p>
          </p:txBody>
        </p:sp>
        <p:sp>
          <p:nvSpPr>
            <p:cNvPr id="80" name="Rechteck 109">
              <a:extLst>
                <a:ext uri="{FF2B5EF4-FFF2-40B4-BE49-F238E27FC236}">
                  <a16:creationId xmlns:a16="http://schemas.microsoft.com/office/drawing/2014/main" xmlns="" id="{1E09BE38-E90C-4F5C-BF52-D756ABCDD5E0}"/>
                </a:ext>
              </a:extLst>
            </p:cNvPr>
            <p:cNvSpPr/>
            <p:nvPr/>
          </p:nvSpPr>
          <p:spPr>
            <a:xfrm>
              <a:off x="9601200" y="4267200"/>
              <a:ext cx="1066800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ADC</a:t>
              </a:r>
            </a:p>
          </p:txBody>
        </p:sp>
        <p:pic>
          <p:nvPicPr>
            <p:cNvPr id="81" name="Bild 107">
              <a:extLst>
                <a:ext uri="{FF2B5EF4-FFF2-40B4-BE49-F238E27FC236}">
                  <a16:creationId xmlns:a16="http://schemas.microsoft.com/office/drawing/2014/main" xmlns="" id="{F3C7F716-9451-4C78-AC3C-EE54C7EDFA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29600" y="4495800"/>
              <a:ext cx="1041400" cy="1041400"/>
            </a:xfrm>
            <a:prstGeom prst="rect">
              <a:avLst/>
            </a:prstGeom>
          </p:spPr>
        </p:pic>
        <p:cxnSp>
          <p:nvCxnSpPr>
            <p:cNvPr id="82" name="Gewinkelte Verbindung 114">
              <a:extLst>
                <a:ext uri="{FF2B5EF4-FFF2-40B4-BE49-F238E27FC236}">
                  <a16:creationId xmlns:a16="http://schemas.microsoft.com/office/drawing/2014/main" xmlns="" id="{E32A2D09-F381-4F2A-999A-BDB83432D8D0}"/>
                </a:ext>
              </a:extLst>
            </p:cNvPr>
            <p:cNvCxnSpPr>
              <a:stCxn id="79" idx="3"/>
              <a:endCxn id="81" idx="3"/>
            </p:cNvCxnSpPr>
            <p:nvPr/>
          </p:nvCxnSpPr>
          <p:spPr>
            <a:xfrm>
              <a:off x="9177761" y="4418265"/>
              <a:ext cx="93239" cy="598235"/>
            </a:xfrm>
            <a:prstGeom prst="bentConnector3">
              <a:avLst>
                <a:gd name="adj1" fmla="val 345176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winkelte Verbindung 117">
              <a:extLst>
                <a:ext uri="{FF2B5EF4-FFF2-40B4-BE49-F238E27FC236}">
                  <a16:creationId xmlns:a16="http://schemas.microsoft.com/office/drawing/2014/main" xmlns="" id="{EE860DB4-67F0-4AD3-AFDD-E698967C6ABD}"/>
                </a:ext>
              </a:extLst>
            </p:cNvPr>
            <p:cNvCxnSpPr>
              <a:stCxn id="81" idx="3"/>
              <a:endCxn id="80" idx="2"/>
            </p:cNvCxnSpPr>
            <p:nvPr/>
          </p:nvCxnSpPr>
          <p:spPr>
            <a:xfrm flipV="1">
              <a:off x="9271000" y="4569330"/>
              <a:ext cx="863600" cy="447170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66080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RTL components integrated into example system II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27912" y="1680475"/>
            <a:ext cx="4851041" cy="2335359"/>
          </a:xfrm>
        </p:spPr>
        <p:txBody>
          <a:bodyPr>
            <a:normAutofit/>
          </a:bodyPr>
          <a:lstStyle/>
          <a:p>
            <a:r>
              <a:rPr lang="en-GB" dirty="0"/>
              <a:t>Replacing some components with RTL through TLM2pin adapters </a:t>
            </a:r>
          </a:p>
          <a:p>
            <a:pPr lvl="1"/>
            <a:r>
              <a:rPr lang="en-GB" dirty="0"/>
              <a:t>Mix allows stepwise refinement of prototype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B3BB-6056-4194-B9F7-700A64BA207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6" name="Fußzeilenplatzhalter 3">
            <a:extLst>
              <a:ext uri="{FF2B5EF4-FFF2-40B4-BE49-F238E27FC236}">
                <a16:creationId xmlns:a16="http://schemas.microsoft.com/office/drawing/2014/main" xmlns="" id="{93A319DE-9046-4574-91AB-983DAECF6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grpSp>
        <p:nvGrpSpPr>
          <p:cNvPr id="7" name="Gruppierung 158">
            <a:extLst>
              <a:ext uri="{FF2B5EF4-FFF2-40B4-BE49-F238E27FC236}">
                <a16:creationId xmlns:a16="http://schemas.microsoft.com/office/drawing/2014/main" xmlns="" id="{C23E618F-67EE-4559-86C7-49DB05E071FA}"/>
              </a:ext>
            </a:extLst>
          </p:cNvPr>
          <p:cNvGrpSpPr/>
          <p:nvPr/>
        </p:nvGrpSpPr>
        <p:grpSpPr>
          <a:xfrm>
            <a:off x="1676400" y="1417638"/>
            <a:ext cx="4648200" cy="4114800"/>
            <a:chOff x="6934200" y="1524000"/>
            <a:chExt cx="4648200" cy="4114800"/>
          </a:xfrm>
        </p:grpSpPr>
        <p:sp>
          <p:nvSpPr>
            <p:cNvPr id="8" name="Rechteck 35">
              <a:extLst>
                <a:ext uri="{FF2B5EF4-FFF2-40B4-BE49-F238E27FC236}">
                  <a16:creationId xmlns:a16="http://schemas.microsoft.com/office/drawing/2014/main" xmlns="" id="{677FE7A4-3BD1-4C84-A1AC-4227E9527150}"/>
                </a:ext>
              </a:extLst>
            </p:cNvPr>
            <p:cNvSpPr/>
            <p:nvPr/>
          </p:nvSpPr>
          <p:spPr>
            <a:xfrm>
              <a:off x="6934200" y="1524000"/>
              <a:ext cx="4648200" cy="411480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b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00" dirty="0">
                  <a:solidFill>
                    <a:srgbClr val="800000"/>
                  </a:solidFill>
                </a:rPr>
                <a:t>system environment/test bench</a:t>
              </a:r>
            </a:p>
          </p:txBody>
        </p:sp>
        <p:sp>
          <p:nvSpPr>
            <p:cNvPr id="9" name="Foliennummernplatzhalter 4">
              <a:extLst>
                <a:ext uri="{FF2B5EF4-FFF2-40B4-BE49-F238E27FC236}">
                  <a16:creationId xmlns:a16="http://schemas.microsoft.com/office/drawing/2014/main" xmlns="" id="{49337807-30A2-420D-BE94-80C1C44B2B86}"/>
                </a:ext>
              </a:extLst>
            </p:cNvPr>
            <p:cNvSpPr txBox="1">
              <a:spLocks/>
            </p:cNvSpPr>
            <p:nvPr/>
          </p:nvSpPr>
          <p:spPr>
            <a:xfrm>
              <a:off x="7241230" y="2673135"/>
              <a:ext cx="2336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fld id="{8B820FFD-5868-4678-ACC2-C353669912D5}" type="slidenum">
                <a:rPr lang="en-US" smtClean="0"/>
                <a:pPr/>
                <a:t>24</a:t>
              </a:fld>
              <a:endParaRPr lang="en-US"/>
            </a:p>
          </p:txBody>
        </p:sp>
        <p:sp>
          <p:nvSpPr>
            <p:cNvPr id="10" name="Rechteck 6">
              <a:extLst>
                <a:ext uri="{FF2B5EF4-FFF2-40B4-BE49-F238E27FC236}">
                  <a16:creationId xmlns:a16="http://schemas.microsoft.com/office/drawing/2014/main" xmlns="" id="{7AB691C1-8410-498F-8600-753E00401A54}"/>
                </a:ext>
              </a:extLst>
            </p:cNvPr>
            <p:cNvSpPr/>
            <p:nvPr/>
          </p:nvSpPr>
          <p:spPr>
            <a:xfrm>
              <a:off x="7052612" y="1600200"/>
              <a:ext cx="4455288" cy="234892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11" name="Rechteck 7">
              <a:extLst>
                <a:ext uri="{FF2B5EF4-FFF2-40B4-BE49-F238E27FC236}">
                  <a16:creationId xmlns:a16="http://schemas.microsoft.com/office/drawing/2014/main" xmlns="" id="{3CD840AC-9A7E-43EF-A331-03F0FA3FF087}"/>
                </a:ext>
              </a:extLst>
            </p:cNvPr>
            <p:cNvSpPr/>
            <p:nvPr/>
          </p:nvSpPr>
          <p:spPr>
            <a:xfrm>
              <a:off x="7115841" y="1752600"/>
              <a:ext cx="3707251" cy="1090137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b" anchorCtr="0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solidFill>
                    <a:srgbClr val="800000"/>
                  </a:solidFill>
                </a:rPr>
                <a:t>Wrapper</a:t>
              </a:r>
            </a:p>
          </p:txBody>
        </p:sp>
        <p:sp>
          <p:nvSpPr>
            <p:cNvPr id="12" name="Rectangle: Rounded Corners 184">
              <a:extLst>
                <a:ext uri="{FF2B5EF4-FFF2-40B4-BE49-F238E27FC236}">
                  <a16:creationId xmlns:a16="http://schemas.microsoft.com/office/drawing/2014/main" xmlns="" id="{B4EADCFF-B7C2-4575-8836-70AFA28903D0}"/>
                </a:ext>
              </a:extLst>
            </p:cNvPr>
            <p:cNvSpPr/>
            <p:nvPr/>
          </p:nvSpPr>
          <p:spPr>
            <a:xfrm>
              <a:off x="7205012" y="1905000"/>
              <a:ext cx="2234722" cy="789130"/>
            </a:xfrm>
            <a:prstGeom prst="roundRect">
              <a:avLst/>
            </a:prstGeom>
            <a:ln/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>
                  <a:solidFill>
                    <a:schemeClr val="tx2"/>
                  </a:solidFill>
                  <a:latin typeface="TitilliumText22L Medium"/>
                </a:rPr>
                <a:t>RISC-V ISS</a:t>
              </a:r>
            </a:p>
          </p:txBody>
        </p:sp>
        <p:sp>
          <p:nvSpPr>
            <p:cNvPr id="13" name="Rechteck 10">
              <a:extLst>
                <a:ext uri="{FF2B5EF4-FFF2-40B4-BE49-F238E27FC236}">
                  <a16:creationId xmlns:a16="http://schemas.microsoft.com/office/drawing/2014/main" xmlns="" id="{DE414656-F3B2-467E-854C-352716D13217}"/>
                </a:ext>
              </a:extLst>
            </p:cNvPr>
            <p:cNvSpPr/>
            <p:nvPr/>
          </p:nvSpPr>
          <p:spPr>
            <a:xfrm>
              <a:off x="7329690" y="3465108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UART</a:t>
              </a:r>
            </a:p>
          </p:txBody>
        </p:sp>
        <p:sp>
          <p:nvSpPr>
            <p:cNvPr id="14" name="Rechteck 28">
              <a:extLst>
                <a:ext uri="{FF2B5EF4-FFF2-40B4-BE49-F238E27FC236}">
                  <a16:creationId xmlns:a16="http://schemas.microsoft.com/office/drawing/2014/main" xmlns="" id="{6A8C6EB9-D30C-43D4-A5A1-3235214535D9}"/>
                </a:ext>
              </a:extLst>
            </p:cNvPr>
            <p:cNvSpPr/>
            <p:nvPr/>
          </p:nvSpPr>
          <p:spPr>
            <a:xfrm>
              <a:off x="7396549" y="3115493"/>
              <a:ext cx="3865648" cy="119245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93600" spcCol="0" rtlCol="0" anchor="ctr" anchorCtr="1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 dirty="0">
                <a:solidFill>
                  <a:srgbClr val="800000"/>
                </a:solidFill>
              </a:endParaRPr>
            </a:p>
          </p:txBody>
        </p:sp>
        <p:sp>
          <p:nvSpPr>
            <p:cNvPr id="15" name="Rechteck 29">
              <a:extLst>
                <a:ext uri="{FF2B5EF4-FFF2-40B4-BE49-F238E27FC236}">
                  <a16:creationId xmlns:a16="http://schemas.microsoft.com/office/drawing/2014/main" xmlns="" id="{C777B500-45F9-460E-BB42-5281238E7817}"/>
                </a:ext>
              </a:extLst>
            </p:cNvPr>
            <p:cNvSpPr/>
            <p:nvPr/>
          </p:nvSpPr>
          <p:spPr>
            <a:xfrm>
              <a:off x="7260793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UART</a:t>
              </a:r>
            </a:p>
          </p:txBody>
        </p:sp>
        <p:sp>
          <p:nvSpPr>
            <p:cNvPr id="16" name="Rechteck 30">
              <a:extLst>
                <a:ext uri="{FF2B5EF4-FFF2-40B4-BE49-F238E27FC236}">
                  <a16:creationId xmlns:a16="http://schemas.microsoft.com/office/drawing/2014/main" xmlns="" id="{334E08E3-2189-4860-B6F5-98AA21E372A8}"/>
                </a:ext>
              </a:extLst>
            </p:cNvPr>
            <p:cNvSpPr/>
            <p:nvPr/>
          </p:nvSpPr>
          <p:spPr>
            <a:xfrm>
              <a:off x="7996367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GPIO</a:t>
              </a:r>
            </a:p>
          </p:txBody>
        </p:sp>
        <p:sp>
          <p:nvSpPr>
            <p:cNvPr id="17" name="Rechteck 31">
              <a:extLst>
                <a:ext uri="{FF2B5EF4-FFF2-40B4-BE49-F238E27FC236}">
                  <a16:creationId xmlns:a16="http://schemas.microsoft.com/office/drawing/2014/main" xmlns="" id="{23D26AC7-8B1E-465A-B8FA-DA4E505505A9}"/>
                </a:ext>
              </a:extLst>
            </p:cNvPr>
            <p:cNvSpPr/>
            <p:nvPr/>
          </p:nvSpPr>
          <p:spPr>
            <a:xfrm>
              <a:off x="8772218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PWM</a:t>
              </a:r>
            </a:p>
          </p:txBody>
        </p:sp>
        <p:sp>
          <p:nvSpPr>
            <p:cNvPr id="18" name="Rechteck 32">
              <a:extLst>
                <a:ext uri="{FF2B5EF4-FFF2-40B4-BE49-F238E27FC236}">
                  <a16:creationId xmlns:a16="http://schemas.microsoft.com/office/drawing/2014/main" xmlns="" id="{E1C4314B-A3E3-4385-A1A7-B0E26E871FA8}"/>
                </a:ext>
              </a:extLst>
            </p:cNvPr>
            <p:cNvSpPr/>
            <p:nvPr/>
          </p:nvSpPr>
          <p:spPr>
            <a:xfrm>
              <a:off x="9488217" y="3614232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SPI</a:t>
              </a:r>
            </a:p>
          </p:txBody>
        </p:sp>
        <p:sp>
          <p:nvSpPr>
            <p:cNvPr id="19" name="Rechteck 33">
              <a:extLst>
                <a:ext uri="{FF2B5EF4-FFF2-40B4-BE49-F238E27FC236}">
                  <a16:creationId xmlns:a16="http://schemas.microsoft.com/office/drawing/2014/main" xmlns="" id="{EA454196-1084-4B07-B631-E9C66998EA55}"/>
                </a:ext>
              </a:extLst>
            </p:cNvPr>
            <p:cNvSpPr/>
            <p:nvPr/>
          </p:nvSpPr>
          <p:spPr>
            <a:xfrm>
              <a:off x="10167973" y="3611562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RAM</a:t>
              </a:r>
            </a:p>
          </p:txBody>
        </p:sp>
        <p:cxnSp>
          <p:nvCxnSpPr>
            <p:cNvPr id="20" name="Gerade Verbindung mit Pfeil 36">
              <a:extLst>
                <a:ext uri="{FF2B5EF4-FFF2-40B4-BE49-F238E27FC236}">
                  <a16:creationId xmlns:a16="http://schemas.microsoft.com/office/drawing/2014/main" xmlns="" id="{B7D2083A-5FC8-4FA3-A2AC-223FC188B325}"/>
                </a:ext>
              </a:extLst>
            </p:cNvPr>
            <p:cNvCxnSpPr>
              <a:stCxn id="15" idx="2"/>
              <a:endCxn id="77" idx="0"/>
            </p:cNvCxnSpPr>
            <p:nvPr/>
          </p:nvCxnSpPr>
          <p:spPr>
            <a:xfrm flipH="1">
              <a:off x="7543800" y="3815564"/>
              <a:ext cx="574" cy="83263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37">
              <a:extLst>
                <a:ext uri="{FF2B5EF4-FFF2-40B4-BE49-F238E27FC236}">
                  <a16:creationId xmlns:a16="http://schemas.microsoft.com/office/drawing/2014/main" xmlns="" id="{8BF01CF9-43E3-464D-B10F-BC6164111542}"/>
                </a:ext>
              </a:extLst>
            </p:cNvPr>
            <p:cNvCxnSpPr>
              <a:stCxn id="16" idx="2"/>
            </p:cNvCxnSpPr>
            <p:nvPr/>
          </p:nvCxnSpPr>
          <p:spPr>
            <a:xfrm>
              <a:off x="8279948" y="3815564"/>
              <a:ext cx="0" cy="45163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38">
              <a:extLst>
                <a:ext uri="{FF2B5EF4-FFF2-40B4-BE49-F238E27FC236}">
                  <a16:creationId xmlns:a16="http://schemas.microsoft.com/office/drawing/2014/main" xmlns="" id="{510B1A80-326B-46A8-B42A-9361D33DF626}"/>
                </a:ext>
              </a:extLst>
            </p:cNvPr>
            <p:cNvCxnSpPr>
              <a:stCxn id="17" idx="2"/>
            </p:cNvCxnSpPr>
            <p:nvPr/>
          </p:nvCxnSpPr>
          <p:spPr>
            <a:xfrm>
              <a:off x="9055799" y="3815564"/>
              <a:ext cx="0" cy="45163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39">
              <a:extLst>
                <a:ext uri="{FF2B5EF4-FFF2-40B4-BE49-F238E27FC236}">
                  <a16:creationId xmlns:a16="http://schemas.microsoft.com/office/drawing/2014/main" xmlns="" id="{EED46AF1-F8D9-422F-8997-6CF5E26D2387}"/>
                </a:ext>
              </a:extLst>
            </p:cNvPr>
            <p:cNvCxnSpPr>
              <a:cxnSpLocks/>
              <a:stCxn id="104" idx="2"/>
            </p:cNvCxnSpPr>
            <p:nvPr/>
          </p:nvCxnSpPr>
          <p:spPr>
            <a:xfrm>
              <a:off x="9782060" y="4055533"/>
              <a:ext cx="10178" cy="211667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4" name="Rechteck 40">
              <a:extLst>
                <a:ext uri="{FF2B5EF4-FFF2-40B4-BE49-F238E27FC236}">
                  <a16:creationId xmlns:a16="http://schemas.microsoft.com/office/drawing/2014/main" xmlns="" id="{79B18356-1D32-45ED-A1DF-9F34875CEE22}"/>
                </a:ext>
              </a:extLst>
            </p:cNvPr>
            <p:cNvSpPr/>
            <p:nvPr/>
          </p:nvSpPr>
          <p:spPr>
            <a:xfrm>
              <a:off x="10858850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PLIC</a:t>
              </a:r>
            </a:p>
          </p:txBody>
        </p:sp>
        <p:cxnSp>
          <p:nvCxnSpPr>
            <p:cNvPr id="25" name="Gewinkelte Verbindung 41">
              <a:extLst>
                <a:ext uri="{FF2B5EF4-FFF2-40B4-BE49-F238E27FC236}">
                  <a16:creationId xmlns:a16="http://schemas.microsoft.com/office/drawing/2014/main" xmlns="" id="{9B783CA8-3265-40D5-A02C-A27C5968C6B1}"/>
                </a:ext>
              </a:extLst>
            </p:cNvPr>
            <p:cNvCxnSpPr/>
            <p:nvPr/>
          </p:nvCxnSpPr>
          <p:spPr>
            <a:xfrm rot="16200000" flipV="1">
              <a:off x="10598851" y="2778361"/>
              <a:ext cx="998834" cy="471312"/>
            </a:xfrm>
            <a:prstGeom prst="bentConnector3">
              <a:avLst>
                <a:gd name="adj1" fmla="val 100534"/>
              </a:avLst>
            </a:prstGeom>
            <a:ln>
              <a:solidFill>
                <a:schemeClr val="tx2">
                  <a:lumMod val="7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feld 42">
              <a:extLst>
                <a:ext uri="{FF2B5EF4-FFF2-40B4-BE49-F238E27FC236}">
                  <a16:creationId xmlns:a16="http://schemas.microsoft.com/office/drawing/2014/main" xmlns="" id="{C8237FA3-8B9E-4AA4-9971-10A6D3844882}"/>
                </a:ext>
              </a:extLst>
            </p:cNvPr>
            <p:cNvSpPr txBox="1"/>
            <p:nvPr/>
          </p:nvSpPr>
          <p:spPr>
            <a:xfrm>
              <a:off x="7010400" y="2793515"/>
              <a:ext cx="1005403" cy="369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effectLst/>
                </a:rPr>
                <a:t>HiFive1</a:t>
              </a:r>
            </a:p>
          </p:txBody>
        </p:sp>
        <p:sp>
          <p:nvSpPr>
            <p:cNvPr id="27" name="Rechteck 43">
              <a:extLst>
                <a:ext uri="{FF2B5EF4-FFF2-40B4-BE49-F238E27FC236}">
                  <a16:creationId xmlns:a16="http://schemas.microsoft.com/office/drawing/2014/main" xmlns="" id="{2BC07925-6B7A-4B7C-A92B-9AB678DD40A6}"/>
                </a:ext>
              </a:extLst>
            </p:cNvPr>
            <p:cNvSpPr/>
            <p:nvPr/>
          </p:nvSpPr>
          <p:spPr>
            <a:xfrm>
              <a:off x="7481148" y="3387375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28" name="Gerade Verbindung 44">
              <a:extLst>
                <a:ext uri="{FF2B5EF4-FFF2-40B4-BE49-F238E27FC236}">
                  <a16:creationId xmlns:a16="http://schemas.microsoft.com/office/drawing/2014/main" xmlns="" id="{415C798E-BFBF-42F3-BB41-89ED6EE09BE3}"/>
                </a:ext>
              </a:extLst>
            </p:cNvPr>
            <p:cNvCxnSpPr>
              <a:endCxn id="27" idx="2"/>
            </p:cNvCxnSpPr>
            <p:nvPr/>
          </p:nvCxnSpPr>
          <p:spPr>
            <a:xfrm>
              <a:off x="7481148" y="338737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45">
              <a:extLst>
                <a:ext uri="{FF2B5EF4-FFF2-40B4-BE49-F238E27FC236}">
                  <a16:creationId xmlns:a16="http://schemas.microsoft.com/office/drawing/2014/main" xmlns="" id="{4F4D1FFC-6827-4B46-883E-3444C3A5A33F}"/>
                </a:ext>
              </a:extLst>
            </p:cNvPr>
            <p:cNvCxnSpPr>
              <a:endCxn id="27" idx="2"/>
            </p:cNvCxnSpPr>
            <p:nvPr/>
          </p:nvCxnSpPr>
          <p:spPr>
            <a:xfrm flipH="1">
              <a:off x="7544374" y="338737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hteck 46">
              <a:extLst>
                <a:ext uri="{FF2B5EF4-FFF2-40B4-BE49-F238E27FC236}">
                  <a16:creationId xmlns:a16="http://schemas.microsoft.com/office/drawing/2014/main" xmlns="" id="{E9C9E9A3-0F51-4260-806D-DD150EB1F755}"/>
                </a:ext>
              </a:extLst>
            </p:cNvPr>
            <p:cNvSpPr/>
            <p:nvPr/>
          </p:nvSpPr>
          <p:spPr>
            <a:xfrm>
              <a:off x="8216722" y="3387375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31" name="Gerade Verbindung 47">
              <a:extLst>
                <a:ext uri="{FF2B5EF4-FFF2-40B4-BE49-F238E27FC236}">
                  <a16:creationId xmlns:a16="http://schemas.microsoft.com/office/drawing/2014/main" xmlns="" id="{DF60D31C-AAE7-48CE-A539-2E581EB43FA6}"/>
                </a:ext>
              </a:extLst>
            </p:cNvPr>
            <p:cNvCxnSpPr>
              <a:endCxn id="30" idx="2"/>
            </p:cNvCxnSpPr>
            <p:nvPr/>
          </p:nvCxnSpPr>
          <p:spPr>
            <a:xfrm>
              <a:off x="8216722" y="338737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48">
              <a:extLst>
                <a:ext uri="{FF2B5EF4-FFF2-40B4-BE49-F238E27FC236}">
                  <a16:creationId xmlns:a16="http://schemas.microsoft.com/office/drawing/2014/main" xmlns="" id="{5E3A9B58-C152-4A88-963D-A06B3DEBA1A2}"/>
                </a:ext>
              </a:extLst>
            </p:cNvPr>
            <p:cNvCxnSpPr>
              <a:endCxn id="30" idx="2"/>
            </p:cNvCxnSpPr>
            <p:nvPr/>
          </p:nvCxnSpPr>
          <p:spPr>
            <a:xfrm flipH="1">
              <a:off x="8279948" y="338737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hteck 49">
              <a:extLst>
                <a:ext uri="{FF2B5EF4-FFF2-40B4-BE49-F238E27FC236}">
                  <a16:creationId xmlns:a16="http://schemas.microsoft.com/office/drawing/2014/main" xmlns="" id="{1BB21B42-221D-43A8-B052-0F396122E29A}"/>
                </a:ext>
              </a:extLst>
            </p:cNvPr>
            <p:cNvSpPr/>
            <p:nvPr/>
          </p:nvSpPr>
          <p:spPr>
            <a:xfrm>
              <a:off x="8215201" y="3229586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34" name="Gerade Verbindung 50">
              <a:extLst>
                <a:ext uri="{FF2B5EF4-FFF2-40B4-BE49-F238E27FC236}">
                  <a16:creationId xmlns:a16="http://schemas.microsoft.com/office/drawing/2014/main" xmlns="" id="{FFD31AAB-4EB8-4DF7-9FA5-537EC3E4DFFD}"/>
                </a:ext>
              </a:extLst>
            </p:cNvPr>
            <p:cNvCxnSpPr>
              <a:endCxn id="33" idx="2"/>
            </p:cNvCxnSpPr>
            <p:nvPr/>
          </p:nvCxnSpPr>
          <p:spPr>
            <a:xfrm>
              <a:off x="8215201" y="322958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51">
              <a:extLst>
                <a:ext uri="{FF2B5EF4-FFF2-40B4-BE49-F238E27FC236}">
                  <a16:creationId xmlns:a16="http://schemas.microsoft.com/office/drawing/2014/main" xmlns="" id="{05D56688-EB4B-49EE-9E60-41152A989E1C}"/>
                </a:ext>
              </a:extLst>
            </p:cNvPr>
            <p:cNvCxnSpPr>
              <a:endCxn id="33" idx="2"/>
            </p:cNvCxnSpPr>
            <p:nvPr/>
          </p:nvCxnSpPr>
          <p:spPr>
            <a:xfrm flipH="1">
              <a:off x="8278427" y="322958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hteck 52">
              <a:extLst>
                <a:ext uri="{FF2B5EF4-FFF2-40B4-BE49-F238E27FC236}">
                  <a16:creationId xmlns:a16="http://schemas.microsoft.com/office/drawing/2014/main" xmlns="" id="{A61FE406-F1F3-48B0-9CCA-F8D6BCDA5A9E}"/>
                </a:ext>
              </a:extLst>
            </p:cNvPr>
            <p:cNvSpPr/>
            <p:nvPr/>
          </p:nvSpPr>
          <p:spPr>
            <a:xfrm>
              <a:off x="8992572" y="3401653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37" name="Gerade Verbindung 53">
              <a:extLst>
                <a:ext uri="{FF2B5EF4-FFF2-40B4-BE49-F238E27FC236}">
                  <a16:creationId xmlns:a16="http://schemas.microsoft.com/office/drawing/2014/main" xmlns="" id="{76EA072A-7710-44F2-A930-FB1247307098}"/>
                </a:ext>
              </a:extLst>
            </p:cNvPr>
            <p:cNvCxnSpPr>
              <a:endCxn id="36" idx="2"/>
            </p:cNvCxnSpPr>
            <p:nvPr/>
          </p:nvCxnSpPr>
          <p:spPr>
            <a:xfrm>
              <a:off x="8992572" y="340165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54">
              <a:extLst>
                <a:ext uri="{FF2B5EF4-FFF2-40B4-BE49-F238E27FC236}">
                  <a16:creationId xmlns:a16="http://schemas.microsoft.com/office/drawing/2014/main" xmlns="" id="{5A8A69AF-E57A-460A-81F6-220FD49AFB0E}"/>
                </a:ext>
              </a:extLst>
            </p:cNvPr>
            <p:cNvCxnSpPr>
              <a:endCxn id="36" idx="2"/>
            </p:cNvCxnSpPr>
            <p:nvPr/>
          </p:nvCxnSpPr>
          <p:spPr>
            <a:xfrm flipH="1">
              <a:off x="9055798" y="340165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hteck 55">
              <a:extLst>
                <a:ext uri="{FF2B5EF4-FFF2-40B4-BE49-F238E27FC236}">
                  <a16:creationId xmlns:a16="http://schemas.microsoft.com/office/drawing/2014/main" xmlns="" id="{21E6763D-D09B-4184-8D4C-9825CCF09068}"/>
                </a:ext>
              </a:extLst>
            </p:cNvPr>
            <p:cNvSpPr/>
            <p:nvPr/>
          </p:nvSpPr>
          <p:spPr>
            <a:xfrm>
              <a:off x="8991621" y="3240313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40" name="Gerade Verbindung 56">
              <a:extLst>
                <a:ext uri="{FF2B5EF4-FFF2-40B4-BE49-F238E27FC236}">
                  <a16:creationId xmlns:a16="http://schemas.microsoft.com/office/drawing/2014/main" xmlns="" id="{BDE48303-B727-458F-B6ED-8E0E027D5BDF}"/>
                </a:ext>
              </a:extLst>
            </p:cNvPr>
            <p:cNvCxnSpPr>
              <a:endCxn id="39" idx="2"/>
            </p:cNvCxnSpPr>
            <p:nvPr/>
          </p:nvCxnSpPr>
          <p:spPr>
            <a:xfrm>
              <a:off x="8991621" y="324031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57">
              <a:extLst>
                <a:ext uri="{FF2B5EF4-FFF2-40B4-BE49-F238E27FC236}">
                  <a16:creationId xmlns:a16="http://schemas.microsoft.com/office/drawing/2014/main" xmlns="" id="{7BAD0077-7BCD-4C52-B13C-D1D7F29780C1}"/>
                </a:ext>
              </a:extLst>
            </p:cNvPr>
            <p:cNvCxnSpPr>
              <a:endCxn id="39" idx="2"/>
            </p:cNvCxnSpPr>
            <p:nvPr/>
          </p:nvCxnSpPr>
          <p:spPr>
            <a:xfrm flipH="1">
              <a:off x="9054847" y="324031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hteck 58">
              <a:extLst>
                <a:ext uri="{FF2B5EF4-FFF2-40B4-BE49-F238E27FC236}">
                  <a16:creationId xmlns:a16="http://schemas.microsoft.com/office/drawing/2014/main" xmlns="" id="{E1E94CD3-80AA-4936-8AE8-7AA24E2B2FC4}"/>
                </a:ext>
              </a:extLst>
            </p:cNvPr>
            <p:cNvSpPr/>
            <p:nvPr/>
          </p:nvSpPr>
          <p:spPr>
            <a:xfrm>
              <a:off x="9708572" y="3245461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43" name="Gerade Verbindung 59">
              <a:extLst>
                <a:ext uri="{FF2B5EF4-FFF2-40B4-BE49-F238E27FC236}">
                  <a16:creationId xmlns:a16="http://schemas.microsoft.com/office/drawing/2014/main" xmlns="" id="{55666175-9F5B-4F82-8A2D-23A0A2BD220A}"/>
                </a:ext>
              </a:extLst>
            </p:cNvPr>
            <p:cNvCxnSpPr>
              <a:endCxn id="42" idx="2"/>
            </p:cNvCxnSpPr>
            <p:nvPr/>
          </p:nvCxnSpPr>
          <p:spPr>
            <a:xfrm>
              <a:off x="9708572" y="3245461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60">
              <a:extLst>
                <a:ext uri="{FF2B5EF4-FFF2-40B4-BE49-F238E27FC236}">
                  <a16:creationId xmlns:a16="http://schemas.microsoft.com/office/drawing/2014/main" xmlns="" id="{75DC5F95-E06B-4036-AFAA-36991F0C63B1}"/>
                </a:ext>
              </a:extLst>
            </p:cNvPr>
            <p:cNvCxnSpPr>
              <a:endCxn id="42" idx="2"/>
            </p:cNvCxnSpPr>
            <p:nvPr/>
          </p:nvCxnSpPr>
          <p:spPr>
            <a:xfrm flipH="1">
              <a:off x="9771798" y="3245461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hteck 64">
              <a:extLst>
                <a:ext uri="{FF2B5EF4-FFF2-40B4-BE49-F238E27FC236}">
                  <a16:creationId xmlns:a16="http://schemas.microsoft.com/office/drawing/2014/main" xmlns="" id="{7752BEC8-18DD-42C0-B575-8683FC843B17}"/>
                </a:ext>
              </a:extLst>
            </p:cNvPr>
            <p:cNvSpPr/>
            <p:nvPr/>
          </p:nvSpPr>
          <p:spPr>
            <a:xfrm>
              <a:off x="10261771" y="2842737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49" name="Gerade Verbindung 65">
              <a:extLst>
                <a:ext uri="{FF2B5EF4-FFF2-40B4-BE49-F238E27FC236}">
                  <a16:creationId xmlns:a16="http://schemas.microsoft.com/office/drawing/2014/main" xmlns="" id="{5B4C17CB-EEC3-434D-B44A-AFF7E6C72C61}"/>
                </a:ext>
              </a:extLst>
            </p:cNvPr>
            <p:cNvCxnSpPr>
              <a:endCxn id="48" idx="2"/>
            </p:cNvCxnSpPr>
            <p:nvPr/>
          </p:nvCxnSpPr>
          <p:spPr>
            <a:xfrm>
              <a:off x="10261771" y="2842737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66">
              <a:extLst>
                <a:ext uri="{FF2B5EF4-FFF2-40B4-BE49-F238E27FC236}">
                  <a16:creationId xmlns:a16="http://schemas.microsoft.com/office/drawing/2014/main" xmlns="" id="{6A983FD0-61BE-4155-88CC-B1737B4D55C1}"/>
                </a:ext>
              </a:extLst>
            </p:cNvPr>
            <p:cNvCxnSpPr>
              <a:endCxn id="48" idx="2"/>
            </p:cNvCxnSpPr>
            <p:nvPr/>
          </p:nvCxnSpPr>
          <p:spPr>
            <a:xfrm flipH="1">
              <a:off x="10324997" y="2842737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hteck 67">
              <a:extLst>
                <a:ext uri="{FF2B5EF4-FFF2-40B4-BE49-F238E27FC236}">
                  <a16:creationId xmlns:a16="http://schemas.microsoft.com/office/drawing/2014/main" xmlns="" id="{73E5C64D-978E-41CB-B7BF-1BB7B9E0F34E}"/>
                </a:ext>
              </a:extLst>
            </p:cNvPr>
            <p:cNvSpPr/>
            <p:nvPr/>
          </p:nvSpPr>
          <p:spPr>
            <a:xfrm>
              <a:off x="10261771" y="3003713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52" name="Gerade Verbindung 68">
              <a:extLst>
                <a:ext uri="{FF2B5EF4-FFF2-40B4-BE49-F238E27FC236}">
                  <a16:creationId xmlns:a16="http://schemas.microsoft.com/office/drawing/2014/main" xmlns="" id="{C0AA005B-12F1-4CDD-9A36-3061945C54BF}"/>
                </a:ext>
              </a:extLst>
            </p:cNvPr>
            <p:cNvCxnSpPr>
              <a:endCxn id="51" idx="2"/>
            </p:cNvCxnSpPr>
            <p:nvPr/>
          </p:nvCxnSpPr>
          <p:spPr>
            <a:xfrm>
              <a:off x="10261771" y="300371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69">
              <a:extLst>
                <a:ext uri="{FF2B5EF4-FFF2-40B4-BE49-F238E27FC236}">
                  <a16:creationId xmlns:a16="http://schemas.microsoft.com/office/drawing/2014/main" xmlns="" id="{B4835F5E-9959-430E-9A35-D8FA79087258}"/>
                </a:ext>
              </a:extLst>
            </p:cNvPr>
            <p:cNvCxnSpPr>
              <a:endCxn id="51" idx="2"/>
            </p:cNvCxnSpPr>
            <p:nvPr/>
          </p:nvCxnSpPr>
          <p:spPr>
            <a:xfrm flipH="1">
              <a:off x="10324997" y="300371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hteck 70">
              <a:extLst>
                <a:ext uri="{FF2B5EF4-FFF2-40B4-BE49-F238E27FC236}">
                  <a16:creationId xmlns:a16="http://schemas.microsoft.com/office/drawing/2014/main" xmlns="" id="{97C4D8F5-C0AE-4AFE-82A8-7979C385E388}"/>
                </a:ext>
              </a:extLst>
            </p:cNvPr>
            <p:cNvSpPr/>
            <p:nvPr/>
          </p:nvSpPr>
          <p:spPr>
            <a:xfrm>
              <a:off x="10385919" y="3245461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55" name="Gerade Verbindung 71">
              <a:extLst>
                <a:ext uri="{FF2B5EF4-FFF2-40B4-BE49-F238E27FC236}">
                  <a16:creationId xmlns:a16="http://schemas.microsoft.com/office/drawing/2014/main" xmlns="" id="{940B383D-269C-4E8A-92F1-B42E30E59F79}"/>
                </a:ext>
              </a:extLst>
            </p:cNvPr>
            <p:cNvCxnSpPr>
              <a:endCxn id="54" idx="2"/>
            </p:cNvCxnSpPr>
            <p:nvPr/>
          </p:nvCxnSpPr>
          <p:spPr>
            <a:xfrm>
              <a:off x="10385919" y="3245461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72">
              <a:extLst>
                <a:ext uri="{FF2B5EF4-FFF2-40B4-BE49-F238E27FC236}">
                  <a16:creationId xmlns:a16="http://schemas.microsoft.com/office/drawing/2014/main" xmlns="" id="{900A5663-C48D-4DF9-8BEA-AF330436D69C}"/>
                </a:ext>
              </a:extLst>
            </p:cNvPr>
            <p:cNvCxnSpPr>
              <a:endCxn id="54" idx="2"/>
            </p:cNvCxnSpPr>
            <p:nvPr/>
          </p:nvCxnSpPr>
          <p:spPr>
            <a:xfrm flipH="1">
              <a:off x="10449145" y="3245461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hteck 76">
              <a:extLst>
                <a:ext uri="{FF2B5EF4-FFF2-40B4-BE49-F238E27FC236}">
                  <a16:creationId xmlns:a16="http://schemas.microsoft.com/office/drawing/2014/main" xmlns="" id="{85B7E854-9D7E-4F53-B081-DCCE903D94A2}"/>
                </a:ext>
              </a:extLst>
            </p:cNvPr>
            <p:cNvSpPr/>
            <p:nvPr/>
          </p:nvSpPr>
          <p:spPr>
            <a:xfrm>
              <a:off x="11065434" y="3229586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61" name="Gerade Verbindung 77">
              <a:extLst>
                <a:ext uri="{FF2B5EF4-FFF2-40B4-BE49-F238E27FC236}">
                  <a16:creationId xmlns:a16="http://schemas.microsoft.com/office/drawing/2014/main" xmlns="" id="{9FE05D4D-2B17-483D-B48C-FB39E4CD737F}"/>
                </a:ext>
              </a:extLst>
            </p:cNvPr>
            <p:cNvCxnSpPr>
              <a:endCxn id="60" idx="2"/>
            </p:cNvCxnSpPr>
            <p:nvPr/>
          </p:nvCxnSpPr>
          <p:spPr>
            <a:xfrm>
              <a:off x="11065434" y="322958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78">
              <a:extLst>
                <a:ext uri="{FF2B5EF4-FFF2-40B4-BE49-F238E27FC236}">
                  <a16:creationId xmlns:a16="http://schemas.microsoft.com/office/drawing/2014/main" xmlns="" id="{1BF21B7F-C282-4595-A378-E3C9D6633282}"/>
                </a:ext>
              </a:extLst>
            </p:cNvPr>
            <p:cNvCxnSpPr>
              <a:endCxn id="60" idx="2"/>
            </p:cNvCxnSpPr>
            <p:nvPr/>
          </p:nvCxnSpPr>
          <p:spPr>
            <a:xfrm flipH="1">
              <a:off x="11128660" y="322958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hteck 79">
              <a:extLst>
                <a:ext uri="{FF2B5EF4-FFF2-40B4-BE49-F238E27FC236}">
                  <a16:creationId xmlns:a16="http://schemas.microsoft.com/office/drawing/2014/main" xmlns="" id="{90513F31-DAAC-4614-B9C9-90E5928E2110}"/>
                </a:ext>
              </a:extLst>
            </p:cNvPr>
            <p:cNvSpPr/>
            <p:nvPr/>
          </p:nvSpPr>
          <p:spPr>
            <a:xfrm>
              <a:off x="11067260" y="3401653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64" name="Gerade Verbindung 80">
              <a:extLst>
                <a:ext uri="{FF2B5EF4-FFF2-40B4-BE49-F238E27FC236}">
                  <a16:creationId xmlns:a16="http://schemas.microsoft.com/office/drawing/2014/main" xmlns="" id="{6B8A2265-A449-4715-95A0-B778A6FA223D}"/>
                </a:ext>
              </a:extLst>
            </p:cNvPr>
            <p:cNvCxnSpPr>
              <a:endCxn id="63" idx="2"/>
            </p:cNvCxnSpPr>
            <p:nvPr/>
          </p:nvCxnSpPr>
          <p:spPr>
            <a:xfrm>
              <a:off x="11067260" y="340165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 Verbindung 81">
              <a:extLst>
                <a:ext uri="{FF2B5EF4-FFF2-40B4-BE49-F238E27FC236}">
                  <a16:creationId xmlns:a16="http://schemas.microsoft.com/office/drawing/2014/main" xmlns="" id="{E9D4E8EC-2C32-48E5-A73B-A1E7837DD76D}"/>
                </a:ext>
              </a:extLst>
            </p:cNvPr>
            <p:cNvCxnSpPr>
              <a:endCxn id="63" idx="2"/>
            </p:cNvCxnSpPr>
            <p:nvPr/>
          </p:nvCxnSpPr>
          <p:spPr>
            <a:xfrm flipH="1">
              <a:off x="11130486" y="340165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Gerade Verbindung 82">
              <a:extLst>
                <a:ext uri="{FF2B5EF4-FFF2-40B4-BE49-F238E27FC236}">
                  <a16:creationId xmlns:a16="http://schemas.microsoft.com/office/drawing/2014/main" xmlns="" id="{88BBF8E4-4205-4491-9264-D72A7D9CBC26}"/>
                </a:ext>
              </a:extLst>
            </p:cNvPr>
            <p:cNvCxnSpPr/>
            <p:nvPr/>
          </p:nvCxnSpPr>
          <p:spPr>
            <a:xfrm flipH="1">
              <a:off x="11128660" y="3352093"/>
              <a:ext cx="1826" cy="49560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Gerade Verbindung 83">
              <a:extLst>
                <a:ext uri="{FF2B5EF4-FFF2-40B4-BE49-F238E27FC236}">
                  <a16:creationId xmlns:a16="http://schemas.microsoft.com/office/drawing/2014/main" xmlns="" id="{A2E18ACB-3429-49AA-A015-75A2E2784D9F}"/>
                </a:ext>
              </a:extLst>
            </p:cNvPr>
            <p:cNvCxnSpPr/>
            <p:nvPr/>
          </p:nvCxnSpPr>
          <p:spPr>
            <a:xfrm flipH="1">
              <a:off x="10328997" y="2954517"/>
              <a:ext cx="3259" cy="49196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 Verbindung 84">
              <a:extLst>
                <a:ext uri="{FF2B5EF4-FFF2-40B4-BE49-F238E27FC236}">
                  <a16:creationId xmlns:a16="http://schemas.microsoft.com/office/drawing/2014/main" xmlns="" id="{737C0D6F-5B2E-40A0-8B5A-9316193A76A2}"/>
                </a:ext>
              </a:extLst>
            </p:cNvPr>
            <p:cNvCxnSpPr/>
            <p:nvPr/>
          </p:nvCxnSpPr>
          <p:spPr>
            <a:xfrm flipH="1">
              <a:off x="8278427" y="3346519"/>
              <a:ext cx="1520" cy="55134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 Verbindung 85">
              <a:extLst>
                <a:ext uri="{FF2B5EF4-FFF2-40B4-BE49-F238E27FC236}">
                  <a16:creationId xmlns:a16="http://schemas.microsoft.com/office/drawing/2014/main" xmlns="" id="{66136781-571D-4DA4-B3B2-486FEB4140FA}"/>
                </a:ext>
              </a:extLst>
            </p:cNvPr>
            <p:cNvCxnSpPr/>
            <p:nvPr/>
          </p:nvCxnSpPr>
          <p:spPr>
            <a:xfrm>
              <a:off x="9055799" y="3346519"/>
              <a:ext cx="0" cy="55134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 Verbindung 86">
              <a:extLst>
                <a:ext uri="{FF2B5EF4-FFF2-40B4-BE49-F238E27FC236}">
                  <a16:creationId xmlns:a16="http://schemas.microsoft.com/office/drawing/2014/main" xmlns="" id="{37773BDB-D5D4-4608-B8D5-89EAC2F63FB6}"/>
                </a:ext>
              </a:extLst>
            </p:cNvPr>
            <p:cNvCxnSpPr/>
            <p:nvPr/>
          </p:nvCxnSpPr>
          <p:spPr>
            <a:xfrm>
              <a:off x="9771798" y="3346519"/>
              <a:ext cx="0" cy="55134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Gerade Verbindung 87">
              <a:extLst>
                <a:ext uri="{FF2B5EF4-FFF2-40B4-BE49-F238E27FC236}">
                  <a16:creationId xmlns:a16="http://schemas.microsoft.com/office/drawing/2014/main" xmlns="" id="{867487FD-5D3D-4AE5-BAFD-B7AA9C70A7C5}"/>
                </a:ext>
              </a:extLst>
            </p:cNvPr>
            <p:cNvCxnSpPr/>
            <p:nvPr/>
          </p:nvCxnSpPr>
          <p:spPr>
            <a:xfrm flipH="1">
              <a:off x="10449728" y="3352093"/>
              <a:ext cx="1826" cy="49560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hteck 88">
              <a:extLst>
                <a:ext uri="{FF2B5EF4-FFF2-40B4-BE49-F238E27FC236}">
                  <a16:creationId xmlns:a16="http://schemas.microsoft.com/office/drawing/2014/main" xmlns="" id="{ECFAFD8E-C872-42B9-9268-5C127AB7B80D}"/>
                </a:ext>
              </a:extLst>
            </p:cNvPr>
            <p:cNvSpPr/>
            <p:nvPr/>
          </p:nvSpPr>
          <p:spPr>
            <a:xfrm>
              <a:off x="7486819" y="3234738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74" name="Gerade Verbindung 89">
              <a:extLst>
                <a:ext uri="{FF2B5EF4-FFF2-40B4-BE49-F238E27FC236}">
                  <a16:creationId xmlns:a16="http://schemas.microsoft.com/office/drawing/2014/main" xmlns="" id="{1E7F5EAA-CFE9-4940-BA01-86B345D7AB3D}"/>
                </a:ext>
              </a:extLst>
            </p:cNvPr>
            <p:cNvCxnSpPr>
              <a:endCxn id="73" idx="2"/>
            </p:cNvCxnSpPr>
            <p:nvPr/>
          </p:nvCxnSpPr>
          <p:spPr>
            <a:xfrm>
              <a:off x="7486819" y="3234738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 Verbindung 90">
              <a:extLst>
                <a:ext uri="{FF2B5EF4-FFF2-40B4-BE49-F238E27FC236}">
                  <a16:creationId xmlns:a16="http://schemas.microsoft.com/office/drawing/2014/main" xmlns="" id="{2BC702D2-6CD1-439A-B286-964CF57F7480}"/>
                </a:ext>
              </a:extLst>
            </p:cNvPr>
            <p:cNvCxnSpPr>
              <a:endCxn id="73" idx="2"/>
            </p:cNvCxnSpPr>
            <p:nvPr/>
          </p:nvCxnSpPr>
          <p:spPr>
            <a:xfrm flipH="1">
              <a:off x="7550045" y="3234738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 Verbindung 91">
              <a:extLst>
                <a:ext uri="{FF2B5EF4-FFF2-40B4-BE49-F238E27FC236}">
                  <a16:creationId xmlns:a16="http://schemas.microsoft.com/office/drawing/2014/main" xmlns="" id="{F289EBE8-6781-40FA-9C06-1EFE75F513C4}"/>
                </a:ext>
              </a:extLst>
            </p:cNvPr>
            <p:cNvCxnSpPr>
              <a:stCxn id="73" idx="2"/>
            </p:cNvCxnSpPr>
            <p:nvPr/>
          </p:nvCxnSpPr>
          <p:spPr>
            <a:xfrm>
              <a:off x="7550045" y="3346519"/>
              <a:ext cx="1" cy="46430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7" name="Bild 146" descr="icon.png">
              <a:extLst>
                <a:ext uri="{FF2B5EF4-FFF2-40B4-BE49-F238E27FC236}">
                  <a16:creationId xmlns:a16="http://schemas.microsoft.com/office/drawing/2014/main" xmlns="" id="{E770DE46-F401-4B8A-BC4C-48B20F9B5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2800" y="4648200"/>
              <a:ext cx="762000" cy="762000"/>
            </a:xfrm>
            <a:prstGeom prst="rect">
              <a:avLst/>
            </a:prstGeom>
          </p:spPr>
        </p:pic>
        <p:sp>
          <p:nvSpPr>
            <p:cNvPr id="78" name="Abgerundetes Rechteck 155">
              <a:extLst>
                <a:ext uri="{FF2B5EF4-FFF2-40B4-BE49-F238E27FC236}">
                  <a16:creationId xmlns:a16="http://schemas.microsoft.com/office/drawing/2014/main" xmlns="" id="{84672823-6263-4EFC-8BA3-5A522244CF86}"/>
                </a:ext>
              </a:extLst>
            </p:cNvPr>
            <p:cNvSpPr/>
            <p:nvPr/>
          </p:nvSpPr>
          <p:spPr>
            <a:xfrm>
              <a:off x="8001000" y="4343400"/>
              <a:ext cx="2819400" cy="9906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9" name="Rechteck 108">
              <a:extLst>
                <a:ext uri="{FF2B5EF4-FFF2-40B4-BE49-F238E27FC236}">
                  <a16:creationId xmlns:a16="http://schemas.microsoft.com/office/drawing/2014/main" xmlns="" id="{08B81692-CC7D-483A-AF56-85554C3C1E8D}"/>
                </a:ext>
              </a:extLst>
            </p:cNvPr>
            <p:cNvSpPr/>
            <p:nvPr/>
          </p:nvSpPr>
          <p:spPr>
            <a:xfrm>
              <a:off x="8153400" y="4267200"/>
              <a:ext cx="10243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H-Bridge</a:t>
              </a:r>
            </a:p>
          </p:txBody>
        </p:sp>
        <p:sp>
          <p:nvSpPr>
            <p:cNvPr id="80" name="Rechteck 109">
              <a:extLst>
                <a:ext uri="{FF2B5EF4-FFF2-40B4-BE49-F238E27FC236}">
                  <a16:creationId xmlns:a16="http://schemas.microsoft.com/office/drawing/2014/main" xmlns="" id="{1E09BE38-E90C-4F5C-BF52-D756ABCDD5E0}"/>
                </a:ext>
              </a:extLst>
            </p:cNvPr>
            <p:cNvSpPr/>
            <p:nvPr/>
          </p:nvSpPr>
          <p:spPr>
            <a:xfrm>
              <a:off x="9601200" y="4267200"/>
              <a:ext cx="1066800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ADC</a:t>
              </a:r>
            </a:p>
          </p:txBody>
        </p:sp>
        <p:pic>
          <p:nvPicPr>
            <p:cNvPr id="81" name="Bild 107">
              <a:extLst>
                <a:ext uri="{FF2B5EF4-FFF2-40B4-BE49-F238E27FC236}">
                  <a16:creationId xmlns:a16="http://schemas.microsoft.com/office/drawing/2014/main" xmlns="" id="{F3C7F716-9451-4C78-AC3C-EE54C7EDFA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29600" y="4495800"/>
              <a:ext cx="1041400" cy="1041400"/>
            </a:xfrm>
            <a:prstGeom prst="rect">
              <a:avLst/>
            </a:prstGeom>
          </p:spPr>
        </p:pic>
        <p:cxnSp>
          <p:nvCxnSpPr>
            <p:cNvPr id="82" name="Gewinkelte Verbindung 114">
              <a:extLst>
                <a:ext uri="{FF2B5EF4-FFF2-40B4-BE49-F238E27FC236}">
                  <a16:creationId xmlns:a16="http://schemas.microsoft.com/office/drawing/2014/main" xmlns="" id="{E32A2D09-F381-4F2A-999A-BDB83432D8D0}"/>
                </a:ext>
              </a:extLst>
            </p:cNvPr>
            <p:cNvCxnSpPr>
              <a:stCxn id="79" idx="3"/>
              <a:endCxn id="81" idx="3"/>
            </p:cNvCxnSpPr>
            <p:nvPr/>
          </p:nvCxnSpPr>
          <p:spPr>
            <a:xfrm>
              <a:off x="9177761" y="4418265"/>
              <a:ext cx="93239" cy="598235"/>
            </a:xfrm>
            <a:prstGeom prst="bentConnector3">
              <a:avLst>
                <a:gd name="adj1" fmla="val 345176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winkelte Verbindung 117">
              <a:extLst>
                <a:ext uri="{FF2B5EF4-FFF2-40B4-BE49-F238E27FC236}">
                  <a16:creationId xmlns:a16="http://schemas.microsoft.com/office/drawing/2014/main" xmlns="" id="{EE860DB4-67F0-4AD3-AFDD-E698967C6ABD}"/>
                </a:ext>
              </a:extLst>
            </p:cNvPr>
            <p:cNvCxnSpPr>
              <a:stCxn id="81" idx="3"/>
              <a:endCxn id="80" idx="2"/>
            </p:cNvCxnSpPr>
            <p:nvPr/>
          </p:nvCxnSpPr>
          <p:spPr>
            <a:xfrm flipV="1">
              <a:off x="9271000" y="4569330"/>
              <a:ext cx="863600" cy="447170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e 83">
            <a:extLst>
              <a:ext uri="{FF2B5EF4-FFF2-40B4-BE49-F238E27FC236}">
                <a16:creationId xmlns:a16="http://schemas.microsoft.com/office/drawing/2014/main" xmlns="" id="{C8FF6A9A-A21D-439F-AE9C-141774258FEE}"/>
              </a:ext>
            </a:extLst>
          </p:cNvPr>
          <p:cNvGrpSpPr/>
          <p:nvPr/>
        </p:nvGrpSpPr>
        <p:grpSpPr>
          <a:xfrm>
            <a:off x="5041412" y="3273567"/>
            <a:ext cx="338005" cy="230801"/>
            <a:chOff x="6096000" y="5427196"/>
            <a:chExt cx="338005" cy="230801"/>
          </a:xfrm>
        </p:grpSpPr>
        <p:cxnSp>
          <p:nvCxnSpPr>
            <p:cNvPr id="85" name="Gerade Verbindung mit Pfeil 16">
              <a:extLst>
                <a:ext uri="{FF2B5EF4-FFF2-40B4-BE49-F238E27FC236}">
                  <a16:creationId xmlns:a16="http://schemas.microsoft.com/office/drawing/2014/main" xmlns="" id="{3344D791-0406-42F6-84DF-6540F9E11E16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382357" y="5525928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 Verbindung mit Pfeil 16">
              <a:extLst>
                <a:ext uri="{FF2B5EF4-FFF2-40B4-BE49-F238E27FC236}">
                  <a16:creationId xmlns:a16="http://schemas.microsoft.com/office/drawing/2014/main" xmlns="" id="{ADA6DC10-CBB2-41E6-82FD-5255BB5E3F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8085" y="5524646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Gerade Verbindung mit Pfeil 16">
              <a:extLst>
                <a:ext uri="{FF2B5EF4-FFF2-40B4-BE49-F238E27FC236}">
                  <a16:creationId xmlns:a16="http://schemas.microsoft.com/office/drawing/2014/main" xmlns="" id="{431C72B9-9852-4D16-B28C-DB15400D60F4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261272" y="5519519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Gerade Verbindung mit Pfeil 16">
              <a:extLst>
                <a:ext uri="{FF2B5EF4-FFF2-40B4-BE49-F238E27FC236}">
                  <a16:creationId xmlns:a16="http://schemas.microsoft.com/office/drawing/2014/main" xmlns="" id="{40C81459-29DA-4E6F-A021-3B9817464252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132727" y="5519519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 Verbindung mit Pfeil 16">
              <a:extLst>
                <a:ext uri="{FF2B5EF4-FFF2-40B4-BE49-F238E27FC236}">
                  <a16:creationId xmlns:a16="http://schemas.microsoft.com/office/drawing/2014/main" xmlns="" id="{FDEEEFB6-7850-44CA-88D5-438AC7DE59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7573" y="5524646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echteck 20">
              <a:extLst>
                <a:ext uri="{FF2B5EF4-FFF2-40B4-BE49-F238E27FC236}">
                  <a16:creationId xmlns:a16="http://schemas.microsoft.com/office/drawing/2014/main" xmlns="" id="{7E87B295-48A0-4BE8-8E01-78CD3E77D9F8}"/>
                </a:ext>
              </a:extLst>
            </p:cNvPr>
            <p:cNvSpPr/>
            <p:nvPr/>
          </p:nvSpPr>
          <p:spPr>
            <a:xfrm>
              <a:off x="6096000" y="5427196"/>
              <a:ext cx="338005" cy="7949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91" name="Groupe 90">
            <a:extLst>
              <a:ext uri="{FF2B5EF4-FFF2-40B4-BE49-F238E27FC236}">
                <a16:creationId xmlns:a16="http://schemas.microsoft.com/office/drawing/2014/main" xmlns="" id="{9F7FE0CD-B850-4756-BAEA-30890FAD746D}"/>
              </a:ext>
            </a:extLst>
          </p:cNvPr>
          <p:cNvGrpSpPr/>
          <p:nvPr/>
        </p:nvGrpSpPr>
        <p:grpSpPr>
          <a:xfrm>
            <a:off x="4344994" y="3270511"/>
            <a:ext cx="338005" cy="230801"/>
            <a:chOff x="6096000" y="5427196"/>
            <a:chExt cx="338005" cy="230801"/>
          </a:xfrm>
        </p:grpSpPr>
        <p:cxnSp>
          <p:nvCxnSpPr>
            <p:cNvPr id="92" name="Gerade Verbindung mit Pfeil 16">
              <a:extLst>
                <a:ext uri="{FF2B5EF4-FFF2-40B4-BE49-F238E27FC236}">
                  <a16:creationId xmlns:a16="http://schemas.microsoft.com/office/drawing/2014/main" xmlns="" id="{178C1368-987D-4DD7-BC67-6AEA19CB456D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382357" y="5525928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 Verbindung mit Pfeil 16">
              <a:extLst>
                <a:ext uri="{FF2B5EF4-FFF2-40B4-BE49-F238E27FC236}">
                  <a16:creationId xmlns:a16="http://schemas.microsoft.com/office/drawing/2014/main" xmlns="" id="{EDE2C46E-A140-49C9-9BF1-2FE085E909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8085" y="5524646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 Verbindung mit Pfeil 16">
              <a:extLst>
                <a:ext uri="{FF2B5EF4-FFF2-40B4-BE49-F238E27FC236}">
                  <a16:creationId xmlns:a16="http://schemas.microsoft.com/office/drawing/2014/main" xmlns="" id="{265A4212-5B71-414E-BB6F-DDE15F558860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261272" y="5519519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 Verbindung mit Pfeil 16">
              <a:extLst>
                <a:ext uri="{FF2B5EF4-FFF2-40B4-BE49-F238E27FC236}">
                  <a16:creationId xmlns:a16="http://schemas.microsoft.com/office/drawing/2014/main" xmlns="" id="{F47B957C-CE16-4D3C-927C-95924173BB0E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132727" y="5519519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Gerade Verbindung mit Pfeil 16">
              <a:extLst>
                <a:ext uri="{FF2B5EF4-FFF2-40B4-BE49-F238E27FC236}">
                  <a16:creationId xmlns:a16="http://schemas.microsoft.com/office/drawing/2014/main" xmlns="" id="{6FDA983B-07C9-45AC-AFA1-C74C94F96A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7573" y="5524646"/>
              <a:ext cx="0" cy="132069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echteck 20">
              <a:extLst>
                <a:ext uri="{FF2B5EF4-FFF2-40B4-BE49-F238E27FC236}">
                  <a16:creationId xmlns:a16="http://schemas.microsoft.com/office/drawing/2014/main" xmlns="" id="{209812C5-B727-4323-928C-F5A49D7E62B8}"/>
                </a:ext>
              </a:extLst>
            </p:cNvPr>
            <p:cNvSpPr/>
            <p:nvPr/>
          </p:nvSpPr>
          <p:spPr>
            <a:xfrm>
              <a:off x="6096000" y="5427196"/>
              <a:ext cx="338005" cy="7949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cxnSp>
        <p:nvCxnSpPr>
          <p:cNvPr id="100" name="Gerade Verbindung mit Pfeil 16">
            <a:extLst>
              <a:ext uri="{FF2B5EF4-FFF2-40B4-BE49-F238E27FC236}">
                <a16:creationId xmlns:a16="http://schemas.microsoft.com/office/drawing/2014/main" xmlns="" id="{B7E85B21-6AE7-4CAE-9606-7B5E76ADCBA1}"/>
              </a:ext>
            </a:extLst>
          </p:cNvPr>
          <p:cNvCxnSpPr>
            <a:cxnSpLocks/>
          </p:cNvCxnSpPr>
          <p:nvPr/>
        </p:nvCxnSpPr>
        <p:spPr>
          <a:xfrm rot="10800000" flipV="1">
            <a:off x="4471178" y="3799151"/>
            <a:ext cx="0" cy="132069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6">
            <a:extLst>
              <a:ext uri="{FF2B5EF4-FFF2-40B4-BE49-F238E27FC236}">
                <a16:creationId xmlns:a16="http://schemas.microsoft.com/office/drawing/2014/main" xmlns="" id="{C842371F-C4D3-4BB9-866D-7EF4F9B29D08}"/>
              </a:ext>
            </a:extLst>
          </p:cNvPr>
          <p:cNvCxnSpPr>
            <a:cxnSpLocks/>
          </p:cNvCxnSpPr>
          <p:nvPr/>
        </p:nvCxnSpPr>
        <p:spPr>
          <a:xfrm rot="10800000" flipV="1">
            <a:off x="4591690" y="3799151"/>
            <a:ext cx="0" cy="132069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Rechteck 20">
            <a:extLst>
              <a:ext uri="{FF2B5EF4-FFF2-40B4-BE49-F238E27FC236}">
                <a16:creationId xmlns:a16="http://schemas.microsoft.com/office/drawing/2014/main" xmlns="" id="{446C54B9-37BA-47FC-9FD3-15CF8FA6F75A}"/>
              </a:ext>
            </a:extLst>
          </p:cNvPr>
          <p:cNvSpPr/>
          <p:nvPr/>
        </p:nvSpPr>
        <p:spPr>
          <a:xfrm rot="10800000">
            <a:off x="4355258" y="3949171"/>
            <a:ext cx="338005" cy="7949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23954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9842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/>
              <a:t>Recomm</a:t>
            </a:r>
            <a:r>
              <a:rPr lang="en-US" dirty="0" err="1"/>
              <a:t>endations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50" y="1324356"/>
            <a:ext cx="10972700" cy="4648200"/>
          </a:xfrm>
        </p:spPr>
        <p:txBody>
          <a:bodyPr>
            <a:normAutofit lnSpcReduction="10000"/>
          </a:bodyPr>
          <a:lstStyle/>
          <a:p>
            <a:r>
              <a:rPr lang="en-US" noProof="0" dirty="0"/>
              <a:t>Use common interfaces for bridging between abstraction levels </a:t>
            </a:r>
          </a:p>
          <a:p>
            <a:pPr lvl="1"/>
            <a:r>
              <a:rPr lang="en-US" dirty="0"/>
              <a:t>Preferably well known and standardized interface like AMBA, OCP</a:t>
            </a:r>
          </a:p>
          <a:p>
            <a:r>
              <a:rPr lang="en-US" noProof="0" dirty="0"/>
              <a:t>Use libraries of common components</a:t>
            </a:r>
          </a:p>
          <a:p>
            <a:pPr lvl="1"/>
            <a:r>
              <a:rPr lang="en-US" dirty="0"/>
              <a:t>Productivity libraries </a:t>
            </a:r>
            <a:r>
              <a:rPr lang="en-US" dirty="0" smtClean="0"/>
              <a:t>decrease </a:t>
            </a:r>
            <a:r>
              <a:rPr lang="en-US" dirty="0"/>
              <a:t>turnaround time</a:t>
            </a:r>
          </a:p>
          <a:p>
            <a:pPr lvl="1"/>
            <a:r>
              <a:rPr lang="en-US" dirty="0"/>
              <a:t>Tools often contain useful components but also imply specific infrastructure</a:t>
            </a:r>
          </a:p>
          <a:p>
            <a:r>
              <a:rPr lang="en-US" dirty="0"/>
              <a:t>Planning and testing of components</a:t>
            </a:r>
          </a:p>
          <a:p>
            <a:pPr lvl="1"/>
            <a:r>
              <a:rPr lang="en-US" dirty="0"/>
              <a:t>Functionality requirements</a:t>
            </a:r>
          </a:p>
          <a:p>
            <a:pPr lvl="1"/>
            <a:r>
              <a:rPr lang="en-US" dirty="0"/>
              <a:t>Speed requirements</a:t>
            </a:r>
          </a:p>
          <a:p>
            <a:pPr lvl="1"/>
            <a:r>
              <a:rPr lang="en-US" dirty="0"/>
              <a:t>Debugging and analysis</a:t>
            </a:r>
          </a:p>
          <a:p>
            <a:r>
              <a:rPr lang="en-US" dirty="0"/>
              <a:t>Dynamic switching between abstraction levels is very powerful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3484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Architectural exploration &amp; performance analysis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6248400" y="1524000"/>
            <a:ext cx="5386917" cy="46021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Mapping of a behavioral model to one or more points in the architectural space consisting of different HW implementations</a:t>
            </a:r>
          </a:p>
          <a:p>
            <a:r>
              <a:rPr lang="en-US" dirty="0"/>
              <a:t>Evaluation based on performance characteristics for different system architectures, such as a HW/SW split, communication system, or system components</a:t>
            </a:r>
          </a:p>
          <a:p>
            <a:r>
              <a:rPr lang="en-US" dirty="0"/>
              <a:t>Typical use case for platform authors</a:t>
            </a:r>
          </a:p>
          <a:p>
            <a:r>
              <a:rPr lang="en-US" dirty="0"/>
              <a:t>Important properties: accuracy wrt. to performance metrics i.e. timing, latency, throughput, power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</a:t>
            </a:r>
            <a:r>
              <a:rPr lang="en-US" dirty="0" err="1"/>
              <a:t>Accellera</a:t>
            </a:r>
            <a:r>
              <a:rPr lang="en-US" dirty="0"/>
              <a:t> Systems Initiative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7" name="Gruppierung 6"/>
          <p:cNvGrpSpPr/>
          <p:nvPr/>
        </p:nvGrpSpPr>
        <p:grpSpPr>
          <a:xfrm>
            <a:off x="304800" y="1524000"/>
            <a:ext cx="6047066" cy="5105400"/>
            <a:chOff x="381000" y="1447800"/>
            <a:chExt cx="6553200" cy="5532717"/>
          </a:xfrm>
        </p:grpSpPr>
        <p:grpSp>
          <p:nvGrpSpPr>
            <p:cNvPr id="8" name="Gruppierung 7"/>
            <p:cNvGrpSpPr/>
            <p:nvPr/>
          </p:nvGrpSpPr>
          <p:grpSpPr>
            <a:xfrm>
              <a:off x="1676400" y="1447800"/>
              <a:ext cx="3962400" cy="2597573"/>
              <a:chOff x="1066800" y="1981200"/>
              <a:chExt cx="6858000" cy="4495800"/>
            </a:xfrm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scene3d>
              <a:camera prst="perspectiveFront" fov="4500000">
                <a:rot lat="18299991" lon="0" rev="0"/>
              </a:camera>
              <a:lightRig rig="threePt" dir="t"/>
            </a:scene3d>
          </p:grpSpPr>
          <p:sp>
            <p:nvSpPr>
              <p:cNvPr id="25" name="Rechteck 24"/>
              <p:cNvSpPr/>
              <p:nvPr/>
            </p:nvSpPr>
            <p:spPr>
              <a:xfrm>
                <a:off x="1066800" y="3581400"/>
                <a:ext cx="6858000" cy="289560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Prozess 25"/>
              <p:cNvSpPr/>
              <p:nvPr/>
            </p:nvSpPr>
            <p:spPr>
              <a:xfrm>
                <a:off x="3352800" y="1981200"/>
                <a:ext cx="990600" cy="762000"/>
              </a:xfrm>
              <a:prstGeom prst="flowChartProcess">
                <a:avLst/>
              </a:prstGeom>
              <a:gradFill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7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Prozess 26"/>
              <p:cNvSpPr/>
              <p:nvPr/>
            </p:nvSpPr>
            <p:spPr>
              <a:xfrm>
                <a:off x="5105400" y="1981200"/>
                <a:ext cx="990600" cy="762000"/>
              </a:xfrm>
              <a:prstGeom prst="flowChartProcess">
                <a:avLst/>
              </a:prstGeom>
              <a:gradFill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7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Prozess 27"/>
              <p:cNvSpPr/>
              <p:nvPr/>
            </p:nvSpPr>
            <p:spPr>
              <a:xfrm>
                <a:off x="6858000" y="1981200"/>
                <a:ext cx="990600" cy="762000"/>
              </a:xfrm>
              <a:prstGeom prst="flowChartProcess">
                <a:avLst/>
              </a:prstGeom>
              <a:gradFill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7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Prozess 28"/>
              <p:cNvSpPr/>
              <p:nvPr/>
            </p:nvSpPr>
            <p:spPr>
              <a:xfrm>
                <a:off x="1600200" y="1981200"/>
                <a:ext cx="990600" cy="762000"/>
              </a:xfrm>
              <a:prstGeom prst="flowChartProcess">
                <a:avLst/>
              </a:prstGeom>
              <a:gradFill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7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Prozess 29"/>
              <p:cNvSpPr/>
              <p:nvPr/>
            </p:nvSpPr>
            <p:spPr>
              <a:xfrm>
                <a:off x="1371600" y="4114800"/>
                <a:ext cx="990600" cy="762000"/>
              </a:xfrm>
              <a:prstGeom prst="flowChartProcess">
                <a:avLst/>
              </a:prstGeom>
              <a:gradFill flip="none" rotWithShape="1">
                <a:gsLst>
                  <a:gs pos="0">
                    <a:schemeClr val="bg2">
                      <a:lumMod val="50000"/>
                    </a:schemeClr>
                  </a:gs>
                  <a:gs pos="100000">
                    <a:srgbClr val="FFFFFF"/>
                  </a:gs>
                </a:gsLst>
                <a:lin ang="1596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Prozess 30"/>
              <p:cNvSpPr/>
              <p:nvPr/>
            </p:nvSpPr>
            <p:spPr>
              <a:xfrm>
                <a:off x="4572000" y="4114800"/>
                <a:ext cx="990600" cy="762000"/>
              </a:xfrm>
              <a:prstGeom prst="flowChartProcess">
                <a:avLst/>
              </a:prstGeom>
              <a:gradFill flip="none" rotWithShape="1">
                <a:gsLst>
                  <a:gs pos="0">
                    <a:schemeClr val="bg2">
                      <a:lumMod val="50000"/>
                    </a:schemeClr>
                  </a:gs>
                  <a:gs pos="100000">
                    <a:srgbClr val="FFFFFF"/>
                  </a:gs>
                </a:gsLst>
                <a:lin ang="1596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Prozess 31"/>
              <p:cNvSpPr/>
              <p:nvPr/>
            </p:nvSpPr>
            <p:spPr>
              <a:xfrm>
                <a:off x="2971800" y="5334000"/>
                <a:ext cx="990600" cy="762000"/>
              </a:xfrm>
              <a:prstGeom prst="flowChartProcess">
                <a:avLst/>
              </a:prstGeom>
              <a:gradFill flip="none" rotWithShape="1">
                <a:gsLst>
                  <a:gs pos="0">
                    <a:schemeClr val="bg2">
                      <a:lumMod val="50000"/>
                    </a:schemeClr>
                  </a:gs>
                  <a:gs pos="100000">
                    <a:srgbClr val="FFFFFF"/>
                  </a:gs>
                </a:gsLst>
                <a:lin ang="1596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Prozess 32"/>
              <p:cNvSpPr/>
              <p:nvPr/>
            </p:nvSpPr>
            <p:spPr>
              <a:xfrm>
                <a:off x="2971800" y="4114800"/>
                <a:ext cx="990600" cy="762000"/>
              </a:xfrm>
              <a:prstGeom prst="flowChartProcess">
                <a:avLst/>
              </a:prstGeom>
              <a:gradFill flip="none" rotWithShape="1">
                <a:gsLst>
                  <a:gs pos="0">
                    <a:schemeClr val="bg2">
                      <a:lumMod val="50000"/>
                    </a:schemeClr>
                  </a:gs>
                  <a:gs pos="100000">
                    <a:srgbClr val="FFFFFF"/>
                  </a:gs>
                </a:gsLst>
                <a:lin ang="1596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Prozess 33"/>
              <p:cNvSpPr/>
              <p:nvPr/>
            </p:nvSpPr>
            <p:spPr>
              <a:xfrm>
                <a:off x="4572000" y="5334000"/>
                <a:ext cx="990600" cy="762000"/>
              </a:xfrm>
              <a:prstGeom prst="flowChartProcess">
                <a:avLst/>
              </a:prstGeom>
              <a:gradFill flip="none" rotWithShape="1">
                <a:gsLst>
                  <a:gs pos="0">
                    <a:schemeClr val="bg2">
                      <a:lumMod val="50000"/>
                    </a:schemeClr>
                  </a:gs>
                  <a:gs pos="100000">
                    <a:srgbClr val="FFFFFF"/>
                  </a:gs>
                </a:gsLst>
                <a:lin ang="1596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Prozess 34"/>
              <p:cNvSpPr/>
              <p:nvPr/>
            </p:nvSpPr>
            <p:spPr>
              <a:xfrm>
                <a:off x="6400800" y="4114800"/>
                <a:ext cx="990600" cy="762000"/>
              </a:xfrm>
              <a:prstGeom prst="flowChartProcess">
                <a:avLst/>
              </a:prstGeom>
              <a:gradFill flip="none" rotWithShape="1">
                <a:gsLst>
                  <a:gs pos="0">
                    <a:schemeClr val="bg2">
                      <a:lumMod val="50000"/>
                    </a:schemeClr>
                  </a:gs>
                  <a:gs pos="100000">
                    <a:srgbClr val="FFFFFF"/>
                  </a:gs>
                </a:gsLst>
                <a:lin ang="1596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Gerade Verbindung 35"/>
              <p:cNvCxnSpPr/>
              <p:nvPr/>
            </p:nvCxnSpPr>
            <p:spPr>
              <a:xfrm flipH="1">
                <a:off x="1066800" y="2667000"/>
                <a:ext cx="2286000" cy="9144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36"/>
              <p:cNvCxnSpPr/>
              <p:nvPr/>
            </p:nvCxnSpPr>
            <p:spPr>
              <a:xfrm>
                <a:off x="4343400" y="2667000"/>
                <a:ext cx="3581400" cy="9144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winkelte Verbindung 37"/>
              <p:cNvCxnSpPr>
                <a:stCxn id="30" idx="3"/>
                <a:endCxn id="32" idx="1"/>
              </p:cNvCxnSpPr>
              <p:nvPr/>
            </p:nvCxnSpPr>
            <p:spPr>
              <a:xfrm>
                <a:off x="2362200" y="4495800"/>
                <a:ext cx="609600" cy="1219200"/>
              </a:xfrm>
              <a:prstGeom prst="bentConnector3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Gewinkelte Verbindung 38"/>
              <p:cNvCxnSpPr>
                <a:stCxn id="30" idx="3"/>
                <a:endCxn id="33" idx="1"/>
              </p:cNvCxnSpPr>
              <p:nvPr/>
            </p:nvCxnSpPr>
            <p:spPr>
              <a:xfrm>
                <a:off x="2362200" y="4495800"/>
                <a:ext cx="609600" cy="12700"/>
              </a:xfrm>
              <a:prstGeom prst="bentConnector3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Gewinkelte Verbindung 39"/>
              <p:cNvCxnSpPr>
                <a:stCxn id="33" idx="3"/>
                <a:endCxn id="31" idx="1"/>
              </p:cNvCxnSpPr>
              <p:nvPr/>
            </p:nvCxnSpPr>
            <p:spPr>
              <a:xfrm>
                <a:off x="3962400" y="4495800"/>
                <a:ext cx="609600" cy="12700"/>
              </a:xfrm>
              <a:prstGeom prst="bentConnector3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Gewinkelte Verbindung 40"/>
              <p:cNvCxnSpPr>
                <a:stCxn id="31" idx="3"/>
                <a:endCxn id="35" idx="1"/>
              </p:cNvCxnSpPr>
              <p:nvPr/>
            </p:nvCxnSpPr>
            <p:spPr>
              <a:xfrm>
                <a:off x="5562600" y="4495800"/>
                <a:ext cx="838200" cy="12700"/>
              </a:xfrm>
              <a:prstGeom prst="bentConnector3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Gewinkelte Verbindung 41"/>
              <p:cNvCxnSpPr>
                <a:stCxn id="32" idx="3"/>
                <a:endCxn id="34" idx="1"/>
              </p:cNvCxnSpPr>
              <p:nvPr/>
            </p:nvCxnSpPr>
            <p:spPr>
              <a:xfrm>
                <a:off x="3962400" y="5715000"/>
                <a:ext cx="609600" cy="12700"/>
              </a:xfrm>
              <a:prstGeom prst="bentConnector3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Gewinkelte Verbindung 42"/>
              <p:cNvCxnSpPr>
                <a:stCxn id="34" idx="3"/>
                <a:endCxn id="35" idx="1"/>
              </p:cNvCxnSpPr>
              <p:nvPr/>
            </p:nvCxnSpPr>
            <p:spPr>
              <a:xfrm flipV="1">
                <a:off x="5562600" y="4495800"/>
                <a:ext cx="838200" cy="1219200"/>
              </a:xfrm>
              <a:prstGeom prst="bentConnector3">
                <a:avLst>
                  <a:gd name="adj1" fmla="val 50000"/>
                </a:avLst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Gerade Verbindung mit Pfeil 43"/>
              <p:cNvCxnSpPr>
                <a:endCxn id="30" idx="1"/>
              </p:cNvCxnSpPr>
              <p:nvPr/>
            </p:nvCxnSpPr>
            <p:spPr>
              <a:xfrm>
                <a:off x="1066800" y="4495800"/>
                <a:ext cx="3048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 Verbindung mit Pfeil 44"/>
              <p:cNvCxnSpPr/>
              <p:nvPr/>
            </p:nvCxnSpPr>
            <p:spPr>
              <a:xfrm>
                <a:off x="7391400" y="4495800"/>
                <a:ext cx="5334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Pfeil nach rechts 45"/>
              <p:cNvSpPr/>
              <p:nvPr/>
            </p:nvSpPr>
            <p:spPr>
              <a:xfrm>
                <a:off x="2590800" y="2286000"/>
                <a:ext cx="762000" cy="228600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Pfeil nach rechts 46"/>
              <p:cNvSpPr/>
              <p:nvPr/>
            </p:nvSpPr>
            <p:spPr>
              <a:xfrm>
                <a:off x="4343400" y="2286000"/>
                <a:ext cx="762000" cy="228600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Pfeil nach rechts 47"/>
              <p:cNvSpPr/>
              <p:nvPr/>
            </p:nvSpPr>
            <p:spPr>
              <a:xfrm>
                <a:off x="6096000" y="2286000"/>
                <a:ext cx="762000" cy="228600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uppierung 8"/>
            <p:cNvGrpSpPr/>
            <p:nvPr/>
          </p:nvGrpSpPr>
          <p:grpSpPr>
            <a:xfrm>
              <a:off x="1295400" y="2514600"/>
              <a:ext cx="4648200" cy="4465917"/>
              <a:chOff x="685800" y="1828800"/>
              <a:chExt cx="3886200" cy="3733800"/>
            </a:xfrm>
            <a:scene3d>
              <a:camera prst="perspectiveFront">
                <a:rot lat="17999987" lon="0" rev="0"/>
              </a:camera>
              <a:lightRig rig="threePt" dir="t"/>
            </a:scene3d>
          </p:grpSpPr>
          <p:sp>
            <p:nvSpPr>
              <p:cNvPr id="13" name="Rechteck 12"/>
              <p:cNvSpPr/>
              <p:nvPr/>
            </p:nvSpPr>
            <p:spPr>
              <a:xfrm>
                <a:off x="685800" y="3657600"/>
                <a:ext cx="3886200" cy="1524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762000" y="2743200"/>
                <a:ext cx="1219200" cy="6096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CPU</a:t>
                </a:r>
              </a:p>
            </p:txBody>
          </p:sp>
          <p:sp>
            <p:nvSpPr>
              <p:cNvPr id="15" name="Rechteck 14"/>
              <p:cNvSpPr/>
              <p:nvPr/>
            </p:nvSpPr>
            <p:spPr>
              <a:xfrm>
                <a:off x="2819400" y="2286000"/>
                <a:ext cx="1676400" cy="10668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ACCEL</a:t>
                </a:r>
              </a:p>
              <a:p>
                <a:pPr algn="ctr"/>
                <a:r>
                  <a:rPr lang="de-DE" dirty="0"/>
                  <a:t>(F1)</a:t>
                </a:r>
              </a:p>
            </p:txBody>
          </p:sp>
          <p:sp>
            <p:nvSpPr>
              <p:cNvPr id="16" name="Rechteck 15"/>
              <p:cNvSpPr/>
              <p:nvPr/>
            </p:nvSpPr>
            <p:spPr>
              <a:xfrm>
                <a:off x="762000" y="1828800"/>
                <a:ext cx="1219200" cy="9144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OS+SW</a:t>
                </a:r>
              </a:p>
              <a:p>
                <a:pPr algn="ctr"/>
                <a:r>
                  <a:rPr lang="de-DE" dirty="0"/>
                  <a:t>(IF, F2)</a:t>
                </a:r>
              </a:p>
            </p:txBody>
          </p:sp>
          <p:sp>
            <p:nvSpPr>
              <p:cNvPr id="17" name="Rechteck 16"/>
              <p:cNvSpPr/>
              <p:nvPr/>
            </p:nvSpPr>
            <p:spPr>
              <a:xfrm>
                <a:off x="1295400" y="4191000"/>
                <a:ext cx="1143000" cy="762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MEM</a:t>
                </a:r>
              </a:p>
            </p:txBody>
          </p:sp>
          <p:sp>
            <p:nvSpPr>
              <p:cNvPr id="18" name="Rechteck 17"/>
              <p:cNvSpPr/>
              <p:nvPr/>
            </p:nvSpPr>
            <p:spPr>
              <a:xfrm>
                <a:off x="2819400" y="4191000"/>
                <a:ext cx="1447800" cy="7620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I/O</a:t>
                </a:r>
              </a:p>
            </p:txBody>
          </p:sp>
          <p:sp>
            <p:nvSpPr>
              <p:cNvPr id="19" name="Pfeil nach oben und unten 18"/>
              <p:cNvSpPr/>
              <p:nvPr/>
            </p:nvSpPr>
            <p:spPr>
              <a:xfrm>
                <a:off x="1219200" y="3352800"/>
                <a:ext cx="228600" cy="304800"/>
              </a:xfrm>
              <a:prstGeom prst="upDownArrow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Pfeil nach oben und unten 19"/>
              <p:cNvSpPr/>
              <p:nvPr/>
            </p:nvSpPr>
            <p:spPr>
              <a:xfrm>
                <a:off x="3505200" y="3352800"/>
                <a:ext cx="228600" cy="304800"/>
              </a:xfrm>
              <a:prstGeom prst="upDownArrow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Pfeil nach oben und unten 20"/>
              <p:cNvSpPr/>
              <p:nvPr/>
            </p:nvSpPr>
            <p:spPr>
              <a:xfrm>
                <a:off x="1676400" y="3810000"/>
                <a:ext cx="228600" cy="381000"/>
              </a:xfrm>
              <a:prstGeom prst="upDownArrow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Pfeil nach oben und unten 21"/>
              <p:cNvSpPr/>
              <p:nvPr/>
            </p:nvSpPr>
            <p:spPr>
              <a:xfrm>
                <a:off x="3429000" y="3810000"/>
                <a:ext cx="228600" cy="381000"/>
              </a:xfrm>
              <a:prstGeom prst="upDownArrow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3" name="Gerade Verbindung mit Pfeil 22"/>
              <p:cNvCxnSpPr/>
              <p:nvPr/>
            </p:nvCxnSpPr>
            <p:spPr>
              <a:xfrm>
                <a:off x="3124200" y="4953000"/>
                <a:ext cx="0" cy="609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mit Pfeil 23"/>
              <p:cNvCxnSpPr/>
              <p:nvPr/>
            </p:nvCxnSpPr>
            <p:spPr>
              <a:xfrm flipV="1">
                <a:off x="3886200" y="4953000"/>
                <a:ext cx="0" cy="609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Nach links gekrümmter Pfeil 10"/>
            <p:cNvSpPr/>
            <p:nvPr/>
          </p:nvSpPr>
          <p:spPr>
            <a:xfrm>
              <a:off x="6019800" y="2819400"/>
              <a:ext cx="914400" cy="2209800"/>
            </a:xfrm>
            <a:prstGeom prst="curved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Nach rechts gekrümmter Pfeil 11"/>
            <p:cNvSpPr/>
            <p:nvPr/>
          </p:nvSpPr>
          <p:spPr>
            <a:xfrm rot="10800000" flipH="1">
              <a:off x="381000" y="2819400"/>
              <a:ext cx="838200" cy="2209800"/>
            </a:xfrm>
            <a:prstGeom prst="curv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33575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1810" name="Freeform 2"/>
          <p:cNvSpPr>
            <a:spLocks/>
          </p:cNvSpPr>
          <p:nvPr/>
        </p:nvSpPr>
        <p:spPr bwMode="auto">
          <a:xfrm flipV="1">
            <a:off x="3698876" y="2490789"/>
            <a:ext cx="727075" cy="217487"/>
          </a:xfrm>
          <a:custGeom>
            <a:avLst/>
            <a:gdLst>
              <a:gd name="T0" fmla="*/ 1154231652 w 458"/>
              <a:gd name="T1" fmla="*/ 37801459 h 137"/>
              <a:gd name="T2" fmla="*/ 884575799 w 458"/>
              <a:gd name="T3" fmla="*/ 304937375 h 137"/>
              <a:gd name="T4" fmla="*/ 214214117 w 458"/>
              <a:gd name="T5" fmla="*/ 284776180 h 137"/>
              <a:gd name="T6" fmla="*/ 0 w 458"/>
              <a:gd name="T7" fmla="*/ 0 h 137"/>
              <a:gd name="T8" fmla="*/ 0 60000 65536"/>
              <a:gd name="T9" fmla="*/ 0 60000 65536"/>
              <a:gd name="T10" fmla="*/ 0 60000 65536"/>
              <a:gd name="T11" fmla="*/ 0 60000 65536"/>
              <a:gd name="T12" fmla="*/ 0 w 458"/>
              <a:gd name="T13" fmla="*/ 0 h 137"/>
              <a:gd name="T14" fmla="*/ 458 w 458"/>
              <a:gd name="T15" fmla="*/ 137 h 1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58" h="137">
                <a:moveTo>
                  <a:pt x="458" y="15"/>
                </a:moveTo>
                <a:cubicBezTo>
                  <a:pt x="440" y="33"/>
                  <a:pt x="413" y="105"/>
                  <a:pt x="351" y="121"/>
                </a:cubicBezTo>
                <a:cubicBezTo>
                  <a:pt x="289" y="137"/>
                  <a:pt x="143" y="133"/>
                  <a:pt x="85" y="113"/>
                </a:cubicBezTo>
                <a:cubicBezTo>
                  <a:pt x="27" y="93"/>
                  <a:pt x="18" y="24"/>
                  <a:pt x="0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triangle" w="med" len="med"/>
            <a:tailEnd type="none" w="med" len="lg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271811" name="Freeform 3"/>
          <p:cNvSpPr>
            <a:spLocks/>
          </p:cNvSpPr>
          <p:nvPr/>
        </p:nvSpPr>
        <p:spPr bwMode="auto">
          <a:xfrm flipH="1" flipV="1">
            <a:off x="7853364" y="2490789"/>
            <a:ext cx="727075" cy="217487"/>
          </a:xfrm>
          <a:custGeom>
            <a:avLst/>
            <a:gdLst>
              <a:gd name="T0" fmla="*/ 1154231652 w 458"/>
              <a:gd name="T1" fmla="*/ 37801459 h 137"/>
              <a:gd name="T2" fmla="*/ 884575799 w 458"/>
              <a:gd name="T3" fmla="*/ 304937375 h 137"/>
              <a:gd name="T4" fmla="*/ 214214117 w 458"/>
              <a:gd name="T5" fmla="*/ 284776180 h 137"/>
              <a:gd name="T6" fmla="*/ 0 w 458"/>
              <a:gd name="T7" fmla="*/ 0 h 137"/>
              <a:gd name="T8" fmla="*/ 0 60000 65536"/>
              <a:gd name="T9" fmla="*/ 0 60000 65536"/>
              <a:gd name="T10" fmla="*/ 0 60000 65536"/>
              <a:gd name="T11" fmla="*/ 0 60000 65536"/>
              <a:gd name="T12" fmla="*/ 0 w 458"/>
              <a:gd name="T13" fmla="*/ 0 h 137"/>
              <a:gd name="T14" fmla="*/ 458 w 458"/>
              <a:gd name="T15" fmla="*/ 137 h 1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58" h="137">
                <a:moveTo>
                  <a:pt x="458" y="15"/>
                </a:moveTo>
                <a:cubicBezTo>
                  <a:pt x="440" y="33"/>
                  <a:pt x="413" y="105"/>
                  <a:pt x="351" y="121"/>
                </a:cubicBezTo>
                <a:cubicBezTo>
                  <a:pt x="289" y="137"/>
                  <a:pt x="143" y="133"/>
                  <a:pt x="85" y="113"/>
                </a:cubicBezTo>
                <a:cubicBezTo>
                  <a:pt x="27" y="93"/>
                  <a:pt x="18" y="24"/>
                  <a:pt x="0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triangle" w="med" len="med"/>
            <a:tailEnd type="none" w="med" len="lg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271812" name="AutoShape 4"/>
          <p:cNvSpPr>
            <a:spLocks noChangeArrowheads="1"/>
          </p:cNvSpPr>
          <p:nvPr/>
        </p:nvSpPr>
        <p:spPr bwMode="auto">
          <a:xfrm>
            <a:off x="4232276" y="2711450"/>
            <a:ext cx="3832225" cy="13144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571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en-US" sz="900" b="1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011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Tool Flow</a:t>
            </a:r>
          </a:p>
        </p:txBody>
      </p:sp>
      <p:sp>
        <p:nvSpPr>
          <p:cNvPr id="1271814" name="AutoShape 6"/>
          <p:cNvSpPr>
            <a:spLocks noChangeArrowheads="1"/>
          </p:cNvSpPr>
          <p:nvPr/>
        </p:nvSpPr>
        <p:spPr bwMode="auto">
          <a:xfrm>
            <a:off x="4232276" y="1169988"/>
            <a:ext cx="3832225" cy="13144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571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60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71815" name="AutoShape 7"/>
          <p:cNvSpPr>
            <a:spLocks noChangeArrowheads="1"/>
          </p:cNvSpPr>
          <p:nvPr/>
        </p:nvSpPr>
        <p:spPr bwMode="auto">
          <a:xfrm>
            <a:off x="8221664" y="2682875"/>
            <a:ext cx="2352675" cy="13716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57150" algn="ctr">
            <a:noFill/>
            <a:round/>
            <a:headEnd/>
            <a:tailEnd/>
          </a:ln>
          <a:effectLst/>
        </p:spPr>
        <p:txBody>
          <a:bodyPr tIns="0"/>
          <a:lstStyle/>
          <a:p>
            <a:r>
              <a:rPr lang="en-US" sz="1600" b="1" u="sng" dirty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Exploration</a:t>
            </a:r>
          </a:p>
          <a:p>
            <a:r>
              <a:rPr lang="en-US" sz="1400" dirty="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use case performance</a:t>
            </a:r>
          </a:p>
        </p:txBody>
      </p:sp>
      <p:sp>
        <p:nvSpPr>
          <p:cNvPr id="1271816" name="AutoShape 8"/>
          <p:cNvSpPr>
            <a:spLocks noChangeArrowheads="1"/>
          </p:cNvSpPr>
          <p:nvPr/>
        </p:nvSpPr>
        <p:spPr bwMode="auto">
          <a:xfrm>
            <a:off x="4232276" y="4268788"/>
            <a:ext cx="3832225" cy="13144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571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90120" name="AutoShape 9"/>
          <p:cNvCxnSpPr>
            <a:cxnSpLocks noChangeShapeType="1"/>
            <a:stCxn id="1271812" idx="2"/>
            <a:endCxn id="1271816" idx="0"/>
          </p:cNvCxnSpPr>
          <p:nvPr/>
        </p:nvCxnSpPr>
        <p:spPr bwMode="auto">
          <a:xfrm rot="5400000">
            <a:off x="6055519" y="4147344"/>
            <a:ext cx="185738" cy="0"/>
          </a:xfrm>
          <a:prstGeom prst="straightConnector1">
            <a:avLst/>
          </a:prstGeom>
          <a:noFill/>
          <a:ln w="114300">
            <a:solidFill>
              <a:schemeClr val="tx1"/>
            </a:solidFill>
            <a:round/>
            <a:headEnd/>
            <a:tailEnd type="triangle" w="med" len="sm"/>
          </a:ln>
        </p:spPr>
      </p:cxnSp>
      <p:cxnSp>
        <p:nvCxnSpPr>
          <p:cNvPr id="90121" name="AutoShape 10"/>
          <p:cNvCxnSpPr>
            <a:cxnSpLocks noChangeShapeType="1"/>
            <a:stCxn id="1271814" idx="2"/>
            <a:endCxn id="1271812" idx="0"/>
          </p:cNvCxnSpPr>
          <p:nvPr/>
        </p:nvCxnSpPr>
        <p:spPr bwMode="auto">
          <a:xfrm rot="5400000">
            <a:off x="6063457" y="2597944"/>
            <a:ext cx="169862" cy="0"/>
          </a:xfrm>
          <a:prstGeom prst="straightConnector1">
            <a:avLst/>
          </a:prstGeom>
          <a:noFill/>
          <a:ln w="114300">
            <a:solidFill>
              <a:schemeClr val="tx1"/>
            </a:solidFill>
            <a:round/>
            <a:headEnd/>
            <a:tailEnd type="triangle" w="med" len="sm"/>
          </a:ln>
        </p:spPr>
      </p:cxnSp>
      <p:sp>
        <p:nvSpPr>
          <p:cNvPr id="1271819" name="Text Box 11"/>
          <p:cNvSpPr txBox="1">
            <a:spLocks noChangeArrowheads="1"/>
          </p:cNvSpPr>
          <p:nvPr/>
        </p:nvSpPr>
        <p:spPr bwMode="auto">
          <a:xfrm>
            <a:off x="2905125" y="5648325"/>
            <a:ext cx="1143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solidFill>
                  <a:srgbClr val="5F5F5F"/>
                </a:solidFill>
                <a:ea typeface="Arial Unicode MS" pitchFamily="34" charset="-128"/>
                <a:cs typeface="Arial Unicode MS" pitchFamily="34" charset="-128"/>
              </a:rPr>
              <a:t>Synthesis</a:t>
            </a:r>
          </a:p>
        </p:txBody>
      </p:sp>
      <p:sp>
        <p:nvSpPr>
          <p:cNvPr id="1271820" name="Text Box 12"/>
          <p:cNvSpPr txBox="1">
            <a:spLocks noChangeArrowheads="1"/>
          </p:cNvSpPr>
          <p:nvPr/>
        </p:nvSpPr>
        <p:spPr bwMode="auto">
          <a:xfrm>
            <a:off x="1614489" y="5656263"/>
            <a:ext cx="61118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600" b="1">
                <a:solidFill>
                  <a:srgbClr val="5F5F5F"/>
                </a:solidFill>
                <a:ea typeface="Arial Unicode MS" pitchFamily="34" charset="-128"/>
                <a:cs typeface="Arial Unicode MS" pitchFamily="34" charset="-128"/>
              </a:rPr>
              <a:t>P&amp;R</a:t>
            </a:r>
          </a:p>
        </p:txBody>
      </p:sp>
      <p:sp>
        <p:nvSpPr>
          <p:cNvPr id="1271821" name="Text Box 13"/>
          <p:cNvSpPr txBox="1">
            <a:spLocks noChangeArrowheads="1"/>
          </p:cNvSpPr>
          <p:nvPr/>
        </p:nvSpPr>
        <p:spPr bwMode="auto">
          <a:xfrm>
            <a:off x="1760538" y="4683125"/>
            <a:ext cx="8509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solidFill>
                  <a:srgbClr val="5F5F5F"/>
                </a:solidFill>
                <a:ea typeface="Arial Unicode MS" pitchFamily="34" charset="-128"/>
                <a:cs typeface="Arial Unicode MS" pitchFamily="34" charset="-128"/>
              </a:rPr>
              <a:t>Timing</a:t>
            </a:r>
          </a:p>
        </p:txBody>
      </p:sp>
      <p:sp>
        <p:nvSpPr>
          <p:cNvPr id="1271822" name="Freeform 14"/>
          <p:cNvSpPr>
            <a:spLocks/>
          </p:cNvSpPr>
          <p:nvPr/>
        </p:nvSpPr>
        <p:spPr bwMode="auto">
          <a:xfrm>
            <a:off x="4043364" y="5583238"/>
            <a:ext cx="492125" cy="163512"/>
          </a:xfrm>
          <a:custGeom>
            <a:avLst/>
            <a:gdLst>
              <a:gd name="T0" fmla="*/ 781248328 w 310"/>
              <a:gd name="T1" fmla="*/ 0 h 272"/>
              <a:gd name="T2" fmla="*/ 451107196 w 310"/>
              <a:gd name="T3" fmla="*/ 52038291 h 272"/>
              <a:gd name="T4" fmla="*/ 0 w 310"/>
              <a:gd name="T5" fmla="*/ 98294751 h 272"/>
              <a:gd name="T6" fmla="*/ 0 60000 65536"/>
              <a:gd name="T7" fmla="*/ 0 60000 65536"/>
              <a:gd name="T8" fmla="*/ 0 60000 65536"/>
              <a:gd name="T9" fmla="*/ 0 w 310"/>
              <a:gd name="T10" fmla="*/ 0 h 272"/>
              <a:gd name="T11" fmla="*/ 310 w 310"/>
              <a:gd name="T12" fmla="*/ 272 h 2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0" h="272">
                <a:moveTo>
                  <a:pt x="310" y="0"/>
                </a:moveTo>
                <a:lnTo>
                  <a:pt x="179" y="144"/>
                </a:lnTo>
                <a:lnTo>
                  <a:pt x="0" y="272"/>
                </a:lnTo>
              </a:path>
            </a:pathLst>
          </a:custGeom>
          <a:noFill/>
          <a:ln w="12700">
            <a:solidFill>
              <a:srgbClr val="80808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271823" name="AutoShape 15"/>
          <p:cNvSpPr>
            <a:spLocks noChangeArrowheads="1"/>
          </p:cNvSpPr>
          <p:nvPr/>
        </p:nvSpPr>
        <p:spPr bwMode="auto">
          <a:xfrm>
            <a:off x="8596314" y="1698625"/>
            <a:ext cx="1138237" cy="5984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alpha val="8000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190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1600">
                <a:solidFill>
                  <a:schemeClr val="bg2"/>
                </a:solidFill>
                <a:ea typeface="Arial Unicode MS" pitchFamily="34" charset="-128"/>
                <a:cs typeface="Arial Unicode MS" pitchFamily="34" charset="-128"/>
              </a:rPr>
              <a:t>traffic scenario</a:t>
            </a:r>
          </a:p>
        </p:txBody>
      </p:sp>
      <p:sp>
        <p:nvSpPr>
          <p:cNvPr id="1271824" name="AutoShape 16"/>
          <p:cNvSpPr>
            <a:spLocks noChangeArrowheads="1"/>
          </p:cNvSpPr>
          <p:nvPr/>
        </p:nvSpPr>
        <p:spPr bwMode="auto">
          <a:xfrm>
            <a:off x="1697038" y="2682875"/>
            <a:ext cx="2349500" cy="1371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alpha val="8000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190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600" b="1" u="sng">
                <a:solidFill>
                  <a:schemeClr val="bg2"/>
                </a:solidFill>
                <a:ea typeface="Arial Unicode MS" pitchFamily="34" charset="-128"/>
                <a:cs typeface="Arial Unicode MS" pitchFamily="34" charset="-128"/>
              </a:rPr>
              <a:t>Floorplan Estimation</a:t>
            </a:r>
          </a:p>
          <a:p>
            <a:pPr>
              <a:defRPr/>
            </a:pPr>
            <a:r>
              <a:rPr lang="en-US" sz="1400">
                <a:solidFill>
                  <a:schemeClr val="bg2"/>
                </a:solidFill>
                <a:ea typeface="Arial Unicode MS" pitchFamily="34" charset="-128"/>
                <a:cs typeface="Arial Unicode MS" pitchFamily="34" charset="-128"/>
              </a:rPr>
              <a:t>routing</a:t>
            </a:r>
          </a:p>
          <a:p>
            <a:pPr>
              <a:defRPr/>
            </a:pPr>
            <a:r>
              <a:rPr lang="en-US" sz="1400">
                <a:solidFill>
                  <a:schemeClr val="bg2"/>
                </a:solidFill>
                <a:ea typeface="Arial Unicode MS" pitchFamily="34" charset="-128"/>
                <a:cs typeface="Arial Unicode MS" pitchFamily="34" charset="-128"/>
              </a:rPr>
              <a:t>congestion</a:t>
            </a:r>
          </a:p>
        </p:txBody>
      </p:sp>
      <p:sp>
        <p:nvSpPr>
          <p:cNvPr id="90128" name="AutoShape 17"/>
          <p:cNvSpPr>
            <a:spLocks noChangeArrowheads="1"/>
          </p:cNvSpPr>
          <p:nvPr/>
        </p:nvSpPr>
        <p:spPr bwMode="auto">
          <a:xfrm>
            <a:off x="4194176" y="4379913"/>
            <a:ext cx="3071813" cy="1054100"/>
          </a:xfrm>
          <a:prstGeom prst="roundRect">
            <a:avLst>
              <a:gd name="adj" fmla="val 16667"/>
            </a:avLst>
          </a:prstGeom>
          <a:noFill/>
          <a:ln w="57150" algn="ctr">
            <a:noFill/>
            <a:round/>
            <a:headEnd/>
            <a:tailEnd/>
          </a:ln>
        </p:spPr>
        <p:txBody>
          <a:bodyPr/>
          <a:lstStyle/>
          <a:p>
            <a:r>
              <a:rPr lang="en-US" b="1" u="sng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Structure</a:t>
            </a:r>
          </a:p>
          <a:p>
            <a:r>
              <a:rPr lang="en-US" sz="140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RTL, SystemC</a:t>
            </a:r>
          </a:p>
          <a:p>
            <a:r>
              <a:rPr lang="en-US" sz="140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IP-XACT</a:t>
            </a:r>
          </a:p>
          <a:p>
            <a:r>
              <a:rPr lang="en-US" sz="140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scripts / constraints</a:t>
            </a:r>
          </a:p>
        </p:txBody>
      </p:sp>
      <p:pic>
        <p:nvPicPr>
          <p:cNvPr id="90129" name="Picture 18" descr="snapsho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6638" y="1257300"/>
            <a:ext cx="1835150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30" name="AutoShape 19"/>
          <p:cNvSpPr>
            <a:spLocks noChangeArrowheads="1"/>
          </p:cNvSpPr>
          <p:nvPr/>
        </p:nvSpPr>
        <p:spPr bwMode="auto">
          <a:xfrm>
            <a:off x="4194176" y="1300163"/>
            <a:ext cx="3071813" cy="1054100"/>
          </a:xfrm>
          <a:prstGeom prst="roundRect">
            <a:avLst>
              <a:gd name="adj" fmla="val 16667"/>
            </a:avLst>
          </a:prstGeom>
          <a:noFill/>
          <a:ln w="57150" algn="ctr">
            <a:noFill/>
            <a:round/>
            <a:headEnd/>
            <a:tailEnd/>
          </a:ln>
        </p:spPr>
        <p:txBody>
          <a:bodyPr/>
          <a:lstStyle/>
          <a:p>
            <a:r>
              <a:rPr lang="en-US" b="1" u="sng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Specification</a:t>
            </a:r>
          </a:p>
          <a:p>
            <a:r>
              <a:rPr lang="en-US" sz="140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sockets</a:t>
            </a:r>
          </a:p>
          <a:p>
            <a:r>
              <a:rPr lang="en-US" sz="140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domains</a:t>
            </a:r>
          </a:p>
          <a:p>
            <a:r>
              <a:rPr lang="en-US" sz="140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memory map</a:t>
            </a:r>
            <a:endParaRPr lang="en-US" sz="160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90131" name="Picture 20" descr="snapshot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2805114"/>
            <a:ext cx="18161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32" name="AutoShape 21"/>
          <p:cNvSpPr>
            <a:spLocks noChangeArrowheads="1"/>
          </p:cNvSpPr>
          <p:nvPr/>
        </p:nvSpPr>
        <p:spPr bwMode="auto">
          <a:xfrm>
            <a:off x="4194176" y="2836863"/>
            <a:ext cx="3071813" cy="1054100"/>
          </a:xfrm>
          <a:prstGeom prst="roundRect">
            <a:avLst>
              <a:gd name="adj" fmla="val 16667"/>
            </a:avLst>
          </a:prstGeom>
          <a:noFill/>
          <a:ln w="57150" algn="ctr">
            <a:noFill/>
            <a:round/>
            <a:headEnd/>
            <a:tailEnd/>
          </a:ln>
        </p:spPr>
        <p:txBody>
          <a:bodyPr/>
          <a:lstStyle/>
          <a:p>
            <a:r>
              <a:rPr lang="en-US" b="1" u="sng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Architecture</a:t>
            </a:r>
          </a:p>
          <a:p>
            <a:r>
              <a:rPr lang="en-US" sz="140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switch topology, QoS</a:t>
            </a:r>
          </a:p>
          <a:p>
            <a:r>
              <a:rPr lang="en-US" sz="140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buffers, serialization,</a:t>
            </a:r>
          </a:p>
          <a:p>
            <a:r>
              <a:rPr lang="en-US" sz="140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pipe stages</a:t>
            </a:r>
            <a:endParaRPr lang="en-US" sz="900" b="1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90133" name="Picture 22" descr="snapshot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34088" y="4337050"/>
            <a:ext cx="18796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71831" name="Freeform 23"/>
          <p:cNvSpPr>
            <a:spLocks/>
          </p:cNvSpPr>
          <p:nvPr/>
        </p:nvSpPr>
        <p:spPr bwMode="auto">
          <a:xfrm>
            <a:off x="2297113" y="5062539"/>
            <a:ext cx="627062" cy="649287"/>
          </a:xfrm>
          <a:custGeom>
            <a:avLst/>
            <a:gdLst>
              <a:gd name="T0" fmla="*/ 995460220 w 395"/>
              <a:gd name="T1" fmla="*/ 1030742408 h 409"/>
              <a:gd name="T2" fmla="*/ 312499128 w 395"/>
              <a:gd name="T3" fmla="*/ 645159509 h 409"/>
              <a:gd name="T4" fmla="*/ 0 w 395"/>
              <a:gd name="T5" fmla="*/ 0 h 409"/>
              <a:gd name="T6" fmla="*/ 0 60000 65536"/>
              <a:gd name="T7" fmla="*/ 0 60000 65536"/>
              <a:gd name="T8" fmla="*/ 0 60000 65536"/>
              <a:gd name="T9" fmla="*/ 0 w 395"/>
              <a:gd name="T10" fmla="*/ 0 h 409"/>
              <a:gd name="T11" fmla="*/ 395 w 395"/>
              <a:gd name="T12" fmla="*/ 409 h 4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5" h="409">
                <a:moveTo>
                  <a:pt x="395" y="409"/>
                </a:moveTo>
                <a:cubicBezTo>
                  <a:pt x="350" y="384"/>
                  <a:pt x="190" y="324"/>
                  <a:pt x="124" y="256"/>
                </a:cubicBezTo>
                <a:cubicBezTo>
                  <a:pt x="58" y="188"/>
                  <a:pt x="26" y="53"/>
                  <a:pt x="0" y="0"/>
                </a:cubicBezTo>
              </a:path>
            </a:pathLst>
          </a:custGeom>
          <a:noFill/>
          <a:ln w="12700" cap="flat" cmpd="sng">
            <a:solidFill>
              <a:srgbClr val="808080"/>
            </a:solidFill>
            <a:prstDash val="solid"/>
            <a:round/>
            <a:headEnd/>
            <a:tailEnd type="triangl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271832" name="Freeform 24"/>
          <p:cNvSpPr>
            <a:spLocks/>
          </p:cNvSpPr>
          <p:nvPr/>
        </p:nvSpPr>
        <p:spPr bwMode="auto">
          <a:xfrm rot="342635">
            <a:off x="2225675" y="5895976"/>
            <a:ext cx="679450" cy="125413"/>
          </a:xfrm>
          <a:custGeom>
            <a:avLst/>
            <a:gdLst>
              <a:gd name="T0" fmla="*/ 963783622 w 479"/>
              <a:gd name="T1" fmla="*/ 0 h 69"/>
              <a:gd name="T2" fmla="*/ 533199493 w 479"/>
              <a:gd name="T3" fmla="*/ 211429923 h 69"/>
              <a:gd name="T4" fmla="*/ 0 w 479"/>
              <a:gd name="T5" fmla="*/ 102411512 h 69"/>
              <a:gd name="T6" fmla="*/ 0 60000 65536"/>
              <a:gd name="T7" fmla="*/ 0 60000 65536"/>
              <a:gd name="T8" fmla="*/ 0 60000 65536"/>
              <a:gd name="T9" fmla="*/ 0 w 479"/>
              <a:gd name="T10" fmla="*/ 0 h 69"/>
              <a:gd name="T11" fmla="*/ 479 w 479"/>
              <a:gd name="T12" fmla="*/ 69 h 6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79" h="69">
                <a:moveTo>
                  <a:pt x="479" y="0"/>
                </a:moveTo>
                <a:cubicBezTo>
                  <a:pt x="443" y="11"/>
                  <a:pt x="345" y="59"/>
                  <a:pt x="265" y="64"/>
                </a:cubicBezTo>
                <a:cubicBezTo>
                  <a:pt x="185" y="69"/>
                  <a:pt x="55" y="38"/>
                  <a:pt x="0" y="31"/>
                </a:cubicBezTo>
              </a:path>
            </a:pathLst>
          </a:custGeom>
          <a:noFill/>
          <a:ln w="12700" cap="flat" cmpd="sng">
            <a:solidFill>
              <a:srgbClr val="808080"/>
            </a:solidFill>
            <a:prstDash val="solid"/>
            <a:round/>
            <a:headEnd/>
            <a:tailEnd type="triangl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271833" name="Freeform 25"/>
          <p:cNvSpPr>
            <a:spLocks/>
          </p:cNvSpPr>
          <p:nvPr/>
        </p:nvSpPr>
        <p:spPr bwMode="auto">
          <a:xfrm>
            <a:off x="2332038" y="3995739"/>
            <a:ext cx="1935162" cy="701675"/>
          </a:xfrm>
          <a:custGeom>
            <a:avLst/>
            <a:gdLst>
              <a:gd name="T0" fmla="*/ 0 w 1219"/>
              <a:gd name="T1" fmla="*/ 1113909152 h 442"/>
              <a:gd name="T2" fmla="*/ 713203153 w 1219"/>
              <a:gd name="T3" fmla="*/ 763608125 h 442"/>
              <a:gd name="T4" fmla="*/ 2147483647 w 1219"/>
              <a:gd name="T5" fmla="*/ 544353798 h 442"/>
              <a:gd name="T6" fmla="*/ 2147483647 w 1219"/>
              <a:gd name="T7" fmla="*/ 0 h 442"/>
              <a:gd name="T8" fmla="*/ 0 60000 65536"/>
              <a:gd name="T9" fmla="*/ 0 60000 65536"/>
              <a:gd name="T10" fmla="*/ 0 60000 65536"/>
              <a:gd name="T11" fmla="*/ 0 60000 65536"/>
              <a:gd name="T12" fmla="*/ 0 w 1219"/>
              <a:gd name="T13" fmla="*/ 0 h 442"/>
              <a:gd name="T14" fmla="*/ 1219 w 1219"/>
              <a:gd name="T15" fmla="*/ 442 h 4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19" h="442">
                <a:moveTo>
                  <a:pt x="0" y="442"/>
                </a:moveTo>
                <a:cubicBezTo>
                  <a:pt x="47" y="419"/>
                  <a:pt x="138" y="341"/>
                  <a:pt x="283" y="303"/>
                </a:cubicBezTo>
                <a:cubicBezTo>
                  <a:pt x="428" y="265"/>
                  <a:pt x="717" y="266"/>
                  <a:pt x="873" y="216"/>
                </a:cubicBezTo>
                <a:cubicBezTo>
                  <a:pt x="1029" y="166"/>
                  <a:pt x="1147" y="45"/>
                  <a:pt x="1219" y="0"/>
                </a:cubicBezTo>
              </a:path>
            </a:pathLst>
          </a:custGeom>
          <a:noFill/>
          <a:ln w="12700" cap="flat" cmpd="sng">
            <a:solidFill>
              <a:srgbClr val="808080"/>
            </a:solidFill>
            <a:prstDash val="solid"/>
            <a:round/>
            <a:headEnd/>
            <a:tailEnd type="triangl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271834" name="Freeform 26"/>
          <p:cNvSpPr>
            <a:spLocks/>
          </p:cNvSpPr>
          <p:nvPr/>
        </p:nvSpPr>
        <p:spPr bwMode="auto">
          <a:xfrm>
            <a:off x="1801814" y="5062539"/>
            <a:ext cx="192087" cy="574675"/>
          </a:xfrm>
          <a:custGeom>
            <a:avLst/>
            <a:gdLst>
              <a:gd name="T0" fmla="*/ 0 w 121"/>
              <a:gd name="T1" fmla="*/ 912296652 h 362"/>
              <a:gd name="T2" fmla="*/ 73083554 w 121"/>
              <a:gd name="T3" fmla="*/ 488910346 h 362"/>
              <a:gd name="T4" fmla="*/ 304937341 w 121"/>
              <a:gd name="T5" fmla="*/ 0 h 362"/>
              <a:gd name="T6" fmla="*/ 0 60000 65536"/>
              <a:gd name="T7" fmla="*/ 0 60000 65536"/>
              <a:gd name="T8" fmla="*/ 0 60000 65536"/>
              <a:gd name="T9" fmla="*/ 0 w 121"/>
              <a:gd name="T10" fmla="*/ 0 h 362"/>
              <a:gd name="T11" fmla="*/ 121 w 121"/>
              <a:gd name="T12" fmla="*/ 362 h 3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1" h="362">
                <a:moveTo>
                  <a:pt x="0" y="362"/>
                </a:moveTo>
                <a:cubicBezTo>
                  <a:pt x="5" y="334"/>
                  <a:pt x="9" y="254"/>
                  <a:pt x="29" y="194"/>
                </a:cubicBezTo>
                <a:cubicBezTo>
                  <a:pt x="49" y="134"/>
                  <a:pt x="102" y="40"/>
                  <a:pt x="121" y="0"/>
                </a:cubicBezTo>
              </a:path>
            </a:pathLst>
          </a:custGeom>
          <a:noFill/>
          <a:ln w="12700" cap="flat" cmpd="sng">
            <a:solidFill>
              <a:srgbClr val="808080"/>
            </a:solidFill>
            <a:prstDash val="solid"/>
            <a:round/>
            <a:headEnd/>
            <a:tailEnd type="triangl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271835" name="AutoShape 27"/>
          <p:cNvSpPr>
            <a:spLocks noChangeArrowheads="1"/>
          </p:cNvSpPr>
          <p:nvPr/>
        </p:nvSpPr>
        <p:spPr bwMode="auto">
          <a:xfrm>
            <a:off x="2449514" y="1698625"/>
            <a:ext cx="1138237" cy="5984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alpha val="8000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190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1600">
                <a:solidFill>
                  <a:schemeClr val="bg2"/>
                </a:solidFill>
                <a:ea typeface="Arial Unicode MS" pitchFamily="34" charset="-128"/>
                <a:cs typeface="Arial Unicode MS" pitchFamily="34" charset="-128"/>
              </a:rPr>
              <a:t>floorplan</a:t>
            </a:r>
          </a:p>
          <a:p>
            <a:pPr>
              <a:defRPr/>
            </a:pPr>
            <a:r>
              <a:rPr lang="en-US" sz="1600">
                <a:solidFill>
                  <a:schemeClr val="bg2"/>
                </a:solidFill>
                <a:ea typeface="Arial Unicode MS" pitchFamily="34" charset="-128"/>
                <a:cs typeface="Arial Unicode MS" pitchFamily="34" charset="-128"/>
              </a:rPr>
              <a:t>outline</a:t>
            </a:r>
          </a:p>
        </p:txBody>
      </p:sp>
      <p:sp>
        <p:nvSpPr>
          <p:cNvPr id="1271836" name="Freeform 28"/>
          <p:cNvSpPr>
            <a:spLocks/>
          </p:cNvSpPr>
          <p:nvPr/>
        </p:nvSpPr>
        <p:spPr bwMode="auto">
          <a:xfrm>
            <a:off x="7640638" y="5595938"/>
            <a:ext cx="576262" cy="425450"/>
          </a:xfrm>
          <a:custGeom>
            <a:avLst/>
            <a:gdLst>
              <a:gd name="T0" fmla="*/ 0 w 363"/>
              <a:gd name="T1" fmla="*/ 0 h 268"/>
              <a:gd name="T2" fmla="*/ 216733276 w 363"/>
              <a:gd name="T3" fmla="*/ 468749047 h 268"/>
              <a:gd name="T4" fmla="*/ 551912959 w 363"/>
              <a:gd name="T5" fmla="*/ 645159905 h 268"/>
              <a:gd name="T6" fmla="*/ 914815220 w 363"/>
              <a:gd name="T7" fmla="*/ 657761474 h 268"/>
              <a:gd name="T8" fmla="*/ 0 60000 65536"/>
              <a:gd name="T9" fmla="*/ 0 60000 65536"/>
              <a:gd name="T10" fmla="*/ 0 60000 65536"/>
              <a:gd name="T11" fmla="*/ 0 60000 65536"/>
              <a:gd name="T12" fmla="*/ 0 w 363"/>
              <a:gd name="T13" fmla="*/ 0 h 268"/>
              <a:gd name="T14" fmla="*/ 363 w 363"/>
              <a:gd name="T15" fmla="*/ 268 h 2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3" h="268">
                <a:moveTo>
                  <a:pt x="0" y="0"/>
                </a:moveTo>
                <a:cubicBezTo>
                  <a:pt x="14" y="31"/>
                  <a:pt x="50" y="143"/>
                  <a:pt x="86" y="186"/>
                </a:cubicBezTo>
                <a:cubicBezTo>
                  <a:pt x="122" y="229"/>
                  <a:pt x="173" y="244"/>
                  <a:pt x="219" y="256"/>
                </a:cubicBezTo>
                <a:cubicBezTo>
                  <a:pt x="265" y="268"/>
                  <a:pt x="333" y="260"/>
                  <a:pt x="363" y="261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271837" name="AutoShape 29"/>
          <p:cNvSpPr>
            <a:spLocks noChangeArrowheads="1"/>
          </p:cNvSpPr>
          <p:nvPr/>
        </p:nvSpPr>
        <p:spPr bwMode="auto">
          <a:xfrm>
            <a:off x="8216900" y="5441951"/>
            <a:ext cx="1746250" cy="8985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alpha val="8000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190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600" b="1" u="sng">
                <a:solidFill>
                  <a:schemeClr val="bg2"/>
                </a:solidFill>
                <a:ea typeface="Arial Unicode MS" pitchFamily="34" charset="-128"/>
                <a:cs typeface="Arial Unicode MS" pitchFamily="34" charset="-128"/>
              </a:rPr>
              <a:t>Verification</a:t>
            </a:r>
          </a:p>
          <a:p>
            <a:pPr>
              <a:defRPr/>
            </a:pPr>
            <a:r>
              <a:rPr lang="en-US" sz="1400">
                <a:solidFill>
                  <a:schemeClr val="bg2"/>
                </a:solidFill>
                <a:ea typeface="Arial Unicode MS" pitchFamily="34" charset="-128"/>
                <a:cs typeface="Arial Unicode MS" pitchFamily="34" charset="-128"/>
              </a:rPr>
              <a:t>testbench</a:t>
            </a:r>
          </a:p>
          <a:p>
            <a:pPr>
              <a:defRPr/>
            </a:pPr>
            <a:r>
              <a:rPr lang="en-US" sz="1400">
                <a:solidFill>
                  <a:schemeClr val="bg2"/>
                </a:solidFill>
                <a:ea typeface="Arial Unicode MS" pitchFamily="34" charset="-128"/>
                <a:cs typeface="Arial Unicode MS" pitchFamily="34" charset="-128"/>
              </a:rPr>
              <a:t>tests</a:t>
            </a:r>
          </a:p>
        </p:txBody>
      </p:sp>
      <p:sp>
        <p:nvSpPr>
          <p:cNvPr id="1271838" name="Line 30"/>
          <p:cNvSpPr>
            <a:spLocks noChangeShapeType="1"/>
          </p:cNvSpPr>
          <p:nvPr/>
        </p:nvSpPr>
        <p:spPr bwMode="auto">
          <a:xfrm>
            <a:off x="9204325" y="2297113"/>
            <a:ext cx="0" cy="3857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71839" name="Line 31"/>
          <p:cNvSpPr>
            <a:spLocks noChangeShapeType="1"/>
          </p:cNvSpPr>
          <p:nvPr/>
        </p:nvSpPr>
        <p:spPr bwMode="auto">
          <a:xfrm>
            <a:off x="2981325" y="2297113"/>
            <a:ext cx="0" cy="3857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71840" name="AutoShape 32"/>
          <p:cNvSpPr>
            <a:spLocks noChangeArrowheads="1"/>
          </p:cNvSpPr>
          <p:nvPr/>
        </p:nvSpPr>
        <p:spPr bwMode="auto">
          <a:xfrm>
            <a:off x="2752725" y="4702175"/>
            <a:ext cx="1138238" cy="5984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alpha val="8000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190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1600">
                <a:solidFill>
                  <a:schemeClr val="bg2"/>
                </a:solidFill>
                <a:ea typeface="Arial Unicode MS" pitchFamily="34" charset="-128"/>
                <a:cs typeface="Arial Unicode MS" pitchFamily="34" charset="-128"/>
              </a:rPr>
              <a:t>area estimate</a:t>
            </a:r>
          </a:p>
        </p:txBody>
      </p:sp>
      <p:sp>
        <p:nvSpPr>
          <p:cNvPr id="1271841" name="Line 33"/>
          <p:cNvSpPr>
            <a:spLocks noChangeShapeType="1"/>
          </p:cNvSpPr>
          <p:nvPr/>
        </p:nvSpPr>
        <p:spPr bwMode="auto">
          <a:xfrm flipH="1">
            <a:off x="3890964" y="5016500"/>
            <a:ext cx="338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1271842" name="Picture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96314" y="3265488"/>
            <a:ext cx="1539875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71843" name="Picture 5" descr="untitled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32101" y="3100388"/>
            <a:ext cx="1058863" cy="84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71844" name="Freeform 36"/>
          <p:cNvSpPr>
            <a:spLocks/>
          </p:cNvSpPr>
          <p:nvPr/>
        </p:nvSpPr>
        <p:spPr bwMode="auto">
          <a:xfrm>
            <a:off x="7856539" y="4033839"/>
            <a:ext cx="727075" cy="217487"/>
          </a:xfrm>
          <a:custGeom>
            <a:avLst/>
            <a:gdLst>
              <a:gd name="T0" fmla="*/ 1154231652 w 458"/>
              <a:gd name="T1" fmla="*/ 37801459 h 137"/>
              <a:gd name="T2" fmla="*/ 884575799 w 458"/>
              <a:gd name="T3" fmla="*/ 304937375 h 137"/>
              <a:gd name="T4" fmla="*/ 214214117 w 458"/>
              <a:gd name="T5" fmla="*/ 284776180 h 137"/>
              <a:gd name="T6" fmla="*/ 0 w 458"/>
              <a:gd name="T7" fmla="*/ 0 h 137"/>
              <a:gd name="T8" fmla="*/ 0 60000 65536"/>
              <a:gd name="T9" fmla="*/ 0 60000 65536"/>
              <a:gd name="T10" fmla="*/ 0 60000 65536"/>
              <a:gd name="T11" fmla="*/ 0 60000 65536"/>
              <a:gd name="T12" fmla="*/ 0 w 458"/>
              <a:gd name="T13" fmla="*/ 0 h 137"/>
              <a:gd name="T14" fmla="*/ 458 w 458"/>
              <a:gd name="T15" fmla="*/ 137 h 1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58" h="137">
                <a:moveTo>
                  <a:pt x="458" y="15"/>
                </a:moveTo>
                <a:cubicBezTo>
                  <a:pt x="440" y="33"/>
                  <a:pt x="413" y="105"/>
                  <a:pt x="351" y="121"/>
                </a:cubicBezTo>
                <a:cubicBezTo>
                  <a:pt x="289" y="137"/>
                  <a:pt x="143" y="133"/>
                  <a:pt x="85" y="113"/>
                </a:cubicBezTo>
                <a:cubicBezTo>
                  <a:pt x="27" y="93"/>
                  <a:pt x="18" y="24"/>
                  <a:pt x="0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triangle" w="med" len="med"/>
            <a:tailEnd type="none" w="med" len="lg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271845" name="Freeform 37"/>
          <p:cNvSpPr>
            <a:spLocks/>
          </p:cNvSpPr>
          <p:nvPr/>
        </p:nvSpPr>
        <p:spPr bwMode="auto">
          <a:xfrm flipH="1">
            <a:off x="3679826" y="4033839"/>
            <a:ext cx="727075" cy="217487"/>
          </a:xfrm>
          <a:custGeom>
            <a:avLst/>
            <a:gdLst>
              <a:gd name="T0" fmla="*/ 1154231652 w 458"/>
              <a:gd name="T1" fmla="*/ 37801459 h 137"/>
              <a:gd name="T2" fmla="*/ 884575799 w 458"/>
              <a:gd name="T3" fmla="*/ 304937375 h 137"/>
              <a:gd name="T4" fmla="*/ 214214117 w 458"/>
              <a:gd name="T5" fmla="*/ 284776180 h 137"/>
              <a:gd name="T6" fmla="*/ 0 w 458"/>
              <a:gd name="T7" fmla="*/ 0 h 137"/>
              <a:gd name="T8" fmla="*/ 0 60000 65536"/>
              <a:gd name="T9" fmla="*/ 0 60000 65536"/>
              <a:gd name="T10" fmla="*/ 0 60000 65536"/>
              <a:gd name="T11" fmla="*/ 0 60000 65536"/>
              <a:gd name="T12" fmla="*/ 0 w 458"/>
              <a:gd name="T13" fmla="*/ 0 h 137"/>
              <a:gd name="T14" fmla="*/ 458 w 458"/>
              <a:gd name="T15" fmla="*/ 137 h 1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58" h="137">
                <a:moveTo>
                  <a:pt x="458" y="15"/>
                </a:moveTo>
                <a:cubicBezTo>
                  <a:pt x="440" y="33"/>
                  <a:pt x="413" y="105"/>
                  <a:pt x="351" y="121"/>
                </a:cubicBezTo>
                <a:cubicBezTo>
                  <a:pt x="289" y="137"/>
                  <a:pt x="143" y="133"/>
                  <a:pt x="85" y="113"/>
                </a:cubicBezTo>
                <a:cubicBezTo>
                  <a:pt x="27" y="93"/>
                  <a:pt x="18" y="24"/>
                  <a:pt x="0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triangle" w="med" len="med"/>
            <a:tailEnd type="none" w="med" len="lg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B3BB-6056-4194-B9F7-700A64BA2071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E9AF0596-24E8-4398-A926-8605A45DBA7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83850" y="5198241"/>
            <a:ext cx="1371600" cy="438150"/>
          </a:xfrm>
          <a:prstGeom prst="rect">
            <a:avLst/>
          </a:prstGeom>
        </p:spPr>
      </p:pic>
      <p:sp>
        <p:nvSpPr>
          <p:cNvPr id="41" name="Fußzeilenplatzhalter 3">
            <a:extLst>
              <a:ext uri="{FF2B5EF4-FFF2-40B4-BE49-F238E27FC236}">
                <a16:creationId xmlns:a16="http://schemas.microsoft.com/office/drawing/2014/main" xmlns="" id="{B2F67653-3448-446A-AE90-85ED6A37C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/>
              <a:t>© </a:t>
            </a:r>
            <a:r>
              <a:rPr lang="en-US" dirty="0" err="1"/>
              <a:t>Accellera</a:t>
            </a:r>
            <a:r>
              <a:rPr lang="en-US" dirty="0"/>
              <a:t> Systems Initiative</a:t>
            </a:r>
          </a:p>
        </p:txBody>
      </p:sp>
    </p:spTree>
    <p:extLst>
      <p:ext uri="{BB962C8B-B14F-4D97-AF65-F5344CB8AC3E}">
        <p14:creationId xmlns:p14="http://schemas.microsoft.com/office/powerpoint/2010/main" val="2393637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reeform 2"/>
          <p:cNvSpPr>
            <a:spLocks noChangeArrowheads="1"/>
          </p:cNvSpPr>
          <p:nvPr/>
        </p:nvSpPr>
        <p:spPr bwMode="auto">
          <a:xfrm>
            <a:off x="7310438" y="1263650"/>
            <a:ext cx="3109912" cy="5029200"/>
          </a:xfrm>
          <a:custGeom>
            <a:avLst/>
            <a:gdLst>
              <a:gd name="T0" fmla="*/ 0 w 8637"/>
              <a:gd name="T1" fmla="*/ 2147483647 h 13971"/>
              <a:gd name="T2" fmla="*/ 2147483647 w 8637"/>
              <a:gd name="T3" fmla="*/ 2147483647 h 13971"/>
              <a:gd name="T4" fmla="*/ 2147483647 w 8637"/>
              <a:gd name="T5" fmla="*/ 2147483647 h 13971"/>
              <a:gd name="T6" fmla="*/ 2147483647 w 8637"/>
              <a:gd name="T7" fmla="*/ 2147483647 h 13971"/>
              <a:gd name="T8" fmla="*/ 2147483647 w 8637"/>
              <a:gd name="T9" fmla="*/ 2147483647 h 13971"/>
              <a:gd name="T10" fmla="*/ 2147483647 w 8637"/>
              <a:gd name="T11" fmla="*/ 2147483647 h 13971"/>
              <a:gd name="T12" fmla="*/ 2147483647 w 8637"/>
              <a:gd name="T13" fmla="*/ 0 h 13971"/>
              <a:gd name="T14" fmla="*/ 0 w 8637"/>
              <a:gd name="T15" fmla="*/ 0 h 1397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637"/>
              <a:gd name="T25" fmla="*/ 0 h 13971"/>
              <a:gd name="T26" fmla="*/ 8637 w 8637"/>
              <a:gd name="T27" fmla="*/ 13971 h 1397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637" h="13971">
                <a:moveTo>
                  <a:pt x="0" y="13970"/>
                </a:moveTo>
                <a:lnTo>
                  <a:pt x="8636" y="13970"/>
                </a:lnTo>
                <a:lnTo>
                  <a:pt x="8636" y="10414"/>
                </a:lnTo>
                <a:lnTo>
                  <a:pt x="1778" y="10414"/>
                </a:lnTo>
                <a:lnTo>
                  <a:pt x="1778" y="4064"/>
                </a:lnTo>
                <a:lnTo>
                  <a:pt x="8636" y="4064"/>
                </a:lnTo>
                <a:lnTo>
                  <a:pt x="8636" y="0"/>
                </a:lnTo>
                <a:lnTo>
                  <a:pt x="0" y="0"/>
                </a:lnTo>
              </a:path>
            </a:pathLst>
          </a:custGeom>
          <a:solidFill>
            <a:srgbClr val="E6E6E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587" name="Freeform 3"/>
          <p:cNvSpPr>
            <a:spLocks noChangeArrowheads="1"/>
          </p:cNvSpPr>
          <p:nvPr/>
        </p:nvSpPr>
        <p:spPr bwMode="auto">
          <a:xfrm>
            <a:off x="7400926" y="1355725"/>
            <a:ext cx="2925763" cy="4846638"/>
          </a:xfrm>
          <a:custGeom>
            <a:avLst/>
            <a:gdLst>
              <a:gd name="T0" fmla="*/ 0 w 8129"/>
              <a:gd name="T1" fmla="*/ 2147483647 h 13463"/>
              <a:gd name="T2" fmla="*/ 2147483647 w 8129"/>
              <a:gd name="T3" fmla="*/ 2147483647 h 13463"/>
              <a:gd name="T4" fmla="*/ 2147483647 w 8129"/>
              <a:gd name="T5" fmla="*/ 2147483647 h 13463"/>
              <a:gd name="T6" fmla="*/ 2147483647 w 8129"/>
              <a:gd name="T7" fmla="*/ 2147483647 h 13463"/>
              <a:gd name="T8" fmla="*/ 2147483647 w 8129"/>
              <a:gd name="T9" fmla="*/ 2147483647 h 13463"/>
              <a:gd name="T10" fmla="*/ 2147483647 w 8129"/>
              <a:gd name="T11" fmla="*/ 2147483647 h 13463"/>
              <a:gd name="T12" fmla="*/ 2147483647 w 8129"/>
              <a:gd name="T13" fmla="*/ 0 h 13463"/>
              <a:gd name="T14" fmla="*/ 0 w 8129"/>
              <a:gd name="T15" fmla="*/ 0 h 134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129"/>
              <a:gd name="T25" fmla="*/ 0 h 13463"/>
              <a:gd name="T26" fmla="*/ 8129 w 8129"/>
              <a:gd name="T27" fmla="*/ 13463 h 1346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129" h="13463">
                <a:moveTo>
                  <a:pt x="0" y="13462"/>
                </a:moveTo>
                <a:lnTo>
                  <a:pt x="8128" y="13462"/>
                </a:lnTo>
                <a:lnTo>
                  <a:pt x="8128" y="10414"/>
                </a:lnTo>
                <a:lnTo>
                  <a:pt x="1270" y="10414"/>
                </a:lnTo>
                <a:lnTo>
                  <a:pt x="1270" y="3556"/>
                </a:lnTo>
                <a:lnTo>
                  <a:pt x="8128" y="3556"/>
                </a:lnTo>
                <a:lnTo>
                  <a:pt x="8128" y="0"/>
                </a:lnTo>
                <a:lnTo>
                  <a:pt x="0" y="0"/>
                </a:lnTo>
              </a:path>
            </a:pathLst>
          </a:custGeom>
          <a:solidFill>
            <a:srgbClr val="CCCC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71684" name="Rectangle 7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 Simulation</a:t>
            </a:r>
          </a:p>
        </p:txBody>
      </p:sp>
      <p:sp>
        <p:nvSpPr>
          <p:cNvPr id="67589" name="Oval 6"/>
          <p:cNvSpPr>
            <a:spLocks noChangeArrowheads="1"/>
          </p:cNvSpPr>
          <p:nvPr/>
        </p:nvSpPr>
        <p:spPr bwMode="auto">
          <a:xfrm>
            <a:off x="9047163" y="1446213"/>
            <a:ext cx="182562" cy="182562"/>
          </a:xfrm>
          <a:prstGeom prst="ellipse">
            <a:avLst/>
          </a:prstGeom>
          <a:solidFill>
            <a:srgbClr val="00AE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590" name="Oval 7"/>
          <p:cNvSpPr>
            <a:spLocks noChangeArrowheads="1"/>
          </p:cNvSpPr>
          <p:nvPr/>
        </p:nvSpPr>
        <p:spPr bwMode="auto">
          <a:xfrm>
            <a:off x="9504363" y="1446213"/>
            <a:ext cx="182562" cy="182562"/>
          </a:xfrm>
          <a:prstGeom prst="ellipse">
            <a:avLst/>
          </a:prstGeom>
          <a:solidFill>
            <a:srgbClr val="00AE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591" name="Oval 8"/>
          <p:cNvSpPr>
            <a:spLocks noChangeArrowheads="1"/>
          </p:cNvSpPr>
          <p:nvPr/>
        </p:nvSpPr>
        <p:spPr bwMode="auto">
          <a:xfrm>
            <a:off x="9869488" y="1446213"/>
            <a:ext cx="182562" cy="182562"/>
          </a:xfrm>
          <a:prstGeom prst="ellipse">
            <a:avLst/>
          </a:prstGeom>
          <a:solidFill>
            <a:srgbClr val="00AE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592" name="Oval 9"/>
          <p:cNvSpPr>
            <a:spLocks noChangeArrowheads="1"/>
          </p:cNvSpPr>
          <p:nvPr/>
        </p:nvSpPr>
        <p:spPr bwMode="auto">
          <a:xfrm>
            <a:off x="8497888" y="1446213"/>
            <a:ext cx="182562" cy="182562"/>
          </a:xfrm>
          <a:prstGeom prst="ellipse">
            <a:avLst/>
          </a:prstGeom>
          <a:solidFill>
            <a:srgbClr val="00AE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593" name="AutoShape 10"/>
          <p:cNvSpPr>
            <a:spLocks noChangeArrowheads="1"/>
          </p:cNvSpPr>
          <p:nvPr/>
        </p:nvSpPr>
        <p:spPr bwMode="auto">
          <a:xfrm>
            <a:off x="8315326" y="1812926"/>
            <a:ext cx="182563" cy="366713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594" name="AutoShape 11"/>
          <p:cNvSpPr>
            <a:spLocks noChangeArrowheads="1"/>
          </p:cNvSpPr>
          <p:nvPr/>
        </p:nvSpPr>
        <p:spPr bwMode="auto">
          <a:xfrm>
            <a:off x="8682038" y="1812926"/>
            <a:ext cx="182562" cy="366713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595" name="AutoShape 12"/>
          <p:cNvSpPr>
            <a:spLocks noChangeArrowheads="1"/>
          </p:cNvSpPr>
          <p:nvPr/>
        </p:nvSpPr>
        <p:spPr bwMode="auto">
          <a:xfrm>
            <a:off x="9504363" y="1812926"/>
            <a:ext cx="182562" cy="366713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596" name="AutoShape 13"/>
          <p:cNvSpPr>
            <a:spLocks noChangeArrowheads="1"/>
          </p:cNvSpPr>
          <p:nvPr/>
        </p:nvSpPr>
        <p:spPr bwMode="auto">
          <a:xfrm>
            <a:off x="9869488" y="1812926"/>
            <a:ext cx="182562" cy="366713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597" name="AutoShape 14"/>
          <p:cNvSpPr>
            <a:spLocks noChangeArrowheads="1"/>
          </p:cNvSpPr>
          <p:nvPr/>
        </p:nvSpPr>
        <p:spPr bwMode="auto">
          <a:xfrm>
            <a:off x="8497888" y="5195888"/>
            <a:ext cx="182562" cy="182562"/>
          </a:xfrm>
          <a:prstGeom prst="roundRect">
            <a:avLst>
              <a:gd name="adj" fmla="val 875"/>
            </a:avLst>
          </a:prstGeom>
          <a:solidFill>
            <a:srgbClr val="0099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598" name="AutoShape 15"/>
          <p:cNvSpPr>
            <a:spLocks noChangeArrowheads="1"/>
          </p:cNvSpPr>
          <p:nvPr/>
        </p:nvSpPr>
        <p:spPr bwMode="auto">
          <a:xfrm>
            <a:off x="8864601" y="2360613"/>
            <a:ext cx="182563" cy="182562"/>
          </a:xfrm>
          <a:prstGeom prst="roundRect">
            <a:avLst>
              <a:gd name="adj" fmla="val 87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599" name="AutoShape 16"/>
          <p:cNvSpPr>
            <a:spLocks noChangeArrowheads="1"/>
          </p:cNvSpPr>
          <p:nvPr/>
        </p:nvSpPr>
        <p:spPr bwMode="auto">
          <a:xfrm>
            <a:off x="9686926" y="2360613"/>
            <a:ext cx="182563" cy="182562"/>
          </a:xfrm>
          <a:prstGeom prst="roundRect">
            <a:avLst>
              <a:gd name="adj" fmla="val 87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00" name="AutoShape 17"/>
          <p:cNvSpPr>
            <a:spLocks noChangeArrowheads="1"/>
          </p:cNvSpPr>
          <p:nvPr/>
        </p:nvSpPr>
        <p:spPr bwMode="auto">
          <a:xfrm>
            <a:off x="9047163" y="1812926"/>
            <a:ext cx="182562" cy="366713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01" name="Line 18"/>
          <p:cNvSpPr>
            <a:spLocks noChangeShapeType="1"/>
          </p:cNvSpPr>
          <p:nvPr/>
        </p:nvSpPr>
        <p:spPr bwMode="auto">
          <a:xfrm flipH="1">
            <a:off x="8405814" y="1538289"/>
            <a:ext cx="185737" cy="274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02" name="Line 19"/>
          <p:cNvSpPr>
            <a:spLocks noChangeShapeType="1"/>
          </p:cNvSpPr>
          <p:nvPr/>
        </p:nvSpPr>
        <p:spPr bwMode="auto">
          <a:xfrm>
            <a:off x="8589963" y="1538289"/>
            <a:ext cx="182562" cy="274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03" name="Line 20"/>
          <p:cNvSpPr>
            <a:spLocks noChangeShapeType="1"/>
          </p:cNvSpPr>
          <p:nvPr/>
        </p:nvSpPr>
        <p:spPr bwMode="auto">
          <a:xfrm>
            <a:off x="9139239" y="1538289"/>
            <a:ext cx="1587" cy="274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04" name="Line 21"/>
          <p:cNvSpPr>
            <a:spLocks noChangeShapeType="1"/>
          </p:cNvSpPr>
          <p:nvPr/>
        </p:nvSpPr>
        <p:spPr bwMode="auto">
          <a:xfrm>
            <a:off x="9596439" y="1538289"/>
            <a:ext cx="1587" cy="274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05" name="Line 22"/>
          <p:cNvSpPr>
            <a:spLocks noChangeShapeType="1"/>
          </p:cNvSpPr>
          <p:nvPr/>
        </p:nvSpPr>
        <p:spPr bwMode="auto">
          <a:xfrm>
            <a:off x="9961564" y="1538289"/>
            <a:ext cx="1587" cy="274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06" name="AutoShape 23"/>
          <p:cNvSpPr>
            <a:spLocks noChangeArrowheads="1"/>
          </p:cNvSpPr>
          <p:nvPr/>
        </p:nvSpPr>
        <p:spPr bwMode="auto">
          <a:xfrm>
            <a:off x="8315326" y="2360613"/>
            <a:ext cx="182563" cy="182562"/>
          </a:xfrm>
          <a:prstGeom prst="roundRect">
            <a:avLst>
              <a:gd name="adj" fmla="val 87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07" name="AutoShape 24"/>
          <p:cNvSpPr>
            <a:spLocks noChangeArrowheads="1"/>
          </p:cNvSpPr>
          <p:nvPr/>
        </p:nvSpPr>
        <p:spPr bwMode="auto">
          <a:xfrm>
            <a:off x="9229726" y="5195888"/>
            <a:ext cx="182563" cy="182562"/>
          </a:xfrm>
          <a:prstGeom prst="roundRect">
            <a:avLst>
              <a:gd name="adj" fmla="val 875"/>
            </a:avLst>
          </a:prstGeom>
          <a:solidFill>
            <a:srgbClr val="0099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08" name="AutoShape 25"/>
          <p:cNvSpPr>
            <a:spLocks noChangeArrowheads="1"/>
          </p:cNvSpPr>
          <p:nvPr/>
        </p:nvSpPr>
        <p:spPr bwMode="auto">
          <a:xfrm>
            <a:off x="9961563" y="5195888"/>
            <a:ext cx="182562" cy="182562"/>
          </a:xfrm>
          <a:prstGeom prst="roundRect">
            <a:avLst>
              <a:gd name="adj" fmla="val 875"/>
            </a:avLst>
          </a:prstGeom>
          <a:solidFill>
            <a:srgbClr val="0099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09" name="AutoShape 26"/>
          <p:cNvSpPr>
            <a:spLocks noChangeArrowheads="1"/>
          </p:cNvSpPr>
          <p:nvPr/>
        </p:nvSpPr>
        <p:spPr bwMode="auto">
          <a:xfrm>
            <a:off x="7493000" y="5653088"/>
            <a:ext cx="731838" cy="457200"/>
          </a:xfrm>
          <a:prstGeom prst="roundRect">
            <a:avLst>
              <a:gd name="adj" fmla="val 347"/>
            </a:avLst>
          </a:prstGeom>
          <a:solidFill>
            <a:srgbClr val="FF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10" name="AutoShape 27"/>
          <p:cNvSpPr>
            <a:spLocks noChangeArrowheads="1"/>
          </p:cNvSpPr>
          <p:nvPr/>
        </p:nvSpPr>
        <p:spPr bwMode="auto">
          <a:xfrm>
            <a:off x="8497889" y="5653088"/>
            <a:ext cx="731837" cy="457200"/>
          </a:xfrm>
          <a:prstGeom prst="roundRect">
            <a:avLst>
              <a:gd name="adj" fmla="val 347"/>
            </a:avLst>
          </a:prstGeom>
          <a:solidFill>
            <a:srgbClr val="FF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11" name="AutoShape 28"/>
          <p:cNvSpPr>
            <a:spLocks noChangeArrowheads="1"/>
          </p:cNvSpPr>
          <p:nvPr/>
        </p:nvSpPr>
        <p:spPr bwMode="auto">
          <a:xfrm>
            <a:off x="9504364" y="5653088"/>
            <a:ext cx="731837" cy="457200"/>
          </a:xfrm>
          <a:prstGeom prst="roundRect">
            <a:avLst>
              <a:gd name="adj" fmla="val 347"/>
            </a:avLst>
          </a:prstGeom>
          <a:solidFill>
            <a:srgbClr val="FF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12" name="Line 29"/>
          <p:cNvSpPr>
            <a:spLocks noChangeShapeType="1"/>
          </p:cNvSpPr>
          <p:nvPr/>
        </p:nvSpPr>
        <p:spPr bwMode="auto">
          <a:xfrm flipH="1">
            <a:off x="7856538" y="5378450"/>
            <a:ext cx="735012" cy="274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13" name="Line 30"/>
          <p:cNvSpPr>
            <a:spLocks noChangeShapeType="1"/>
          </p:cNvSpPr>
          <p:nvPr/>
        </p:nvSpPr>
        <p:spPr bwMode="auto">
          <a:xfrm>
            <a:off x="8589964" y="5378450"/>
            <a:ext cx="274637" cy="274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14" name="Line 31"/>
          <p:cNvSpPr>
            <a:spLocks noChangeShapeType="1"/>
          </p:cNvSpPr>
          <p:nvPr/>
        </p:nvSpPr>
        <p:spPr bwMode="auto">
          <a:xfrm flipH="1">
            <a:off x="9045576" y="5378450"/>
            <a:ext cx="277813" cy="274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15" name="Line 32"/>
          <p:cNvSpPr>
            <a:spLocks noChangeShapeType="1"/>
          </p:cNvSpPr>
          <p:nvPr/>
        </p:nvSpPr>
        <p:spPr bwMode="auto">
          <a:xfrm>
            <a:off x="10053639" y="5378450"/>
            <a:ext cx="1587" cy="274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16" name="AutoShape 33"/>
          <p:cNvSpPr>
            <a:spLocks/>
          </p:cNvSpPr>
          <p:nvPr/>
        </p:nvSpPr>
        <p:spPr bwMode="auto">
          <a:xfrm>
            <a:off x="8040689" y="2817814"/>
            <a:ext cx="2378075" cy="2103437"/>
          </a:xfrm>
          <a:prstGeom prst="roundRect">
            <a:avLst>
              <a:gd name="adj" fmla="val 74"/>
            </a:avLst>
          </a:prstGeom>
          <a:solidFill>
            <a:srgbClr val="E6E6E6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17" name="AutoShape 34"/>
          <p:cNvSpPr>
            <a:spLocks/>
          </p:cNvSpPr>
          <p:nvPr/>
        </p:nvSpPr>
        <p:spPr bwMode="auto">
          <a:xfrm>
            <a:off x="8132763" y="2909889"/>
            <a:ext cx="2195512" cy="1920875"/>
          </a:xfrm>
          <a:prstGeom prst="roundRect">
            <a:avLst>
              <a:gd name="adj" fmla="val 79"/>
            </a:avLst>
          </a:prstGeom>
          <a:solidFill>
            <a:srgbClr val="CCCCCC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18" name="Line 35"/>
          <p:cNvSpPr>
            <a:spLocks noChangeShapeType="1"/>
          </p:cNvSpPr>
          <p:nvPr/>
        </p:nvSpPr>
        <p:spPr bwMode="auto">
          <a:xfrm>
            <a:off x="8407400" y="2178051"/>
            <a:ext cx="1588" cy="182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19" name="Line 36"/>
          <p:cNvSpPr>
            <a:spLocks noChangeShapeType="1"/>
          </p:cNvSpPr>
          <p:nvPr/>
        </p:nvSpPr>
        <p:spPr bwMode="auto">
          <a:xfrm>
            <a:off x="8772526" y="2178051"/>
            <a:ext cx="182563" cy="182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20" name="Line 37"/>
          <p:cNvSpPr>
            <a:spLocks noChangeShapeType="1"/>
          </p:cNvSpPr>
          <p:nvPr/>
        </p:nvSpPr>
        <p:spPr bwMode="auto">
          <a:xfrm flipH="1">
            <a:off x="8955089" y="2178051"/>
            <a:ext cx="185737" cy="182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21" name="Line 38"/>
          <p:cNvSpPr>
            <a:spLocks noChangeShapeType="1"/>
          </p:cNvSpPr>
          <p:nvPr/>
        </p:nvSpPr>
        <p:spPr bwMode="auto">
          <a:xfrm>
            <a:off x="9596438" y="2178051"/>
            <a:ext cx="182562" cy="182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22" name="Line 39"/>
          <p:cNvSpPr>
            <a:spLocks noChangeShapeType="1"/>
          </p:cNvSpPr>
          <p:nvPr/>
        </p:nvSpPr>
        <p:spPr bwMode="auto">
          <a:xfrm flipH="1">
            <a:off x="9777414" y="2178051"/>
            <a:ext cx="185737" cy="182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23" name="Line 40"/>
          <p:cNvSpPr>
            <a:spLocks noChangeShapeType="1"/>
          </p:cNvSpPr>
          <p:nvPr/>
        </p:nvSpPr>
        <p:spPr bwMode="auto">
          <a:xfrm>
            <a:off x="8407400" y="2543175"/>
            <a:ext cx="1588" cy="457200"/>
          </a:xfrm>
          <a:prstGeom prst="line">
            <a:avLst/>
          </a:prstGeom>
          <a:noFill/>
          <a:ln w="73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24" name="Line 41"/>
          <p:cNvSpPr>
            <a:spLocks noChangeShapeType="1"/>
          </p:cNvSpPr>
          <p:nvPr/>
        </p:nvSpPr>
        <p:spPr bwMode="auto">
          <a:xfrm>
            <a:off x="8955089" y="2543175"/>
            <a:ext cx="1587" cy="457200"/>
          </a:xfrm>
          <a:prstGeom prst="line">
            <a:avLst/>
          </a:prstGeom>
          <a:noFill/>
          <a:ln w="73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25" name="Line 42"/>
          <p:cNvSpPr>
            <a:spLocks noChangeShapeType="1"/>
          </p:cNvSpPr>
          <p:nvPr/>
        </p:nvSpPr>
        <p:spPr bwMode="auto">
          <a:xfrm>
            <a:off x="9779000" y="2543175"/>
            <a:ext cx="1588" cy="457200"/>
          </a:xfrm>
          <a:prstGeom prst="line">
            <a:avLst/>
          </a:prstGeom>
          <a:noFill/>
          <a:ln w="73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26" name="Line 43"/>
          <p:cNvSpPr>
            <a:spLocks noChangeShapeType="1"/>
          </p:cNvSpPr>
          <p:nvPr/>
        </p:nvSpPr>
        <p:spPr bwMode="auto">
          <a:xfrm>
            <a:off x="8589964" y="4738688"/>
            <a:ext cx="1587" cy="457200"/>
          </a:xfrm>
          <a:prstGeom prst="line">
            <a:avLst/>
          </a:prstGeom>
          <a:noFill/>
          <a:ln w="73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27" name="Line 44"/>
          <p:cNvSpPr>
            <a:spLocks noChangeShapeType="1"/>
          </p:cNvSpPr>
          <p:nvPr/>
        </p:nvSpPr>
        <p:spPr bwMode="auto">
          <a:xfrm>
            <a:off x="9321800" y="4738688"/>
            <a:ext cx="1588" cy="457200"/>
          </a:xfrm>
          <a:prstGeom prst="line">
            <a:avLst/>
          </a:prstGeom>
          <a:noFill/>
          <a:ln w="73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28" name="Line 45"/>
          <p:cNvSpPr>
            <a:spLocks noChangeShapeType="1"/>
          </p:cNvSpPr>
          <p:nvPr/>
        </p:nvSpPr>
        <p:spPr bwMode="auto">
          <a:xfrm>
            <a:off x="10053639" y="4738688"/>
            <a:ext cx="1587" cy="457200"/>
          </a:xfrm>
          <a:prstGeom prst="line">
            <a:avLst/>
          </a:prstGeom>
          <a:noFill/>
          <a:ln w="7308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29" name="Oval 46"/>
          <p:cNvSpPr>
            <a:spLocks/>
          </p:cNvSpPr>
          <p:nvPr/>
        </p:nvSpPr>
        <p:spPr bwMode="auto">
          <a:xfrm>
            <a:off x="8315326" y="3000376"/>
            <a:ext cx="182563" cy="182563"/>
          </a:xfrm>
          <a:prstGeom prst="ellipse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30" name="Oval 47"/>
          <p:cNvSpPr>
            <a:spLocks/>
          </p:cNvSpPr>
          <p:nvPr/>
        </p:nvSpPr>
        <p:spPr bwMode="auto">
          <a:xfrm>
            <a:off x="8864601" y="3000376"/>
            <a:ext cx="182563" cy="182563"/>
          </a:xfrm>
          <a:prstGeom prst="ellipse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31" name="Oval 48"/>
          <p:cNvSpPr>
            <a:spLocks/>
          </p:cNvSpPr>
          <p:nvPr/>
        </p:nvSpPr>
        <p:spPr bwMode="auto">
          <a:xfrm>
            <a:off x="9686926" y="3000376"/>
            <a:ext cx="182563" cy="182563"/>
          </a:xfrm>
          <a:prstGeom prst="ellipse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32" name="Oval 49"/>
          <p:cNvSpPr>
            <a:spLocks/>
          </p:cNvSpPr>
          <p:nvPr/>
        </p:nvSpPr>
        <p:spPr bwMode="auto">
          <a:xfrm>
            <a:off x="8497888" y="4556126"/>
            <a:ext cx="182562" cy="182563"/>
          </a:xfrm>
          <a:prstGeom prst="ellipse">
            <a:avLst/>
          </a:prstGeom>
          <a:solidFill>
            <a:srgbClr val="0099FF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33" name="Oval 50"/>
          <p:cNvSpPr>
            <a:spLocks/>
          </p:cNvSpPr>
          <p:nvPr/>
        </p:nvSpPr>
        <p:spPr bwMode="auto">
          <a:xfrm>
            <a:off x="9229726" y="4556126"/>
            <a:ext cx="182563" cy="182563"/>
          </a:xfrm>
          <a:prstGeom prst="ellipse">
            <a:avLst/>
          </a:prstGeom>
          <a:solidFill>
            <a:srgbClr val="0099FF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34" name="Oval 51"/>
          <p:cNvSpPr>
            <a:spLocks/>
          </p:cNvSpPr>
          <p:nvPr/>
        </p:nvSpPr>
        <p:spPr bwMode="auto">
          <a:xfrm>
            <a:off x="9961563" y="4556126"/>
            <a:ext cx="182562" cy="182563"/>
          </a:xfrm>
          <a:prstGeom prst="ellipse">
            <a:avLst/>
          </a:prstGeom>
          <a:solidFill>
            <a:srgbClr val="0099FF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35" name="Oval 52"/>
          <p:cNvSpPr>
            <a:spLocks/>
          </p:cNvSpPr>
          <p:nvPr/>
        </p:nvSpPr>
        <p:spPr bwMode="auto">
          <a:xfrm>
            <a:off x="8315326" y="3457576"/>
            <a:ext cx="182563" cy="182563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36" name="Oval 53"/>
          <p:cNvSpPr>
            <a:spLocks/>
          </p:cNvSpPr>
          <p:nvPr/>
        </p:nvSpPr>
        <p:spPr bwMode="auto">
          <a:xfrm>
            <a:off x="9779001" y="3549651"/>
            <a:ext cx="182563" cy="182563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37" name="Oval 54"/>
          <p:cNvSpPr>
            <a:spLocks/>
          </p:cNvSpPr>
          <p:nvPr/>
        </p:nvSpPr>
        <p:spPr bwMode="auto">
          <a:xfrm>
            <a:off x="9047163" y="3549651"/>
            <a:ext cx="182562" cy="182563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38" name="Oval 55"/>
          <p:cNvSpPr>
            <a:spLocks/>
          </p:cNvSpPr>
          <p:nvPr/>
        </p:nvSpPr>
        <p:spPr bwMode="auto">
          <a:xfrm>
            <a:off x="9412288" y="3549651"/>
            <a:ext cx="182562" cy="182563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39" name="Line 56"/>
          <p:cNvSpPr>
            <a:spLocks noChangeShapeType="1"/>
          </p:cNvSpPr>
          <p:nvPr/>
        </p:nvSpPr>
        <p:spPr bwMode="auto">
          <a:xfrm>
            <a:off x="8955089" y="3184526"/>
            <a:ext cx="549275" cy="365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40" name="Line 57"/>
          <p:cNvSpPr>
            <a:spLocks noChangeShapeType="1"/>
          </p:cNvSpPr>
          <p:nvPr/>
        </p:nvSpPr>
        <p:spPr bwMode="auto">
          <a:xfrm flipH="1">
            <a:off x="9502776" y="3184526"/>
            <a:ext cx="277813" cy="365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41" name="Line 58"/>
          <p:cNvSpPr>
            <a:spLocks noChangeShapeType="1"/>
          </p:cNvSpPr>
          <p:nvPr/>
        </p:nvSpPr>
        <p:spPr bwMode="auto">
          <a:xfrm flipH="1">
            <a:off x="9320214" y="3732214"/>
            <a:ext cx="185737" cy="822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42" name="Line 59"/>
          <p:cNvSpPr>
            <a:spLocks noChangeShapeType="1"/>
          </p:cNvSpPr>
          <p:nvPr/>
        </p:nvSpPr>
        <p:spPr bwMode="auto">
          <a:xfrm>
            <a:off x="9504364" y="3732214"/>
            <a:ext cx="549275" cy="822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43" name="Line 60"/>
          <p:cNvSpPr>
            <a:spLocks noChangeShapeType="1"/>
          </p:cNvSpPr>
          <p:nvPr/>
        </p:nvSpPr>
        <p:spPr bwMode="auto">
          <a:xfrm flipV="1">
            <a:off x="9321801" y="3732213"/>
            <a:ext cx="549275" cy="825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44" name="Line 61"/>
          <p:cNvSpPr>
            <a:spLocks noChangeShapeType="1"/>
          </p:cNvSpPr>
          <p:nvPr/>
        </p:nvSpPr>
        <p:spPr bwMode="auto">
          <a:xfrm flipH="1" flipV="1">
            <a:off x="9869489" y="3732213"/>
            <a:ext cx="185737" cy="825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45" name="Line 62"/>
          <p:cNvSpPr>
            <a:spLocks noChangeShapeType="1"/>
          </p:cNvSpPr>
          <p:nvPr/>
        </p:nvSpPr>
        <p:spPr bwMode="auto">
          <a:xfrm flipH="1" flipV="1">
            <a:off x="9775825" y="3182938"/>
            <a:ext cx="95250" cy="368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46" name="Line 63"/>
          <p:cNvSpPr>
            <a:spLocks noChangeShapeType="1"/>
          </p:cNvSpPr>
          <p:nvPr/>
        </p:nvSpPr>
        <p:spPr bwMode="auto">
          <a:xfrm flipH="1" flipV="1">
            <a:off x="8953501" y="3182938"/>
            <a:ext cx="917575" cy="368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47" name="Line 64"/>
          <p:cNvSpPr>
            <a:spLocks noChangeShapeType="1"/>
          </p:cNvSpPr>
          <p:nvPr/>
        </p:nvSpPr>
        <p:spPr bwMode="auto">
          <a:xfrm>
            <a:off x="8407400" y="3184525"/>
            <a:ext cx="1588" cy="274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48" name="Line 65"/>
          <p:cNvSpPr>
            <a:spLocks noChangeShapeType="1"/>
          </p:cNvSpPr>
          <p:nvPr/>
        </p:nvSpPr>
        <p:spPr bwMode="auto">
          <a:xfrm>
            <a:off x="8407400" y="3184526"/>
            <a:ext cx="731838" cy="365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49" name="Oval 66"/>
          <p:cNvSpPr>
            <a:spLocks/>
          </p:cNvSpPr>
          <p:nvPr/>
        </p:nvSpPr>
        <p:spPr bwMode="auto">
          <a:xfrm>
            <a:off x="8864601" y="3824288"/>
            <a:ext cx="182563" cy="182562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50" name="Line 67"/>
          <p:cNvSpPr>
            <a:spLocks noChangeShapeType="1"/>
          </p:cNvSpPr>
          <p:nvPr/>
        </p:nvSpPr>
        <p:spPr bwMode="auto">
          <a:xfrm flipH="1" flipV="1">
            <a:off x="8955088" y="4005263"/>
            <a:ext cx="368300" cy="5524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51" name="Line 68"/>
          <p:cNvSpPr>
            <a:spLocks noChangeShapeType="1"/>
          </p:cNvSpPr>
          <p:nvPr/>
        </p:nvSpPr>
        <p:spPr bwMode="auto">
          <a:xfrm flipH="1" flipV="1">
            <a:off x="9045575" y="4005263"/>
            <a:ext cx="1009650" cy="5524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52" name="Line 69"/>
          <p:cNvSpPr>
            <a:spLocks noChangeShapeType="1"/>
          </p:cNvSpPr>
          <p:nvPr/>
        </p:nvSpPr>
        <p:spPr bwMode="auto">
          <a:xfrm flipH="1" flipV="1">
            <a:off x="8404225" y="3182939"/>
            <a:ext cx="552450" cy="642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53" name="Line 70"/>
          <p:cNvSpPr>
            <a:spLocks noChangeShapeType="1"/>
          </p:cNvSpPr>
          <p:nvPr/>
        </p:nvSpPr>
        <p:spPr bwMode="auto">
          <a:xfrm>
            <a:off x="8407401" y="3641725"/>
            <a:ext cx="182563" cy="914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54" name="Line 71"/>
          <p:cNvSpPr>
            <a:spLocks noChangeShapeType="1"/>
          </p:cNvSpPr>
          <p:nvPr/>
        </p:nvSpPr>
        <p:spPr bwMode="auto">
          <a:xfrm flipV="1">
            <a:off x="8682039" y="4005263"/>
            <a:ext cx="274637" cy="5524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55" name="Line 72"/>
          <p:cNvSpPr>
            <a:spLocks noChangeShapeType="1"/>
          </p:cNvSpPr>
          <p:nvPr/>
        </p:nvSpPr>
        <p:spPr bwMode="auto">
          <a:xfrm>
            <a:off x="9139238" y="3732214"/>
            <a:ext cx="182562" cy="822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67656" name="Line 73"/>
          <p:cNvSpPr>
            <a:spLocks noChangeShapeType="1"/>
          </p:cNvSpPr>
          <p:nvPr/>
        </p:nvSpPr>
        <p:spPr bwMode="auto">
          <a:xfrm>
            <a:off x="9139238" y="3732214"/>
            <a:ext cx="914400" cy="822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 sz="2000">
              <a:solidFill>
                <a:srgbClr val="000000"/>
              </a:solidFill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B3BB-6056-4194-B9F7-700A64BA2071}" type="slidenum">
              <a:rPr lang="en-US" smtClean="0"/>
              <a:pPr/>
              <a:t>29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016527" y="1268789"/>
            <a:ext cx="4868595" cy="1875673"/>
            <a:chOff x="433655" y="4554538"/>
            <a:chExt cx="4868595" cy="187567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3655" y="4554538"/>
              <a:ext cx="4868595" cy="1875673"/>
            </a:xfrm>
            <a:prstGeom prst="rect">
              <a:avLst/>
            </a:prstGeom>
          </p:spPr>
        </p:pic>
        <p:sp>
          <p:nvSpPr>
            <p:cNvPr id="79" name="Rectangle 78"/>
            <p:cNvSpPr/>
            <p:nvPr/>
          </p:nvSpPr>
          <p:spPr>
            <a:xfrm>
              <a:off x="2138996" y="5138790"/>
              <a:ext cx="1203643" cy="201306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oli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9814142" y="2930040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NoC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Model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462039" y="1459980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Traffic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Scenario</a:t>
            </a:r>
          </a:p>
        </p:txBody>
      </p:sp>
      <p:pic>
        <p:nvPicPr>
          <p:cNvPr id="84" name="Picture 3">
            <a:extLst>
              <a:ext uri="{FF2B5EF4-FFF2-40B4-BE49-F238E27FC236}">
                <a16:creationId xmlns:a16="http://schemas.microsoft.com/office/drawing/2014/main" xmlns="" id="{0A381100-42A2-4EE0-BAB7-4BB7897FA8F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673" y="2411789"/>
            <a:ext cx="6346550" cy="276275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E8B1A76E-6353-4E36-B63C-BAD0560924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3988" y="3726842"/>
            <a:ext cx="5594350" cy="2686802"/>
          </a:xfrm>
          <a:prstGeom prst="rect">
            <a:avLst/>
          </a:prstGeom>
        </p:spPr>
      </p:pic>
      <p:pic>
        <p:nvPicPr>
          <p:cNvPr id="86" name="Image 85">
            <a:extLst>
              <a:ext uri="{FF2B5EF4-FFF2-40B4-BE49-F238E27FC236}">
                <a16:creationId xmlns:a16="http://schemas.microsoft.com/office/drawing/2014/main" xmlns="" id="{11B8A6DB-B291-472C-B34C-C786BD4312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3850" y="5198241"/>
            <a:ext cx="1371600" cy="438150"/>
          </a:xfrm>
          <a:prstGeom prst="rect">
            <a:avLst/>
          </a:prstGeom>
        </p:spPr>
      </p:pic>
      <p:sp>
        <p:nvSpPr>
          <p:cNvPr id="87" name="Fußzeilenplatzhalter 3">
            <a:extLst>
              <a:ext uri="{FF2B5EF4-FFF2-40B4-BE49-F238E27FC236}">
                <a16:creationId xmlns:a16="http://schemas.microsoft.com/office/drawing/2014/main" xmlns="" id="{0E923706-7A8A-4CCA-8CEC-F87C78EFA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/>
              <a:t>© </a:t>
            </a:r>
            <a:r>
              <a:rPr lang="en-US" dirty="0" err="1"/>
              <a:t>Accellera</a:t>
            </a:r>
            <a:r>
              <a:rPr lang="en-US" dirty="0"/>
              <a:t> Systems Initiative</a:t>
            </a:r>
          </a:p>
        </p:txBody>
      </p:sp>
    </p:spTree>
    <p:extLst>
      <p:ext uri="{BB962C8B-B14F-4D97-AF65-F5344CB8AC3E}">
        <p14:creationId xmlns:p14="http://schemas.microsoft.com/office/powerpoint/2010/main" val="38487716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prototype by example</a:t>
            </a:r>
            <a:endParaRPr lang="en-US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Eyck </a:t>
            </a:r>
            <a:r>
              <a:rPr lang="en-US" dirty="0" err="1" smtClean="0"/>
              <a:t>Jentzsch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163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37FF79B8-D826-458B-BE34-E170D6E69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778" y="1302024"/>
            <a:ext cx="6953559" cy="3389911"/>
          </a:xfrm>
          <a:prstGeom prst="rect">
            <a:avLst/>
          </a:prstGeom>
        </p:spPr>
      </p:pic>
      <p:sp>
        <p:nvSpPr>
          <p:cNvPr id="71684" name="Rectangle 7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RTL Simulation</a:t>
            </a:r>
          </a:p>
        </p:txBody>
      </p:sp>
      <p:pic>
        <p:nvPicPr>
          <p:cNvPr id="86" name="Image 85">
            <a:extLst>
              <a:ext uri="{FF2B5EF4-FFF2-40B4-BE49-F238E27FC236}">
                <a16:creationId xmlns:a16="http://schemas.microsoft.com/office/drawing/2014/main" xmlns="" id="{11B8A6DB-B291-472C-B34C-C786BD4312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3850" y="5198241"/>
            <a:ext cx="1371600" cy="438150"/>
          </a:xfrm>
          <a:prstGeom prst="rect">
            <a:avLst/>
          </a:prstGeom>
        </p:spPr>
      </p:pic>
      <p:sp>
        <p:nvSpPr>
          <p:cNvPr id="87" name="Fußzeilenplatzhalter 3">
            <a:extLst>
              <a:ext uri="{FF2B5EF4-FFF2-40B4-BE49-F238E27FC236}">
                <a16:creationId xmlns:a16="http://schemas.microsoft.com/office/drawing/2014/main" xmlns="" id="{0E923706-7A8A-4CCA-8CEC-F87C78EFA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/>
              <a:t>© </a:t>
            </a:r>
            <a:r>
              <a:rPr lang="en-US" dirty="0" err="1"/>
              <a:t>Accellera</a:t>
            </a:r>
            <a:r>
              <a:rPr lang="en-US" dirty="0"/>
              <a:t> Systems Initiative</a:t>
            </a:r>
          </a:p>
        </p:txBody>
      </p:sp>
      <p:sp>
        <p:nvSpPr>
          <p:cNvPr id="88" name="AutoShape 5">
            <a:extLst>
              <a:ext uri="{FF2B5EF4-FFF2-40B4-BE49-F238E27FC236}">
                <a16:creationId xmlns:a16="http://schemas.microsoft.com/office/drawing/2014/main" xmlns="" id="{7796E0F5-582B-4F2D-85A8-3D8D467F66D1}"/>
              </a:ext>
            </a:extLst>
          </p:cNvPr>
          <p:cNvSpPr>
            <a:spLocks/>
          </p:cNvSpPr>
          <p:nvPr/>
        </p:nvSpPr>
        <p:spPr bwMode="auto">
          <a:xfrm>
            <a:off x="8061325" y="2866233"/>
            <a:ext cx="2378075" cy="2103437"/>
          </a:xfrm>
          <a:prstGeom prst="roundRect">
            <a:avLst>
              <a:gd name="adj" fmla="val 74"/>
            </a:avLst>
          </a:prstGeom>
          <a:solidFill>
            <a:srgbClr val="E6E6E6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89" name="AutoShape 6">
            <a:extLst>
              <a:ext uri="{FF2B5EF4-FFF2-40B4-BE49-F238E27FC236}">
                <a16:creationId xmlns:a16="http://schemas.microsoft.com/office/drawing/2014/main" xmlns="" id="{C6494458-FD2A-4071-B00E-898394F9DD19}"/>
              </a:ext>
            </a:extLst>
          </p:cNvPr>
          <p:cNvSpPr>
            <a:spLocks/>
          </p:cNvSpPr>
          <p:nvPr/>
        </p:nvSpPr>
        <p:spPr bwMode="auto">
          <a:xfrm>
            <a:off x="8153400" y="2958308"/>
            <a:ext cx="2195512" cy="1920875"/>
          </a:xfrm>
          <a:prstGeom prst="roundRect">
            <a:avLst>
              <a:gd name="adj" fmla="val 7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0" name="AutoShape 13">
            <a:extLst>
              <a:ext uri="{FF2B5EF4-FFF2-40B4-BE49-F238E27FC236}">
                <a16:creationId xmlns:a16="http://schemas.microsoft.com/office/drawing/2014/main" xmlns="" id="{338A9366-E3D4-4FA3-BF83-7BE4B995565E}"/>
              </a:ext>
            </a:extLst>
          </p:cNvPr>
          <p:cNvSpPr>
            <a:spLocks/>
          </p:cNvSpPr>
          <p:nvPr/>
        </p:nvSpPr>
        <p:spPr bwMode="auto">
          <a:xfrm>
            <a:off x="8245475" y="3598070"/>
            <a:ext cx="2011362" cy="639763"/>
          </a:xfrm>
          <a:prstGeom prst="roundRect">
            <a:avLst>
              <a:gd name="adj" fmla="val 245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>
                <a:latin typeface="Times New Roman" pitchFamily="18" charset="0"/>
                <a:cs typeface="Tahoma" pitchFamily="34" charset="0"/>
              </a:rPr>
              <a:t>RTL</a:t>
            </a:r>
          </a:p>
        </p:txBody>
      </p:sp>
      <p:sp>
        <p:nvSpPr>
          <p:cNvPr id="91" name="AutoShape 20">
            <a:extLst>
              <a:ext uri="{FF2B5EF4-FFF2-40B4-BE49-F238E27FC236}">
                <a16:creationId xmlns:a16="http://schemas.microsoft.com/office/drawing/2014/main" xmlns="" id="{7C275036-CF24-4AC6-A028-5268C1F7E2B3}"/>
              </a:ext>
            </a:extLst>
          </p:cNvPr>
          <p:cNvSpPr>
            <a:spLocks/>
          </p:cNvSpPr>
          <p:nvPr/>
        </p:nvSpPr>
        <p:spPr bwMode="auto">
          <a:xfrm>
            <a:off x="8335962" y="3323433"/>
            <a:ext cx="182563" cy="182562"/>
          </a:xfrm>
          <a:prstGeom prst="roundRect">
            <a:avLst>
              <a:gd name="adj" fmla="val 875"/>
            </a:avLst>
          </a:prstGeom>
          <a:solidFill>
            <a:srgbClr val="FF15CD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2" name="AutoShape 21">
            <a:extLst>
              <a:ext uri="{FF2B5EF4-FFF2-40B4-BE49-F238E27FC236}">
                <a16:creationId xmlns:a16="http://schemas.microsoft.com/office/drawing/2014/main" xmlns="" id="{7ADF5A9C-19DA-4C16-9F2E-7C67C1EB649A}"/>
              </a:ext>
            </a:extLst>
          </p:cNvPr>
          <p:cNvSpPr>
            <a:spLocks/>
          </p:cNvSpPr>
          <p:nvPr/>
        </p:nvSpPr>
        <p:spPr bwMode="auto">
          <a:xfrm>
            <a:off x="8885237" y="3323433"/>
            <a:ext cx="182563" cy="182562"/>
          </a:xfrm>
          <a:prstGeom prst="roundRect">
            <a:avLst>
              <a:gd name="adj" fmla="val 875"/>
            </a:avLst>
          </a:prstGeom>
          <a:solidFill>
            <a:srgbClr val="FF15CD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3" name="AutoShape 22">
            <a:extLst>
              <a:ext uri="{FF2B5EF4-FFF2-40B4-BE49-F238E27FC236}">
                <a16:creationId xmlns:a16="http://schemas.microsoft.com/office/drawing/2014/main" xmlns="" id="{AD8C9D56-5F4B-4759-80BC-97FB74D96E57}"/>
              </a:ext>
            </a:extLst>
          </p:cNvPr>
          <p:cNvSpPr>
            <a:spLocks/>
          </p:cNvSpPr>
          <p:nvPr/>
        </p:nvSpPr>
        <p:spPr bwMode="auto">
          <a:xfrm>
            <a:off x="9707562" y="3323433"/>
            <a:ext cx="182563" cy="182562"/>
          </a:xfrm>
          <a:prstGeom prst="roundRect">
            <a:avLst>
              <a:gd name="adj" fmla="val 875"/>
            </a:avLst>
          </a:prstGeom>
          <a:solidFill>
            <a:srgbClr val="FF15CD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4" name="AutoShape 23">
            <a:extLst>
              <a:ext uri="{FF2B5EF4-FFF2-40B4-BE49-F238E27FC236}">
                <a16:creationId xmlns:a16="http://schemas.microsoft.com/office/drawing/2014/main" xmlns="" id="{8515BA8C-C61D-4650-A14A-AE09FCD148AE}"/>
              </a:ext>
            </a:extLst>
          </p:cNvPr>
          <p:cNvSpPr>
            <a:spLocks/>
          </p:cNvSpPr>
          <p:nvPr/>
        </p:nvSpPr>
        <p:spPr bwMode="auto">
          <a:xfrm>
            <a:off x="8518525" y="4329908"/>
            <a:ext cx="182562" cy="182562"/>
          </a:xfrm>
          <a:prstGeom prst="roundRect">
            <a:avLst>
              <a:gd name="adj" fmla="val 875"/>
            </a:avLst>
          </a:prstGeom>
          <a:solidFill>
            <a:srgbClr val="FF15CD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5" name="AutoShape 24">
            <a:extLst>
              <a:ext uri="{FF2B5EF4-FFF2-40B4-BE49-F238E27FC236}">
                <a16:creationId xmlns:a16="http://schemas.microsoft.com/office/drawing/2014/main" xmlns="" id="{FACA5FFE-9BE5-4D0F-943D-421AB2ADD4C4}"/>
              </a:ext>
            </a:extLst>
          </p:cNvPr>
          <p:cNvSpPr>
            <a:spLocks/>
          </p:cNvSpPr>
          <p:nvPr/>
        </p:nvSpPr>
        <p:spPr bwMode="auto">
          <a:xfrm>
            <a:off x="9250362" y="4329908"/>
            <a:ext cx="182563" cy="182562"/>
          </a:xfrm>
          <a:prstGeom prst="roundRect">
            <a:avLst>
              <a:gd name="adj" fmla="val 875"/>
            </a:avLst>
          </a:prstGeom>
          <a:solidFill>
            <a:srgbClr val="FF15CD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6" name="AutoShape 25">
            <a:extLst>
              <a:ext uri="{FF2B5EF4-FFF2-40B4-BE49-F238E27FC236}">
                <a16:creationId xmlns:a16="http://schemas.microsoft.com/office/drawing/2014/main" xmlns="" id="{CBB5A168-5CEE-4468-9A1B-6E6FFE4B89CF}"/>
              </a:ext>
            </a:extLst>
          </p:cNvPr>
          <p:cNvSpPr>
            <a:spLocks/>
          </p:cNvSpPr>
          <p:nvPr/>
        </p:nvSpPr>
        <p:spPr bwMode="auto">
          <a:xfrm>
            <a:off x="9982200" y="4329908"/>
            <a:ext cx="182562" cy="182562"/>
          </a:xfrm>
          <a:prstGeom prst="roundRect">
            <a:avLst>
              <a:gd name="adj" fmla="val 875"/>
            </a:avLst>
          </a:prstGeom>
          <a:solidFill>
            <a:srgbClr val="FF15CD"/>
          </a:solidFill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7" name="Diamond 15">
            <a:extLst>
              <a:ext uri="{FF2B5EF4-FFF2-40B4-BE49-F238E27FC236}">
                <a16:creationId xmlns:a16="http://schemas.microsoft.com/office/drawing/2014/main" xmlns="" id="{24EB3990-05CD-4593-BCF2-4832D994097B}"/>
              </a:ext>
            </a:extLst>
          </p:cNvPr>
          <p:cNvSpPr/>
          <p:nvPr/>
        </p:nvSpPr>
        <p:spPr bwMode="auto">
          <a:xfrm>
            <a:off x="8284839" y="3047870"/>
            <a:ext cx="255888" cy="262273"/>
          </a:xfrm>
          <a:prstGeom prst="diamon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8" name="Diamond 16">
            <a:extLst>
              <a:ext uri="{FF2B5EF4-FFF2-40B4-BE49-F238E27FC236}">
                <a16:creationId xmlns:a16="http://schemas.microsoft.com/office/drawing/2014/main" xmlns="" id="{70A47587-38E2-482B-853D-97757DAAAF6B}"/>
              </a:ext>
            </a:extLst>
          </p:cNvPr>
          <p:cNvSpPr/>
          <p:nvPr/>
        </p:nvSpPr>
        <p:spPr bwMode="auto">
          <a:xfrm>
            <a:off x="8853908" y="3047870"/>
            <a:ext cx="255888" cy="262273"/>
          </a:xfrm>
          <a:prstGeom prst="diamon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9" name="Diamond 17">
            <a:extLst>
              <a:ext uri="{FF2B5EF4-FFF2-40B4-BE49-F238E27FC236}">
                <a16:creationId xmlns:a16="http://schemas.microsoft.com/office/drawing/2014/main" xmlns="" id="{014A9BA4-7E00-4B31-BD8B-414AC8C883D7}"/>
              </a:ext>
            </a:extLst>
          </p:cNvPr>
          <p:cNvSpPr/>
          <p:nvPr/>
        </p:nvSpPr>
        <p:spPr bwMode="auto">
          <a:xfrm>
            <a:off x="9670899" y="3047870"/>
            <a:ext cx="255888" cy="262273"/>
          </a:xfrm>
          <a:prstGeom prst="diamon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00" name="Diamond 18">
            <a:extLst>
              <a:ext uri="{FF2B5EF4-FFF2-40B4-BE49-F238E27FC236}">
                <a16:creationId xmlns:a16="http://schemas.microsoft.com/office/drawing/2014/main" xmlns="" id="{60F8BE0F-2DEF-4898-9AFF-053D65BFA51A}"/>
              </a:ext>
            </a:extLst>
          </p:cNvPr>
          <p:cNvSpPr/>
          <p:nvPr/>
        </p:nvSpPr>
        <p:spPr bwMode="auto">
          <a:xfrm>
            <a:off x="8489505" y="4514320"/>
            <a:ext cx="255888" cy="262273"/>
          </a:xfrm>
          <a:prstGeom prst="diamon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01" name="Diamond 19">
            <a:extLst>
              <a:ext uri="{FF2B5EF4-FFF2-40B4-BE49-F238E27FC236}">
                <a16:creationId xmlns:a16="http://schemas.microsoft.com/office/drawing/2014/main" xmlns="" id="{88365562-E55B-4D9A-9D19-DCFE4B436A47}"/>
              </a:ext>
            </a:extLst>
          </p:cNvPr>
          <p:cNvSpPr/>
          <p:nvPr/>
        </p:nvSpPr>
        <p:spPr bwMode="auto">
          <a:xfrm>
            <a:off x="9213699" y="4524835"/>
            <a:ext cx="255888" cy="262273"/>
          </a:xfrm>
          <a:prstGeom prst="diamon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02" name="Diamond 20">
            <a:extLst>
              <a:ext uri="{FF2B5EF4-FFF2-40B4-BE49-F238E27FC236}">
                <a16:creationId xmlns:a16="http://schemas.microsoft.com/office/drawing/2014/main" xmlns="" id="{C4751AD2-5AF7-45D9-8D08-FDF3FE52A62A}"/>
              </a:ext>
            </a:extLst>
          </p:cNvPr>
          <p:cNvSpPr/>
          <p:nvPr/>
        </p:nvSpPr>
        <p:spPr bwMode="auto">
          <a:xfrm>
            <a:off x="9949606" y="4514320"/>
            <a:ext cx="255888" cy="262273"/>
          </a:xfrm>
          <a:prstGeom prst="diamon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03" name="Freeform 2">
            <a:extLst>
              <a:ext uri="{FF2B5EF4-FFF2-40B4-BE49-F238E27FC236}">
                <a16:creationId xmlns:a16="http://schemas.microsoft.com/office/drawing/2014/main" xmlns="" id="{D66255C3-7257-4417-8C4D-C8430C146C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5181" y="1280320"/>
            <a:ext cx="3109913" cy="5029200"/>
          </a:xfrm>
          <a:custGeom>
            <a:avLst/>
            <a:gdLst>
              <a:gd name="T0" fmla="*/ 0 w 8637"/>
              <a:gd name="T1" fmla="*/ 2147483647 h 13971"/>
              <a:gd name="T2" fmla="*/ 2147483647 w 8637"/>
              <a:gd name="T3" fmla="*/ 2147483647 h 13971"/>
              <a:gd name="T4" fmla="*/ 2147483647 w 8637"/>
              <a:gd name="T5" fmla="*/ 2147483647 h 13971"/>
              <a:gd name="T6" fmla="*/ 2147483647 w 8637"/>
              <a:gd name="T7" fmla="*/ 2147483647 h 13971"/>
              <a:gd name="T8" fmla="*/ 2147483647 w 8637"/>
              <a:gd name="T9" fmla="*/ 2147483647 h 13971"/>
              <a:gd name="T10" fmla="*/ 2147483647 w 8637"/>
              <a:gd name="T11" fmla="*/ 2147483647 h 13971"/>
              <a:gd name="T12" fmla="*/ 2147483647 w 8637"/>
              <a:gd name="T13" fmla="*/ 0 h 13971"/>
              <a:gd name="T14" fmla="*/ 0 w 8637"/>
              <a:gd name="T15" fmla="*/ 0 h 1397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637"/>
              <a:gd name="T25" fmla="*/ 0 h 13971"/>
              <a:gd name="T26" fmla="*/ 8637 w 8637"/>
              <a:gd name="T27" fmla="*/ 13971 h 1397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637" h="13971">
                <a:moveTo>
                  <a:pt x="0" y="13970"/>
                </a:moveTo>
                <a:lnTo>
                  <a:pt x="8636" y="13970"/>
                </a:lnTo>
                <a:lnTo>
                  <a:pt x="8636" y="10414"/>
                </a:lnTo>
                <a:lnTo>
                  <a:pt x="1778" y="10414"/>
                </a:lnTo>
                <a:lnTo>
                  <a:pt x="1778" y="4064"/>
                </a:lnTo>
                <a:lnTo>
                  <a:pt x="8636" y="4064"/>
                </a:lnTo>
                <a:lnTo>
                  <a:pt x="8636" y="0"/>
                </a:lnTo>
                <a:lnTo>
                  <a:pt x="0" y="0"/>
                </a:lnTo>
              </a:path>
            </a:pathLst>
          </a:custGeom>
          <a:solidFill>
            <a:srgbClr val="E6E6E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05" name="Oval 6">
            <a:extLst>
              <a:ext uri="{FF2B5EF4-FFF2-40B4-BE49-F238E27FC236}">
                <a16:creationId xmlns:a16="http://schemas.microsoft.com/office/drawing/2014/main" xmlns="" id="{3389D67B-8AEE-4EBD-BCF4-A9C78B97AC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9387" y="1462883"/>
            <a:ext cx="182563" cy="182562"/>
          </a:xfrm>
          <a:prstGeom prst="ellipse">
            <a:avLst/>
          </a:prstGeom>
          <a:solidFill>
            <a:srgbClr val="00AE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06" name="Oval 7">
            <a:extLst>
              <a:ext uri="{FF2B5EF4-FFF2-40B4-BE49-F238E27FC236}">
                <a16:creationId xmlns:a16="http://schemas.microsoft.com/office/drawing/2014/main" xmlns="" id="{5CC27692-C9D9-46C9-B6B1-5CF153B6DB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6587" y="1462883"/>
            <a:ext cx="182563" cy="182562"/>
          </a:xfrm>
          <a:prstGeom prst="ellipse">
            <a:avLst/>
          </a:prstGeom>
          <a:solidFill>
            <a:srgbClr val="00AE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07" name="Oval 8">
            <a:extLst>
              <a:ext uri="{FF2B5EF4-FFF2-40B4-BE49-F238E27FC236}">
                <a16:creationId xmlns:a16="http://schemas.microsoft.com/office/drawing/2014/main" xmlns="" id="{1BBE2C4D-1604-43D8-9E83-41869BE916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91712" y="1462883"/>
            <a:ext cx="182563" cy="182562"/>
          </a:xfrm>
          <a:prstGeom prst="ellipse">
            <a:avLst/>
          </a:prstGeom>
          <a:solidFill>
            <a:srgbClr val="00AE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08" name="Oval 9">
            <a:extLst>
              <a:ext uri="{FF2B5EF4-FFF2-40B4-BE49-F238E27FC236}">
                <a16:creationId xmlns:a16="http://schemas.microsoft.com/office/drawing/2014/main" xmlns="" id="{314CB30A-4757-4A76-87A6-50E8B56E04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0112" y="1462883"/>
            <a:ext cx="182563" cy="182562"/>
          </a:xfrm>
          <a:prstGeom prst="ellipse">
            <a:avLst/>
          </a:prstGeom>
          <a:solidFill>
            <a:srgbClr val="00AE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09" name="AutoShape 10">
            <a:extLst>
              <a:ext uri="{FF2B5EF4-FFF2-40B4-BE49-F238E27FC236}">
                <a16:creationId xmlns:a16="http://schemas.microsoft.com/office/drawing/2014/main" xmlns="" id="{A6CA5A45-EF2C-4C6B-BAA1-3E328EB86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7550" y="1829595"/>
            <a:ext cx="182562" cy="366713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10" name="AutoShape 11">
            <a:extLst>
              <a:ext uri="{FF2B5EF4-FFF2-40B4-BE49-F238E27FC236}">
                <a16:creationId xmlns:a16="http://schemas.microsoft.com/office/drawing/2014/main" xmlns="" id="{A4725B62-4F3C-4BE4-BFFE-87E086542D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262" y="1829595"/>
            <a:ext cx="182563" cy="366713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11" name="AutoShape 12">
            <a:extLst>
              <a:ext uri="{FF2B5EF4-FFF2-40B4-BE49-F238E27FC236}">
                <a16:creationId xmlns:a16="http://schemas.microsoft.com/office/drawing/2014/main" xmlns="" id="{BE7D3B88-C3F7-4F56-B7C4-DEE6F49012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6587" y="1829595"/>
            <a:ext cx="182563" cy="366713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12" name="AutoShape 13">
            <a:extLst>
              <a:ext uri="{FF2B5EF4-FFF2-40B4-BE49-F238E27FC236}">
                <a16:creationId xmlns:a16="http://schemas.microsoft.com/office/drawing/2014/main" xmlns="" id="{FFA70BE7-082D-4BEF-B937-D2C2A72F6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91712" y="1829595"/>
            <a:ext cx="182563" cy="366713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13" name="AutoShape 17">
            <a:extLst>
              <a:ext uri="{FF2B5EF4-FFF2-40B4-BE49-F238E27FC236}">
                <a16:creationId xmlns:a16="http://schemas.microsoft.com/office/drawing/2014/main" xmlns="" id="{D04824A8-0798-4ABB-B23C-4B05D3829F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9387" y="1829595"/>
            <a:ext cx="182563" cy="366713"/>
          </a:xfrm>
          <a:prstGeom prst="roundRect">
            <a:avLst>
              <a:gd name="adj" fmla="val 875"/>
            </a:avLst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14" name="Line 18">
            <a:extLst>
              <a:ext uri="{FF2B5EF4-FFF2-40B4-BE49-F238E27FC236}">
                <a16:creationId xmlns:a16="http://schemas.microsoft.com/office/drawing/2014/main" xmlns="" id="{7395BDED-919E-45D2-AF2D-BFFE2F69BC7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428037" y="1554958"/>
            <a:ext cx="185738" cy="274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15" name="Line 19">
            <a:extLst>
              <a:ext uri="{FF2B5EF4-FFF2-40B4-BE49-F238E27FC236}">
                <a16:creationId xmlns:a16="http://schemas.microsoft.com/office/drawing/2014/main" xmlns="" id="{B36BAE78-7047-4B02-B3AA-98A3A418878C}"/>
              </a:ext>
            </a:extLst>
          </p:cNvPr>
          <p:cNvSpPr>
            <a:spLocks noChangeShapeType="1"/>
          </p:cNvSpPr>
          <p:nvPr/>
        </p:nvSpPr>
        <p:spPr bwMode="auto">
          <a:xfrm>
            <a:off x="8612187" y="1554958"/>
            <a:ext cx="182563" cy="274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16" name="Line 20">
            <a:extLst>
              <a:ext uri="{FF2B5EF4-FFF2-40B4-BE49-F238E27FC236}">
                <a16:creationId xmlns:a16="http://schemas.microsoft.com/office/drawing/2014/main" xmlns="" id="{36BB93E2-EFAD-4798-A9BF-423BBB68791A}"/>
              </a:ext>
            </a:extLst>
          </p:cNvPr>
          <p:cNvSpPr>
            <a:spLocks noChangeShapeType="1"/>
          </p:cNvSpPr>
          <p:nvPr/>
        </p:nvSpPr>
        <p:spPr bwMode="auto">
          <a:xfrm>
            <a:off x="9161462" y="1554958"/>
            <a:ext cx="1588" cy="274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17" name="Line 21">
            <a:extLst>
              <a:ext uri="{FF2B5EF4-FFF2-40B4-BE49-F238E27FC236}">
                <a16:creationId xmlns:a16="http://schemas.microsoft.com/office/drawing/2014/main" xmlns="" id="{064C3A91-EC39-4287-9CAA-304607151A1B}"/>
              </a:ext>
            </a:extLst>
          </p:cNvPr>
          <p:cNvSpPr>
            <a:spLocks noChangeShapeType="1"/>
          </p:cNvSpPr>
          <p:nvPr/>
        </p:nvSpPr>
        <p:spPr bwMode="auto">
          <a:xfrm>
            <a:off x="9618662" y="1554958"/>
            <a:ext cx="1588" cy="274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18" name="Line 22">
            <a:extLst>
              <a:ext uri="{FF2B5EF4-FFF2-40B4-BE49-F238E27FC236}">
                <a16:creationId xmlns:a16="http://schemas.microsoft.com/office/drawing/2014/main" xmlns="" id="{CCFE11A5-7360-46E3-AFB9-DD4E93B8875F}"/>
              </a:ext>
            </a:extLst>
          </p:cNvPr>
          <p:cNvSpPr>
            <a:spLocks noChangeShapeType="1"/>
          </p:cNvSpPr>
          <p:nvPr/>
        </p:nvSpPr>
        <p:spPr bwMode="auto">
          <a:xfrm>
            <a:off x="9983787" y="1554958"/>
            <a:ext cx="1588" cy="274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19" name="AutoShape 26">
            <a:extLst>
              <a:ext uri="{FF2B5EF4-FFF2-40B4-BE49-F238E27FC236}">
                <a16:creationId xmlns:a16="http://schemas.microsoft.com/office/drawing/2014/main" xmlns="" id="{3DF3FAC0-333D-4B07-B7F4-218FF5E5D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3456" y="5669758"/>
            <a:ext cx="731837" cy="457200"/>
          </a:xfrm>
          <a:prstGeom prst="roundRect">
            <a:avLst>
              <a:gd name="adj" fmla="val 347"/>
            </a:avLst>
          </a:prstGeom>
          <a:solidFill>
            <a:srgbClr val="FF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20" name="AutoShape 27">
            <a:extLst>
              <a:ext uri="{FF2B5EF4-FFF2-40B4-BE49-F238E27FC236}">
                <a16:creationId xmlns:a16="http://schemas.microsoft.com/office/drawing/2014/main" xmlns="" id="{A6E11EA1-697E-49A3-B25A-E5491EA03B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8343" y="5669758"/>
            <a:ext cx="731838" cy="457200"/>
          </a:xfrm>
          <a:prstGeom prst="roundRect">
            <a:avLst>
              <a:gd name="adj" fmla="val 347"/>
            </a:avLst>
          </a:prstGeom>
          <a:solidFill>
            <a:srgbClr val="FF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21" name="AutoShape 28">
            <a:extLst>
              <a:ext uri="{FF2B5EF4-FFF2-40B4-BE49-F238E27FC236}">
                <a16:creationId xmlns:a16="http://schemas.microsoft.com/office/drawing/2014/main" xmlns="" id="{3DDECF4B-6CEC-4584-A221-370FD3332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4818" y="5669758"/>
            <a:ext cx="731838" cy="457200"/>
          </a:xfrm>
          <a:prstGeom prst="roundRect">
            <a:avLst>
              <a:gd name="adj" fmla="val 347"/>
            </a:avLst>
          </a:prstGeom>
          <a:solidFill>
            <a:srgbClr val="FF33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22" name="Line 29">
            <a:extLst>
              <a:ext uri="{FF2B5EF4-FFF2-40B4-BE49-F238E27FC236}">
                <a16:creationId xmlns:a16="http://schemas.microsoft.com/office/drawing/2014/main" xmlns="" id="{0AD278B5-BDB2-4B94-A1F6-B5EB26B7AD8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56993" y="5395120"/>
            <a:ext cx="735013" cy="274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23" name="Line 30">
            <a:extLst>
              <a:ext uri="{FF2B5EF4-FFF2-40B4-BE49-F238E27FC236}">
                <a16:creationId xmlns:a16="http://schemas.microsoft.com/office/drawing/2014/main" xmlns="" id="{35442560-864C-4642-9496-7455121CAE09}"/>
              </a:ext>
            </a:extLst>
          </p:cNvPr>
          <p:cNvSpPr>
            <a:spLocks noChangeShapeType="1"/>
          </p:cNvSpPr>
          <p:nvPr/>
        </p:nvSpPr>
        <p:spPr bwMode="auto">
          <a:xfrm>
            <a:off x="8590418" y="5395120"/>
            <a:ext cx="274638" cy="274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24" name="Line 31">
            <a:extLst>
              <a:ext uri="{FF2B5EF4-FFF2-40B4-BE49-F238E27FC236}">
                <a16:creationId xmlns:a16="http://schemas.microsoft.com/office/drawing/2014/main" xmlns="" id="{50CCA454-C425-4CEF-9844-E323D072522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046031" y="5395120"/>
            <a:ext cx="277812" cy="274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25" name="Line 32">
            <a:extLst>
              <a:ext uri="{FF2B5EF4-FFF2-40B4-BE49-F238E27FC236}">
                <a16:creationId xmlns:a16="http://schemas.microsoft.com/office/drawing/2014/main" xmlns="" id="{DC6BD524-77BD-4BFB-924D-55C2BD590E97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54093" y="5395120"/>
            <a:ext cx="1588" cy="274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26" name="Line 33">
            <a:extLst>
              <a:ext uri="{FF2B5EF4-FFF2-40B4-BE49-F238E27FC236}">
                <a16:creationId xmlns:a16="http://schemas.microsoft.com/office/drawing/2014/main" xmlns="" id="{51732D39-D493-4460-9CFE-9DFFBA1A47C7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9625" y="2194720"/>
            <a:ext cx="1587" cy="182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27" name="Line 34">
            <a:extLst>
              <a:ext uri="{FF2B5EF4-FFF2-40B4-BE49-F238E27FC236}">
                <a16:creationId xmlns:a16="http://schemas.microsoft.com/office/drawing/2014/main" xmlns="" id="{A1132355-46C9-4BC5-AF64-25819B493B4D}"/>
              </a:ext>
            </a:extLst>
          </p:cNvPr>
          <p:cNvSpPr>
            <a:spLocks noChangeShapeType="1"/>
          </p:cNvSpPr>
          <p:nvPr/>
        </p:nvSpPr>
        <p:spPr bwMode="auto">
          <a:xfrm>
            <a:off x="8794750" y="2194720"/>
            <a:ext cx="182562" cy="182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28" name="Line 35">
            <a:extLst>
              <a:ext uri="{FF2B5EF4-FFF2-40B4-BE49-F238E27FC236}">
                <a16:creationId xmlns:a16="http://schemas.microsoft.com/office/drawing/2014/main" xmlns="" id="{6A2CEC9D-70BB-47F2-909D-A565CA7D8B1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977312" y="2194720"/>
            <a:ext cx="185738" cy="182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29" name="Line 36">
            <a:extLst>
              <a:ext uri="{FF2B5EF4-FFF2-40B4-BE49-F238E27FC236}">
                <a16:creationId xmlns:a16="http://schemas.microsoft.com/office/drawing/2014/main" xmlns="" id="{C9CC6337-5484-4B10-B30D-390E6CBED70A}"/>
              </a:ext>
            </a:extLst>
          </p:cNvPr>
          <p:cNvSpPr>
            <a:spLocks noChangeShapeType="1"/>
          </p:cNvSpPr>
          <p:nvPr/>
        </p:nvSpPr>
        <p:spPr bwMode="auto">
          <a:xfrm>
            <a:off x="9618662" y="2194720"/>
            <a:ext cx="182563" cy="182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30" name="Line 37">
            <a:extLst>
              <a:ext uri="{FF2B5EF4-FFF2-40B4-BE49-F238E27FC236}">
                <a16:creationId xmlns:a16="http://schemas.microsoft.com/office/drawing/2014/main" xmlns="" id="{C9E1494D-3D46-4B73-9FA0-506BB565A90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799637" y="2194720"/>
            <a:ext cx="185738" cy="182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31" name="Isosceles Triangle 49">
            <a:extLst>
              <a:ext uri="{FF2B5EF4-FFF2-40B4-BE49-F238E27FC236}">
                <a16:creationId xmlns:a16="http://schemas.microsoft.com/office/drawing/2014/main" xmlns="" id="{182E3C9E-F34C-4E8F-838E-A7941A580CDB}"/>
              </a:ext>
            </a:extLst>
          </p:cNvPr>
          <p:cNvSpPr/>
          <p:nvPr/>
        </p:nvSpPr>
        <p:spPr bwMode="auto">
          <a:xfrm rot="10800000">
            <a:off x="8205423" y="2407973"/>
            <a:ext cx="440768" cy="190018"/>
          </a:xfrm>
          <a:prstGeom prst="triangle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32" name="Isosceles Triangle 50">
            <a:extLst>
              <a:ext uri="{FF2B5EF4-FFF2-40B4-BE49-F238E27FC236}">
                <a16:creationId xmlns:a16="http://schemas.microsoft.com/office/drawing/2014/main" xmlns="" id="{D158CE22-D108-4E51-95C3-088FA26E8E07}"/>
              </a:ext>
            </a:extLst>
          </p:cNvPr>
          <p:cNvSpPr/>
          <p:nvPr/>
        </p:nvSpPr>
        <p:spPr bwMode="auto">
          <a:xfrm rot="10800000">
            <a:off x="8749506" y="2409304"/>
            <a:ext cx="440768" cy="190018"/>
          </a:xfrm>
          <a:prstGeom prst="triangle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33" name="Isosceles Triangle 51">
            <a:extLst>
              <a:ext uri="{FF2B5EF4-FFF2-40B4-BE49-F238E27FC236}">
                <a16:creationId xmlns:a16="http://schemas.microsoft.com/office/drawing/2014/main" xmlns="" id="{DF1453A7-1FFC-4C73-83B5-FC14F28D8337}"/>
              </a:ext>
            </a:extLst>
          </p:cNvPr>
          <p:cNvSpPr/>
          <p:nvPr/>
        </p:nvSpPr>
        <p:spPr bwMode="auto">
          <a:xfrm rot="10800000">
            <a:off x="9568459" y="2417255"/>
            <a:ext cx="440768" cy="190018"/>
          </a:xfrm>
          <a:prstGeom prst="triangle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34" name="Isosceles Triangle 52">
            <a:extLst>
              <a:ext uri="{FF2B5EF4-FFF2-40B4-BE49-F238E27FC236}">
                <a16:creationId xmlns:a16="http://schemas.microsoft.com/office/drawing/2014/main" xmlns="" id="{EB52BF03-DEBD-4E23-8B59-1D035894D621}"/>
              </a:ext>
            </a:extLst>
          </p:cNvPr>
          <p:cNvSpPr/>
          <p:nvPr/>
        </p:nvSpPr>
        <p:spPr bwMode="auto">
          <a:xfrm rot="10800000">
            <a:off x="8351956" y="5247811"/>
            <a:ext cx="440768" cy="190018"/>
          </a:xfrm>
          <a:prstGeom prst="triangle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35" name="Isosceles Triangle 53">
            <a:extLst>
              <a:ext uri="{FF2B5EF4-FFF2-40B4-BE49-F238E27FC236}">
                <a16:creationId xmlns:a16="http://schemas.microsoft.com/office/drawing/2014/main" xmlns="" id="{596EBFA5-12A4-4BB8-87EC-0B27C848A5CE}"/>
              </a:ext>
            </a:extLst>
          </p:cNvPr>
          <p:cNvSpPr/>
          <p:nvPr/>
        </p:nvSpPr>
        <p:spPr bwMode="auto">
          <a:xfrm rot="10800000">
            <a:off x="9084779" y="5249142"/>
            <a:ext cx="440768" cy="190018"/>
          </a:xfrm>
          <a:prstGeom prst="triangle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36" name="Isosceles Triangle 54">
            <a:extLst>
              <a:ext uri="{FF2B5EF4-FFF2-40B4-BE49-F238E27FC236}">
                <a16:creationId xmlns:a16="http://schemas.microsoft.com/office/drawing/2014/main" xmlns="" id="{276771C1-E1AF-49C4-A6C3-59B9A26CD6D5}"/>
              </a:ext>
            </a:extLst>
          </p:cNvPr>
          <p:cNvSpPr/>
          <p:nvPr/>
        </p:nvSpPr>
        <p:spPr bwMode="auto">
          <a:xfrm rot="10800000">
            <a:off x="9848075" y="5257093"/>
            <a:ext cx="440768" cy="190018"/>
          </a:xfrm>
          <a:prstGeom prst="triangle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37" name="Line 7">
            <a:extLst>
              <a:ext uri="{FF2B5EF4-FFF2-40B4-BE49-F238E27FC236}">
                <a16:creationId xmlns:a16="http://schemas.microsoft.com/office/drawing/2014/main" xmlns="" id="{550284EF-2045-4D08-BFA6-9060168D669F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8037" y="2591595"/>
            <a:ext cx="1588" cy="457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38" name="Line 8">
            <a:extLst>
              <a:ext uri="{FF2B5EF4-FFF2-40B4-BE49-F238E27FC236}">
                <a16:creationId xmlns:a16="http://schemas.microsoft.com/office/drawing/2014/main" xmlns="" id="{36A60CAA-DC05-4D24-962D-60ACF931557F}"/>
              </a:ext>
            </a:extLst>
          </p:cNvPr>
          <p:cNvSpPr>
            <a:spLocks noChangeShapeType="1"/>
          </p:cNvSpPr>
          <p:nvPr/>
        </p:nvSpPr>
        <p:spPr bwMode="auto">
          <a:xfrm>
            <a:off x="8975725" y="2591595"/>
            <a:ext cx="1587" cy="457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39" name="Line 9">
            <a:extLst>
              <a:ext uri="{FF2B5EF4-FFF2-40B4-BE49-F238E27FC236}">
                <a16:creationId xmlns:a16="http://schemas.microsoft.com/office/drawing/2014/main" xmlns="" id="{5043F5C4-8C9A-4246-B3EF-F5375DDD2DF3}"/>
              </a:ext>
            </a:extLst>
          </p:cNvPr>
          <p:cNvSpPr>
            <a:spLocks noChangeShapeType="1"/>
          </p:cNvSpPr>
          <p:nvPr/>
        </p:nvSpPr>
        <p:spPr bwMode="auto">
          <a:xfrm>
            <a:off x="9799637" y="2591595"/>
            <a:ext cx="1588" cy="457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40" name="Line 10">
            <a:extLst>
              <a:ext uri="{FF2B5EF4-FFF2-40B4-BE49-F238E27FC236}">
                <a16:creationId xmlns:a16="http://schemas.microsoft.com/office/drawing/2014/main" xmlns="" id="{769DD75E-6C08-4289-BE07-55CA957021C6}"/>
              </a:ext>
            </a:extLst>
          </p:cNvPr>
          <p:cNvSpPr>
            <a:spLocks noChangeShapeType="1"/>
          </p:cNvSpPr>
          <p:nvPr/>
        </p:nvSpPr>
        <p:spPr bwMode="auto">
          <a:xfrm>
            <a:off x="8610600" y="4787108"/>
            <a:ext cx="1587" cy="457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41" name="Line 11">
            <a:extLst>
              <a:ext uri="{FF2B5EF4-FFF2-40B4-BE49-F238E27FC236}">
                <a16:creationId xmlns:a16="http://schemas.microsoft.com/office/drawing/2014/main" xmlns="" id="{B596E434-9BF1-4889-A1F3-CF3895C19A75}"/>
              </a:ext>
            </a:extLst>
          </p:cNvPr>
          <p:cNvSpPr>
            <a:spLocks noChangeShapeType="1"/>
          </p:cNvSpPr>
          <p:nvPr/>
        </p:nvSpPr>
        <p:spPr bwMode="auto">
          <a:xfrm>
            <a:off x="9342437" y="4787108"/>
            <a:ext cx="1588" cy="457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42" name="Line 12">
            <a:extLst>
              <a:ext uri="{FF2B5EF4-FFF2-40B4-BE49-F238E27FC236}">
                <a16:creationId xmlns:a16="http://schemas.microsoft.com/office/drawing/2014/main" xmlns="" id="{4E174385-2CD7-4E6B-A412-4BED104BC29A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74275" y="4787108"/>
            <a:ext cx="1587" cy="457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sz="2400">
              <a:solidFill>
                <a:srgbClr val="FFFFFF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143" name="TextBox 84">
            <a:extLst>
              <a:ext uri="{FF2B5EF4-FFF2-40B4-BE49-F238E27FC236}">
                <a16:creationId xmlns:a16="http://schemas.microsoft.com/office/drawing/2014/main" xmlns="" id="{F87CD7BA-A9DE-4FC8-B97A-32F3AEEC6D8E}"/>
              </a:ext>
            </a:extLst>
          </p:cNvPr>
          <p:cNvSpPr txBox="1"/>
          <p:nvPr/>
        </p:nvSpPr>
        <p:spPr>
          <a:xfrm>
            <a:off x="7488247" y="1492461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Traffic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Scenario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9720BA3B-012E-4057-AFA8-ECA44F03FDD3}"/>
              </a:ext>
            </a:extLst>
          </p:cNvPr>
          <p:cNvSpPr txBox="1"/>
          <p:nvPr/>
        </p:nvSpPr>
        <p:spPr>
          <a:xfrm>
            <a:off x="925301" y="4969670"/>
            <a:ext cx="5256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Running RTL model provides full signal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Reuse of traffic scenarios</a:t>
            </a:r>
          </a:p>
        </p:txBody>
      </p:sp>
    </p:spTree>
    <p:extLst>
      <p:ext uri="{BB962C8B-B14F-4D97-AF65-F5344CB8AC3E}">
        <p14:creationId xmlns:p14="http://schemas.microsoft.com/office/powerpoint/2010/main" val="384756159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(re-)using a VP for different </a:t>
            </a:r>
            <a:r>
              <a:rPr lang="en-US" dirty="0"/>
              <a:t>p</a:t>
            </a:r>
            <a:r>
              <a:rPr lang="en-US" dirty="0" smtClean="0"/>
              <a:t>urposes needs careful planning</a:t>
            </a:r>
          </a:p>
          <a:p>
            <a:r>
              <a:rPr lang="en-US" dirty="0" smtClean="0"/>
              <a:t>critical components need to provide </a:t>
            </a:r>
            <a:r>
              <a:rPr lang="en-US" smtClean="0"/>
              <a:t>the important information </a:t>
            </a:r>
            <a:r>
              <a:rPr lang="en-US" dirty="0" smtClean="0"/>
              <a:t>and accuracy</a:t>
            </a:r>
          </a:p>
          <a:p>
            <a:r>
              <a:rPr lang="en-US" dirty="0" smtClean="0"/>
              <a:t>component in different representations need to be compatible </a:t>
            </a:r>
            <a:r>
              <a:rPr lang="en-US" dirty="0" err="1" smtClean="0"/>
              <a:t>wrt</a:t>
            </a:r>
            <a:r>
              <a:rPr lang="en-US" dirty="0" smtClean="0"/>
              <a:t>. to communication,  build settings etc.</a:t>
            </a:r>
          </a:p>
          <a:p>
            <a:endParaRPr lang="en-US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Accellera Systems Initiative</a:t>
            </a:r>
            <a:endParaRPr lang="en-US" dirty="0" smtClean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8774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 use in Software development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Eyck </a:t>
            </a:r>
            <a:r>
              <a:rPr lang="en-US" dirty="0" err="1" smtClean="0"/>
              <a:t>Jentzsch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Accellera Systems Initiative</a:t>
            </a:r>
            <a:endParaRPr lang="en-US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12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Test-Lab vs. VP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="" xmlns:a16="http://schemas.microsoft.com/office/drawing/2014/main" id="{795FDAC5-C6A0-4892-A620-01B1D46775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1" r="10341"/>
          <a:stretch>
            <a:fillRect/>
          </a:stretch>
        </p:blipFill>
        <p:spPr/>
      </p:pic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="" xmlns:a16="http://schemas.microsoft.com/office/drawing/2014/main" id="{B9BC6F2E-F381-4191-8243-C70AFB1C52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2362200"/>
            <a:ext cx="2918007" cy="2918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07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Test-Lab vs. VP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50" y="1324356"/>
            <a:ext cx="10972700" cy="4648200"/>
          </a:xfrm>
        </p:spPr>
        <p:txBody>
          <a:bodyPr>
            <a:normAutofit/>
          </a:bodyPr>
          <a:lstStyle/>
          <a:p>
            <a:r>
              <a:rPr lang="en-US" noProof="0" dirty="0"/>
              <a:t>A classical Test-Lab </a:t>
            </a:r>
            <a:r>
              <a:rPr lang="en-US" noProof="0" dirty="0" smtClean="0"/>
              <a:t>uses Hardware-in-the-loop (</a:t>
            </a:r>
            <a:r>
              <a:rPr lang="en-US" noProof="0" dirty="0" err="1" smtClean="0"/>
              <a:t>HiL</a:t>
            </a:r>
            <a:r>
              <a:rPr lang="en-US" noProof="0" dirty="0" smtClean="0"/>
              <a:t>)</a:t>
            </a:r>
          </a:p>
          <a:p>
            <a:pPr lvl="1"/>
            <a:r>
              <a:rPr lang="en-US" dirty="0" err="1" smtClean="0"/>
              <a:t>HiL</a:t>
            </a:r>
            <a:r>
              <a:rPr lang="en-US" dirty="0" smtClean="0"/>
              <a:t> </a:t>
            </a:r>
            <a:r>
              <a:rPr lang="en-US" noProof="0" dirty="0" smtClean="0"/>
              <a:t>requires </a:t>
            </a:r>
            <a:r>
              <a:rPr lang="en-US" noProof="0" dirty="0"/>
              <a:t>expensive Test-Equipment and </a:t>
            </a:r>
            <a:r>
              <a:rPr lang="en-US" noProof="0" dirty="0" smtClean="0"/>
              <a:t>space</a:t>
            </a:r>
          </a:p>
          <a:p>
            <a:pPr lvl="1"/>
            <a:r>
              <a:rPr lang="en-US" dirty="0" smtClean="0"/>
              <a:t>Bring-up of the lab setup is usually time consuming </a:t>
            </a:r>
            <a:endParaRPr lang="en-US" noProof="0" dirty="0"/>
          </a:p>
          <a:p>
            <a:r>
              <a:rPr lang="en-US" noProof="0" dirty="0" smtClean="0"/>
              <a:t>Virtual Prototype </a:t>
            </a:r>
            <a:r>
              <a:rPr lang="en-US" dirty="0" smtClean="0"/>
              <a:t>is a simulation providing FW a runtime environment</a:t>
            </a:r>
          </a:p>
          <a:p>
            <a:pPr lvl="1"/>
            <a:r>
              <a:rPr lang="en-US" noProof="0" dirty="0" smtClean="0"/>
              <a:t>Test</a:t>
            </a:r>
            <a:r>
              <a:rPr lang="en-US" noProof="0" dirty="0"/>
              <a:t>-Suites don’t need much </a:t>
            </a:r>
            <a:r>
              <a:rPr lang="en-US" noProof="0" dirty="0" smtClean="0"/>
              <a:t>space, just a work station or compute server</a:t>
            </a:r>
            <a:endParaRPr lang="en-US" noProof="0" dirty="0"/>
          </a:p>
          <a:p>
            <a:pPr lvl="1"/>
            <a:r>
              <a:rPr lang="en-US" dirty="0" smtClean="0"/>
              <a:t>Test</a:t>
            </a:r>
            <a:r>
              <a:rPr lang="en-US" dirty="0"/>
              <a:t>-Suites can be scaled </a:t>
            </a:r>
            <a:r>
              <a:rPr lang="en-US" dirty="0" smtClean="0"/>
              <a:t>easily by adding compute power</a:t>
            </a:r>
            <a:endParaRPr lang="en-US" dirty="0"/>
          </a:p>
          <a:p>
            <a:pPr lvl="1"/>
            <a:r>
              <a:rPr lang="en-US" dirty="0" smtClean="0"/>
              <a:t>Simulations </a:t>
            </a:r>
            <a:r>
              <a:rPr lang="en-US" dirty="0"/>
              <a:t>are </a:t>
            </a:r>
            <a:r>
              <a:rPr lang="en-US" dirty="0" smtClean="0"/>
              <a:t>reproducible</a:t>
            </a:r>
            <a:endParaRPr lang="en-US" dirty="0"/>
          </a:p>
          <a:p>
            <a:pPr lvl="1"/>
            <a:r>
              <a:rPr lang="en-US" noProof="0" dirty="0" smtClean="0"/>
              <a:t>internal </a:t>
            </a:r>
            <a:r>
              <a:rPr lang="en-US" noProof="0" dirty="0"/>
              <a:t>states can easily be traced</a:t>
            </a:r>
          </a:p>
          <a:p>
            <a:pPr lvl="1"/>
            <a:r>
              <a:rPr lang="en-US" dirty="0" smtClean="0"/>
              <a:t>Environment </a:t>
            </a:r>
            <a:r>
              <a:rPr lang="en-US" dirty="0"/>
              <a:t>can be stressed easily</a:t>
            </a:r>
          </a:p>
          <a:p>
            <a:pPr lvl="1"/>
            <a:r>
              <a:rPr lang="en-US" dirty="0" smtClean="0"/>
              <a:t>Simulation </a:t>
            </a:r>
            <a:r>
              <a:rPr lang="en-US" dirty="0"/>
              <a:t>can be executed </a:t>
            </a:r>
            <a:r>
              <a:rPr lang="en-US" dirty="0" smtClean="0"/>
              <a:t>virtually “</a:t>
            </a:r>
            <a:r>
              <a:rPr lang="en-US" dirty="0"/>
              <a:t>anywhere”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06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VP Test Suite</a:t>
            </a:r>
            <a:r>
              <a:rPr lang="en-US" noProof="0" dirty="0" smtClean="0"/>
              <a:t> </a:t>
            </a:r>
            <a:endParaRPr lang="en-US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9" name="Rechteck 8"/>
          <p:cNvSpPr/>
          <p:nvPr/>
        </p:nvSpPr>
        <p:spPr>
          <a:xfrm>
            <a:off x="4114800" y="1447800"/>
            <a:ext cx="5562600" cy="441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3" name="Rechteck 2"/>
          <p:cNvSpPr/>
          <p:nvPr/>
        </p:nvSpPr>
        <p:spPr>
          <a:xfrm>
            <a:off x="6172200" y="3124200"/>
            <a:ext cx="1981200" cy="1104900"/>
          </a:xfrm>
          <a:prstGeom prst="rect">
            <a:avLst/>
          </a:prstGeom>
          <a:solidFill>
            <a:srgbClr val="E46C0A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Hardware (VP)</a:t>
            </a:r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6172200" y="1600200"/>
            <a:ext cx="1981200" cy="1066800"/>
          </a:xfrm>
          <a:prstGeom prst="rect">
            <a:avLst/>
          </a:prstGeom>
          <a:solidFill>
            <a:srgbClr val="E46C0A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Firmware</a:t>
            </a:r>
            <a:endParaRPr lang="en-US" dirty="0"/>
          </a:p>
        </p:txBody>
      </p:sp>
      <p:sp>
        <p:nvSpPr>
          <p:cNvPr id="8" name="Rechteck 7"/>
          <p:cNvSpPr/>
          <p:nvPr/>
        </p:nvSpPr>
        <p:spPr>
          <a:xfrm>
            <a:off x="6172200" y="4724400"/>
            <a:ext cx="198120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Environment</a:t>
            </a:r>
          </a:p>
          <a:p>
            <a:pPr algn="ctr"/>
            <a:r>
              <a:rPr lang="en-US" dirty="0" smtClean="0"/>
              <a:t>(VP test bench)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4267200" y="1600200"/>
            <a:ext cx="1371600" cy="40386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 Case</a:t>
            </a:r>
            <a:endParaRPr lang="en-US" dirty="0"/>
          </a:p>
        </p:txBody>
      </p:sp>
      <p:sp>
        <p:nvSpPr>
          <p:cNvPr id="11" name="Pfeil nach oben und unten 10"/>
          <p:cNvSpPr/>
          <p:nvPr/>
        </p:nvSpPr>
        <p:spPr>
          <a:xfrm>
            <a:off x="7010400" y="2667000"/>
            <a:ext cx="304800" cy="457200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feil nach oben und unten 13"/>
          <p:cNvSpPr/>
          <p:nvPr/>
        </p:nvSpPr>
        <p:spPr>
          <a:xfrm>
            <a:off x="7010400" y="4267200"/>
            <a:ext cx="304800" cy="457200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feil nach rechts 14"/>
          <p:cNvSpPr/>
          <p:nvPr/>
        </p:nvSpPr>
        <p:spPr>
          <a:xfrm>
            <a:off x="5638800" y="1981200"/>
            <a:ext cx="533400" cy="381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feil nach rechts 15"/>
          <p:cNvSpPr/>
          <p:nvPr/>
        </p:nvSpPr>
        <p:spPr>
          <a:xfrm>
            <a:off x="5638800" y="3581400"/>
            <a:ext cx="533400" cy="381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feil nach rechts 16"/>
          <p:cNvSpPr/>
          <p:nvPr/>
        </p:nvSpPr>
        <p:spPr>
          <a:xfrm>
            <a:off x="5638800" y="5029200"/>
            <a:ext cx="533400" cy="381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feld 17"/>
          <p:cNvSpPr txBox="1"/>
          <p:nvPr/>
        </p:nvSpPr>
        <p:spPr>
          <a:xfrm>
            <a:off x="8229600" y="2690336"/>
            <a:ext cx="14161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Tool-Chain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(i.e. </a:t>
            </a:r>
            <a:r>
              <a:rPr lang="en-US" dirty="0" err="1">
                <a:solidFill>
                  <a:schemeClr val="bg1"/>
                </a:solidFill>
              </a:rPr>
              <a:t>Docker</a:t>
            </a:r>
            <a:r>
              <a:rPr lang="en-US" dirty="0">
                <a:solidFill>
                  <a:schemeClr val="bg1"/>
                </a:solidFill>
              </a:rPr>
              <a:t>,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LXC, LXD)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1981200" y="1447800"/>
            <a:ext cx="1447800" cy="441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 Suite</a:t>
            </a:r>
            <a:endParaRPr lang="en-US" dirty="0"/>
          </a:p>
        </p:txBody>
      </p:sp>
      <p:sp>
        <p:nvSpPr>
          <p:cNvPr id="21" name="Pfeil nach rechts 20"/>
          <p:cNvSpPr/>
          <p:nvPr/>
        </p:nvSpPr>
        <p:spPr>
          <a:xfrm>
            <a:off x="3429000" y="3421680"/>
            <a:ext cx="685800" cy="4572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7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  <p:bldP spid="7" grpId="0" animBg="1"/>
      <p:bldP spid="8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2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a VP Test Suite 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50" y="1324356"/>
            <a:ext cx="5486350" cy="4619244"/>
          </a:xfrm>
        </p:spPr>
        <p:txBody>
          <a:bodyPr>
            <a:normAutofit/>
          </a:bodyPr>
          <a:lstStyle/>
          <a:p>
            <a:r>
              <a:rPr lang="en-US" noProof="0" dirty="0"/>
              <a:t>A </a:t>
            </a:r>
            <a:r>
              <a:rPr lang="en-US" noProof="0" dirty="0" smtClean="0"/>
              <a:t>Test</a:t>
            </a:r>
            <a:r>
              <a:rPr lang="en-US" noProof="0" dirty="0"/>
              <a:t>-Suite works as follows:</a:t>
            </a:r>
          </a:p>
          <a:p>
            <a:pPr lvl="1"/>
            <a:r>
              <a:rPr lang="en-US" noProof="0" dirty="0" smtClean="0"/>
              <a:t>Fetch the source code repositories</a:t>
            </a:r>
          </a:p>
          <a:p>
            <a:pPr lvl="1"/>
            <a:r>
              <a:rPr lang="en-US" noProof="0" dirty="0" smtClean="0"/>
              <a:t>Start Container containing </a:t>
            </a:r>
            <a:r>
              <a:rPr lang="en-US" dirty="0" smtClean="0"/>
              <a:t>stable and host-independent tool</a:t>
            </a:r>
            <a:r>
              <a:rPr lang="en-US" dirty="0"/>
              <a:t>-chain</a:t>
            </a:r>
          </a:p>
          <a:p>
            <a:pPr lvl="1"/>
            <a:r>
              <a:rPr lang="en-US" noProof="0" dirty="0" smtClean="0"/>
              <a:t>Build </a:t>
            </a:r>
            <a:r>
              <a:rPr lang="en-US" noProof="0" dirty="0"/>
              <a:t>Firmware</a:t>
            </a:r>
          </a:p>
          <a:p>
            <a:pPr lvl="1"/>
            <a:r>
              <a:rPr lang="en-US" noProof="0" dirty="0" smtClean="0"/>
              <a:t>Build VP</a:t>
            </a:r>
          </a:p>
          <a:p>
            <a:pPr lvl="1"/>
            <a:r>
              <a:rPr lang="en-US" noProof="0" dirty="0" smtClean="0"/>
              <a:t>Build Environment/test-bench</a:t>
            </a:r>
            <a:endParaRPr lang="en-US" noProof="0" dirty="0"/>
          </a:p>
          <a:p>
            <a:pPr lvl="1"/>
            <a:r>
              <a:rPr lang="en-US" noProof="0" dirty="0"/>
              <a:t>Run </a:t>
            </a:r>
            <a:r>
              <a:rPr lang="en-US" noProof="0" dirty="0" smtClean="0"/>
              <a:t>the test case(s)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valuate test case execution and c</a:t>
            </a:r>
            <a:r>
              <a:rPr lang="en-US" noProof="0" dirty="0" err="1" smtClean="0"/>
              <a:t>ollect</a:t>
            </a:r>
            <a:r>
              <a:rPr lang="en-US" noProof="0" dirty="0" smtClean="0"/>
              <a:t> results</a:t>
            </a:r>
            <a:endParaRPr lang="en-US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71599"/>
            <a:ext cx="5486400" cy="4661522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257800" y="6096000"/>
            <a:ext cx="48397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Source: https://</a:t>
            </a:r>
            <a:r>
              <a:rPr lang="en-US" sz="800" dirty="0" err="1"/>
              <a:t>stefanprodan.com</a:t>
            </a:r>
            <a:r>
              <a:rPr lang="en-US" sz="800" dirty="0"/>
              <a:t>/2016/continuous-integration-with-</a:t>
            </a:r>
            <a:r>
              <a:rPr lang="en-US" sz="800" dirty="0" err="1"/>
              <a:t>jenkins</a:t>
            </a:r>
            <a:r>
              <a:rPr lang="en-US" sz="800" dirty="0"/>
              <a:t>-and-disposable-containers/</a:t>
            </a:r>
          </a:p>
        </p:txBody>
      </p:sp>
    </p:spTree>
    <p:extLst>
      <p:ext uri="{BB962C8B-B14F-4D97-AF65-F5344CB8AC3E}">
        <p14:creationId xmlns:p14="http://schemas.microsoft.com/office/powerpoint/2010/main" val="103635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Integration-Aspects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50" y="1324356"/>
            <a:ext cx="10972700" cy="46482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Tool</a:t>
            </a:r>
            <a:r>
              <a:rPr lang="en-US" noProof="0" dirty="0"/>
              <a:t>-Chain (i.e. Third-Party libs, Compiler version) can be switched back and forth (i.e. by using different </a:t>
            </a:r>
            <a:r>
              <a:rPr lang="en-US" noProof="0" dirty="0" smtClean="0"/>
              <a:t>container images</a:t>
            </a:r>
            <a:r>
              <a:rPr lang="en-US" noProof="0" dirty="0"/>
              <a:t>)</a:t>
            </a:r>
          </a:p>
          <a:p>
            <a:r>
              <a:rPr lang="en-US" noProof="0" dirty="0"/>
              <a:t>Run different FW-Versions on same HW (VP)</a:t>
            </a:r>
          </a:p>
          <a:p>
            <a:r>
              <a:rPr lang="en-US" noProof="0" dirty="0"/>
              <a:t>Run </a:t>
            </a:r>
            <a:r>
              <a:rPr lang="en-US" noProof="0" dirty="0" smtClean="0"/>
              <a:t>same FW</a:t>
            </a:r>
            <a:r>
              <a:rPr lang="en-US" noProof="0" dirty="0"/>
              <a:t>-Version on different </a:t>
            </a:r>
            <a:r>
              <a:rPr lang="en-US" noProof="0" dirty="0" smtClean="0"/>
              <a:t>HW (VPs)</a:t>
            </a:r>
            <a:endParaRPr lang="en-US" noProof="0" dirty="0"/>
          </a:p>
          <a:p>
            <a:r>
              <a:rPr lang="en-US" noProof="0" dirty="0" smtClean="0"/>
              <a:t>Failing </a:t>
            </a:r>
            <a:r>
              <a:rPr lang="en-US" noProof="0" dirty="0"/>
              <a:t>tests are always </a:t>
            </a:r>
            <a:r>
              <a:rPr lang="en-US" noProof="0" dirty="0" smtClean="0"/>
              <a:t>reproducible </a:t>
            </a:r>
            <a:r>
              <a:rPr lang="en-US" noProof="0" dirty="0"/>
              <a:t>and </a:t>
            </a:r>
            <a:r>
              <a:rPr lang="en-US" dirty="0"/>
              <a:t>(i.e. in a Debug-Session on developers </a:t>
            </a:r>
            <a:r>
              <a:rPr lang="en-US" dirty="0" smtClean="0"/>
              <a:t>computer)</a:t>
            </a:r>
            <a:endParaRPr lang="en-US" dirty="0"/>
          </a:p>
          <a:p>
            <a:r>
              <a:rPr lang="en-US" noProof="0" dirty="0"/>
              <a:t>Internal states can be traced (VCD, </a:t>
            </a:r>
            <a:r>
              <a:rPr lang="en-US" noProof="0" dirty="0" smtClean="0"/>
              <a:t>Trace- and Log</a:t>
            </a:r>
            <a:r>
              <a:rPr lang="en-US" noProof="0" dirty="0"/>
              <a:t>-Files</a:t>
            </a:r>
            <a:r>
              <a:rPr lang="en-US" noProof="0" dirty="0" smtClean="0"/>
              <a:t>)</a:t>
            </a:r>
          </a:p>
          <a:p>
            <a:endParaRPr lang="en-US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35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Short Demo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49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Stressing the Environment</a:t>
            </a:r>
            <a:r>
              <a:rPr lang="en-US" noProof="0" dirty="0"/>
              <a:t>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50" y="1324356"/>
            <a:ext cx="10972700" cy="4648200"/>
          </a:xfrm>
        </p:spPr>
        <p:txBody>
          <a:bodyPr>
            <a:normAutofit/>
          </a:bodyPr>
          <a:lstStyle/>
          <a:p>
            <a:r>
              <a:rPr lang="en-US" dirty="0"/>
              <a:t>The VP-Environment is a </a:t>
            </a:r>
            <a:r>
              <a:rPr lang="en-US" dirty="0" smtClean="0"/>
              <a:t>just a model </a:t>
            </a:r>
            <a:r>
              <a:rPr lang="en-US" dirty="0"/>
              <a:t>as well</a:t>
            </a:r>
          </a:p>
          <a:p>
            <a:r>
              <a:rPr lang="en-US" dirty="0"/>
              <a:t>A virtual environment can stress your system beyond reality</a:t>
            </a:r>
          </a:p>
          <a:p>
            <a:r>
              <a:rPr lang="en-US" dirty="0"/>
              <a:t>Loads can be applied </a:t>
            </a:r>
            <a:r>
              <a:rPr lang="en-US" dirty="0" smtClean="0"/>
              <a:t>arbitrarily</a:t>
            </a:r>
          </a:p>
          <a:p>
            <a:r>
              <a:rPr lang="en-US" dirty="0"/>
              <a:t>Stress the environment (</a:t>
            </a:r>
            <a:r>
              <a:rPr lang="en-US" dirty="0" smtClean="0"/>
              <a:t>VP-)Model </a:t>
            </a:r>
            <a:r>
              <a:rPr lang="en-US" dirty="0"/>
              <a:t>to push FW into corner </a:t>
            </a:r>
            <a:r>
              <a:rPr lang="en-US" dirty="0" smtClean="0"/>
              <a:t>cases</a:t>
            </a:r>
          </a:p>
          <a:p>
            <a:r>
              <a:rPr lang="en-US" noProof="0" dirty="0" smtClean="0"/>
              <a:t>Whenever </a:t>
            </a:r>
            <a:r>
              <a:rPr lang="en-US" noProof="0" dirty="0"/>
              <a:t>a random scenario causes a failure, the scenario can be reproduced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91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Usage of VP is beneficial as part of cyber-physical systems (CPS)</a:t>
            </a:r>
          </a:p>
          <a:p>
            <a:r>
              <a:rPr lang="en-US" dirty="0" smtClean="0"/>
              <a:t>CPS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en-US" dirty="0" smtClean="0"/>
              <a:t>mixture HW, SW running on that HW and the surrounding system consisting of sensors and actors interacting with environment</a:t>
            </a:r>
          </a:p>
          <a:p>
            <a:r>
              <a:rPr lang="en-US" dirty="0" smtClean="0"/>
              <a:t>Useful for automotive, medical, (I)</a:t>
            </a:r>
            <a:r>
              <a:rPr lang="en-US" dirty="0" err="1" smtClean="0"/>
              <a:t>IoT</a:t>
            </a:r>
            <a:r>
              <a:rPr lang="en-US" dirty="0" smtClean="0"/>
              <a:t> but also others</a:t>
            </a:r>
          </a:p>
          <a:p>
            <a:r>
              <a:rPr lang="en-US" dirty="0" smtClean="0"/>
              <a:t>VPs allow flexible and early prototyping</a:t>
            </a:r>
          </a:p>
          <a:p>
            <a:r>
              <a:rPr lang="en-US" dirty="0" smtClean="0"/>
              <a:t>This tutorial aims to illustrate these statements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Accellera Systems Initiative</a:t>
            </a:r>
            <a:endParaRPr lang="en-US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9454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Code-Coverage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50" y="1324356"/>
            <a:ext cx="10972700" cy="4648200"/>
          </a:xfrm>
        </p:spPr>
        <p:txBody>
          <a:bodyPr>
            <a:normAutofit/>
          </a:bodyPr>
          <a:lstStyle/>
          <a:p>
            <a:r>
              <a:rPr lang="en-US" noProof="0" dirty="0"/>
              <a:t>An embedded system doesn’t </a:t>
            </a:r>
            <a:r>
              <a:rPr lang="en-US" noProof="0" dirty="0" err="1" smtClean="0"/>
              <a:t>giv</a:t>
            </a:r>
            <a:r>
              <a:rPr lang="en-US" dirty="0" smtClean="0"/>
              <a:t>e </a:t>
            </a:r>
            <a:r>
              <a:rPr lang="en-US" noProof="0" dirty="0" smtClean="0"/>
              <a:t>users </a:t>
            </a:r>
            <a:r>
              <a:rPr lang="en-US" noProof="0" dirty="0"/>
              <a:t>much </a:t>
            </a:r>
            <a:r>
              <a:rPr lang="en-US" noProof="0" dirty="0" smtClean="0"/>
              <a:t>insight into the system (e.g.  </a:t>
            </a:r>
            <a:r>
              <a:rPr lang="en-US" noProof="0" dirty="0"/>
              <a:t>CPU </a:t>
            </a:r>
            <a:r>
              <a:rPr lang="en-US" noProof="0" dirty="0" smtClean="0"/>
              <a:t>states, </a:t>
            </a:r>
            <a:r>
              <a:rPr lang="en-US" dirty="0" smtClean="0"/>
              <a:t>program counters)</a:t>
            </a:r>
          </a:p>
          <a:p>
            <a:r>
              <a:rPr lang="en-US" noProof="0" dirty="0" smtClean="0"/>
              <a:t>therefore coverage collection is difficult</a:t>
            </a:r>
            <a:endParaRPr lang="en-US" noProof="0" dirty="0"/>
          </a:p>
          <a:p>
            <a:r>
              <a:rPr lang="en-US" noProof="0" dirty="0"/>
              <a:t>VP-Simulations support Code</a:t>
            </a:r>
            <a:r>
              <a:rPr lang="en-US" noProof="0" dirty="0" smtClean="0"/>
              <a:t>- and (in some cases) Branch-Coverage </a:t>
            </a:r>
            <a:r>
              <a:rPr lang="en-US" noProof="0" dirty="0"/>
              <a:t>collection</a:t>
            </a:r>
          </a:p>
          <a:p>
            <a:r>
              <a:rPr lang="en-US" dirty="0"/>
              <a:t>Contributors (Test-Cases) to overall Code-Coverage can be </a:t>
            </a:r>
            <a:r>
              <a:rPr lang="en-US" dirty="0" smtClean="0"/>
              <a:t>identified to streamline testing</a:t>
            </a:r>
          </a:p>
          <a:p>
            <a:endParaRPr lang="en-US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84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Continuous Integration</a:t>
            </a:r>
            <a:r>
              <a:rPr lang="en-US" noProof="0" dirty="0"/>
              <a:t>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50" y="1324356"/>
            <a:ext cx="10972700" cy="4648200"/>
          </a:xfrm>
        </p:spPr>
        <p:txBody>
          <a:bodyPr>
            <a:normAutofit/>
          </a:bodyPr>
          <a:lstStyle/>
          <a:p>
            <a:r>
              <a:rPr lang="en-US" dirty="0"/>
              <a:t>A VP-Test-Suite can easily be combined with Git/Gerrit</a:t>
            </a:r>
          </a:p>
          <a:p>
            <a:pPr lvl="1"/>
            <a:r>
              <a:rPr lang="en-US" noProof="0" dirty="0"/>
              <a:t>Run </a:t>
            </a:r>
            <a:r>
              <a:rPr lang="en-US" noProof="0" dirty="0" smtClean="0"/>
              <a:t>selected VP</a:t>
            </a:r>
            <a:r>
              <a:rPr lang="en-US" noProof="0" dirty="0"/>
              <a:t>-Tests upon every FW-Code-</a:t>
            </a:r>
            <a:r>
              <a:rPr lang="en-US" noProof="0" dirty="0" smtClean="0"/>
              <a:t>Commit e.g. highest contributors to code coverage</a:t>
            </a:r>
            <a:endParaRPr lang="en-US" noProof="0" dirty="0"/>
          </a:p>
          <a:p>
            <a:pPr lvl="1"/>
            <a:r>
              <a:rPr lang="en-US" noProof="0" dirty="0"/>
              <a:t>Run full VP-Test-Suite over night</a:t>
            </a:r>
          </a:p>
          <a:p>
            <a:pPr lvl="1"/>
            <a:r>
              <a:rPr lang="en-US" noProof="0" dirty="0"/>
              <a:t>Generate FW-</a:t>
            </a:r>
            <a:r>
              <a:rPr lang="en-US" noProof="0" dirty="0" smtClean="0"/>
              <a:t>Releases e.g. ‘</a:t>
            </a:r>
            <a:r>
              <a:rPr lang="en-US" noProof="0" dirty="0" err="1" smtClean="0"/>
              <a:t>nightlies</a:t>
            </a:r>
            <a:r>
              <a:rPr lang="en-US" noProof="0" dirty="0" smtClean="0"/>
              <a:t>’</a:t>
            </a:r>
          </a:p>
          <a:p>
            <a:r>
              <a:rPr lang="en-US" dirty="0" smtClean="0"/>
              <a:t>Ensures to have stable working mainline</a:t>
            </a:r>
          </a:p>
          <a:p>
            <a:r>
              <a:rPr lang="en-US" noProof="0" dirty="0" smtClean="0"/>
              <a:t>Combined with a FW </a:t>
            </a:r>
            <a:r>
              <a:rPr lang="en-US" dirty="0" smtClean="0"/>
              <a:t>test plan it allows to monitor implementation progress</a:t>
            </a:r>
            <a:endParaRPr lang="en-US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25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Benefits of using VP based SW development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Each </a:t>
            </a:r>
            <a:r>
              <a:rPr lang="en-US" dirty="0"/>
              <a:t>SW change is tested before propagating to the main line of </a:t>
            </a:r>
            <a:r>
              <a:rPr lang="en-US" dirty="0" smtClean="0"/>
              <a:t>development</a:t>
            </a:r>
            <a:endParaRPr lang="en-US" dirty="0"/>
          </a:p>
          <a:p>
            <a:r>
              <a:rPr lang="en-US" dirty="0"/>
              <a:t>Allows close monitoring of the eSW development </a:t>
            </a:r>
            <a:r>
              <a:rPr lang="en-US" dirty="0" smtClean="0"/>
              <a:t>progress</a:t>
            </a:r>
          </a:p>
          <a:p>
            <a:r>
              <a:rPr lang="en-US" dirty="0" smtClean="0"/>
              <a:t>effort of VP development pays off esp. when consistently used in SW development even after the availability of the HW</a:t>
            </a:r>
            <a:endParaRPr lang="en-US" dirty="0"/>
          </a:p>
          <a:p>
            <a:r>
              <a:rPr lang="en-US" dirty="0"/>
              <a:t>Maximum benefits in situations where one software system addresses multiple hardware variants in different system </a:t>
            </a:r>
            <a:r>
              <a:rPr lang="en-US" dirty="0" smtClean="0"/>
              <a:t>contexts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59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Virtual Prototype shown implements a Brushless-DC (BLDC) motor control </a:t>
            </a:r>
          </a:p>
          <a:p>
            <a:r>
              <a:rPr lang="en-US" dirty="0" smtClean="0"/>
              <a:t>As such it contains analog and digital components interacting with each other</a:t>
            </a:r>
          </a:p>
          <a:p>
            <a:r>
              <a:rPr lang="en-US" dirty="0" smtClean="0"/>
              <a:t>There are 2 flavors of the VP:</a:t>
            </a:r>
          </a:p>
          <a:p>
            <a:pPr lvl="1"/>
            <a:r>
              <a:rPr lang="en-US" dirty="0" smtClean="0"/>
              <a:t>a pure digital model solely using SystemC</a:t>
            </a:r>
          </a:p>
          <a:p>
            <a:pPr lvl="1"/>
            <a:r>
              <a:rPr lang="en-US" dirty="0" smtClean="0"/>
              <a:t>a analog/mixed signal (AMS) model using SystemC/AMS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Accellera Systems Initiative</a:t>
            </a:r>
            <a:endParaRPr lang="en-US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78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Platform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53" name="Inhaltsplatzhalter 6"/>
          <p:cNvSpPr>
            <a:spLocks noGrp="1"/>
          </p:cNvSpPr>
          <p:nvPr>
            <p:ph idx="1"/>
          </p:nvPr>
        </p:nvSpPr>
        <p:spPr>
          <a:xfrm>
            <a:off x="609600" y="1447801"/>
            <a:ext cx="5791200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model consists of</a:t>
            </a:r>
          </a:p>
          <a:p>
            <a:r>
              <a:rPr lang="en-US" dirty="0" smtClean="0"/>
              <a:t>Motor &amp; load model</a:t>
            </a:r>
          </a:p>
          <a:p>
            <a:r>
              <a:rPr lang="en-US" dirty="0" smtClean="0"/>
              <a:t>ADC, H-Bridge</a:t>
            </a:r>
          </a:p>
          <a:p>
            <a:r>
              <a:rPr lang="en-US" dirty="0" smtClean="0"/>
              <a:t>Microcontroller</a:t>
            </a:r>
          </a:p>
          <a:p>
            <a:pPr lvl="1"/>
            <a:r>
              <a:rPr lang="en-US" dirty="0" smtClean="0"/>
              <a:t>Peripherals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nterconnect</a:t>
            </a:r>
          </a:p>
          <a:p>
            <a:pPr lvl="1"/>
            <a:r>
              <a:rPr lang="en-US" dirty="0" smtClean="0"/>
              <a:t>RISC-V ISS</a:t>
            </a:r>
            <a:endParaRPr lang="en-US" dirty="0"/>
          </a:p>
        </p:txBody>
      </p:sp>
      <p:grpSp>
        <p:nvGrpSpPr>
          <p:cNvPr id="159" name="Gruppierung 158"/>
          <p:cNvGrpSpPr/>
          <p:nvPr/>
        </p:nvGrpSpPr>
        <p:grpSpPr>
          <a:xfrm>
            <a:off x="6934200" y="1524000"/>
            <a:ext cx="4648200" cy="4114800"/>
            <a:chOff x="6934200" y="1524000"/>
            <a:chExt cx="4648200" cy="4114800"/>
          </a:xfrm>
        </p:grpSpPr>
        <p:sp>
          <p:nvSpPr>
            <p:cNvPr id="36" name="Rechteck 35"/>
            <p:cNvSpPr/>
            <p:nvPr/>
          </p:nvSpPr>
          <p:spPr>
            <a:xfrm>
              <a:off x="6934200" y="1524000"/>
              <a:ext cx="4648200" cy="411480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b"/>
            <a:lstStyle/>
            <a:p>
              <a:pPr algn="r"/>
              <a:r>
                <a:rPr lang="en-US" sz="1600" dirty="0">
                  <a:solidFill>
                    <a:srgbClr val="800000"/>
                  </a:solidFill>
                </a:rPr>
                <a:t>system environment/test bench</a:t>
              </a:r>
            </a:p>
          </p:txBody>
        </p:sp>
        <p:sp>
          <p:nvSpPr>
            <p:cNvPr id="6" name="Foliennummernplatzhalter 4"/>
            <p:cNvSpPr txBox="1">
              <a:spLocks/>
            </p:cNvSpPr>
            <p:nvPr/>
          </p:nvSpPr>
          <p:spPr>
            <a:xfrm>
              <a:off x="7241230" y="2673135"/>
              <a:ext cx="2336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>
                      <a:tint val="75000"/>
                    </a:schemeClr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fld id="{8B820FFD-5868-4678-ACC2-C353669912D5}" type="slidenum">
                <a:rPr lang="en-US" smtClean="0"/>
                <a:pPr/>
                <a:t>6</a:t>
              </a:fld>
              <a:endParaRPr lang="en-US"/>
            </a:p>
          </p:txBody>
        </p:sp>
        <p:sp>
          <p:nvSpPr>
            <p:cNvPr id="7" name="Rechteck 6"/>
            <p:cNvSpPr/>
            <p:nvPr/>
          </p:nvSpPr>
          <p:spPr>
            <a:xfrm>
              <a:off x="7052612" y="1600200"/>
              <a:ext cx="4455288" cy="234892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hteck 7"/>
            <p:cNvSpPr/>
            <p:nvPr/>
          </p:nvSpPr>
          <p:spPr>
            <a:xfrm>
              <a:off x="7115841" y="1752600"/>
              <a:ext cx="3707251" cy="1090137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b" anchorCtr="0"/>
            <a:lstStyle/>
            <a:p>
              <a:pPr algn="r"/>
              <a:r>
                <a:rPr lang="en-US" dirty="0" smtClean="0">
                  <a:solidFill>
                    <a:srgbClr val="800000"/>
                  </a:solidFill>
                </a:rPr>
                <a:t>Wrapper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9" name="Rectangle: Rounded Corners 184">
              <a:extLst>
                <a:ext uri="{FF2B5EF4-FFF2-40B4-BE49-F238E27FC236}">
                  <a16:creationId xmlns="" xmlns:a16="http://schemas.microsoft.com/office/drawing/2014/main" id="{B4EADCFF-B7C2-4575-8836-70AFA28903D0}"/>
                </a:ext>
              </a:extLst>
            </p:cNvPr>
            <p:cNvSpPr/>
            <p:nvPr/>
          </p:nvSpPr>
          <p:spPr>
            <a:xfrm>
              <a:off x="7205012" y="1905000"/>
              <a:ext cx="2234722" cy="789130"/>
            </a:xfrm>
            <a:prstGeom prst="roundRect">
              <a:avLst/>
            </a:prstGeom>
            <a:ln/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2"/>
                  </a:solidFill>
                  <a:latin typeface="TitilliumText22L Medium"/>
                </a:rPr>
                <a:t>RISC-V ISS</a:t>
              </a:r>
              <a:endParaRPr lang="en-US" sz="1600" b="1" dirty="0">
                <a:solidFill>
                  <a:schemeClr val="tx2"/>
                </a:solidFill>
                <a:latin typeface="TitilliumText22L Medium"/>
              </a:endParaRPr>
            </a:p>
          </p:txBody>
        </p:sp>
        <p:sp>
          <p:nvSpPr>
            <p:cNvPr id="11" name="Rechteck 10"/>
            <p:cNvSpPr/>
            <p:nvPr/>
          </p:nvSpPr>
          <p:spPr>
            <a:xfrm>
              <a:off x="7329690" y="3465108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UART</a:t>
              </a:r>
            </a:p>
          </p:txBody>
        </p:sp>
        <p:sp>
          <p:nvSpPr>
            <p:cNvPr id="29" name="Rechteck 28"/>
            <p:cNvSpPr/>
            <p:nvPr/>
          </p:nvSpPr>
          <p:spPr>
            <a:xfrm>
              <a:off x="7396549" y="3115493"/>
              <a:ext cx="3865648" cy="119245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93600" spcCol="0" rtlCol="0" anchor="ctr" anchorCtr="1"/>
            <a:lstStyle/>
            <a:p>
              <a:pPr algn="ctr"/>
              <a:endParaRPr lang="en-US" sz="1100" dirty="0">
                <a:solidFill>
                  <a:srgbClr val="800000"/>
                </a:solidFill>
              </a:endParaRPr>
            </a:p>
          </p:txBody>
        </p:sp>
        <p:sp>
          <p:nvSpPr>
            <p:cNvPr id="30" name="Rechteck 29"/>
            <p:cNvSpPr/>
            <p:nvPr/>
          </p:nvSpPr>
          <p:spPr>
            <a:xfrm>
              <a:off x="7260793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UART</a:t>
              </a:r>
            </a:p>
          </p:txBody>
        </p:sp>
        <p:sp>
          <p:nvSpPr>
            <p:cNvPr id="31" name="Rechteck 30"/>
            <p:cNvSpPr/>
            <p:nvPr/>
          </p:nvSpPr>
          <p:spPr>
            <a:xfrm>
              <a:off x="7996367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GPIO</a:t>
              </a:r>
            </a:p>
          </p:txBody>
        </p:sp>
        <p:sp>
          <p:nvSpPr>
            <p:cNvPr id="32" name="Rechteck 31"/>
            <p:cNvSpPr/>
            <p:nvPr/>
          </p:nvSpPr>
          <p:spPr>
            <a:xfrm>
              <a:off x="8772218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 smtClean="0">
                  <a:solidFill>
                    <a:srgbClr val="800000"/>
                  </a:solidFill>
                </a:rPr>
                <a:t>PWM</a:t>
              </a:r>
              <a:endParaRPr lang="en-US" sz="1100" dirty="0">
                <a:solidFill>
                  <a:srgbClr val="800000"/>
                </a:solidFill>
              </a:endParaRPr>
            </a:p>
          </p:txBody>
        </p:sp>
        <p:sp>
          <p:nvSpPr>
            <p:cNvPr id="33" name="Rechteck 32"/>
            <p:cNvSpPr/>
            <p:nvPr/>
          </p:nvSpPr>
          <p:spPr>
            <a:xfrm>
              <a:off x="9488217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 smtClean="0">
                  <a:solidFill>
                    <a:srgbClr val="800000"/>
                  </a:solidFill>
                </a:rPr>
                <a:t>SPI</a:t>
              </a:r>
              <a:endParaRPr lang="en-US" sz="1100" dirty="0">
                <a:solidFill>
                  <a:srgbClr val="800000"/>
                </a:solidFill>
              </a:endParaRPr>
            </a:p>
          </p:txBody>
        </p:sp>
        <p:sp>
          <p:nvSpPr>
            <p:cNvPr id="34" name="Rechteck 33"/>
            <p:cNvSpPr/>
            <p:nvPr/>
          </p:nvSpPr>
          <p:spPr>
            <a:xfrm>
              <a:off x="10167973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RAM</a:t>
              </a:r>
            </a:p>
          </p:txBody>
        </p:sp>
        <p:cxnSp>
          <p:nvCxnSpPr>
            <p:cNvPr id="37" name="Gerade Verbindung mit Pfeil 36"/>
            <p:cNvCxnSpPr>
              <a:stCxn id="30" idx="2"/>
              <a:endCxn id="147" idx="0"/>
            </p:cNvCxnSpPr>
            <p:nvPr/>
          </p:nvCxnSpPr>
          <p:spPr>
            <a:xfrm flipH="1">
              <a:off x="7543800" y="3815564"/>
              <a:ext cx="574" cy="83263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mit Pfeil 37"/>
            <p:cNvCxnSpPr>
              <a:stCxn id="31" idx="2"/>
            </p:cNvCxnSpPr>
            <p:nvPr/>
          </p:nvCxnSpPr>
          <p:spPr>
            <a:xfrm>
              <a:off x="8279948" y="3815564"/>
              <a:ext cx="0" cy="45163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mit Pfeil 38"/>
            <p:cNvCxnSpPr>
              <a:stCxn id="32" idx="2"/>
            </p:cNvCxnSpPr>
            <p:nvPr/>
          </p:nvCxnSpPr>
          <p:spPr>
            <a:xfrm>
              <a:off x="9055799" y="3815564"/>
              <a:ext cx="0" cy="45163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mit Pfeil 39"/>
            <p:cNvCxnSpPr/>
            <p:nvPr/>
          </p:nvCxnSpPr>
          <p:spPr>
            <a:xfrm flipH="1">
              <a:off x="9766879" y="3815564"/>
              <a:ext cx="4919" cy="45163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hteck 40"/>
            <p:cNvSpPr/>
            <p:nvPr/>
          </p:nvSpPr>
          <p:spPr>
            <a:xfrm>
              <a:off x="10858850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PLIC</a:t>
              </a:r>
            </a:p>
          </p:txBody>
        </p:sp>
        <p:cxnSp>
          <p:nvCxnSpPr>
            <p:cNvPr id="42" name="Gewinkelte Verbindung 41"/>
            <p:cNvCxnSpPr/>
            <p:nvPr/>
          </p:nvCxnSpPr>
          <p:spPr>
            <a:xfrm rot="16200000" flipV="1">
              <a:off x="10598851" y="2778361"/>
              <a:ext cx="998834" cy="471312"/>
            </a:xfrm>
            <a:prstGeom prst="bentConnector3">
              <a:avLst>
                <a:gd name="adj1" fmla="val 100534"/>
              </a:avLst>
            </a:prstGeom>
            <a:ln>
              <a:solidFill>
                <a:schemeClr val="tx2">
                  <a:lumMod val="7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feld 42"/>
            <p:cNvSpPr txBox="1"/>
            <p:nvPr/>
          </p:nvSpPr>
          <p:spPr>
            <a:xfrm>
              <a:off x="7010400" y="2793515"/>
              <a:ext cx="1005403" cy="369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effectLst/>
                </a:rPr>
                <a:t>HiFive1</a:t>
              </a:r>
            </a:p>
          </p:txBody>
        </p:sp>
        <p:sp>
          <p:nvSpPr>
            <p:cNvPr id="44" name="Rechteck 43"/>
            <p:cNvSpPr/>
            <p:nvPr/>
          </p:nvSpPr>
          <p:spPr>
            <a:xfrm>
              <a:off x="7481148" y="3387375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Gerade Verbindung 44"/>
            <p:cNvCxnSpPr>
              <a:endCxn id="44" idx="2"/>
            </p:cNvCxnSpPr>
            <p:nvPr/>
          </p:nvCxnSpPr>
          <p:spPr>
            <a:xfrm>
              <a:off x="7481148" y="338737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45"/>
            <p:cNvCxnSpPr>
              <a:endCxn id="44" idx="2"/>
            </p:cNvCxnSpPr>
            <p:nvPr/>
          </p:nvCxnSpPr>
          <p:spPr>
            <a:xfrm flipH="1">
              <a:off x="7544374" y="338737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hteck 46"/>
            <p:cNvSpPr/>
            <p:nvPr/>
          </p:nvSpPr>
          <p:spPr>
            <a:xfrm>
              <a:off x="8216722" y="3387375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Gerade Verbindung 47"/>
            <p:cNvCxnSpPr>
              <a:endCxn id="47" idx="2"/>
            </p:cNvCxnSpPr>
            <p:nvPr/>
          </p:nvCxnSpPr>
          <p:spPr>
            <a:xfrm>
              <a:off x="8216722" y="338737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48"/>
            <p:cNvCxnSpPr>
              <a:endCxn id="47" idx="2"/>
            </p:cNvCxnSpPr>
            <p:nvPr/>
          </p:nvCxnSpPr>
          <p:spPr>
            <a:xfrm flipH="1">
              <a:off x="8279948" y="338737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hteck 49"/>
            <p:cNvSpPr/>
            <p:nvPr/>
          </p:nvSpPr>
          <p:spPr>
            <a:xfrm>
              <a:off x="8215201" y="3229586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Gerade Verbindung 50"/>
            <p:cNvCxnSpPr>
              <a:endCxn id="50" idx="2"/>
            </p:cNvCxnSpPr>
            <p:nvPr/>
          </p:nvCxnSpPr>
          <p:spPr>
            <a:xfrm>
              <a:off x="8215201" y="322958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>
              <a:endCxn id="50" idx="2"/>
            </p:cNvCxnSpPr>
            <p:nvPr/>
          </p:nvCxnSpPr>
          <p:spPr>
            <a:xfrm flipH="1">
              <a:off x="8278427" y="322958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hteck 52"/>
            <p:cNvSpPr/>
            <p:nvPr/>
          </p:nvSpPr>
          <p:spPr>
            <a:xfrm>
              <a:off x="8992572" y="3401653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Gerade Verbindung 53"/>
            <p:cNvCxnSpPr>
              <a:endCxn id="53" idx="2"/>
            </p:cNvCxnSpPr>
            <p:nvPr/>
          </p:nvCxnSpPr>
          <p:spPr>
            <a:xfrm>
              <a:off x="8992572" y="340165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>
              <a:endCxn id="53" idx="2"/>
            </p:cNvCxnSpPr>
            <p:nvPr/>
          </p:nvCxnSpPr>
          <p:spPr>
            <a:xfrm flipH="1">
              <a:off x="9055798" y="340165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hteck 55"/>
            <p:cNvSpPr/>
            <p:nvPr/>
          </p:nvSpPr>
          <p:spPr>
            <a:xfrm>
              <a:off x="8991621" y="3240313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" name="Gerade Verbindung 56"/>
            <p:cNvCxnSpPr>
              <a:endCxn id="56" idx="2"/>
            </p:cNvCxnSpPr>
            <p:nvPr/>
          </p:nvCxnSpPr>
          <p:spPr>
            <a:xfrm>
              <a:off x="8991621" y="324031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>
              <a:endCxn id="56" idx="2"/>
            </p:cNvCxnSpPr>
            <p:nvPr/>
          </p:nvCxnSpPr>
          <p:spPr>
            <a:xfrm flipH="1">
              <a:off x="9054847" y="324031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hteck 58"/>
            <p:cNvSpPr/>
            <p:nvPr/>
          </p:nvSpPr>
          <p:spPr>
            <a:xfrm>
              <a:off x="9708572" y="3245461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" name="Gerade Verbindung 59"/>
            <p:cNvCxnSpPr>
              <a:endCxn id="59" idx="2"/>
            </p:cNvCxnSpPr>
            <p:nvPr/>
          </p:nvCxnSpPr>
          <p:spPr>
            <a:xfrm>
              <a:off x="9708572" y="3245461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60"/>
            <p:cNvCxnSpPr>
              <a:endCxn id="59" idx="2"/>
            </p:cNvCxnSpPr>
            <p:nvPr/>
          </p:nvCxnSpPr>
          <p:spPr>
            <a:xfrm flipH="1">
              <a:off x="9771798" y="3245461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hteck 61"/>
            <p:cNvSpPr/>
            <p:nvPr/>
          </p:nvSpPr>
          <p:spPr>
            <a:xfrm>
              <a:off x="9708572" y="3403540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" name="Gerade Verbindung 62"/>
            <p:cNvCxnSpPr>
              <a:endCxn id="62" idx="2"/>
            </p:cNvCxnSpPr>
            <p:nvPr/>
          </p:nvCxnSpPr>
          <p:spPr>
            <a:xfrm>
              <a:off x="9708572" y="3403540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Gerade Verbindung 63"/>
            <p:cNvCxnSpPr>
              <a:endCxn id="62" idx="2"/>
            </p:cNvCxnSpPr>
            <p:nvPr/>
          </p:nvCxnSpPr>
          <p:spPr>
            <a:xfrm flipH="1">
              <a:off x="9771798" y="3403540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hteck 64"/>
            <p:cNvSpPr/>
            <p:nvPr/>
          </p:nvSpPr>
          <p:spPr>
            <a:xfrm>
              <a:off x="10261771" y="2842737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6" name="Gerade Verbindung 65"/>
            <p:cNvCxnSpPr>
              <a:endCxn id="65" idx="2"/>
            </p:cNvCxnSpPr>
            <p:nvPr/>
          </p:nvCxnSpPr>
          <p:spPr>
            <a:xfrm>
              <a:off x="10261771" y="2842737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Gerade Verbindung 66"/>
            <p:cNvCxnSpPr>
              <a:endCxn id="65" idx="2"/>
            </p:cNvCxnSpPr>
            <p:nvPr/>
          </p:nvCxnSpPr>
          <p:spPr>
            <a:xfrm flipH="1">
              <a:off x="10324997" y="2842737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hteck 67"/>
            <p:cNvSpPr/>
            <p:nvPr/>
          </p:nvSpPr>
          <p:spPr>
            <a:xfrm>
              <a:off x="10261771" y="3003713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Gerade Verbindung 68"/>
            <p:cNvCxnSpPr>
              <a:endCxn id="68" idx="2"/>
            </p:cNvCxnSpPr>
            <p:nvPr/>
          </p:nvCxnSpPr>
          <p:spPr>
            <a:xfrm>
              <a:off x="10261771" y="300371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 Verbindung 69"/>
            <p:cNvCxnSpPr>
              <a:endCxn id="68" idx="2"/>
            </p:cNvCxnSpPr>
            <p:nvPr/>
          </p:nvCxnSpPr>
          <p:spPr>
            <a:xfrm flipH="1">
              <a:off x="10324997" y="300371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hteck 70"/>
            <p:cNvSpPr/>
            <p:nvPr/>
          </p:nvSpPr>
          <p:spPr>
            <a:xfrm>
              <a:off x="10385919" y="3245461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Gerade Verbindung 71"/>
            <p:cNvCxnSpPr>
              <a:endCxn id="71" idx="2"/>
            </p:cNvCxnSpPr>
            <p:nvPr/>
          </p:nvCxnSpPr>
          <p:spPr>
            <a:xfrm>
              <a:off x="10385919" y="3245461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72"/>
            <p:cNvCxnSpPr>
              <a:endCxn id="71" idx="2"/>
            </p:cNvCxnSpPr>
            <p:nvPr/>
          </p:nvCxnSpPr>
          <p:spPr>
            <a:xfrm flipH="1">
              <a:off x="10449145" y="3245461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hteck 73"/>
            <p:cNvSpPr/>
            <p:nvPr/>
          </p:nvSpPr>
          <p:spPr>
            <a:xfrm>
              <a:off x="10388328" y="3409217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Gerade Verbindung 74"/>
            <p:cNvCxnSpPr>
              <a:endCxn id="74" idx="2"/>
            </p:cNvCxnSpPr>
            <p:nvPr/>
          </p:nvCxnSpPr>
          <p:spPr>
            <a:xfrm>
              <a:off x="10388328" y="3409217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 Verbindung 75"/>
            <p:cNvCxnSpPr>
              <a:endCxn id="74" idx="2"/>
            </p:cNvCxnSpPr>
            <p:nvPr/>
          </p:nvCxnSpPr>
          <p:spPr>
            <a:xfrm flipH="1">
              <a:off x="10451554" y="3409217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hteck 76"/>
            <p:cNvSpPr/>
            <p:nvPr/>
          </p:nvSpPr>
          <p:spPr>
            <a:xfrm>
              <a:off x="11065434" y="3229586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Gerade Verbindung 77"/>
            <p:cNvCxnSpPr>
              <a:endCxn id="77" idx="2"/>
            </p:cNvCxnSpPr>
            <p:nvPr/>
          </p:nvCxnSpPr>
          <p:spPr>
            <a:xfrm>
              <a:off x="11065434" y="322958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Gerade Verbindung 78"/>
            <p:cNvCxnSpPr>
              <a:endCxn id="77" idx="2"/>
            </p:cNvCxnSpPr>
            <p:nvPr/>
          </p:nvCxnSpPr>
          <p:spPr>
            <a:xfrm flipH="1">
              <a:off x="11128660" y="322958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hteck 79"/>
            <p:cNvSpPr/>
            <p:nvPr/>
          </p:nvSpPr>
          <p:spPr>
            <a:xfrm>
              <a:off x="11067260" y="3401653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1" name="Gerade Verbindung 80"/>
            <p:cNvCxnSpPr>
              <a:endCxn id="80" idx="2"/>
            </p:cNvCxnSpPr>
            <p:nvPr/>
          </p:nvCxnSpPr>
          <p:spPr>
            <a:xfrm>
              <a:off x="11067260" y="340165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 Verbindung 81"/>
            <p:cNvCxnSpPr>
              <a:endCxn id="80" idx="2"/>
            </p:cNvCxnSpPr>
            <p:nvPr/>
          </p:nvCxnSpPr>
          <p:spPr>
            <a:xfrm flipH="1">
              <a:off x="11130486" y="340165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 Verbindung 82"/>
            <p:cNvCxnSpPr/>
            <p:nvPr/>
          </p:nvCxnSpPr>
          <p:spPr>
            <a:xfrm flipH="1">
              <a:off x="11128660" y="3352093"/>
              <a:ext cx="1826" cy="49560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Gerade Verbindung 83"/>
            <p:cNvCxnSpPr/>
            <p:nvPr/>
          </p:nvCxnSpPr>
          <p:spPr>
            <a:xfrm flipH="1">
              <a:off x="10328997" y="2954517"/>
              <a:ext cx="3259" cy="49196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Gerade Verbindung 84"/>
            <p:cNvCxnSpPr/>
            <p:nvPr/>
          </p:nvCxnSpPr>
          <p:spPr>
            <a:xfrm flipH="1">
              <a:off x="8278427" y="3346519"/>
              <a:ext cx="1520" cy="55134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 Verbindung 85"/>
            <p:cNvCxnSpPr/>
            <p:nvPr/>
          </p:nvCxnSpPr>
          <p:spPr>
            <a:xfrm>
              <a:off x="9055799" y="3346519"/>
              <a:ext cx="0" cy="55134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Gerade Verbindung 86"/>
            <p:cNvCxnSpPr/>
            <p:nvPr/>
          </p:nvCxnSpPr>
          <p:spPr>
            <a:xfrm>
              <a:off x="9771798" y="3346519"/>
              <a:ext cx="0" cy="55134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Gerade Verbindung 87"/>
            <p:cNvCxnSpPr/>
            <p:nvPr/>
          </p:nvCxnSpPr>
          <p:spPr>
            <a:xfrm flipH="1">
              <a:off x="10449728" y="3352093"/>
              <a:ext cx="1826" cy="49560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hteck 88"/>
            <p:cNvSpPr/>
            <p:nvPr/>
          </p:nvSpPr>
          <p:spPr>
            <a:xfrm>
              <a:off x="7486819" y="3234738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Gerade Verbindung 89"/>
            <p:cNvCxnSpPr>
              <a:endCxn id="89" idx="2"/>
            </p:cNvCxnSpPr>
            <p:nvPr/>
          </p:nvCxnSpPr>
          <p:spPr>
            <a:xfrm>
              <a:off x="7486819" y="3234738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 Verbindung 90"/>
            <p:cNvCxnSpPr>
              <a:endCxn id="89" idx="2"/>
            </p:cNvCxnSpPr>
            <p:nvPr/>
          </p:nvCxnSpPr>
          <p:spPr>
            <a:xfrm flipH="1">
              <a:off x="7550045" y="3234738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Gerade Verbindung 91"/>
            <p:cNvCxnSpPr>
              <a:stCxn id="89" idx="2"/>
            </p:cNvCxnSpPr>
            <p:nvPr/>
          </p:nvCxnSpPr>
          <p:spPr>
            <a:xfrm>
              <a:off x="7550045" y="3346519"/>
              <a:ext cx="1" cy="46430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7" name="Bild 146" descr="icon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2800" y="4648200"/>
              <a:ext cx="762000" cy="762000"/>
            </a:xfrm>
            <a:prstGeom prst="rect">
              <a:avLst/>
            </a:prstGeom>
          </p:spPr>
        </p:pic>
        <p:sp>
          <p:nvSpPr>
            <p:cNvPr id="156" name="Abgerundetes Rechteck 155"/>
            <p:cNvSpPr/>
            <p:nvPr/>
          </p:nvSpPr>
          <p:spPr>
            <a:xfrm>
              <a:off x="8001000" y="4343400"/>
              <a:ext cx="2819400" cy="9906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hteck 108"/>
            <p:cNvSpPr/>
            <p:nvPr/>
          </p:nvSpPr>
          <p:spPr>
            <a:xfrm>
              <a:off x="8153400" y="4267200"/>
              <a:ext cx="10243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 smtClean="0">
                  <a:solidFill>
                    <a:srgbClr val="800000"/>
                  </a:solidFill>
                </a:rPr>
                <a:t>H-Bridge</a:t>
              </a:r>
              <a:endParaRPr lang="en-US" sz="1100" dirty="0">
                <a:solidFill>
                  <a:srgbClr val="800000"/>
                </a:solidFill>
              </a:endParaRPr>
            </a:p>
          </p:txBody>
        </p:sp>
        <p:sp>
          <p:nvSpPr>
            <p:cNvPr id="110" name="Rechteck 109"/>
            <p:cNvSpPr/>
            <p:nvPr/>
          </p:nvSpPr>
          <p:spPr>
            <a:xfrm>
              <a:off x="9601200" y="4267200"/>
              <a:ext cx="1066800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 smtClean="0">
                  <a:solidFill>
                    <a:srgbClr val="800000"/>
                  </a:solidFill>
                </a:rPr>
                <a:t>ADC</a:t>
              </a:r>
              <a:endParaRPr lang="en-US" sz="1100" dirty="0">
                <a:solidFill>
                  <a:srgbClr val="800000"/>
                </a:solidFill>
              </a:endParaRPr>
            </a:p>
          </p:txBody>
        </p:sp>
        <p:pic>
          <p:nvPicPr>
            <p:cNvPr id="108" name="Bild 10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29600" y="4495800"/>
              <a:ext cx="1041400" cy="1041400"/>
            </a:xfrm>
            <a:prstGeom prst="rect">
              <a:avLst/>
            </a:prstGeom>
          </p:spPr>
        </p:pic>
        <p:cxnSp>
          <p:nvCxnSpPr>
            <p:cNvPr id="115" name="Gewinkelte Verbindung 114"/>
            <p:cNvCxnSpPr>
              <a:stCxn id="109" idx="3"/>
              <a:endCxn id="108" idx="3"/>
            </p:cNvCxnSpPr>
            <p:nvPr/>
          </p:nvCxnSpPr>
          <p:spPr>
            <a:xfrm>
              <a:off x="9177761" y="4418265"/>
              <a:ext cx="93239" cy="598235"/>
            </a:xfrm>
            <a:prstGeom prst="bentConnector3">
              <a:avLst>
                <a:gd name="adj1" fmla="val 345176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Gewinkelte Verbindung 117"/>
            <p:cNvCxnSpPr>
              <a:stCxn id="108" idx="3"/>
              <a:endCxn id="110" idx="2"/>
            </p:cNvCxnSpPr>
            <p:nvPr/>
          </p:nvCxnSpPr>
          <p:spPr>
            <a:xfrm flipV="1">
              <a:off x="9271000" y="4569330"/>
              <a:ext cx="863600" cy="447170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7295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components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447800"/>
            <a:ext cx="5791200" cy="4800599"/>
          </a:xfrm>
        </p:spPr>
        <p:txBody>
          <a:bodyPr>
            <a:normAutofit/>
          </a:bodyPr>
          <a:lstStyle/>
          <a:p>
            <a:r>
              <a:rPr lang="en-US" dirty="0" smtClean="0"/>
              <a:t>BLDC Motor model</a:t>
            </a:r>
          </a:p>
          <a:p>
            <a:pPr lvl="1"/>
            <a:r>
              <a:rPr lang="en-US" dirty="0" smtClean="0"/>
              <a:t>Ordinary Differential Equation (ODE) model solved using </a:t>
            </a:r>
            <a:r>
              <a:rPr lang="en-US" dirty="0" err="1" smtClean="0"/>
              <a:t>Runge-Kutta</a:t>
            </a:r>
            <a:r>
              <a:rPr lang="en-US" dirty="0" smtClean="0"/>
              <a:t> method with fixed step width</a:t>
            </a:r>
          </a:p>
          <a:p>
            <a:r>
              <a:rPr lang="en-US" dirty="0" smtClean="0"/>
              <a:t>H-Bridge</a:t>
            </a:r>
          </a:p>
          <a:p>
            <a:pPr lvl="1"/>
            <a:r>
              <a:rPr lang="en-US" dirty="0" smtClean="0"/>
              <a:t>simplified Switch Model</a:t>
            </a:r>
          </a:p>
          <a:p>
            <a:r>
              <a:rPr lang="en-US" dirty="0" smtClean="0"/>
              <a:t>Analog Digital Converter (ADC)</a:t>
            </a:r>
          </a:p>
          <a:p>
            <a:pPr lvl="1"/>
            <a:r>
              <a:rPr lang="en-US" dirty="0" smtClean="0"/>
              <a:t>8-channel 10bit ADC with SPI Interface </a:t>
            </a:r>
          </a:p>
          <a:p>
            <a:pPr lvl="1"/>
            <a:r>
              <a:rPr lang="en-US" dirty="0" smtClean="0"/>
              <a:t>equivalent to MCP3008</a:t>
            </a:r>
          </a:p>
          <a:p>
            <a:r>
              <a:rPr lang="en-US" dirty="0" smtClean="0"/>
              <a:t>HiFive1 microcontroller platform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82" name="Gruppierung 81"/>
          <p:cNvGrpSpPr/>
          <p:nvPr/>
        </p:nvGrpSpPr>
        <p:grpSpPr>
          <a:xfrm>
            <a:off x="6934200" y="1524000"/>
            <a:ext cx="4648200" cy="4114800"/>
            <a:chOff x="6934200" y="1524000"/>
            <a:chExt cx="4648200" cy="4114800"/>
          </a:xfrm>
        </p:grpSpPr>
        <p:sp>
          <p:nvSpPr>
            <p:cNvPr id="7" name="Rechteck 6"/>
            <p:cNvSpPr/>
            <p:nvPr/>
          </p:nvSpPr>
          <p:spPr>
            <a:xfrm>
              <a:off x="6934200" y="1524000"/>
              <a:ext cx="4648200" cy="411480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b"/>
            <a:lstStyle/>
            <a:p>
              <a:pPr algn="r"/>
              <a:r>
                <a:rPr lang="en-US" sz="1600" dirty="0">
                  <a:solidFill>
                    <a:srgbClr val="800000"/>
                  </a:solidFill>
                </a:rPr>
                <a:t>system environment/test bench</a:t>
              </a:r>
            </a:p>
          </p:txBody>
        </p:sp>
        <p:sp>
          <p:nvSpPr>
            <p:cNvPr id="8" name="Foliennummernplatzhalter 4"/>
            <p:cNvSpPr txBox="1">
              <a:spLocks/>
            </p:cNvSpPr>
            <p:nvPr/>
          </p:nvSpPr>
          <p:spPr>
            <a:xfrm>
              <a:off x="7241230" y="2673135"/>
              <a:ext cx="2336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>
                      <a:tint val="75000"/>
                    </a:schemeClr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fld id="{8B820FFD-5868-4678-ACC2-C353669912D5}" type="slidenum">
                <a:rPr lang="en-US" smtClean="0"/>
                <a:pPr/>
                <a:t>7</a:t>
              </a:fld>
              <a:endParaRPr lang="en-US"/>
            </a:p>
          </p:txBody>
        </p:sp>
        <p:cxnSp>
          <p:nvCxnSpPr>
            <p:cNvPr id="19" name="Gerade Verbindung mit Pfeil 18"/>
            <p:cNvCxnSpPr>
              <a:endCxn id="75" idx="0"/>
            </p:cNvCxnSpPr>
            <p:nvPr/>
          </p:nvCxnSpPr>
          <p:spPr>
            <a:xfrm flipH="1">
              <a:off x="7543800" y="3815564"/>
              <a:ext cx="574" cy="83263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/>
            <p:cNvCxnSpPr/>
            <p:nvPr/>
          </p:nvCxnSpPr>
          <p:spPr>
            <a:xfrm>
              <a:off x="8279948" y="3815564"/>
              <a:ext cx="0" cy="45163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/>
            <p:cNvCxnSpPr/>
            <p:nvPr/>
          </p:nvCxnSpPr>
          <p:spPr>
            <a:xfrm>
              <a:off x="9055799" y="3815564"/>
              <a:ext cx="0" cy="45163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/>
            <p:cNvCxnSpPr/>
            <p:nvPr/>
          </p:nvCxnSpPr>
          <p:spPr>
            <a:xfrm flipH="1">
              <a:off x="9766879" y="3815564"/>
              <a:ext cx="4919" cy="451636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Gerade Verbindung 65"/>
            <p:cNvCxnSpPr/>
            <p:nvPr/>
          </p:nvCxnSpPr>
          <p:spPr>
            <a:xfrm flipH="1">
              <a:off x="10328997" y="2954517"/>
              <a:ext cx="3259" cy="49196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5" name="Bild 74" descr="icon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2800" y="4648200"/>
              <a:ext cx="762000" cy="762000"/>
            </a:xfrm>
            <a:prstGeom prst="rect">
              <a:avLst/>
            </a:prstGeom>
          </p:spPr>
        </p:pic>
        <p:sp>
          <p:nvSpPr>
            <p:cNvPr id="76" name="Abgerundetes Rechteck 75"/>
            <p:cNvSpPr/>
            <p:nvPr/>
          </p:nvSpPr>
          <p:spPr>
            <a:xfrm>
              <a:off x="8001000" y="4343400"/>
              <a:ext cx="2819400" cy="9906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8153400" y="4267200"/>
              <a:ext cx="10243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 smtClean="0">
                  <a:solidFill>
                    <a:srgbClr val="800000"/>
                  </a:solidFill>
                </a:rPr>
                <a:t>H-Bridge</a:t>
              </a:r>
              <a:endParaRPr lang="en-US" sz="1100" dirty="0">
                <a:solidFill>
                  <a:srgbClr val="800000"/>
                </a:solidFill>
              </a:endParaRPr>
            </a:p>
          </p:txBody>
        </p:sp>
        <p:sp>
          <p:nvSpPr>
            <p:cNvPr id="78" name="Rechteck 77"/>
            <p:cNvSpPr/>
            <p:nvPr/>
          </p:nvSpPr>
          <p:spPr>
            <a:xfrm>
              <a:off x="9601200" y="4267200"/>
              <a:ext cx="1066800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 smtClean="0">
                  <a:solidFill>
                    <a:srgbClr val="800000"/>
                  </a:solidFill>
                </a:rPr>
                <a:t>ADC</a:t>
              </a:r>
              <a:endParaRPr lang="en-US" sz="1100" dirty="0">
                <a:solidFill>
                  <a:srgbClr val="800000"/>
                </a:solidFill>
              </a:endParaRPr>
            </a:p>
          </p:txBody>
        </p:sp>
        <p:pic>
          <p:nvPicPr>
            <p:cNvPr id="79" name="Bild 7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29600" y="4495800"/>
              <a:ext cx="1041400" cy="1041400"/>
            </a:xfrm>
            <a:prstGeom prst="rect">
              <a:avLst/>
            </a:prstGeom>
          </p:spPr>
        </p:pic>
        <p:cxnSp>
          <p:nvCxnSpPr>
            <p:cNvPr id="80" name="Gewinkelte Verbindung 79"/>
            <p:cNvCxnSpPr>
              <a:stCxn id="77" idx="3"/>
              <a:endCxn id="79" idx="3"/>
            </p:cNvCxnSpPr>
            <p:nvPr/>
          </p:nvCxnSpPr>
          <p:spPr>
            <a:xfrm>
              <a:off x="9177761" y="4418265"/>
              <a:ext cx="93239" cy="598235"/>
            </a:xfrm>
            <a:prstGeom prst="bentConnector3">
              <a:avLst>
                <a:gd name="adj1" fmla="val 345176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Gewinkelte Verbindung 80"/>
            <p:cNvCxnSpPr>
              <a:stCxn id="79" idx="3"/>
              <a:endCxn id="78" idx="2"/>
            </p:cNvCxnSpPr>
            <p:nvPr/>
          </p:nvCxnSpPr>
          <p:spPr>
            <a:xfrm flipV="1">
              <a:off x="9271000" y="4569330"/>
              <a:ext cx="863600" cy="447170"/>
            </a:xfrm>
            <a:prstGeom prst="bentConnector2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hteck 8"/>
            <p:cNvSpPr/>
            <p:nvPr/>
          </p:nvSpPr>
          <p:spPr>
            <a:xfrm>
              <a:off x="7052612" y="1600200"/>
              <a:ext cx="4455288" cy="234892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HiFive1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8072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HiFive1 Platform components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447801"/>
            <a:ext cx="6248400" cy="4495800"/>
          </a:xfrm>
        </p:spPr>
        <p:txBody>
          <a:bodyPr/>
          <a:lstStyle/>
          <a:p>
            <a:r>
              <a:rPr lang="en-US" dirty="0" smtClean="0"/>
              <a:t>Peripherals </a:t>
            </a:r>
          </a:p>
          <a:p>
            <a:pPr lvl="1"/>
            <a:r>
              <a:rPr lang="en-US" dirty="0" smtClean="0"/>
              <a:t>register accurate</a:t>
            </a:r>
          </a:p>
          <a:p>
            <a:pPr lvl="1"/>
            <a:r>
              <a:rPr lang="en-US" dirty="0" smtClean="0"/>
              <a:t>functionality and timing implemented as needed</a:t>
            </a:r>
          </a:p>
          <a:p>
            <a:r>
              <a:rPr lang="en-US" dirty="0" smtClean="0"/>
              <a:t>Interconnect</a:t>
            </a:r>
          </a:p>
          <a:p>
            <a:pPr lvl="1"/>
            <a:r>
              <a:rPr lang="en-US" dirty="0" smtClean="0"/>
              <a:t>loosely-timed router</a:t>
            </a:r>
          </a:p>
          <a:p>
            <a:r>
              <a:rPr lang="en-US" dirty="0" smtClean="0"/>
              <a:t>Wrapper</a:t>
            </a:r>
          </a:p>
          <a:p>
            <a:pPr lvl="1"/>
            <a:r>
              <a:rPr lang="en-US" dirty="0" smtClean="0"/>
              <a:t>SystemC Wrapper containing pure C++ based ISS of RISC-V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82" name="Gruppierung 81"/>
          <p:cNvGrpSpPr/>
          <p:nvPr/>
        </p:nvGrpSpPr>
        <p:grpSpPr>
          <a:xfrm>
            <a:off x="7010400" y="1600200"/>
            <a:ext cx="4497500" cy="2348925"/>
            <a:chOff x="7010400" y="1600200"/>
            <a:chExt cx="4497500" cy="2348925"/>
          </a:xfrm>
        </p:grpSpPr>
        <p:sp>
          <p:nvSpPr>
            <p:cNvPr id="8" name="Foliennummernplatzhalter 4"/>
            <p:cNvSpPr txBox="1">
              <a:spLocks/>
            </p:cNvSpPr>
            <p:nvPr/>
          </p:nvSpPr>
          <p:spPr>
            <a:xfrm>
              <a:off x="7241230" y="2673135"/>
              <a:ext cx="23368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>
                      <a:tint val="75000"/>
                    </a:schemeClr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fld id="{8B820FFD-5868-4678-ACC2-C353669912D5}" type="slidenum">
                <a:rPr lang="en-US" smtClean="0"/>
                <a:pPr/>
                <a:t>8</a:t>
              </a:fld>
              <a:endParaRPr lang="en-US"/>
            </a:p>
          </p:txBody>
        </p:sp>
        <p:sp>
          <p:nvSpPr>
            <p:cNvPr id="9" name="Rechteck 8"/>
            <p:cNvSpPr/>
            <p:nvPr/>
          </p:nvSpPr>
          <p:spPr>
            <a:xfrm>
              <a:off x="7052612" y="1600200"/>
              <a:ext cx="4455288" cy="234892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hteck 9"/>
            <p:cNvSpPr/>
            <p:nvPr/>
          </p:nvSpPr>
          <p:spPr>
            <a:xfrm>
              <a:off x="7115841" y="1752600"/>
              <a:ext cx="3707251" cy="1090137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b" anchorCtr="0"/>
            <a:lstStyle/>
            <a:p>
              <a:pPr algn="r"/>
              <a:r>
                <a:rPr lang="en-US" dirty="0" smtClean="0">
                  <a:solidFill>
                    <a:srgbClr val="800000"/>
                  </a:solidFill>
                </a:rPr>
                <a:t>Wrapper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11" name="Rectangle: Rounded Corners 184">
              <a:extLst>
                <a:ext uri="{FF2B5EF4-FFF2-40B4-BE49-F238E27FC236}">
                  <a16:creationId xmlns="" xmlns:a16="http://schemas.microsoft.com/office/drawing/2014/main" id="{B4EADCFF-B7C2-4575-8836-70AFA28903D0}"/>
                </a:ext>
              </a:extLst>
            </p:cNvPr>
            <p:cNvSpPr/>
            <p:nvPr/>
          </p:nvSpPr>
          <p:spPr>
            <a:xfrm>
              <a:off x="7205012" y="1905000"/>
              <a:ext cx="2234722" cy="789130"/>
            </a:xfrm>
            <a:prstGeom prst="roundRect">
              <a:avLst/>
            </a:prstGeom>
            <a:ln/>
            <a:effec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2"/>
                  </a:solidFill>
                  <a:latin typeface="TitilliumText22L Medium"/>
                </a:rPr>
                <a:t>ISS</a:t>
              </a:r>
              <a:endParaRPr lang="en-US" sz="1600" b="1" dirty="0">
                <a:solidFill>
                  <a:schemeClr val="tx2"/>
                </a:solidFill>
                <a:latin typeface="TitilliumText22L Medium"/>
              </a:endParaRPr>
            </a:p>
          </p:txBody>
        </p:sp>
        <p:sp>
          <p:nvSpPr>
            <p:cNvPr id="12" name="Rechteck 11"/>
            <p:cNvSpPr/>
            <p:nvPr/>
          </p:nvSpPr>
          <p:spPr>
            <a:xfrm>
              <a:off x="7329690" y="3465108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UART</a:t>
              </a:r>
            </a:p>
          </p:txBody>
        </p:sp>
        <p:sp>
          <p:nvSpPr>
            <p:cNvPr id="13" name="Rechteck 12"/>
            <p:cNvSpPr/>
            <p:nvPr/>
          </p:nvSpPr>
          <p:spPr>
            <a:xfrm>
              <a:off x="7396549" y="3115493"/>
              <a:ext cx="3865648" cy="119245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93600" spcCol="0" rtlCol="0" anchor="ctr" anchorCtr="1"/>
            <a:lstStyle/>
            <a:p>
              <a:pPr algn="ctr"/>
              <a:endParaRPr lang="en-US" sz="1100" dirty="0">
                <a:solidFill>
                  <a:srgbClr val="800000"/>
                </a:solidFill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7260793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UART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7996367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GPIO</a:t>
              </a:r>
            </a:p>
          </p:txBody>
        </p:sp>
        <p:sp>
          <p:nvSpPr>
            <p:cNvPr id="16" name="Rechteck 15"/>
            <p:cNvSpPr/>
            <p:nvPr/>
          </p:nvSpPr>
          <p:spPr>
            <a:xfrm>
              <a:off x="8772218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 smtClean="0">
                  <a:solidFill>
                    <a:srgbClr val="800000"/>
                  </a:solidFill>
                </a:rPr>
                <a:t>PWM</a:t>
              </a:r>
              <a:endParaRPr lang="en-US" sz="1100" dirty="0">
                <a:solidFill>
                  <a:srgbClr val="800000"/>
                </a:solidFill>
              </a:endParaRPr>
            </a:p>
          </p:txBody>
        </p:sp>
        <p:sp>
          <p:nvSpPr>
            <p:cNvPr id="17" name="Rechteck 16"/>
            <p:cNvSpPr/>
            <p:nvPr/>
          </p:nvSpPr>
          <p:spPr>
            <a:xfrm>
              <a:off x="9488217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 smtClean="0">
                  <a:solidFill>
                    <a:srgbClr val="800000"/>
                  </a:solidFill>
                </a:rPr>
                <a:t>SPI</a:t>
              </a:r>
              <a:endParaRPr lang="en-US" sz="1100" dirty="0">
                <a:solidFill>
                  <a:srgbClr val="800000"/>
                </a:solidFill>
              </a:endParaRPr>
            </a:p>
          </p:txBody>
        </p:sp>
        <p:sp>
          <p:nvSpPr>
            <p:cNvPr id="18" name="Rechteck 17"/>
            <p:cNvSpPr/>
            <p:nvPr/>
          </p:nvSpPr>
          <p:spPr>
            <a:xfrm>
              <a:off x="10167973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RAM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10858850" y="3513434"/>
              <a:ext cx="567161" cy="302130"/>
            </a:xfrm>
            <a:prstGeom prst="rect">
              <a:avLst/>
            </a:prstGeom>
            <a:gradFill flip="none" rotWithShape="1">
              <a:gsLst>
                <a:gs pos="0">
                  <a:srgbClr val="FFFF66"/>
                </a:gs>
                <a:gs pos="100000">
                  <a:srgbClr val="FF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4" tIns="45717" rIns="91434" bIns="45717" spcCol="0" rtlCol="0" anchor="ctr"/>
            <a:lstStyle/>
            <a:p>
              <a:pPr algn="ctr"/>
              <a:r>
                <a:rPr lang="en-US" sz="1100" dirty="0">
                  <a:solidFill>
                    <a:srgbClr val="800000"/>
                  </a:solidFill>
                </a:rPr>
                <a:t>PLIC</a:t>
              </a:r>
            </a:p>
          </p:txBody>
        </p:sp>
        <p:cxnSp>
          <p:nvCxnSpPr>
            <p:cNvPr id="24" name="Gewinkelte Verbindung 23"/>
            <p:cNvCxnSpPr/>
            <p:nvPr/>
          </p:nvCxnSpPr>
          <p:spPr>
            <a:xfrm rot="16200000" flipV="1">
              <a:off x="10598851" y="2778361"/>
              <a:ext cx="998834" cy="471312"/>
            </a:xfrm>
            <a:prstGeom prst="bentConnector3">
              <a:avLst>
                <a:gd name="adj1" fmla="val 100534"/>
              </a:avLst>
            </a:prstGeom>
            <a:ln>
              <a:solidFill>
                <a:schemeClr val="tx2">
                  <a:lumMod val="7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7010400" y="2793515"/>
              <a:ext cx="1005403" cy="369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  <a:effectLst/>
                </a:rPr>
                <a:t>HiFive1</a:t>
              </a:r>
            </a:p>
          </p:txBody>
        </p:sp>
        <p:sp>
          <p:nvSpPr>
            <p:cNvPr id="26" name="Rechteck 25"/>
            <p:cNvSpPr/>
            <p:nvPr/>
          </p:nvSpPr>
          <p:spPr>
            <a:xfrm>
              <a:off x="7481148" y="3387375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Gerade Verbindung 26"/>
            <p:cNvCxnSpPr>
              <a:endCxn id="26" idx="2"/>
            </p:cNvCxnSpPr>
            <p:nvPr/>
          </p:nvCxnSpPr>
          <p:spPr>
            <a:xfrm>
              <a:off x="7481148" y="338737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>
              <a:endCxn id="26" idx="2"/>
            </p:cNvCxnSpPr>
            <p:nvPr/>
          </p:nvCxnSpPr>
          <p:spPr>
            <a:xfrm flipH="1">
              <a:off x="7544374" y="338737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hteck 28"/>
            <p:cNvSpPr/>
            <p:nvPr/>
          </p:nvSpPr>
          <p:spPr>
            <a:xfrm>
              <a:off x="8216722" y="3387375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Gerade Verbindung 29"/>
            <p:cNvCxnSpPr>
              <a:endCxn id="29" idx="2"/>
            </p:cNvCxnSpPr>
            <p:nvPr/>
          </p:nvCxnSpPr>
          <p:spPr>
            <a:xfrm>
              <a:off x="8216722" y="338737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>
              <a:endCxn id="29" idx="2"/>
            </p:cNvCxnSpPr>
            <p:nvPr/>
          </p:nvCxnSpPr>
          <p:spPr>
            <a:xfrm flipH="1">
              <a:off x="8279948" y="3387375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hteck 31"/>
            <p:cNvSpPr/>
            <p:nvPr/>
          </p:nvSpPr>
          <p:spPr>
            <a:xfrm>
              <a:off x="8215201" y="3229586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Gerade Verbindung 32"/>
            <p:cNvCxnSpPr>
              <a:endCxn id="32" idx="2"/>
            </p:cNvCxnSpPr>
            <p:nvPr/>
          </p:nvCxnSpPr>
          <p:spPr>
            <a:xfrm>
              <a:off x="8215201" y="322958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>
              <a:endCxn id="32" idx="2"/>
            </p:cNvCxnSpPr>
            <p:nvPr/>
          </p:nvCxnSpPr>
          <p:spPr>
            <a:xfrm flipH="1">
              <a:off x="8278427" y="322958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hteck 34"/>
            <p:cNvSpPr/>
            <p:nvPr/>
          </p:nvSpPr>
          <p:spPr>
            <a:xfrm>
              <a:off x="8992572" y="3401653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Gerade Verbindung 35"/>
            <p:cNvCxnSpPr>
              <a:endCxn id="35" idx="2"/>
            </p:cNvCxnSpPr>
            <p:nvPr/>
          </p:nvCxnSpPr>
          <p:spPr>
            <a:xfrm>
              <a:off x="8992572" y="340165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>
              <a:endCxn id="35" idx="2"/>
            </p:cNvCxnSpPr>
            <p:nvPr/>
          </p:nvCxnSpPr>
          <p:spPr>
            <a:xfrm flipH="1">
              <a:off x="9055798" y="340165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hteck 37"/>
            <p:cNvSpPr/>
            <p:nvPr/>
          </p:nvSpPr>
          <p:spPr>
            <a:xfrm>
              <a:off x="8991621" y="3240313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Gerade Verbindung 38"/>
            <p:cNvCxnSpPr>
              <a:endCxn id="38" idx="2"/>
            </p:cNvCxnSpPr>
            <p:nvPr/>
          </p:nvCxnSpPr>
          <p:spPr>
            <a:xfrm>
              <a:off x="8991621" y="324031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>
              <a:endCxn id="38" idx="2"/>
            </p:cNvCxnSpPr>
            <p:nvPr/>
          </p:nvCxnSpPr>
          <p:spPr>
            <a:xfrm flipH="1">
              <a:off x="9054847" y="324031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hteck 40"/>
            <p:cNvSpPr/>
            <p:nvPr/>
          </p:nvSpPr>
          <p:spPr>
            <a:xfrm>
              <a:off x="9708572" y="3245461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Gerade Verbindung 41"/>
            <p:cNvCxnSpPr>
              <a:endCxn id="41" idx="2"/>
            </p:cNvCxnSpPr>
            <p:nvPr/>
          </p:nvCxnSpPr>
          <p:spPr>
            <a:xfrm>
              <a:off x="9708572" y="3245461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/>
            <p:cNvCxnSpPr>
              <a:endCxn id="41" idx="2"/>
            </p:cNvCxnSpPr>
            <p:nvPr/>
          </p:nvCxnSpPr>
          <p:spPr>
            <a:xfrm flipH="1">
              <a:off x="9771798" y="3245461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hteck 43"/>
            <p:cNvSpPr/>
            <p:nvPr/>
          </p:nvSpPr>
          <p:spPr>
            <a:xfrm>
              <a:off x="9708572" y="3403540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Gerade Verbindung 44"/>
            <p:cNvCxnSpPr>
              <a:endCxn id="44" idx="2"/>
            </p:cNvCxnSpPr>
            <p:nvPr/>
          </p:nvCxnSpPr>
          <p:spPr>
            <a:xfrm>
              <a:off x="9708572" y="3403540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45"/>
            <p:cNvCxnSpPr>
              <a:endCxn id="44" idx="2"/>
            </p:cNvCxnSpPr>
            <p:nvPr/>
          </p:nvCxnSpPr>
          <p:spPr>
            <a:xfrm flipH="1">
              <a:off x="9771798" y="3403540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hteck 46"/>
            <p:cNvSpPr/>
            <p:nvPr/>
          </p:nvSpPr>
          <p:spPr>
            <a:xfrm>
              <a:off x="10261771" y="2842737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Gerade Verbindung 47"/>
            <p:cNvCxnSpPr>
              <a:endCxn id="47" idx="2"/>
            </p:cNvCxnSpPr>
            <p:nvPr/>
          </p:nvCxnSpPr>
          <p:spPr>
            <a:xfrm>
              <a:off x="10261771" y="2842737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48"/>
            <p:cNvCxnSpPr>
              <a:endCxn id="47" idx="2"/>
            </p:cNvCxnSpPr>
            <p:nvPr/>
          </p:nvCxnSpPr>
          <p:spPr>
            <a:xfrm flipH="1">
              <a:off x="10324997" y="2842737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hteck 49"/>
            <p:cNvSpPr/>
            <p:nvPr/>
          </p:nvSpPr>
          <p:spPr>
            <a:xfrm>
              <a:off x="10261771" y="3003713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Gerade Verbindung 50"/>
            <p:cNvCxnSpPr>
              <a:endCxn id="50" idx="2"/>
            </p:cNvCxnSpPr>
            <p:nvPr/>
          </p:nvCxnSpPr>
          <p:spPr>
            <a:xfrm>
              <a:off x="10261771" y="300371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>
              <a:endCxn id="50" idx="2"/>
            </p:cNvCxnSpPr>
            <p:nvPr/>
          </p:nvCxnSpPr>
          <p:spPr>
            <a:xfrm flipH="1">
              <a:off x="10324997" y="300371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hteck 52"/>
            <p:cNvSpPr/>
            <p:nvPr/>
          </p:nvSpPr>
          <p:spPr>
            <a:xfrm>
              <a:off x="10385919" y="3245461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Gerade Verbindung 53"/>
            <p:cNvCxnSpPr>
              <a:endCxn id="53" idx="2"/>
            </p:cNvCxnSpPr>
            <p:nvPr/>
          </p:nvCxnSpPr>
          <p:spPr>
            <a:xfrm>
              <a:off x="10385919" y="3245461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>
              <a:endCxn id="53" idx="2"/>
            </p:cNvCxnSpPr>
            <p:nvPr/>
          </p:nvCxnSpPr>
          <p:spPr>
            <a:xfrm flipH="1">
              <a:off x="10449145" y="3245461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hteck 55"/>
            <p:cNvSpPr/>
            <p:nvPr/>
          </p:nvSpPr>
          <p:spPr>
            <a:xfrm>
              <a:off x="10388328" y="3409217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" name="Gerade Verbindung 56"/>
            <p:cNvCxnSpPr>
              <a:endCxn id="56" idx="2"/>
            </p:cNvCxnSpPr>
            <p:nvPr/>
          </p:nvCxnSpPr>
          <p:spPr>
            <a:xfrm>
              <a:off x="10388328" y="3409217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>
              <a:endCxn id="56" idx="2"/>
            </p:cNvCxnSpPr>
            <p:nvPr/>
          </p:nvCxnSpPr>
          <p:spPr>
            <a:xfrm flipH="1">
              <a:off x="10451554" y="3409217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hteck 58"/>
            <p:cNvSpPr/>
            <p:nvPr/>
          </p:nvSpPr>
          <p:spPr>
            <a:xfrm>
              <a:off x="11065434" y="3229586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" name="Gerade Verbindung 59"/>
            <p:cNvCxnSpPr>
              <a:endCxn id="59" idx="2"/>
            </p:cNvCxnSpPr>
            <p:nvPr/>
          </p:nvCxnSpPr>
          <p:spPr>
            <a:xfrm>
              <a:off x="11065434" y="322958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60"/>
            <p:cNvCxnSpPr>
              <a:endCxn id="59" idx="2"/>
            </p:cNvCxnSpPr>
            <p:nvPr/>
          </p:nvCxnSpPr>
          <p:spPr>
            <a:xfrm flipH="1">
              <a:off x="11128660" y="3229586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hteck 61"/>
            <p:cNvSpPr/>
            <p:nvPr/>
          </p:nvSpPr>
          <p:spPr>
            <a:xfrm>
              <a:off x="11067260" y="3401653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" name="Gerade Verbindung 62"/>
            <p:cNvCxnSpPr>
              <a:endCxn id="62" idx="2"/>
            </p:cNvCxnSpPr>
            <p:nvPr/>
          </p:nvCxnSpPr>
          <p:spPr>
            <a:xfrm>
              <a:off x="11067260" y="340165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Gerade Verbindung 63"/>
            <p:cNvCxnSpPr>
              <a:endCxn id="62" idx="2"/>
            </p:cNvCxnSpPr>
            <p:nvPr/>
          </p:nvCxnSpPr>
          <p:spPr>
            <a:xfrm flipH="1">
              <a:off x="11130486" y="3401653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 Verbindung 64"/>
            <p:cNvCxnSpPr/>
            <p:nvPr/>
          </p:nvCxnSpPr>
          <p:spPr>
            <a:xfrm flipH="1">
              <a:off x="11128660" y="3352093"/>
              <a:ext cx="1826" cy="49560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Gerade Verbindung 65"/>
            <p:cNvCxnSpPr/>
            <p:nvPr/>
          </p:nvCxnSpPr>
          <p:spPr>
            <a:xfrm flipH="1">
              <a:off x="10328997" y="2954517"/>
              <a:ext cx="3259" cy="49196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Gerade Verbindung 66"/>
            <p:cNvCxnSpPr/>
            <p:nvPr/>
          </p:nvCxnSpPr>
          <p:spPr>
            <a:xfrm flipH="1">
              <a:off x="8278427" y="3346519"/>
              <a:ext cx="1520" cy="55134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Gerade Verbindung 67"/>
            <p:cNvCxnSpPr/>
            <p:nvPr/>
          </p:nvCxnSpPr>
          <p:spPr>
            <a:xfrm>
              <a:off x="9055799" y="3346519"/>
              <a:ext cx="0" cy="55134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 Verbindung 68"/>
            <p:cNvCxnSpPr/>
            <p:nvPr/>
          </p:nvCxnSpPr>
          <p:spPr>
            <a:xfrm>
              <a:off x="9771798" y="3346519"/>
              <a:ext cx="0" cy="55134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 Verbindung 69"/>
            <p:cNvCxnSpPr/>
            <p:nvPr/>
          </p:nvCxnSpPr>
          <p:spPr>
            <a:xfrm flipH="1">
              <a:off x="10449728" y="3352093"/>
              <a:ext cx="1826" cy="49560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hteck 70"/>
            <p:cNvSpPr/>
            <p:nvPr/>
          </p:nvSpPr>
          <p:spPr>
            <a:xfrm>
              <a:off x="7486819" y="3234738"/>
              <a:ext cx="126452" cy="111781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Gerade Verbindung 71"/>
            <p:cNvCxnSpPr>
              <a:endCxn id="71" idx="2"/>
            </p:cNvCxnSpPr>
            <p:nvPr/>
          </p:nvCxnSpPr>
          <p:spPr>
            <a:xfrm>
              <a:off x="7486819" y="3234738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72"/>
            <p:cNvCxnSpPr>
              <a:endCxn id="71" idx="2"/>
            </p:cNvCxnSpPr>
            <p:nvPr/>
          </p:nvCxnSpPr>
          <p:spPr>
            <a:xfrm flipH="1">
              <a:off x="7550045" y="3234738"/>
              <a:ext cx="63226" cy="111781"/>
            </a:xfrm>
            <a:prstGeom prst="lin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Gerade Verbindung 73"/>
            <p:cNvCxnSpPr>
              <a:stCxn id="71" idx="2"/>
            </p:cNvCxnSpPr>
            <p:nvPr/>
          </p:nvCxnSpPr>
          <p:spPr>
            <a:xfrm>
              <a:off x="7550045" y="3346519"/>
              <a:ext cx="1" cy="46430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5359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RISC-V </a:t>
            </a:r>
            <a:r>
              <a:rPr lang="mr-IN" dirty="0" smtClean="0"/>
              <a:t>–</a:t>
            </a:r>
            <a:r>
              <a:rPr lang="en-US" dirty="0" smtClean="0"/>
              <a:t> Some Background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HiFive1 is the first incarnation of the RISC-V Instruction Set Architecture</a:t>
            </a:r>
          </a:p>
          <a:p>
            <a:pPr lvl="1"/>
            <a:r>
              <a:rPr lang="en-US" dirty="0" smtClean="0"/>
              <a:t>developed by </a:t>
            </a:r>
            <a:r>
              <a:rPr lang="en-US" dirty="0" err="1" smtClean="0"/>
              <a:t>SiFive</a:t>
            </a:r>
            <a:r>
              <a:rPr lang="en-US" dirty="0" smtClean="0"/>
              <a:t>, a company established by the creators of the RISC-V ISA</a:t>
            </a:r>
          </a:p>
          <a:p>
            <a:pPr lvl="1"/>
            <a:r>
              <a:rPr lang="en-US" dirty="0" smtClean="0"/>
              <a:t>implements the RV32 base instruction set (I) together with the M (Integer multiplication) and C (compressed instructions) extensions</a:t>
            </a:r>
          </a:p>
          <a:p>
            <a:pPr lvl="1"/>
            <a:r>
              <a:rPr lang="en-US" dirty="0" smtClean="0"/>
              <a:t>There are ports of the design to Xilinx </a:t>
            </a:r>
            <a:r>
              <a:rPr lang="en-US" dirty="0" err="1" smtClean="0"/>
              <a:t>Artix</a:t>
            </a:r>
            <a:r>
              <a:rPr lang="en-US" dirty="0" smtClean="0"/>
              <a:t> chips</a:t>
            </a:r>
          </a:p>
          <a:p>
            <a:r>
              <a:rPr lang="en-US" dirty="0" smtClean="0"/>
              <a:t>RISC-V ISA is open source (governed by the RISC-V foundation) and there are plenty of open- and closed-source IPs and tool chains</a:t>
            </a:r>
          </a:p>
          <a:p>
            <a:r>
              <a:rPr lang="en-US" dirty="0" smtClean="0"/>
              <a:t>Further information can </a:t>
            </a:r>
            <a:r>
              <a:rPr lang="en-US" dirty="0"/>
              <a:t>be found at </a:t>
            </a:r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riscv.org</a:t>
            </a:r>
            <a:r>
              <a:rPr lang="en-US" dirty="0">
                <a:hlinkClick r:id="rId2"/>
              </a:rPr>
              <a:t>/</a:t>
            </a:r>
            <a:endParaRPr lang="en-US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30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1CAD78-C6F6-407D-A9D5-329355F07703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2097</Words>
  <Application>Microsoft Office PowerPoint</Application>
  <PresentationFormat>Widescreen</PresentationFormat>
  <Paragraphs>499</Paragraphs>
  <Slides>43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Arial Unicode MS</vt:lpstr>
      <vt:lpstr>Arial</vt:lpstr>
      <vt:lpstr>Calibri</vt:lpstr>
      <vt:lpstr>Mangal</vt:lpstr>
      <vt:lpstr>Tahoma</vt:lpstr>
      <vt:lpstr>Times New Roman</vt:lpstr>
      <vt:lpstr>TitilliumText22L Medium</vt:lpstr>
      <vt:lpstr>Office Theme</vt:lpstr>
      <vt:lpstr>Efficient use of Virtual Prototypes in HW/SW Development and Verification</vt:lpstr>
      <vt:lpstr>Agenda</vt:lpstr>
      <vt:lpstr>Virtual prototype by example</vt:lpstr>
      <vt:lpstr>Motivation</vt:lpstr>
      <vt:lpstr>Overview</vt:lpstr>
      <vt:lpstr>Structure of the Platform</vt:lpstr>
      <vt:lpstr>System components</vt:lpstr>
      <vt:lpstr>HiFive1 Platform components</vt:lpstr>
      <vt:lpstr>RISC-V – Some Background</vt:lpstr>
      <vt:lpstr>RISC-V – Some Background</vt:lpstr>
      <vt:lpstr>DBT-RISE based RISC-V ISS</vt:lpstr>
      <vt:lpstr>DBT-RISE-RISCV ISS</vt:lpstr>
      <vt:lpstr>DBT-RISE based Implementation Flow</vt:lpstr>
      <vt:lpstr>Implementation details</vt:lpstr>
      <vt:lpstr>Demo</vt:lpstr>
      <vt:lpstr>VP use in Hardware development</vt:lpstr>
      <vt:lpstr>Motivation</vt:lpstr>
      <vt:lpstr>Modeling abstractions </vt:lpstr>
      <vt:lpstr>Functional/loosely timed (LT)</vt:lpstr>
      <vt:lpstr>Cycle-accurate/approximately timed (AT)</vt:lpstr>
      <vt:lpstr>Pin accurate models - RTL</vt:lpstr>
      <vt:lpstr>Integration environments for testing</vt:lpstr>
      <vt:lpstr>RTL components integrated into example system I</vt:lpstr>
      <vt:lpstr>RTL components integrated into example system II</vt:lpstr>
      <vt:lpstr>Demo</vt:lpstr>
      <vt:lpstr>Recommendations</vt:lpstr>
      <vt:lpstr>Architectural exploration &amp; performance analysis</vt:lpstr>
      <vt:lpstr> Tool Flow</vt:lpstr>
      <vt:lpstr>AT Simulation</vt:lpstr>
      <vt:lpstr>RTL Simulation</vt:lpstr>
      <vt:lpstr>Recommendations</vt:lpstr>
      <vt:lpstr>VP use in Software development</vt:lpstr>
      <vt:lpstr>Test-Lab vs. VP</vt:lpstr>
      <vt:lpstr>Test-Lab vs. VP</vt:lpstr>
      <vt:lpstr>Anatomy of a VP Test Suite </vt:lpstr>
      <vt:lpstr>Anatomy of a VP Test Suite </vt:lpstr>
      <vt:lpstr>Integration-Aspects</vt:lpstr>
      <vt:lpstr>Short Demo</vt:lpstr>
      <vt:lpstr>Stressing the Environment </vt:lpstr>
      <vt:lpstr>Code-Coverage</vt:lpstr>
      <vt:lpstr>Continuous Integration </vt:lpstr>
      <vt:lpstr>Benefits of using VP based SW development</vt:lpstr>
      <vt:lpstr>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2018-10-04T16:43:22Z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