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1"/>
  </p:notesMasterIdLst>
  <p:handoutMasterIdLst>
    <p:handoutMasterId r:id="rId22"/>
  </p:handoutMasterIdLst>
  <p:sldIdLst>
    <p:sldId id="501" r:id="rId5"/>
    <p:sldId id="502" r:id="rId6"/>
    <p:sldId id="506" r:id="rId7"/>
    <p:sldId id="507" r:id="rId8"/>
    <p:sldId id="508" r:id="rId9"/>
    <p:sldId id="509" r:id="rId10"/>
    <p:sldId id="504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1" r:id="rId19"/>
    <p:sldId id="505" r:id="rId20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456933-C6EA-4786-90E5-6175A222EC76}" v="169" dt="2018-10-03T06:24:29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7" autoAdjust="0"/>
    <p:restoredTop sz="85829" autoAdjust="0"/>
  </p:normalViewPr>
  <p:slideViewPr>
    <p:cSldViewPr>
      <p:cViewPr varScale="1">
        <p:scale>
          <a:sx n="96" d="100"/>
          <a:sy n="96" d="100"/>
        </p:scale>
        <p:origin x="78" y="8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Intelligent Virtual Platforms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9677400" cy="1752600"/>
          </a:xfrm>
        </p:spPr>
        <p:txBody>
          <a:bodyPr>
            <a:normAutofit/>
          </a:bodyPr>
          <a:lstStyle/>
          <a:p>
            <a:r>
              <a:rPr lang="en-US" sz="2800" dirty="0"/>
              <a:t>Ola Dahl, Mikael Eriksson, Udayan Prabir Sinha, Daniel Haverås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Logo2011" descr="ERI_UF_rgb">
            <a:extLst>
              <a:ext uri="{FF2B5EF4-FFF2-40B4-BE49-F238E27FC236}">
                <a16:creationId xmlns:a16="http://schemas.microsoft.com/office/drawing/2014/main" id="{B825A5F4-80A8-4CE2-8BBB-10BF620C4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100" y="6120473"/>
            <a:ext cx="685800" cy="601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0"/>
            <a:ext cx="10972800" cy="11430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4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B5C878-EDCD-4302-B2A6-7B220CD635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40" y="423333"/>
            <a:ext cx="9154319" cy="6127751"/>
          </a:xfrm>
          <a:prstGeom prst="rect">
            <a:avLst/>
          </a:prstGeom>
          <a:noFill/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7561976-C4B1-4BF0-A838-64BEAC8175FE}"/>
              </a:ext>
            </a:extLst>
          </p:cNvPr>
          <p:cNvSpPr/>
          <p:nvPr/>
        </p:nvSpPr>
        <p:spPr>
          <a:xfrm>
            <a:off x="381000" y="227541"/>
            <a:ext cx="929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3 - Detection of uninitialized memory, non-accessible memory, and illegal parameters to system calls. 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1259151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8EEDC19-C48F-44DD-8479-0B5C9205D226}"/>
              </a:ext>
            </a:extLst>
          </p:cNvPr>
          <p:cNvSpPr/>
          <p:nvPr/>
        </p:nvSpPr>
        <p:spPr>
          <a:xfrm>
            <a:off x="1371600" y="990600"/>
            <a:ext cx="9525000" cy="228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23B49E-696D-4BFF-B49F-23B7C08FB328}"/>
              </a:ext>
            </a:extLst>
          </p:cNvPr>
          <p:cNvSpPr/>
          <p:nvPr/>
        </p:nvSpPr>
        <p:spPr>
          <a:xfrm>
            <a:off x="1371600" y="1123508"/>
            <a:ext cx="9753600" cy="199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U32 offset = 0;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do {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 U32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block_size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= (size &gt; MAX_BLOCK_SIZE) ? MAX_BLOCK_SIZE : size;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EOS_BlockCopy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(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dst_p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+ offset,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src_p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+ offset,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block_size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);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 offset +=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block_size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pPr indent="183515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} while(offset &lt;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data_size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);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7AAD27-6EB2-4842-B785-C35309F728C2}"/>
              </a:ext>
            </a:extLst>
          </p:cNvPr>
          <p:cNvSpPr/>
          <p:nvPr/>
        </p:nvSpPr>
        <p:spPr>
          <a:xfrm>
            <a:off x="914400" y="4038600"/>
            <a:ext cx="10668000" cy="135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Report: DSP=0: PID=65535: Detected inaccessibility in background: SM access  </a:t>
            </a: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@PCE=0x977b @SM=0xf2e7d-0xf2e8f</a:t>
            </a:r>
            <a:endParaRPr lang="sv-SE" dirty="0">
              <a:latin typeface="Courier New" panose="02070309020205020404" pitchFamily="49" charset="0"/>
            </a:endParaRP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Reason:  SM is accessed at a location where there is neither a global </a:t>
            </a: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variable, nor a heap allocation.</a:t>
            </a:r>
            <a:endParaRPr lang="sv-SE" dirty="0">
              <a:latin typeface="Courier New" panose="02070309020205020404" pitchFamily="49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1C792F-423B-4E24-8A29-CAE35529D2D7}"/>
              </a:ext>
            </a:extLst>
          </p:cNvPr>
          <p:cNvCxnSpPr>
            <a:cxnSpLocks/>
          </p:cNvCxnSpPr>
          <p:nvPr/>
        </p:nvCxnSpPr>
        <p:spPr>
          <a:xfrm flipH="1">
            <a:off x="8839200" y="1219200"/>
            <a:ext cx="762000" cy="9144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962B6E6A-EDBC-46B6-BB68-40023F6B9298}"/>
              </a:ext>
            </a:extLst>
          </p:cNvPr>
          <p:cNvSpPr/>
          <p:nvPr/>
        </p:nvSpPr>
        <p:spPr>
          <a:xfrm>
            <a:off x="9906000" y="158584"/>
            <a:ext cx="1676400" cy="672162"/>
          </a:xfrm>
          <a:prstGeom prst="wedgeRectCallout">
            <a:avLst>
              <a:gd name="adj1" fmla="val -63085"/>
              <a:gd name="adj2" fmla="val 9960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>
                <a:solidFill>
                  <a:srgbClr val="FF0000"/>
                </a:solidFill>
              </a:rPr>
              <a:t>We</a:t>
            </a:r>
            <a:r>
              <a:rPr lang="sv-SE" dirty="0">
                <a:solidFill>
                  <a:srgbClr val="FF0000"/>
                </a:solidFill>
              </a:rPr>
              <a:t> copy </a:t>
            </a:r>
            <a:r>
              <a:rPr lang="sv-SE" dirty="0" err="1">
                <a:solidFill>
                  <a:srgbClr val="FF0000"/>
                </a:solidFill>
              </a:rPr>
              <a:t>too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much</a:t>
            </a:r>
            <a:r>
              <a:rPr lang="sv-SE" dirty="0">
                <a:solidFill>
                  <a:srgbClr val="FF0000"/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63671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8EEDC19-C48F-44DD-8479-0B5C9205D226}"/>
              </a:ext>
            </a:extLst>
          </p:cNvPr>
          <p:cNvSpPr/>
          <p:nvPr/>
        </p:nvSpPr>
        <p:spPr>
          <a:xfrm>
            <a:off x="2819400" y="1447800"/>
            <a:ext cx="6096000" cy="175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23B49E-696D-4BFF-B49F-23B7C08FB328}"/>
              </a:ext>
            </a:extLst>
          </p:cNvPr>
          <p:cNvSpPr/>
          <p:nvPr/>
        </p:nvSpPr>
        <p:spPr>
          <a:xfrm>
            <a:off x="3124200" y="1785846"/>
            <a:ext cx="9753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for (U16 i = 0; i &lt;= ARRAY_SIZE; i++) {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 value = array[i];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  if (value == </a:t>
            </a:r>
            <a:r>
              <a:rPr lang="en-US" spc="-5" dirty="0" err="1">
                <a:latin typeface="Courier New" panose="02070309020205020404" pitchFamily="49" charset="0"/>
                <a:ea typeface="MS Mincho" panose="02020609040205080304" pitchFamily="49" charset="-128"/>
              </a:rPr>
              <a:t>requested_value</a:t>
            </a:r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) break;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  <a:p>
            <a:r>
              <a:rPr lang="en-US" spc="-5" dirty="0">
                <a:latin typeface="Courier New" panose="02070309020205020404" pitchFamily="49" charset="0"/>
                <a:ea typeface="MS Mincho" panose="02020609040205080304" pitchFamily="49" charset="-128"/>
              </a:rPr>
              <a:t>}</a:t>
            </a:r>
            <a:endParaRPr lang="sv-SE" spc="-5" dirty="0">
              <a:latin typeface="Courier New" panose="02070309020205020404" pitchFamily="49" charset="0"/>
              <a:ea typeface="MS Mincho" panose="02020609040205080304" pitchFamily="49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7AAD27-6EB2-4842-B785-C35309F728C2}"/>
              </a:ext>
            </a:extLst>
          </p:cNvPr>
          <p:cNvSpPr/>
          <p:nvPr/>
        </p:nvSpPr>
        <p:spPr>
          <a:xfrm>
            <a:off x="990600" y="3858574"/>
            <a:ext cx="10896600" cy="1356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Report: DSP=0: PID=65535: Detected invalidity: Condition (accumulator flags) </a:t>
            </a: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@PCE=0x8cde (invalid bits: 0x400)	</a:t>
            </a:r>
            <a:endParaRPr lang="sv-SE" dirty="0">
              <a:latin typeface="Courier New" panose="02070309020205020404" pitchFamily="49" charset="0"/>
            </a:endParaRP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Reason: An uninitialized value is used to make a decision on which execution </a:t>
            </a:r>
          </a:p>
          <a:p>
            <a:pPr indent="182880" algn="just">
              <a:lnSpc>
                <a:spcPct val="115000"/>
              </a:lnSpc>
              <a:spcAft>
                <a:spcPts val="0"/>
              </a:spcAft>
              <a:tabLst>
                <a:tab pos="182880" algn="l"/>
              </a:tabLst>
            </a:pPr>
            <a:r>
              <a:rPr lang="en-US" dirty="0">
                <a:latin typeface="Courier New" panose="02070309020205020404" pitchFamily="49" charset="0"/>
              </a:rPr>
              <a:t>path to take.	</a:t>
            </a:r>
            <a:endParaRPr lang="sv-SE" dirty="0">
              <a:latin typeface="Courier New" panose="02070309020205020404" pitchFamily="49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ECA982-7859-4919-934E-71962D758F1E}"/>
              </a:ext>
            </a:extLst>
          </p:cNvPr>
          <p:cNvCxnSpPr>
            <a:cxnSpLocks/>
          </p:cNvCxnSpPr>
          <p:nvPr/>
        </p:nvCxnSpPr>
        <p:spPr>
          <a:xfrm flipH="1">
            <a:off x="5867400" y="1219200"/>
            <a:ext cx="685800" cy="60864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16818C79-1C72-41BF-8E04-47A138689C13}"/>
              </a:ext>
            </a:extLst>
          </p:cNvPr>
          <p:cNvSpPr/>
          <p:nvPr/>
        </p:nvSpPr>
        <p:spPr>
          <a:xfrm>
            <a:off x="6934200" y="154421"/>
            <a:ext cx="1981200" cy="672162"/>
          </a:xfrm>
          <a:prstGeom prst="wedgeRectCallout">
            <a:avLst>
              <a:gd name="adj1" fmla="val -63085"/>
              <a:gd name="adj2" fmla="val 99605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>
                <a:solidFill>
                  <a:srgbClr val="FF0000"/>
                </a:solidFill>
              </a:rPr>
              <a:t>Indexing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outside</a:t>
            </a:r>
            <a:r>
              <a:rPr lang="sv-SE" dirty="0">
                <a:solidFill>
                  <a:srgbClr val="FF0000"/>
                </a:solidFill>
              </a:rPr>
              <a:t> of the </a:t>
            </a:r>
            <a:r>
              <a:rPr lang="sv-SE" dirty="0" err="1">
                <a:solidFill>
                  <a:srgbClr val="FF0000"/>
                </a:solidFill>
              </a:rPr>
              <a:t>array</a:t>
            </a:r>
            <a:endParaRPr lang="sv-S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9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A7D7BF-C04B-40CD-925D-197A1C8B89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17" t="41260" r="15278" b="14941"/>
          <a:stretch/>
        </p:blipFill>
        <p:spPr>
          <a:xfrm>
            <a:off x="1676400" y="568082"/>
            <a:ext cx="9042400" cy="40049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E8BDDE-4C40-4DF4-A24F-9D5656E43A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24" t="57594" r="23023" b="23211"/>
          <a:stretch/>
        </p:blipFill>
        <p:spPr>
          <a:xfrm>
            <a:off x="2819400" y="4604901"/>
            <a:ext cx="7147987" cy="153254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8DE38E-5210-4284-A908-C54DE5BEB161}"/>
              </a:ext>
            </a:extLst>
          </p:cNvPr>
          <p:cNvCxnSpPr>
            <a:cxnSpLocks/>
          </p:cNvCxnSpPr>
          <p:nvPr/>
        </p:nvCxnSpPr>
        <p:spPr>
          <a:xfrm>
            <a:off x="1473200" y="2583346"/>
            <a:ext cx="635000" cy="12606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16B2C646-543A-4529-B1C9-FD36E2E1344B}"/>
              </a:ext>
            </a:extLst>
          </p:cNvPr>
          <p:cNvSpPr/>
          <p:nvPr/>
        </p:nvSpPr>
        <p:spPr>
          <a:xfrm>
            <a:off x="254552" y="526323"/>
            <a:ext cx="2336248" cy="1022421"/>
          </a:xfrm>
          <a:prstGeom prst="wedgeRectCallout">
            <a:avLst>
              <a:gd name="adj1" fmla="val 2538"/>
              <a:gd name="adj2" fmla="val 13337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>
                <a:solidFill>
                  <a:srgbClr val="FF0000"/>
                </a:solidFill>
              </a:rPr>
              <a:t>Accessing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shared</a:t>
            </a:r>
            <a:r>
              <a:rPr lang="sv-SE" dirty="0">
                <a:solidFill>
                  <a:srgbClr val="FF0000"/>
                </a:solidFill>
              </a:rPr>
              <a:t> data </a:t>
            </a:r>
            <a:r>
              <a:rPr lang="sv-SE" dirty="0" err="1">
                <a:solidFill>
                  <a:srgbClr val="FF0000"/>
                </a:solidFill>
              </a:rPr>
              <a:t>without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semaphore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protection</a:t>
            </a:r>
            <a:endParaRPr lang="sv-S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4495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Instrumented virtual platform for </a:t>
            </a:r>
          </a:p>
          <a:p>
            <a:pPr lvl="1"/>
            <a:r>
              <a:rPr lang="en-US" dirty="0"/>
              <a:t>Memory management error detection</a:t>
            </a:r>
          </a:p>
          <a:p>
            <a:pPr lvl="2"/>
            <a:r>
              <a:rPr lang="en-US" dirty="0"/>
              <a:t>Uninitialized memory, non-accessible memory (e.g. stack and heap handling), uninitialized parameters to system calls</a:t>
            </a:r>
          </a:p>
          <a:p>
            <a:pPr lvl="2"/>
            <a:r>
              <a:rPr lang="en-US" dirty="0"/>
              <a:t>Developed for production usage</a:t>
            </a:r>
          </a:p>
          <a:p>
            <a:pPr lvl="1"/>
            <a:r>
              <a:rPr lang="en-US" dirty="0"/>
              <a:t>Concurrency error detection</a:t>
            </a:r>
          </a:p>
          <a:p>
            <a:pPr lvl="2"/>
            <a:r>
              <a:rPr lang="en-US" dirty="0"/>
              <a:t>Data race detection in a shared physical memory (prototype implementation)</a:t>
            </a:r>
          </a:p>
          <a:p>
            <a:r>
              <a:rPr lang="en-US" dirty="0"/>
              <a:t>Multi-process and Multi-processor</a:t>
            </a:r>
          </a:p>
          <a:p>
            <a:r>
              <a:rPr lang="en-US" dirty="0"/>
              <a:t>Re-using many ideas from </a:t>
            </a:r>
            <a:r>
              <a:rPr lang="en-US" dirty="0" err="1"/>
              <a:t>Valgrind</a:t>
            </a:r>
            <a:r>
              <a:rPr lang="en-US" dirty="0"/>
              <a:t>, </a:t>
            </a:r>
            <a:r>
              <a:rPr lang="en-US" dirty="0" err="1"/>
              <a:t>MemorySanitizer</a:t>
            </a:r>
            <a:r>
              <a:rPr lang="en-US" dirty="0"/>
              <a:t>, </a:t>
            </a:r>
            <a:r>
              <a:rPr lang="en-US" dirty="0" err="1"/>
              <a:t>ThreadSanitizer</a:t>
            </a:r>
            <a:endParaRPr lang="en-US" dirty="0"/>
          </a:p>
          <a:p>
            <a:r>
              <a:rPr lang="en-US" dirty="0"/>
              <a:t>Non-intrusive implementation inside a virtual platform (no impact on target application timing, no impact on target memory usage)</a:t>
            </a:r>
          </a:p>
          <a:p>
            <a:r>
              <a:rPr lang="en-US"/>
              <a:t>Host execution </a:t>
            </a:r>
            <a:r>
              <a:rPr lang="en-US" dirty="0"/>
              <a:t>speed impact of 2-4x (memory management error detection – tests on a set of small programs) and 5x (concurrency error detection – initial tests)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0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Application</a:t>
            </a:r>
          </a:p>
          <a:p>
            <a:r>
              <a:rPr lang="en-US" dirty="0"/>
              <a:t>Implementation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10972800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Uninitialized memory in target code</a:t>
            </a:r>
          </a:p>
          <a:p>
            <a:r>
              <a:rPr lang="en-US" dirty="0"/>
              <a:t>For host applications, we have tools like </a:t>
            </a:r>
            <a:r>
              <a:rPr lang="en-US" dirty="0" err="1"/>
              <a:t>Valgrind</a:t>
            </a:r>
            <a:r>
              <a:rPr lang="en-US" dirty="0"/>
              <a:t> </a:t>
            </a:r>
            <a:r>
              <a:rPr lang="en-US" dirty="0" err="1"/>
              <a:t>memcheck</a:t>
            </a:r>
            <a:r>
              <a:rPr lang="en-US" dirty="0"/>
              <a:t> and different sanitizers (e.g. </a:t>
            </a:r>
            <a:r>
              <a:rPr lang="en-US" dirty="0" err="1"/>
              <a:t>MemorySanitizer</a:t>
            </a:r>
            <a:r>
              <a:rPr lang="en-US" dirty="0"/>
              <a:t>, </a:t>
            </a:r>
            <a:r>
              <a:rPr lang="en-US" dirty="0" err="1"/>
              <a:t>AddressSanitizer</a:t>
            </a:r>
            <a:r>
              <a:rPr lang="en-US" dirty="0"/>
              <a:t>)</a:t>
            </a:r>
          </a:p>
          <a:p>
            <a:r>
              <a:rPr lang="en-US" dirty="0"/>
              <a:t>We have a virtual platform, simulating ASICs and board components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Can we instrument the virtual platform, by adding </a:t>
            </a:r>
            <a:r>
              <a:rPr lang="en-US" i="1" dirty="0" err="1"/>
              <a:t>Valgrind</a:t>
            </a:r>
            <a:r>
              <a:rPr lang="en-US" i="1" dirty="0"/>
              <a:t> </a:t>
            </a:r>
            <a:r>
              <a:rPr lang="en-US" i="1" dirty="0" err="1"/>
              <a:t>memcheck</a:t>
            </a:r>
            <a:r>
              <a:rPr lang="en-US" i="1" dirty="0"/>
              <a:t> (or sanitizer) like functionality?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If yes, then we could detect usage of uninitialized memory (and more, e.g. memory leaks and access violations) in a non-intrusive way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9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495800"/>
          </a:xfrm>
        </p:spPr>
        <p:txBody>
          <a:bodyPr>
            <a:normAutofit/>
          </a:bodyPr>
          <a:lstStyle/>
          <a:p>
            <a:r>
              <a:rPr lang="en-US" dirty="0"/>
              <a:t>Concurrency problems in target code</a:t>
            </a:r>
          </a:p>
          <a:p>
            <a:r>
              <a:rPr lang="en-US" dirty="0"/>
              <a:t>For host applications, we have tools like </a:t>
            </a:r>
            <a:r>
              <a:rPr lang="en-US" dirty="0" err="1"/>
              <a:t>ThreadSanitizer</a:t>
            </a:r>
            <a:endParaRPr lang="en-US" dirty="0"/>
          </a:p>
          <a:p>
            <a:r>
              <a:rPr lang="en-US" dirty="0"/>
              <a:t>We have a virtual platform, simulating ASICs and board components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Can we instrument the virtual platform, by adding </a:t>
            </a:r>
            <a:r>
              <a:rPr lang="en-US" i="1" dirty="0" err="1"/>
              <a:t>ThreadSanitizer</a:t>
            </a:r>
            <a:r>
              <a:rPr lang="en-US" i="1" dirty="0"/>
              <a:t> like functionality?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If yes, then we could detect concurrency problems in a non-intrusive way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95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73812A-E9D2-45ED-BB8D-AE3646F5028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50" b="15655"/>
          <a:stretch/>
        </p:blipFill>
        <p:spPr bwMode="auto">
          <a:xfrm>
            <a:off x="419100" y="1386795"/>
            <a:ext cx="11353800" cy="40844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7B96E3-133E-4949-A7AB-5D719723EDC5}"/>
              </a:ext>
            </a:extLst>
          </p:cNvPr>
          <p:cNvSpPr/>
          <p:nvPr/>
        </p:nvSpPr>
        <p:spPr>
          <a:xfrm>
            <a:off x="4038600" y="5606000"/>
            <a:ext cx="36872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Figure 1 - Ericsson Radio System products. 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2806909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7B96E3-133E-4949-A7AB-5D719723EDC5}"/>
              </a:ext>
            </a:extLst>
          </p:cNvPr>
          <p:cNvSpPr/>
          <p:nvPr/>
        </p:nvSpPr>
        <p:spPr>
          <a:xfrm>
            <a:off x="2292067" y="5638800"/>
            <a:ext cx="8223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Figure 2 - Ericsson DSP architecture (left) and Virtual platform architecture for DSP simulation (right). </a:t>
            </a:r>
            <a:endParaRPr lang="sv-SE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532FD-4EB2-429B-8595-7BB5F27EA09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9144000" cy="4210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177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management error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109728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Useful ingredients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/>
              <a:t>Execution of target code on a simulated hardware platform – </a:t>
            </a:r>
            <a:r>
              <a:rPr lang="en-US" dirty="0"/>
              <a:t>this we have, in our virtual platform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/>
              <a:t>Knowledge of target program source code – </a:t>
            </a:r>
            <a:r>
              <a:rPr lang="en-US" dirty="0"/>
              <a:t>target debugger has this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/>
              <a:t>Knowledge of the operating system – </a:t>
            </a:r>
            <a:r>
              <a:rPr lang="en-US" dirty="0"/>
              <a:t>this information is possible to retrieve from the target operating system (run-time and off-line)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/>
              <a:t>Detection, and reporting, of uninitialized memory usage – </a:t>
            </a:r>
            <a:r>
              <a:rPr lang="en-US" dirty="0"/>
              <a:t>this we have implemented (using inspiration from </a:t>
            </a:r>
            <a:r>
              <a:rPr lang="en-US" dirty="0" err="1"/>
              <a:t>Valgrind</a:t>
            </a:r>
            <a:r>
              <a:rPr lang="en-US" dirty="0"/>
              <a:t> and </a:t>
            </a:r>
            <a:r>
              <a:rPr lang="en-US" dirty="0" err="1"/>
              <a:t>MemorySanitizer</a:t>
            </a:r>
            <a:r>
              <a:rPr lang="en-US" dirty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dwcheckyes - ">
            <a:extLst>
              <a:ext uri="{FF2B5EF4-FFF2-40B4-BE49-F238E27FC236}">
                <a16:creationId xmlns:a16="http://schemas.microsoft.com/office/drawing/2014/main" id="{E54C962A-366E-49C1-BACD-8C9B6F214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088" y="252297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wcheckyes - ">
            <a:extLst>
              <a:ext uri="{FF2B5EF4-FFF2-40B4-BE49-F238E27FC236}">
                <a16:creationId xmlns:a16="http://schemas.microsoft.com/office/drawing/2014/main" id="{52364BD8-3B69-4F30-BCFD-1DA05F56B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152" y="347756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wcheckyes - ">
            <a:extLst>
              <a:ext uri="{FF2B5EF4-FFF2-40B4-BE49-F238E27FC236}">
                <a16:creationId xmlns:a16="http://schemas.microsoft.com/office/drawing/2014/main" id="{3587984E-56FB-46A2-B7F2-0AD4AF13C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0" y="441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lacksmith - Colour by j4p4n">
            <a:extLst>
              <a:ext uri="{FF2B5EF4-FFF2-40B4-BE49-F238E27FC236}">
                <a16:creationId xmlns:a16="http://schemas.microsoft.com/office/drawing/2014/main" id="{BA432A6B-199A-4725-9349-9F13A1EE1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125200" y="4972575"/>
            <a:ext cx="53886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error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Useful </a:t>
            </a:r>
            <a:r>
              <a:rPr lang="en-US"/>
              <a:t>ingredients 1-3 from </a:t>
            </a:r>
            <a:r>
              <a:rPr lang="en-US" dirty="0"/>
              <a:t>previous slide apply, we also need to</a:t>
            </a:r>
          </a:p>
          <a:p>
            <a:r>
              <a:rPr lang="en-US" i="1" dirty="0"/>
              <a:t>Implement detection and reporting mechanisms – </a:t>
            </a:r>
            <a:r>
              <a:rPr lang="en-US" dirty="0"/>
              <a:t>this we have done, taking inspiration from </a:t>
            </a:r>
            <a:r>
              <a:rPr lang="en-US" dirty="0" err="1"/>
              <a:t>ThreadSanitizer</a:t>
            </a:r>
            <a:r>
              <a:rPr lang="en-US" dirty="0"/>
              <a:t> (v2)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54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Memory management error detection</a:t>
            </a:r>
          </a:p>
          <a:p>
            <a:r>
              <a:rPr lang="en-US" i="1" dirty="0"/>
              <a:t>A-bits and V-bits as in </a:t>
            </a:r>
            <a:r>
              <a:rPr lang="en-US" i="1" dirty="0" err="1"/>
              <a:t>Valgrind</a:t>
            </a:r>
            <a:r>
              <a:rPr lang="en-US" i="1" dirty="0"/>
              <a:t> and </a:t>
            </a:r>
            <a:r>
              <a:rPr lang="en-US" i="1" dirty="0" err="1"/>
              <a:t>MemorySanitizer</a:t>
            </a:r>
            <a:endParaRPr lang="en-US" i="1" dirty="0"/>
          </a:p>
          <a:p>
            <a:r>
              <a:rPr lang="en-US" i="1" dirty="0"/>
              <a:t>Multi-process and Multi-processor</a:t>
            </a:r>
          </a:p>
          <a:p>
            <a:r>
              <a:rPr lang="en-US" i="1" dirty="0"/>
              <a:t>In some areas we have more accurate detection e.g. flag handling and arithmetic operations</a:t>
            </a:r>
          </a:p>
          <a:p>
            <a:pPr marL="0" indent="0">
              <a:buNone/>
            </a:pPr>
            <a:r>
              <a:rPr lang="en-US" dirty="0"/>
              <a:t>Concurrency detection</a:t>
            </a:r>
          </a:p>
          <a:p>
            <a:r>
              <a:rPr lang="en-US" i="1" dirty="0"/>
              <a:t>Extended happens-before algorithm with memory access tracking as in </a:t>
            </a:r>
            <a:r>
              <a:rPr lang="en-US" i="1" dirty="0" err="1"/>
              <a:t>ThreadSanitizer</a:t>
            </a:r>
            <a:endParaRPr lang="en-US" i="1" dirty="0"/>
          </a:p>
          <a:p>
            <a:r>
              <a:rPr lang="en-US" i="1" dirty="0"/>
              <a:t>Detects data races in a shared physical address space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86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759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MS Mincho</vt:lpstr>
      <vt:lpstr>Arial</vt:lpstr>
      <vt:lpstr>Calibri</vt:lpstr>
      <vt:lpstr>Courier New</vt:lpstr>
      <vt:lpstr>Office Theme</vt:lpstr>
      <vt:lpstr>Intelligent Virtual Platforms</vt:lpstr>
      <vt:lpstr>Contents</vt:lpstr>
      <vt:lpstr>Introduction</vt:lpstr>
      <vt:lpstr>Introduction</vt:lpstr>
      <vt:lpstr>Application</vt:lpstr>
      <vt:lpstr>Application</vt:lpstr>
      <vt:lpstr>Memory management error detection</vt:lpstr>
      <vt:lpstr>Concurrency error detection</vt:lpstr>
      <vt:lpstr>Implementation</vt:lpstr>
      <vt:lpstr>Results</vt:lpstr>
      <vt:lpstr>PowerPoint Presentation</vt:lpstr>
      <vt:lpstr>PowerPoint Presentation</vt:lpstr>
      <vt:lpstr>PowerPoint Presentation</vt:lpstr>
      <vt:lpstr>PowerPoint Presentation</vt:lpstr>
      <vt:lpstr>Conclusions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2018-10-03T06:24:29Z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