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8"/>
  </p:notesMasterIdLst>
  <p:handoutMasterIdLst>
    <p:handoutMasterId r:id="rId29"/>
  </p:handoutMasterIdLst>
  <p:sldIdLst>
    <p:sldId id="501" r:id="rId5"/>
    <p:sldId id="257" r:id="rId6"/>
    <p:sldId id="276" r:id="rId7"/>
    <p:sldId id="277" r:id="rId8"/>
    <p:sldId id="261" r:id="rId9"/>
    <p:sldId id="262" r:id="rId10"/>
    <p:sldId id="270" r:id="rId11"/>
    <p:sldId id="283" r:id="rId12"/>
    <p:sldId id="265" r:id="rId13"/>
    <p:sldId id="263" r:id="rId14"/>
    <p:sldId id="264" r:id="rId15"/>
    <p:sldId id="266" r:id="rId16"/>
    <p:sldId id="267" r:id="rId17"/>
    <p:sldId id="269" r:id="rId18"/>
    <p:sldId id="280" r:id="rId19"/>
    <p:sldId id="284" r:id="rId20"/>
    <p:sldId id="268" r:id="rId21"/>
    <p:sldId id="281" r:id="rId22"/>
    <p:sldId id="285" r:id="rId23"/>
    <p:sldId id="275" r:id="rId24"/>
    <p:sldId id="274" r:id="rId25"/>
    <p:sldId id="273" r:id="rId26"/>
    <p:sldId id="505" r:id="rId27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13" d="100"/>
          <a:sy n="113" d="100"/>
        </p:scale>
        <p:origin x="108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04.10.2018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5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5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5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5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10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4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Increasing Efficiency and Reuse in Modeling </a:t>
            </a:r>
            <a:r>
              <a:rPr lang="en-US" dirty="0" err="1"/>
              <a:t>SystemC</a:t>
            </a:r>
            <a:r>
              <a:rPr lang="en-US" dirty="0"/>
              <a:t>/TLM IPs Targeting </a:t>
            </a:r>
            <a:br>
              <a:rPr lang="en-US" dirty="0"/>
            </a:br>
            <a:r>
              <a:rPr lang="en-US" dirty="0"/>
              <a:t>Virtual Prototypes for Software Development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Spieker, Thomas Schuster, Rafael </a:t>
            </a:r>
            <a:r>
              <a:rPr lang="en-US" dirty="0" err="1"/>
              <a:t>Zuralski</a:t>
            </a:r>
            <a:r>
              <a:rPr lang="en-US" dirty="0"/>
              <a:t>, Christian Sauer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9D37D6-C420-4B1D-A3BA-C1DAE36461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364" y="6115559"/>
            <a:ext cx="2557272" cy="4815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77" y="1337109"/>
            <a:ext cx="5857875" cy="435133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Using ‘</a:t>
            </a:r>
            <a:r>
              <a:rPr lang="en-US" dirty="0" err="1"/>
              <a:t>sc_register</a:t>
            </a:r>
            <a:r>
              <a:rPr lang="en-US" dirty="0"/>
              <a:t>’ library containing:</a:t>
            </a:r>
          </a:p>
          <a:p>
            <a:pPr lvl="1"/>
            <a:r>
              <a:rPr lang="de-DE" dirty="0"/>
              <a:t>A register class </a:t>
            </a:r>
            <a:br>
              <a:rPr lang="de-DE" dirty="0"/>
            </a:br>
            <a:r>
              <a:rPr lang="de-DE" dirty="0">
                <a:latin typeface="Consolas" panose="020B0609020204030204" pitchFamily="49" charset="0"/>
              </a:rPr>
              <a:t>(sc_register)</a:t>
            </a:r>
          </a:p>
          <a:p>
            <a:pPr lvl="1"/>
            <a:r>
              <a:rPr lang="de-DE" dirty="0">
                <a:latin typeface="+mj-lt"/>
              </a:rPr>
              <a:t>A register field class (</a:t>
            </a:r>
            <a:r>
              <a:rPr lang="de-DE" dirty="0">
                <a:latin typeface="Consolas" panose="020B0609020204030204" pitchFamily="49" charset="0"/>
              </a:rPr>
              <a:t>sc_register_field</a:t>
            </a:r>
            <a:r>
              <a:rPr lang="de-DE" dirty="0">
                <a:latin typeface="+mj-lt"/>
              </a:rPr>
              <a:t>)</a:t>
            </a:r>
          </a:p>
          <a:p>
            <a:pPr lvl="1"/>
            <a:r>
              <a:rPr lang="de-DE" dirty="0">
                <a:latin typeface="+mj-lt"/>
              </a:rPr>
              <a:t>A register bank class (</a:t>
            </a:r>
            <a:r>
              <a:rPr lang="de-DE" dirty="0">
                <a:latin typeface="Consolas" panose="020B0609020204030204" pitchFamily="49" charset="0"/>
              </a:rPr>
              <a:t>sc_register_bank</a:t>
            </a:r>
            <a:r>
              <a:rPr lang="de-DE" dirty="0">
                <a:latin typeface="+mj-lt"/>
              </a:rPr>
              <a:t>)</a:t>
            </a:r>
            <a:endParaRPr lang="en-US" dirty="0">
              <a:latin typeface="+mj-lt"/>
            </a:endParaRPr>
          </a:p>
          <a:p>
            <a:pPr lvl="1"/>
            <a:endParaRPr lang="en-US" dirty="0"/>
          </a:p>
          <a:p>
            <a:r>
              <a:rPr lang="de-DE" dirty="0"/>
              <a:t>Supports access rights masks</a:t>
            </a:r>
          </a:p>
          <a:p>
            <a:r>
              <a:rPr lang="de-DE" dirty="0"/>
              <a:t>Hierarchy automatically created by TLM interface generator (</a:t>
            </a:r>
            <a:r>
              <a:rPr lang="de-DE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tlmgen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6628204" y="1542910"/>
            <a:ext cx="5182797" cy="3939740"/>
            <a:chOff x="6790127" y="1337110"/>
            <a:chExt cx="5182797" cy="3939740"/>
          </a:xfrm>
        </p:grpSpPr>
        <p:grpSp>
          <p:nvGrpSpPr>
            <p:cNvPr id="8" name="Group 7"/>
            <p:cNvGrpSpPr/>
            <p:nvPr/>
          </p:nvGrpSpPr>
          <p:grpSpPr>
            <a:xfrm>
              <a:off x="6790127" y="1337110"/>
              <a:ext cx="5182797" cy="3939740"/>
              <a:chOff x="7447353" y="2069543"/>
              <a:chExt cx="3590925" cy="3867150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4" name="Rectangle 3"/>
              <p:cNvSpPr/>
              <p:nvPr/>
            </p:nvSpPr>
            <p:spPr>
              <a:xfrm>
                <a:off x="7447353" y="2069543"/>
                <a:ext cx="3590925" cy="38671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447353" y="2069543"/>
                <a:ext cx="1531806" cy="362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  <a:latin typeface="Consolas" panose="020B0609020204030204" pitchFamily="49" charset="0"/>
                  </a:rPr>
                  <a:t>sc_register_bank</a:t>
                </a:r>
                <a:endParaRPr lang="en-US" dirty="0">
                  <a:solidFill>
                    <a:schemeClr val="bg1"/>
                  </a:solidFill>
                  <a:latin typeface="Consolas" panose="020B0609020204030204" pitchFamily="49" charset="0"/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981489" y="3009825"/>
              <a:ext cx="4743786" cy="9532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Consolas" panose="020B0609020204030204" pitchFamily="49" charset="0"/>
                </a:rPr>
                <a:t>...</a:t>
              </a:r>
              <a:endParaRPr lang="en-US" dirty="0">
                <a:solidFill>
                  <a:schemeClr val="tx1"/>
                </a:solidFill>
                <a:latin typeface="Consolas" panose="020B0609020204030204" pitchFamily="49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981488" y="4148073"/>
              <a:ext cx="4743787" cy="953218"/>
              <a:chOff x="6981488" y="4148073"/>
              <a:chExt cx="4743787" cy="953218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981488" y="4148073"/>
                <a:ext cx="4743787" cy="953218"/>
                <a:chOff x="7610139" y="2037632"/>
                <a:chExt cx="1876761" cy="2950294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7610139" y="2037632"/>
                  <a:ext cx="1876761" cy="295029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7610139" y="2037632"/>
                  <a:ext cx="624168" cy="1143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Consolas" panose="020B0609020204030204" pitchFamily="49" charset="0"/>
                    </a:rPr>
                    <a:t>sc_register</a:t>
                  </a:r>
                  <a:endParaRPr lang="en-US" dirty="0">
                    <a:latin typeface="Consolas" panose="020B0609020204030204" pitchFamily="49" charset="0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7057018" y="4578919"/>
                <a:ext cx="4573008" cy="343618"/>
                <a:chOff x="2952414" y="5067810"/>
                <a:chExt cx="4573008" cy="343618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2952414" y="5067810"/>
                  <a:ext cx="20196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sc_register_field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505786" y="5067810"/>
                  <a:ext cx="20196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sc_register_field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972050" y="5067810"/>
                  <a:ext cx="5337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...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</p:grpSp>
        </p:grpSp>
        <p:grpSp>
          <p:nvGrpSpPr>
            <p:cNvPr id="27" name="Group 26"/>
            <p:cNvGrpSpPr/>
            <p:nvPr/>
          </p:nvGrpSpPr>
          <p:grpSpPr>
            <a:xfrm>
              <a:off x="6981488" y="1871577"/>
              <a:ext cx="4743787" cy="953218"/>
              <a:chOff x="6981488" y="4148073"/>
              <a:chExt cx="4743787" cy="95321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981488" y="4148073"/>
                <a:ext cx="4743787" cy="953218"/>
                <a:chOff x="7610139" y="2037632"/>
                <a:chExt cx="1876761" cy="2950294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7610139" y="2037632"/>
                  <a:ext cx="1876761" cy="2950294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7610139" y="2037632"/>
                  <a:ext cx="624168" cy="1143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latin typeface="Consolas" panose="020B0609020204030204" pitchFamily="49" charset="0"/>
                    </a:rPr>
                    <a:t>sc_register</a:t>
                  </a:r>
                  <a:endParaRPr lang="en-US" dirty="0">
                    <a:latin typeface="Consolas" panose="020B0609020204030204" pitchFamily="49" charset="0"/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7057018" y="4578919"/>
                <a:ext cx="4573008" cy="343618"/>
                <a:chOff x="2952414" y="5067810"/>
                <a:chExt cx="4573008" cy="343618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952414" y="5067810"/>
                  <a:ext cx="20196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sc_register_field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5505786" y="5067810"/>
                  <a:ext cx="20196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sc_register_field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972050" y="5067810"/>
                  <a:ext cx="533736" cy="34361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400" dirty="0">
                      <a:solidFill>
                        <a:schemeClr val="tx1"/>
                      </a:solidFill>
                      <a:latin typeface="Consolas" panose="020B0609020204030204" pitchFamily="49" charset="0"/>
                    </a:rPr>
                    <a:t>...</a:t>
                  </a:r>
                  <a:endParaRPr lang="en-US" sz="1400" dirty="0">
                    <a:solidFill>
                      <a:schemeClr val="tx1"/>
                    </a:solidFill>
                    <a:latin typeface="Consolas" panose="020B0609020204030204" pitchFamily="49" charset="0"/>
                  </a:endParaRPr>
                </a:p>
              </p:txBody>
            </p:sp>
          </p:grpSp>
        </p:grpSp>
      </p:grpSp>
      <p:sp>
        <p:nvSpPr>
          <p:cNvPr id="36" name="Title 3">
            <a:extLst>
              <a:ext uri="{FF2B5EF4-FFF2-40B4-BE49-F238E27FC236}">
                <a16:creationId xmlns:a16="http://schemas.microsoft.com/office/drawing/2014/main" id="{9A8D5226-ECBE-4A2E-BA3A-330BE8169222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Register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82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710" y="1233493"/>
            <a:ext cx="7193493" cy="4649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22678" y="1337109"/>
            <a:ext cx="3392097" cy="43513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Register Viewer</a:t>
            </a:r>
          </a:p>
          <a:p>
            <a:endParaRPr lang="de-DE" sz="2400" dirty="0"/>
          </a:p>
          <a:p>
            <a:r>
              <a:rPr lang="de-DE" sz="2600" dirty="0"/>
              <a:t>Hierarchical view of:</a:t>
            </a:r>
          </a:p>
          <a:p>
            <a:pPr lvl="1"/>
            <a:r>
              <a:rPr lang="de-DE" sz="2200" dirty="0"/>
              <a:t>Register banks</a:t>
            </a:r>
          </a:p>
          <a:p>
            <a:pPr lvl="1"/>
            <a:r>
              <a:rPr lang="de-DE" sz="2200" dirty="0"/>
              <a:t>Registers</a:t>
            </a:r>
          </a:p>
          <a:p>
            <a:pPr lvl="1"/>
            <a:r>
              <a:rPr lang="de-DE" sz="2200" dirty="0"/>
              <a:t>Register fields</a:t>
            </a:r>
          </a:p>
          <a:p>
            <a:endParaRPr lang="de-DE" sz="2400" dirty="0"/>
          </a:p>
          <a:p>
            <a:r>
              <a:rPr lang="de-DE" sz="2600" dirty="0"/>
              <a:t>Possible to set values during simulation</a:t>
            </a:r>
            <a:endParaRPr lang="en-US" sz="2600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F030E69C-030A-4676-9618-22ABB7740E2F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Register 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808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79" y="1337109"/>
            <a:ext cx="7878372" cy="4351339"/>
          </a:xfrm>
        </p:spPr>
        <p:txBody>
          <a:bodyPr/>
          <a:lstStyle/>
          <a:p>
            <a:r>
              <a:rPr lang="en-US" dirty="0"/>
              <a:t>All Amber IPs use common logging facility</a:t>
            </a:r>
          </a:p>
          <a:p>
            <a:r>
              <a:rPr lang="de-DE" dirty="0"/>
              <a:t>Unifies different modules‘ output</a:t>
            </a:r>
          </a:p>
          <a:p>
            <a:r>
              <a:rPr lang="de-DE" dirty="0"/>
              <a:t>Configurable via CCI </a:t>
            </a:r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(coming up next)</a:t>
            </a:r>
          </a:p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/>
              <a:t>Base class that must be inherited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401053" y="1337110"/>
            <a:ext cx="2438401" cy="263481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/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 Levels</a:t>
            </a:r>
          </a:p>
          <a:p>
            <a:endParaRPr lang="de-DE" sz="2000" dirty="0"/>
          </a:p>
          <a:p>
            <a:r>
              <a:rPr lang="de-DE" sz="2000" dirty="0"/>
              <a:t>SC_NONE</a:t>
            </a:r>
          </a:p>
          <a:p>
            <a:r>
              <a:rPr lang="de-DE" sz="2000" dirty="0"/>
              <a:t>SC_LOW</a:t>
            </a:r>
          </a:p>
          <a:p>
            <a:r>
              <a:rPr lang="de-DE" sz="2000" dirty="0"/>
              <a:t>SC_MEDIUM</a:t>
            </a:r>
          </a:p>
          <a:p>
            <a:r>
              <a:rPr lang="de-DE" sz="2000" dirty="0"/>
              <a:t>SC_HIGH</a:t>
            </a:r>
          </a:p>
          <a:p>
            <a:r>
              <a:rPr lang="de-DE" sz="2000" dirty="0"/>
              <a:t>SC_FULL</a:t>
            </a:r>
          </a:p>
          <a:p>
            <a:r>
              <a:rPr lang="de-DE" sz="2000" dirty="0"/>
              <a:t>SC_DEBUG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08153" y="4680166"/>
            <a:ext cx="634465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Consolas" panose="020B0609020204030204" pitchFamily="49" charset="0"/>
              </a:rPr>
              <a:t>log_DEBUG()() 	&lt;&lt; </a:t>
            </a:r>
            <a:r>
              <a:rPr lang="en-US" dirty="0">
                <a:latin typeface="Consolas" panose="020B0609020204030204" pitchFamily="49" charset="0"/>
              </a:rPr>
              <a:t>“</a:t>
            </a:r>
            <a:r>
              <a:rPr lang="de-DE" dirty="0">
                <a:latin typeface="Consolas" panose="020B0609020204030204" pitchFamily="49" charset="0"/>
              </a:rPr>
              <a:t>This is a debugging message“;</a:t>
            </a:r>
          </a:p>
          <a:p>
            <a:r>
              <a:rPr lang="de-DE" dirty="0">
                <a:latin typeface="Consolas" panose="020B0609020204030204" pitchFamily="49" charset="0"/>
              </a:rPr>
              <a:t>log_MEDIUM()() &lt;&lt; </a:t>
            </a:r>
            <a:r>
              <a:rPr lang="en-US" dirty="0">
                <a:latin typeface="Consolas" panose="020B0609020204030204" pitchFamily="49" charset="0"/>
              </a:rPr>
              <a:t>“</a:t>
            </a:r>
            <a:r>
              <a:rPr lang="de-DE" dirty="0">
                <a:latin typeface="Consolas" panose="020B0609020204030204" pitchFamily="49" charset="0"/>
              </a:rPr>
              <a:t>This has a higher importance“;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3954C2F-7AB6-4FA6-B9E1-1B1075C36B17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Logging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63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679" y="7840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Configuration, Control and Inspection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(CCI)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79" y="1337109"/>
            <a:ext cx="10515600" cy="4351339"/>
          </a:xfrm>
        </p:spPr>
        <p:txBody>
          <a:bodyPr/>
          <a:lstStyle/>
          <a:p>
            <a:r>
              <a:rPr lang="en-US" dirty="0"/>
              <a:t>Library for </a:t>
            </a:r>
            <a:r>
              <a:rPr lang="en-US" b="1" dirty="0">
                <a:solidFill>
                  <a:schemeClr val="accent5"/>
                </a:solidFill>
              </a:rPr>
              <a:t>exchange of information </a:t>
            </a:r>
            <a:r>
              <a:rPr lang="en-US" dirty="0"/>
              <a:t>between </a:t>
            </a:r>
            <a:r>
              <a:rPr lang="en-US" dirty="0" err="1"/>
              <a:t>SystemC</a:t>
            </a:r>
            <a:r>
              <a:rPr lang="en-US" dirty="0"/>
              <a:t> </a:t>
            </a:r>
            <a:r>
              <a:rPr lang="en-US" b="1" dirty="0">
                <a:solidFill>
                  <a:schemeClr val="accent5"/>
                </a:solidFill>
              </a:rPr>
              <a:t>models and tools</a:t>
            </a:r>
          </a:p>
          <a:p>
            <a:r>
              <a:rPr lang="de-DE" dirty="0"/>
              <a:t>All Amber IPs support configuring model‘s behavior with CCI</a:t>
            </a:r>
          </a:p>
          <a:p>
            <a:endParaRPr lang="de-DE" dirty="0"/>
          </a:p>
          <a:p>
            <a:r>
              <a:rPr lang="de-DE" dirty="0"/>
              <a:t>For example:</a:t>
            </a:r>
          </a:p>
          <a:p>
            <a:pPr lvl="1"/>
            <a:r>
              <a:rPr lang="de-DE" dirty="0"/>
              <a:t>Latency for register access</a:t>
            </a:r>
          </a:p>
          <a:p>
            <a:pPr lvl="1"/>
            <a:r>
              <a:rPr lang="de-DE" dirty="0"/>
              <a:t>Memory read/write latencies</a:t>
            </a:r>
          </a:p>
          <a:p>
            <a:pPr lvl="1"/>
            <a:r>
              <a:rPr lang="de-DE" dirty="0"/>
              <a:t>Module‘s operation mode</a:t>
            </a:r>
          </a:p>
          <a:p>
            <a:pPr lvl="1"/>
            <a:r>
              <a:rPr lang="de-DE" dirty="0"/>
              <a:t>Logging verbosity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47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679" y="136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Configuration, Control and Inspection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(CCI)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ctd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51" y="1462087"/>
            <a:ext cx="6841112" cy="4654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22679" y="3429001"/>
            <a:ext cx="4345079" cy="26288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nsolas" panose="020B0609020204030204" pitchFamily="49" charset="0"/>
              </a:rPr>
              <a:t>// file param.conf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module_0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!parameters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verbosity "SC_DEBUG"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bus_master.verbosity</a:t>
            </a:r>
            <a:r>
              <a:rPr lang="en-US" sz="1400" dirty="0">
                <a:latin typeface="Consolas" panose="020B0609020204030204" pitchFamily="49" charset="0"/>
              </a:rPr>
              <a:t> "SC_DEBUG"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link_master.verbosity</a:t>
            </a:r>
            <a:r>
              <a:rPr lang="en-US" sz="1400" dirty="0">
                <a:latin typeface="Consolas" panose="020B0609020204030204" pitchFamily="49" charset="0"/>
              </a:rPr>
              <a:t> "SC_DEBUG"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link_slave.verbosity</a:t>
            </a:r>
            <a:r>
              <a:rPr lang="en-US" sz="1400" dirty="0">
                <a:latin typeface="Consolas" panose="020B0609020204030204" pitchFamily="49" charset="0"/>
              </a:rPr>
              <a:t> "SC_DEBUG" 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ering_manager.verbosity</a:t>
            </a:r>
            <a:r>
              <a:rPr lang="en-US" sz="1400" dirty="0">
                <a:latin typeface="Consolas" panose="020B0609020204030204" pitchFamily="49" charset="0"/>
              </a:rPr>
              <a:t> "SC_DEBUG"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tring_manager.verbosity</a:t>
            </a:r>
            <a:r>
              <a:rPr lang="en-US" sz="1400" dirty="0">
                <a:latin typeface="Consolas" panose="020B0609020204030204" pitchFamily="49" charset="0"/>
              </a:rPr>
              <a:t> "SC_DEBUG"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dirty="0" err="1">
                <a:latin typeface="Consolas" panose="020B0609020204030204" pitchFamily="49" charset="0"/>
              </a:rPr>
              <a:t>cring_manager.verbosity</a:t>
            </a:r>
            <a:r>
              <a:rPr lang="en-US" sz="1400" dirty="0">
                <a:latin typeface="Consolas" panose="020B0609020204030204" pitchFamily="49" charset="0"/>
              </a:rPr>
              <a:t> "SC_DEBUG"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1445" y="1762125"/>
            <a:ext cx="3315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GUI for parameter introspection and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855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237" y="9507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Factory framework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15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16237" y="1337109"/>
            <a:ext cx="5770264" cy="435133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Factory pattern for quick instantiation of whole virtual platforms</a:t>
            </a:r>
          </a:p>
          <a:p>
            <a:pPr lvl="1"/>
            <a:endParaRPr lang="de-DE" dirty="0"/>
          </a:p>
          <a:p>
            <a:r>
              <a:rPr lang="de-DE" dirty="0"/>
              <a:t>Can instantiate any </a:t>
            </a:r>
            <a:r>
              <a:rPr lang="de-DE" dirty="0">
                <a:latin typeface="Consolas" panose="020B0609020204030204" pitchFamily="49" charset="0"/>
              </a:rPr>
              <a:t>sc_object</a:t>
            </a:r>
            <a:r>
              <a:rPr lang="de-DE" dirty="0"/>
              <a:t> that was registered before</a:t>
            </a:r>
          </a:p>
          <a:p>
            <a:pPr lvl="1"/>
            <a:endParaRPr lang="de-DE" dirty="0"/>
          </a:p>
          <a:p>
            <a:r>
              <a:rPr lang="de-DE" dirty="0"/>
              <a:t>Can automatically bind ports</a:t>
            </a:r>
          </a:p>
          <a:p>
            <a:endParaRPr lang="de-DE" dirty="0"/>
          </a:p>
          <a:p>
            <a:r>
              <a:rPr lang="de-DE" dirty="0"/>
              <a:t>Configurable via text files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78897" y="1855432"/>
            <a:ext cx="4752976" cy="1533525"/>
          </a:xfrm>
          <a:prstGeom prst="rect">
            <a:avLst/>
          </a:prstGeom>
          <a:solidFill>
            <a:srgbClr val="5B9B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Consolas" panose="020B0609020204030204" pitchFamily="49" charset="0"/>
              </a:rPr>
              <a:t>static </a:t>
            </a:r>
            <a:r>
              <a:rPr lang="en-US" dirty="0" err="1">
                <a:latin typeface="Consolas" panose="020B0609020204030204" pitchFamily="49" charset="0"/>
              </a:rPr>
              <a:t>sc_object</a:t>
            </a:r>
            <a:r>
              <a:rPr lang="en-US" dirty="0">
                <a:latin typeface="Consolas" panose="020B0609020204030204" pitchFamily="49" charset="0"/>
              </a:rPr>
              <a:t>* </a:t>
            </a:r>
            <a:r>
              <a:rPr lang="en-US" dirty="0" err="1">
                <a:latin typeface="Consolas" panose="020B0609020204030204" pitchFamily="49" charset="0"/>
              </a:rPr>
              <a:t>create_object</a:t>
            </a:r>
            <a:r>
              <a:rPr lang="en-US" dirty="0">
                <a:latin typeface="Consolas" panose="020B0609020204030204" pitchFamily="49" charset="0"/>
              </a:rPr>
              <a:t>( </a:t>
            </a:r>
          </a:p>
          <a:p>
            <a:r>
              <a:rPr lang="en-US" dirty="0">
                <a:latin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</a:rPr>
              <a:t>const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std</a:t>
            </a:r>
            <a:r>
              <a:rPr lang="en-US" dirty="0">
                <a:latin typeface="Consolas" panose="020B0609020204030204" pitchFamily="49" charset="0"/>
              </a:rPr>
              <a:t>::string&amp; </a:t>
            </a:r>
            <a:r>
              <a:rPr lang="en-US" dirty="0" err="1">
                <a:latin typeface="Consolas" panose="020B0609020204030204" pitchFamily="49" charset="0"/>
              </a:rPr>
              <a:t>type_name</a:t>
            </a:r>
            <a:r>
              <a:rPr lang="en-US" dirty="0">
                <a:latin typeface="Consolas" panose="020B0609020204030204" pitchFamily="49" charset="0"/>
              </a:rPr>
              <a:t>, </a:t>
            </a:r>
          </a:p>
          <a:p>
            <a:r>
              <a:rPr lang="en-US" dirty="0">
                <a:latin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</a:rPr>
              <a:t>const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std</a:t>
            </a:r>
            <a:r>
              <a:rPr lang="en-US" dirty="0">
                <a:latin typeface="Consolas" panose="020B0609020204030204" pitchFamily="49" charset="0"/>
              </a:rPr>
              <a:t>::string&amp; </a:t>
            </a:r>
            <a:r>
              <a:rPr lang="en-US" dirty="0" err="1">
                <a:latin typeface="Consolas" panose="020B0609020204030204" pitchFamily="49" charset="0"/>
              </a:rPr>
              <a:t>inst_name</a:t>
            </a:r>
            <a:r>
              <a:rPr lang="en-US" dirty="0">
                <a:latin typeface="Consolas" panose="020B0609020204030204" pitchFamily="49" charset="0"/>
              </a:rPr>
              <a:t>,</a:t>
            </a:r>
          </a:p>
          <a:p>
            <a:r>
              <a:rPr lang="en-US" dirty="0">
                <a:latin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</a:rPr>
              <a:t>const</a:t>
            </a:r>
            <a:r>
              <a:rPr lang="en-US" dirty="0">
                <a:latin typeface="Consolas" panose="020B0609020204030204" pitchFamily="49" charset="0"/>
              </a:rPr>
              <a:t> char *</a:t>
            </a:r>
            <a:r>
              <a:rPr lang="en-US" dirty="0" err="1">
                <a:latin typeface="Consolas" panose="020B0609020204030204" pitchFamily="49" charset="0"/>
              </a:rPr>
              <a:t>init_val</a:t>
            </a:r>
            <a:r>
              <a:rPr lang="en-US" dirty="0">
                <a:latin typeface="Consolas" panose="020B0609020204030204" pitchFamily="49" charset="0"/>
              </a:rPr>
              <a:t> = NULL </a:t>
            </a:r>
          </a:p>
          <a:p>
            <a:r>
              <a:rPr lang="en-US" dirty="0"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6" name="Rectangle 5"/>
          <p:cNvSpPr/>
          <p:nvPr/>
        </p:nvSpPr>
        <p:spPr>
          <a:xfrm>
            <a:off x="6164561" y="4258544"/>
            <a:ext cx="5581651" cy="6373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latin typeface="Consolas" panose="020B0609020204030204" pitchFamily="49" charset="0"/>
              </a:rPr>
              <a:t>sc_object* obj = </a:t>
            </a:r>
          </a:p>
          <a:p>
            <a:r>
              <a:rPr lang="de-DE" dirty="0">
                <a:latin typeface="Consolas" panose="020B0609020204030204" pitchFamily="49" charset="0"/>
              </a:rPr>
              <a:t>	create_object(„tlm_wire_in“, „w1“);</a:t>
            </a:r>
            <a:endParaRPr lang="en-US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07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BDCE1A-E84A-45B3-842B-DF6157EA7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approach and creation flow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Module skeleton and infrastructure</a:t>
            </a:r>
          </a:p>
          <a:p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Protocol example: USB</a:t>
            </a:r>
          </a:p>
          <a:p>
            <a:pPr lvl="1"/>
            <a:r>
              <a:rPr lang="de-DE" dirty="0"/>
              <a:t>General structure</a:t>
            </a:r>
          </a:p>
          <a:p>
            <a:pPr lvl="1"/>
            <a:r>
              <a:rPr lang="de-DE" dirty="0"/>
              <a:t>Module: USBSSP/xHCI</a:t>
            </a:r>
          </a:p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Results and conclusion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062C81-F111-4A9C-A546-92F81FCC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5347BD-2CEB-4DF4-BB25-07592F30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78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679" y="111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Behavior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79" y="1337109"/>
            <a:ext cx="6148088" cy="48982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/>
              <a:t>Generated base class</a:t>
            </a:r>
          </a:p>
          <a:p>
            <a:r>
              <a:rPr lang="de-DE" dirty="0"/>
              <a:t>Register set implementation</a:t>
            </a:r>
          </a:p>
          <a:p>
            <a:r>
              <a:rPr lang="de-DE" dirty="0"/>
              <a:t>Register bus</a:t>
            </a:r>
          </a:p>
          <a:p>
            <a:r>
              <a:rPr lang="de-DE" dirty="0"/>
              <a:t>TLM2.0 target socket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Behavior class</a:t>
            </a:r>
          </a:p>
          <a:p>
            <a:r>
              <a:rPr lang="de-DE" dirty="0"/>
              <a:t>Additional TLM2.0 sockets for</a:t>
            </a:r>
          </a:p>
          <a:p>
            <a:pPr lvl="1"/>
            <a:r>
              <a:rPr lang="de-DE" dirty="0"/>
              <a:t>System memory access</a:t>
            </a:r>
          </a:p>
          <a:p>
            <a:pPr lvl="1"/>
            <a:r>
              <a:rPr lang="de-DE" dirty="0"/>
              <a:t>Application-specific communication protocols</a:t>
            </a:r>
          </a:p>
          <a:p>
            <a:r>
              <a:rPr lang="de-DE" dirty="0"/>
              <a:t>Signal interface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17</a:t>
            </a:fld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749307" y="1985556"/>
            <a:ext cx="4288972" cy="2688389"/>
            <a:chOff x="7367451" y="1733006"/>
            <a:chExt cx="4288972" cy="2688389"/>
          </a:xfrm>
        </p:grpSpPr>
        <p:sp>
          <p:nvSpPr>
            <p:cNvPr id="6" name="Rectangle 5"/>
            <p:cNvSpPr/>
            <p:nvPr/>
          </p:nvSpPr>
          <p:spPr>
            <a:xfrm>
              <a:off x="7367451" y="1733006"/>
              <a:ext cx="1950720" cy="86214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Generated base class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05703" y="1733006"/>
              <a:ext cx="1950720" cy="86214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Class with application-specific behavior</a:t>
              </a:r>
              <a:endParaRPr lang="en-US" dirty="0"/>
            </a:p>
          </p:txBody>
        </p:sp>
        <p:cxnSp>
          <p:nvCxnSpPr>
            <p:cNvPr id="11" name="Straight Connector 10"/>
            <p:cNvCxnSpPr>
              <a:endCxn id="6" idx="2"/>
            </p:cNvCxnSpPr>
            <p:nvPr/>
          </p:nvCxnSpPr>
          <p:spPr>
            <a:xfrm flipH="1" flipV="1">
              <a:off x="8342811" y="2595154"/>
              <a:ext cx="576943" cy="964093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endCxn id="8" idx="2"/>
            </p:cNvCxnSpPr>
            <p:nvPr/>
          </p:nvCxnSpPr>
          <p:spPr>
            <a:xfrm flipV="1">
              <a:off x="10014857" y="2595154"/>
              <a:ext cx="666206" cy="964094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8447314" y="3559247"/>
              <a:ext cx="1950720" cy="86214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Module‘s top-level class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64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8A2056-A2EA-441C-A8E5-AF38E06D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0357"/>
            <a:ext cx="4035683" cy="4351339"/>
          </a:xfrm>
        </p:spPr>
        <p:txBody>
          <a:bodyPr/>
          <a:lstStyle/>
          <a:p>
            <a:r>
              <a:rPr lang="de-DE" dirty="0"/>
              <a:t>USB as </a:t>
            </a:r>
            <a:br>
              <a:rPr lang="de-DE" dirty="0"/>
            </a:br>
            <a:r>
              <a:rPr lang="de-DE" b="1" dirty="0">
                <a:solidFill>
                  <a:schemeClr val="accent5"/>
                </a:solidFill>
              </a:rPr>
              <a:t>polled protocol</a:t>
            </a:r>
          </a:p>
          <a:p>
            <a:pPr>
              <a:buClr>
                <a:schemeClr val="tx1"/>
              </a:buClr>
            </a:pPr>
            <a:r>
              <a:rPr lang="de-DE" b="1" dirty="0">
                <a:solidFill>
                  <a:schemeClr val="accent5"/>
                </a:solidFill>
              </a:rPr>
              <a:t>Blocking transport </a:t>
            </a:r>
            <a:r>
              <a:rPr lang="de-DE" dirty="0"/>
              <a:t>sufficient</a:t>
            </a:r>
          </a:p>
          <a:p>
            <a:r>
              <a:rPr lang="de-DE" dirty="0"/>
              <a:t>Small set of threads</a:t>
            </a:r>
          </a:p>
          <a:p>
            <a:pPr lvl="1"/>
            <a:r>
              <a:rPr lang="de-DE" dirty="0"/>
              <a:t>Transfer management</a:t>
            </a:r>
          </a:p>
          <a:p>
            <a:pPr lvl="1"/>
            <a:r>
              <a:rPr lang="de-DE" dirty="0"/>
              <a:t>Command Ring management</a:t>
            </a:r>
          </a:p>
          <a:p>
            <a:pPr lvl="1"/>
            <a:r>
              <a:rPr lang="de-DE" dirty="0"/>
              <a:t>USB Data transfer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E950F5-31F5-4973-80AF-8B99E64E8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EB3052-125E-4E49-A1DC-84769CCBD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Protocol example: USB/xHCI</a:t>
            </a:r>
            <a:endParaRPr lang="en-US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9374E15-3C97-4478-94C0-F74027102A2D}"/>
              </a:ext>
            </a:extLst>
          </p:cNvPr>
          <p:cNvGrpSpPr/>
          <p:nvPr/>
        </p:nvGrpSpPr>
        <p:grpSpPr>
          <a:xfrm>
            <a:off x="4921005" y="1695141"/>
            <a:ext cx="7270997" cy="4081769"/>
            <a:chOff x="203923" y="1150749"/>
            <a:chExt cx="8583232" cy="5041259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8A40789-4B41-4C8E-93AB-FBB3D6D18FB1}"/>
                </a:ext>
              </a:extLst>
            </p:cNvPr>
            <p:cNvSpPr/>
            <p:nvPr/>
          </p:nvSpPr>
          <p:spPr bwMode="auto">
            <a:xfrm>
              <a:off x="1091776" y="1150749"/>
              <a:ext cx="6512984" cy="4160391"/>
            </a:xfrm>
            <a:prstGeom prst="rect">
              <a:avLst/>
            </a:prstGeom>
            <a:solidFill>
              <a:srgbClr val="31A7DF">
                <a:lumMod val="40000"/>
                <a:lumOff val="60000"/>
              </a:srgbClr>
            </a:solidFill>
            <a:ln w="25400" cap="flat" cmpd="sng" algn="ctr">
              <a:solidFill>
                <a:srgbClr val="09698D"/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00" b="1" kern="0" dirty="0">
                  <a:solidFill>
                    <a:srgbClr val="000000"/>
                  </a:solidFill>
                </a:rPr>
                <a:t>USBSSP</a:t>
              </a:r>
              <a:endParaRPr lang="en-US" sz="11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26C1A28-A357-4DFA-9043-469E9CA70220}"/>
                </a:ext>
              </a:extLst>
            </p:cNvPr>
            <p:cNvSpPr txBox="1"/>
            <p:nvPr/>
          </p:nvSpPr>
          <p:spPr>
            <a:xfrm>
              <a:off x="311345" y="4303600"/>
              <a:ext cx="556717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reg_in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C93B9A9E-C409-4845-AF79-F69AFA70655D}"/>
                </a:ext>
              </a:extLst>
            </p:cNvPr>
            <p:cNvGrpSpPr/>
            <p:nvPr/>
          </p:nvGrpSpPr>
          <p:grpSpPr>
            <a:xfrm>
              <a:off x="1002159" y="5972051"/>
              <a:ext cx="146003" cy="160977"/>
              <a:chOff x="7835180" y="3505567"/>
              <a:chExt cx="242048" cy="247514"/>
            </a:xfrm>
          </p:grpSpPr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3E65F9D2-E239-46D9-A9FF-0912A7CA4DE0}"/>
                  </a:ext>
                </a:extLst>
              </p:cNvPr>
              <p:cNvSpPr/>
              <p:nvPr/>
            </p:nvSpPr>
            <p:spPr bwMode="auto">
              <a:xfrm>
                <a:off x="7835181" y="3505567"/>
                <a:ext cx="242047" cy="247512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rgbClr val="31A7D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Isosceles Triangle 17">
                <a:extLst>
                  <a:ext uri="{FF2B5EF4-FFF2-40B4-BE49-F238E27FC236}">
                    <a16:creationId xmlns:a16="http://schemas.microsoft.com/office/drawing/2014/main" id="{75FC0AF0-2ED4-4883-8D38-C6620D902124}"/>
                  </a:ext>
                </a:extLst>
              </p:cNvPr>
              <p:cNvSpPr/>
              <p:nvPr/>
            </p:nvSpPr>
            <p:spPr bwMode="auto">
              <a:xfrm rot="5400000">
                <a:off x="7835527" y="3511380"/>
                <a:ext cx="241354" cy="242047"/>
              </a:xfrm>
              <a:prstGeom prst="triangle">
                <a:avLst>
                  <a:gd name="adj" fmla="val 47142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31A7D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4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88A634F-3148-4F7A-9E29-7A7D71E84814}"/>
                </a:ext>
              </a:extLst>
            </p:cNvPr>
            <p:cNvSpPr txBox="1"/>
            <p:nvPr/>
          </p:nvSpPr>
          <p:spPr>
            <a:xfrm>
              <a:off x="1113142" y="5910190"/>
              <a:ext cx="1960807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>
                  <a:solidFill>
                    <a:srgbClr val="3C3C3C"/>
                  </a:solidFill>
                </a:rPr>
                <a:t>tlm_utils::</a:t>
              </a:r>
              <a:r>
                <a:rPr lang="de-DE" sz="800" kern="0" dirty="0" err="1">
                  <a:solidFill>
                    <a:srgbClr val="3C3C3C"/>
                  </a:solidFill>
                </a:rPr>
                <a:t>simple_initiator_socket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15F9B29-93E1-4971-877D-A922A856F517}"/>
                </a:ext>
              </a:extLst>
            </p:cNvPr>
            <p:cNvGrpSpPr/>
            <p:nvPr/>
          </p:nvGrpSpPr>
          <p:grpSpPr>
            <a:xfrm>
              <a:off x="1000272" y="5725829"/>
              <a:ext cx="146003" cy="161320"/>
              <a:chOff x="7835180" y="3505567"/>
              <a:chExt cx="242048" cy="247514"/>
            </a:xfrm>
          </p:grpSpPr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638F4F15-E436-4669-9F03-4A2F451D991F}"/>
                  </a:ext>
                </a:extLst>
              </p:cNvPr>
              <p:cNvSpPr/>
              <p:nvPr/>
            </p:nvSpPr>
            <p:spPr bwMode="auto">
              <a:xfrm>
                <a:off x="7835181" y="3505567"/>
                <a:ext cx="242047" cy="247512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Isosceles Triangle 60">
                <a:extLst>
                  <a:ext uri="{FF2B5EF4-FFF2-40B4-BE49-F238E27FC236}">
                    <a16:creationId xmlns:a16="http://schemas.microsoft.com/office/drawing/2014/main" id="{A1332037-24CA-4916-9C20-8421BA1A953E}"/>
                  </a:ext>
                </a:extLst>
              </p:cNvPr>
              <p:cNvSpPr/>
              <p:nvPr/>
            </p:nvSpPr>
            <p:spPr bwMode="auto">
              <a:xfrm rot="5400000">
                <a:off x="7835527" y="3511380"/>
                <a:ext cx="241354" cy="242047"/>
              </a:xfrm>
              <a:prstGeom prst="triangle">
                <a:avLst>
                  <a:gd name="adj" fmla="val 47142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4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E77B64A-94A2-4F8A-809C-E1F8C8724E41}"/>
                </a:ext>
              </a:extLst>
            </p:cNvPr>
            <p:cNvSpPr txBox="1"/>
            <p:nvPr/>
          </p:nvSpPr>
          <p:spPr>
            <a:xfrm>
              <a:off x="1115582" y="5663970"/>
              <a:ext cx="1881330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>
                  <a:solidFill>
                    <a:srgbClr val="3C3C3C"/>
                  </a:solidFill>
                </a:rPr>
                <a:t>tlm_utils::</a:t>
              </a:r>
              <a:r>
                <a:rPr lang="de-DE" sz="800" kern="0" dirty="0" err="1">
                  <a:solidFill>
                    <a:srgbClr val="3C3C3C"/>
                  </a:solidFill>
                </a:rPr>
                <a:t>simple_target_socket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A3695EF-5F22-49A4-832D-56E038FEA834}"/>
                </a:ext>
              </a:extLst>
            </p:cNvPr>
            <p:cNvSpPr/>
            <p:nvPr/>
          </p:nvSpPr>
          <p:spPr bwMode="auto">
            <a:xfrm>
              <a:off x="3430635" y="5725829"/>
              <a:ext cx="137217" cy="138288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400" kern="0" dirty="0">
                <a:solidFill>
                  <a:srgbClr val="000000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6865D6D-3235-417F-8C99-141F0C7AE8A4}"/>
                </a:ext>
              </a:extLst>
            </p:cNvPr>
            <p:cNvSpPr/>
            <p:nvPr/>
          </p:nvSpPr>
          <p:spPr bwMode="auto">
            <a:xfrm>
              <a:off x="3433002" y="5995091"/>
              <a:ext cx="137217" cy="137937"/>
            </a:xfrm>
            <a:prstGeom prst="rect">
              <a:avLst/>
            </a:prstGeom>
            <a:solidFill>
              <a:srgbClr val="31A7D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400" kern="0" dirty="0">
                <a:solidFill>
                  <a:srgbClr val="0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402F87C-2530-42A9-9AA8-915BA61568F6}"/>
                </a:ext>
              </a:extLst>
            </p:cNvPr>
            <p:cNvSpPr txBox="1"/>
            <p:nvPr/>
          </p:nvSpPr>
          <p:spPr>
            <a:xfrm>
              <a:off x="3530822" y="5671925"/>
              <a:ext cx="831101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tlm_wire_in</a:t>
              </a:r>
              <a:endParaRPr lang="de-DE" sz="800" kern="0" dirty="0">
                <a:solidFill>
                  <a:srgbClr val="3C3C3C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BB66EA1-E1E5-46B2-A0BF-642CA0F195BC}"/>
                </a:ext>
              </a:extLst>
            </p:cNvPr>
            <p:cNvSpPr txBox="1"/>
            <p:nvPr/>
          </p:nvSpPr>
          <p:spPr>
            <a:xfrm>
              <a:off x="3525070" y="5925920"/>
              <a:ext cx="906793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tlm_wire_out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669B31C-EE85-4963-8080-65BC2E2FB04A}"/>
                </a:ext>
              </a:extLst>
            </p:cNvPr>
            <p:cNvSpPr/>
            <p:nvPr/>
          </p:nvSpPr>
          <p:spPr bwMode="auto">
            <a:xfrm>
              <a:off x="1499562" y="4283376"/>
              <a:ext cx="5533698" cy="89739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de-DE" sz="800" b="1" kern="0" dirty="0">
                  <a:solidFill>
                    <a:srgbClr val="000000"/>
                  </a:solidFill>
                </a:rPr>
                <a:t>Control Register Bank</a:t>
              </a:r>
              <a:endParaRPr lang="en-US" sz="8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DFC2E20-89ED-464C-9A31-F54612EBEFF7}"/>
                </a:ext>
              </a:extLst>
            </p:cNvPr>
            <p:cNvSpPr/>
            <p:nvPr/>
          </p:nvSpPr>
          <p:spPr bwMode="auto">
            <a:xfrm>
              <a:off x="1890269" y="4537720"/>
              <a:ext cx="967291" cy="52850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de-DE" sz="800" b="1" kern="0" dirty="0">
                  <a:solidFill>
                    <a:srgbClr val="000000"/>
                  </a:solidFill>
                </a:rPr>
                <a:t>Register Port</a:t>
              </a:r>
              <a:endParaRPr lang="en-US" sz="600" b="1" kern="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de-DE" sz="600" kern="0" dirty="0">
                  <a:solidFill>
                    <a:srgbClr val="000000"/>
                  </a:solidFill>
                </a:rPr>
                <a:t>b_transport</a:t>
              </a:r>
            </a:p>
            <a:p>
              <a:pPr>
                <a:defRPr/>
              </a:pPr>
              <a:r>
                <a:rPr lang="de-DE" sz="600" kern="0" dirty="0">
                  <a:solidFill>
                    <a:srgbClr val="000000"/>
                  </a:solidFill>
                </a:rPr>
                <a:t>dbg_transport</a:t>
              </a:r>
              <a:endParaRPr lang="en-US" sz="600" kern="0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538E66F7-BD1D-47DA-8FD7-C08308F48E0E}"/>
                </a:ext>
              </a:extLst>
            </p:cNvPr>
            <p:cNvSpPr/>
            <p:nvPr/>
          </p:nvSpPr>
          <p:spPr bwMode="auto">
            <a:xfrm>
              <a:off x="3384417" y="4537720"/>
              <a:ext cx="1973290" cy="52850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de-DE" sz="800" b="1" kern="0" dirty="0">
                  <a:solidFill>
                    <a:srgbClr val="000000"/>
                  </a:solidFill>
                </a:rPr>
                <a:t>USBSSP </a:t>
              </a:r>
              <a:r>
                <a:rPr lang="de-DE" sz="800" b="1" kern="0" dirty="0" err="1">
                  <a:solidFill>
                    <a:srgbClr val="000000"/>
                  </a:solidFill>
                </a:rPr>
                <a:t>registers</a:t>
              </a:r>
              <a:endParaRPr lang="de-DE" sz="600" b="1" kern="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de-DE" sz="600" kern="0" dirty="0">
                  <a:solidFill>
                    <a:srgbClr val="000000"/>
                  </a:solidFill>
                </a:rPr>
                <a:t>HCIVERSION_CAPLENGTH</a:t>
              </a:r>
              <a:br>
                <a:rPr lang="de-DE" sz="600" kern="0" dirty="0">
                  <a:solidFill>
                    <a:srgbClr val="000000"/>
                  </a:solidFill>
                </a:rPr>
              </a:br>
              <a:r>
                <a:rPr lang="de-DE" sz="600" kern="0" dirty="0">
                  <a:solidFill>
                    <a:srgbClr val="000000"/>
                  </a:solidFill>
                </a:rPr>
                <a:t>...</a:t>
              </a: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2813D210-2911-4B43-9B9C-E9C54CF0E22E}"/>
                </a:ext>
              </a:extLst>
            </p:cNvPr>
            <p:cNvCxnSpPr/>
            <p:nvPr/>
          </p:nvCxnSpPr>
          <p:spPr>
            <a:xfrm flipH="1" flipV="1">
              <a:off x="2857661" y="4801974"/>
              <a:ext cx="526756" cy="1110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ysDot"/>
              <a:headEnd type="triangle"/>
              <a:tailEnd type="triangle"/>
            </a:ln>
            <a:effectLst/>
          </p:spPr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1B33998-44EF-46E4-A061-FE31ED60CB03}"/>
                </a:ext>
              </a:extLst>
            </p:cNvPr>
            <p:cNvSpPr txBox="1"/>
            <p:nvPr/>
          </p:nvSpPr>
          <p:spPr>
            <a:xfrm>
              <a:off x="2957141" y="4801973"/>
              <a:ext cx="326165" cy="342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600" kern="0" dirty="0">
                  <a:solidFill>
                    <a:srgbClr val="3C3C3C"/>
                  </a:solidFill>
                </a:rPr>
                <a:t>r/w</a:t>
              </a:r>
              <a:endParaRPr lang="en-US" sz="600" kern="0" dirty="0" err="1">
                <a:solidFill>
                  <a:srgbClr val="3C3C3C"/>
                </a:solidFill>
              </a:endParaRPr>
            </a:p>
          </p:txBody>
        </p:sp>
        <p:grpSp>
          <p:nvGrpSpPr>
            <p:cNvPr id="88" name="Gruppieren 7">
              <a:extLst>
                <a:ext uri="{FF2B5EF4-FFF2-40B4-BE49-F238E27FC236}">
                  <a16:creationId xmlns:a16="http://schemas.microsoft.com/office/drawing/2014/main" id="{0E4C1E96-BE42-45F4-826C-253E6A7C24D9}"/>
                </a:ext>
              </a:extLst>
            </p:cNvPr>
            <p:cNvGrpSpPr/>
            <p:nvPr/>
          </p:nvGrpSpPr>
          <p:grpSpPr>
            <a:xfrm>
              <a:off x="203923" y="2578832"/>
              <a:ext cx="888106" cy="291547"/>
              <a:chOff x="202823" y="1925859"/>
              <a:chExt cx="888106" cy="291547"/>
            </a:xfrm>
          </p:grpSpPr>
          <p:grpSp>
            <p:nvGrpSpPr>
              <p:cNvPr id="131" name="Group 44">
                <a:extLst>
                  <a:ext uri="{FF2B5EF4-FFF2-40B4-BE49-F238E27FC236}">
                    <a16:creationId xmlns:a16="http://schemas.microsoft.com/office/drawing/2014/main" id="{E8C5E888-4250-4443-BB26-4AAC11D534ED}"/>
                  </a:ext>
                </a:extLst>
              </p:cNvPr>
              <p:cNvGrpSpPr/>
              <p:nvPr/>
            </p:nvGrpSpPr>
            <p:grpSpPr>
              <a:xfrm rot="10800000">
                <a:off x="826502" y="1925859"/>
                <a:ext cx="264427" cy="291547"/>
                <a:chOff x="7835180" y="3505567"/>
                <a:chExt cx="242048" cy="247514"/>
              </a:xfrm>
            </p:grpSpPr>
            <p:sp>
              <p:nvSpPr>
                <p:cNvPr id="133" name="Rectangle 45">
                  <a:extLst>
                    <a:ext uri="{FF2B5EF4-FFF2-40B4-BE49-F238E27FC236}">
                      <a16:creationId xmlns:a16="http://schemas.microsoft.com/office/drawing/2014/main" id="{7535E3BE-1E44-41B8-9AAA-2AA83BCF4995}"/>
                    </a:ext>
                  </a:extLst>
                </p:cNvPr>
                <p:cNvSpPr/>
                <p:nvPr/>
              </p:nvSpPr>
              <p:spPr bwMode="auto">
                <a:xfrm>
                  <a:off x="7835181" y="3505567"/>
                  <a:ext cx="242047" cy="247512"/>
                </a:xfrm>
                <a:prstGeom prst="rect">
                  <a:avLst/>
                </a:prstGeom>
                <a:solidFill>
                  <a:srgbClr val="FFFFFF"/>
                </a:solidFill>
                <a:ln w="6350" cap="flat" cmpd="sng" algn="ctr">
                  <a:solidFill>
                    <a:srgbClr val="31A7D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defRPr/>
                  </a:pPr>
                  <a:endParaRPr lang="en-US" sz="1600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34" name="Isosceles Triangle 17">
                  <a:extLst>
                    <a:ext uri="{FF2B5EF4-FFF2-40B4-BE49-F238E27FC236}">
                      <a16:creationId xmlns:a16="http://schemas.microsoft.com/office/drawing/2014/main" id="{FD327624-584C-487F-B4EA-BC5CCA08B7F5}"/>
                    </a:ext>
                  </a:extLst>
                </p:cNvPr>
                <p:cNvSpPr/>
                <p:nvPr/>
              </p:nvSpPr>
              <p:spPr bwMode="auto">
                <a:xfrm rot="5400000">
                  <a:off x="7835527" y="3511380"/>
                  <a:ext cx="241354" cy="242047"/>
                </a:xfrm>
                <a:prstGeom prst="triangle">
                  <a:avLst>
                    <a:gd name="adj" fmla="val 47142"/>
                  </a:avLst>
                </a:prstGeom>
                <a:solidFill>
                  <a:srgbClr val="FFFFFF"/>
                </a:solidFill>
                <a:ln w="6350" cap="flat" cmpd="sng" algn="ctr">
                  <a:solidFill>
                    <a:srgbClr val="31A7D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sz="1400" ker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32" name="TextBox 63">
                <a:extLst>
                  <a:ext uri="{FF2B5EF4-FFF2-40B4-BE49-F238E27FC236}">
                    <a16:creationId xmlns:a16="http://schemas.microsoft.com/office/drawing/2014/main" id="{86D65DDE-0B5A-4418-995D-5D030F114C73}"/>
                  </a:ext>
                </a:extLst>
              </p:cNvPr>
              <p:cNvSpPr txBox="1"/>
              <p:nvPr/>
            </p:nvSpPr>
            <p:spPr>
              <a:xfrm>
                <a:off x="202823" y="1942238"/>
                <a:ext cx="653224" cy="26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de-DE" sz="800" kern="0" dirty="0" err="1">
                    <a:solidFill>
                      <a:srgbClr val="3C3C3C"/>
                    </a:solidFill>
                  </a:rPr>
                  <a:t>bus_out</a:t>
                </a:r>
                <a:endParaRPr lang="en-US" sz="800" kern="0" dirty="0" err="1">
                  <a:solidFill>
                    <a:srgbClr val="3C3C3C"/>
                  </a:solidFill>
                </a:endParaRPr>
              </a:p>
            </p:txBody>
          </p:sp>
        </p:grpSp>
        <p:grpSp>
          <p:nvGrpSpPr>
            <p:cNvPr id="89" name="Gruppieren 16">
              <a:extLst>
                <a:ext uri="{FF2B5EF4-FFF2-40B4-BE49-F238E27FC236}">
                  <a16:creationId xmlns:a16="http://schemas.microsoft.com/office/drawing/2014/main" id="{80E79FCC-32CC-48F8-88F8-62EB0CE50829}"/>
                </a:ext>
              </a:extLst>
            </p:cNvPr>
            <p:cNvGrpSpPr/>
            <p:nvPr/>
          </p:nvGrpSpPr>
          <p:grpSpPr>
            <a:xfrm>
              <a:off x="389238" y="1540874"/>
              <a:ext cx="700672" cy="266088"/>
              <a:chOff x="405863" y="2456949"/>
              <a:chExt cx="700672" cy="266088"/>
            </a:xfrm>
          </p:grpSpPr>
          <p:sp>
            <p:nvSpPr>
              <p:cNvPr id="129" name="Rectangle 75">
                <a:extLst>
                  <a:ext uri="{FF2B5EF4-FFF2-40B4-BE49-F238E27FC236}">
                    <a16:creationId xmlns:a16="http://schemas.microsoft.com/office/drawing/2014/main" id="{FEC31C38-81EC-4542-9F07-80BB311C4BB0}"/>
                  </a:ext>
                </a:extLst>
              </p:cNvPr>
              <p:cNvSpPr/>
              <p:nvPr/>
            </p:nvSpPr>
            <p:spPr bwMode="auto">
              <a:xfrm>
                <a:off x="943190" y="2515405"/>
                <a:ext cx="163345" cy="164202"/>
              </a:xfrm>
              <a:prstGeom prst="rect">
                <a:avLst/>
              </a:prstGeom>
              <a:solidFill>
                <a:srgbClr val="31A7D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4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TextBox 63">
                <a:extLst>
                  <a:ext uri="{FF2B5EF4-FFF2-40B4-BE49-F238E27FC236}">
                    <a16:creationId xmlns:a16="http://schemas.microsoft.com/office/drawing/2014/main" id="{1DBAF6F8-F2AE-454B-977F-DC39756AF0DA}"/>
                  </a:ext>
                </a:extLst>
              </p:cNvPr>
              <p:cNvSpPr txBox="1"/>
              <p:nvPr/>
            </p:nvSpPr>
            <p:spPr>
              <a:xfrm>
                <a:off x="405863" y="2456949"/>
                <a:ext cx="590778" cy="26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de-DE" sz="800" kern="0" dirty="0" err="1">
                    <a:solidFill>
                      <a:srgbClr val="3C3C3C"/>
                    </a:solidFill>
                  </a:rPr>
                  <a:t>irq_out</a:t>
                </a:r>
                <a:endParaRPr lang="en-US" sz="800" kern="0" dirty="0" err="1">
                  <a:solidFill>
                    <a:srgbClr val="3C3C3C"/>
                  </a:solidFill>
                </a:endParaRPr>
              </a:p>
            </p:txBody>
          </p:sp>
        </p:grpSp>
        <p:grpSp>
          <p:nvGrpSpPr>
            <p:cNvPr id="90" name="Gruppieren 17">
              <a:extLst>
                <a:ext uri="{FF2B5EF4-FFF2-40B4-BE49-F238E27FC236}">
                  <a16:creationId xmlns:a16="http://schemas.microsoft.com/office/drawing/2014/main" id="{46306367-5FFD-43AE-B295-076BFA7AC110}"/>
                </a:ext>
              </a:extLst>
            </p:cNvPr>
            <p:cNvGrpSpPr/>
            <p:nvPr/>
          </p:nvGrpSpPr>
          <p:grpSpPr>
            <a:xfrm>
              <a:off x="7604760" y="2885614"/>
              <a:ext cx="273047" cy="301693"/>
              <a:chOff x="7721617" y="2736214"/>
              <a:chExt cx="273047" cy="301693"/>
            </a:xfrm>
          </p:grpSpPr>
          <p:sp>
            <p:nvSpPr>
              <p:cNvPr id="127" name="Rectangle 96">
                <a:extLst>
                  <a:ext uri="{FF2B5EF4-FFF2-40B4-BE49-F238E27FC236}">
                    <a16:creationId xmlns:a16="http://schemas.microsoft.com/office/drawing/2014/main" id="{CE8F9A2A-D181-44E4-987A-F40A28188BA4}"/>
                  </a:ext>
                </a:extLst>
              </p:cNvPr>
              <p:cNvSpPr/>
              <p:nvPr/>
            </p:nvSpPr>
            <p:spPr bwMode="auto">
              <a:xfrm>
                <a:off x="7721617" y="2736214"/>
                <a:ext cx="273047" cy="301691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Isosceles Triangle 60">
                <a:extLst>
                  <a:ext uri="{FF2B5EF4-FFF2-40B4-BE49-F238E27FC236}">
                    <a16:creationId xmlns:a16="http://schemas.microsoft.com/office/drawing/2014/main" id="{89361523-5981-4A70-8AEC-963B2D14DA89}"/>
                  </a:ext>
                </a:extLst>
              </p:cNvPr>
              <p:cNvSpPr/>
              <p:nvPr/>
            </p:nvSpPr>
            <p:spPr bwMode="auto">
              <a:xfrm rot="5400000">
                <a:off x="7711048" y="2754291"/>
                <a:ext cx="294185" cy="273047"/>
              </a:xfrm>
              <a:prstGeom prst="triangle">
                <a:avLst>
                  <a:gd name="adj" fmla="val 47142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400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1" name="Gruppieren 20">
              <a:extLst>
                <a:ext uri="{FF2B5EF4-FFF2-40B4-BE49-F238E27FC236}">
                  <a16:creationId xmlns:a16="http://schemas.microsoft.com/office/drawing/2014/main" id="{12136F04-9AED-41C0-8DA5-C0AB364E3D53}"/>
                </a:ext>
              </a:extLst>
            </p:cNvPr>
            <p:cNvGrpSpPr/>
            <p:nvPr/>
          </p:nvGrpSpPr>
          <p:grpSpPr>
            <a:xfrm>
              <a:off x="7622071" y="2444439"/>
              <a:ext cx="264427" cy="291547"/>
              <a:chOff x="7086537" y="1804474"/>
              <a:chExt cx="264427" cy="291547"/>
            </a:xfrm>
          </p:grpSpPr>
          <p:sp>
            <p:nvSpPr>
              <p:cNvPr id="125" name="Rectangle 45">
                <a:extLst>
                  <a:ext uri="{FF2B5EF4-FFF2-40B4-BE49-F238E27FC236}">
                    <a16:creationId xmlns:a16="http://schemas.microsoft.com/office/drawing/2014/main" id="{B5CC9DC8-D4BC-43A7-8891-7A9F7799F015}"/>
                  </a:ext>
                </a:extLst>
              </p:cNvPr>
              <p:cNvSpPr/>
              <p:nvPr/>
            </p:nvSpPr>
            <p:spPr bwMode="auto">
              <a:xfrm rot="10800000">
                <a:off x="7086537" y="1804476"/>
                <a:ext cx="264426" cy="291545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rgbClr val="31A7D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Isosceles Triangle 17">
                <a:extLst>
                  <a:ext uri="{FF2B5EF4-FFF2-40B4-BE49-F238E27FC236}">
                    <a16:creationId xmlns:a16="http://schemas.microsoft.com/office/drawing/2014/main" id="{5D041019-DDC4-4A75-9E87-91182924A01A}"/>
                  </a:ext>
                </a:extLst>
              </p:cNvPr>
              <p:cNvSpPr/>
              <p:nvPr/>
            </p:nvSpPr>
            <p:spPr bwMode="auto">
              <a:xfrm rot="16200000">
                <a:off x="7076605" y="1814407"/>
                <a:ext cx="284291" cy="264426"/>
              </a:xfrm>
              <a:prstGeom prst="triangle">
                <a:avLst>
                  <a:gd name="adj" fmla="val 47142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31A7D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400" ker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" name="Gruppieren 141">
              <a:extLst>
                <a:ext uri="{FF2B5EF4-FFF2-40B4-BE49-F238E27FC236}">
                  <a16:creationId xmlns:a16="http://schemas.microsoft.com/office/drawing/2014/main" id="{D749267B-6E3C-4BF1-B6D1-06B32DE8A1B0}"/>
                </a:ext>
              </a:extLst>
            </p:cNvPr>
            <p:cNvGrpSpPr/>
            <p:nvPr/>
          </p:nvGrpSpPr>
          <p:grpSpPr>
            <a:xfrm>
              <a:off x="800226" y="4303603"/>
              <a:ext cx="273047" cy="301693"/>
              <a:chOff x="7721617" y="2736214"/>
              <a:chExt cx="273047" cy="301693"/>
            </a:xfrm>
          </p:grpSpPr>
          <p:sp>
            <p:nvSpPr>
              <p:cNvPr id="123" name="Rectangle 96">
                <a:extLst>
                  <a:ext uri="{FF2B5EF4-FFF2-40B4-BE49-F238E27FC236}">
                    <a16:creationId xmlns:a16="http://schemas.microsoft.com/office/drawing/2014/main" id="{15D2C960-CE04-4F5B-8ECD-435F43F0931D}"/>
                  </a:ext>
                </a:extLst>
              </p:cNvPr>
              <p:cNvSpPr/>
              <p:nvPr/>
            </p:nvSpPr>
            <p:spPr bwMode="auto">
              <a:xfrm>
                <a:off x="7721617" y="2736214"/>
                <a:ext cx="273047" cy="301691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endParaRPr lang="en-US" sz="1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Isosceles Triangle 60">
                <a:extLst>
                  <a:ext uri="{FF2B5EF4-FFF2-40B4-BE49-F238E27FC236}">
                    <a16:creationId xmlns:a16="http://schemas.microsoft.com/office/drawing/2014/main" id="{9E4B45AD-0C29-41EA-AFF3-E4DB44117BC2}"/>
                  </a:ext>
                </a:extLst>
              </p:cNvPr>
              <p:cNvSpPr/>
              <p:nvPr/>
            </p:nvSpPr>
            <p:spPr bwMode="auto">
              <a:xfrm rot="5400000">
                <a:off x="7711048" y="2754291"/>
                <a:ext cx="294185" cy="273047"/>
              </a:xfrm>
              <a:prstGeom prst="triangle">
                <a:avLst>
                  <a:gd name="adj" fmla="val 47142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400" kern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93" name="Gerade Verbindung mit Pfeil 144">
              <a:extLst>
                <a:ext uri="{FF2B5EF4-FFF2-40B4-BE49-F238E27FC236}">
                  <a16:creationId xmlns:a16="http://schemas.microsoft.com/office/drawing/2014/main" id="{7DCD1104-D29C-4705-AD2D-9F622A342B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8045" y="4451195"/>
              <a:ext cx="411517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headEnd type="triangle"/>
              <a:tailEnd type="triangle"/>
            </a:ln>
            <a:effectLst/>
          </p:spPr>
        </p:cxnSp>
        <p:sp>
          <p:nvSpPr>
            <p:cNvPr id="94" name="TextBox 63">
              <a:extLst>
                <a:ext uri="{FF2B5EF4-FFF2-40B4-BE49-F238E27FC236}">
                  <a16:creationId xmlns:a16="http://schemas.microsoft.com/office/drawing/2014/main" id="{4365B10F-E160-4033-B3FB-E8A182441DE6}"/>
                </a:ext>
              </a:extLst>
            </p:cNvPr>
            <p:cNvSpPr txBox="1"/>
            <p:nvPr/>
          </p:nvSpPr>
          <p:spPr>
            <a:xfrm>
              <a:off x="7827379" y="2444437"/>
              <a:ext cx="884085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usb_data_in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sp>
          <p:nvSpPr>
            <p:cNvPr id="95" name="TextBox 63">
              <a:extLst>
                <a:ext uri="{FF2B5EF4-FFF2-40B4-BE49-F238E27FC236}">
                  <a16:creationId xmlns:a16="http://schemas.microsoft.com/office/drawing/2014/main" id="{8533409F-7CE2-4EAB-98D1-6A89C7E35398}"/>
                </a:ext>
              </a:extLst>
            </p:cNvPr>
            <p:cNvSpPr txBox="1"/>
            <p:nvPr/>
          </p:nvSpPr>
          <p:spPr>
            <a:xfrm>
              <a:off x="7827378" y="2897132"/>
              <a:ext cx="959777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usb_data_out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sp>
          <p:nvSpPr>
            <p:cNvPr id="96" name="Rectangle 74">
              <a:extLst>
                <a:ext uri="{FF2B5EF4-FFF2-40B4-BE49-F238E27FC236}">
                  <a16:creationId xmlns:a16="http://schemas.microsoft.com/office/drawing/2014/main" id="{41B5BA4F-1DE0-41E6-A9BA-B919A1879B04}"/>
                </a:ext>
              </a:extLst>
            </p:cNvPr>
            <p:cNvSpPr/>
            <p:nvPr/>
          </p:nvSpPr>
          <p:spPr bwMode="auto">
            <a:xfrm>
              <a:off x="927221" y="3685015"/>
              <a:ext cx="163617" cy="164894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400" kern="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Box 63">
              <a:extLst>
                <a:ext uri="{FF2B5EF4-FFF2-40B4-BE49-F238E27FC236}">
                  <a16:creationId xmlns:a16="http://schemas.microsoft.com/office/drawing/2014/main" id="{33A56FC3-2C1F-41DE-A056-24346DD85335}"/>
                </a:ext>
              </a:extLst>
            </p:cNvPr>
            <p:cNvSpPr txBox="1"/>
            <p:nvPr/>
          </p:nvSpPr>
          <p:spPr>
            <a:xfrm>
              <a:off x="347743" y="3623273"/>
              <a:ext cx="651332" cy="266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800" kern="0" dirty="0" err="1">
                  <a:solidFill>
                    <a:srgbClr val="3C3C3C"/>
                  </a:solidFill>
                </a:rPr>
                <a:t>reset_in</a:t>
              </a:r>
              <a:endParaRPr lang="en-US" sz="800" kern="0" dirty="0" err="1">
                <a:solidFill>
                  <a:srgbClr val="3C3C3C"/>
                </a:solidFill>
              </a:endParaRPr>
            </a:p>
          </p:txBody>
        </p: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id="{2DDA1F49-A248-4A38-A139-FBBB228F3F52}"/>
                </a:ext>
              </a:extLst>
            </p:cNvPr>
            <p:cNvSpPr/>
            <p:nvPr/>
          </p:nvSpPr>
          <p:spPr bwMode="auto">
            <a:xfrm>
              <a:off x="5621748" y="1848174"/>
              <a:ext cx="1461444" cy="1540762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 b="1" kern="0" dirty="0">
                  <a:solidFill>
                    <a:srgbClr val="000000"/>
                  </a:solidFill>
                </a:rPr>
                <a:t>USB Data Transfer</a:t>
              </a:r>
            </a:p>
            <a:p>
              <a:pPr>
                <a:defRPr/>
              </a:pPr>
              <a:r>
                <a:rPr lang="en-US" sz="700" kern="0" dirty="0" err="1">
                  <a:solidFill>
                    <a:srgbClr val="000000"/>
                  </a:solidFill>
                </a:rPr>
                <a:t>b_transport_usb</a:t>
              </a:r>
              <a:endParaRPr lang="en-US" sz="700" kern="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encode/decode data packets</a:t>
              </a: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trigger event generation</a:t>
              </a:r>
            </a:p>
          </p:txBody>
        </p:sp>
        <p:sp>
          <p:nvSpPr>
            <p:cNvPr id="99" name="Rectangle 39">
              <a:extLst>
                <a:ext uri="{FF2B5EF4-FFF2-40B4-BE49-F238E27FC236}">
                  <a16:creationId xmlns:a16="http://schemas.microsoft.com/office/drawing/2014/main" id="{9A041759-432A-4451-80C0-C2D478E732B7}"/>
                </a:ext>
              </a:extLst>
            </p:cNvPr>
            <p:cNvSpPr/>
            <p:nvPr/>
          </p:nvSpPr>
          <p:spPr bwMode="auto">
            <a:xfrm>
              <a:off x="1847095" y="1546527"/>
              <a:ext cx="1664151" cy="47295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 b="1" kern="0" dirty="0">
                  <a:solidFill>
                    <a:srgbClr val="000000"/>
                  </a:solidFill>
                </a:rPr>
                <a:t>Event Ring Mgmt.</a:t>
              </a: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reporting to </a:t>
              </a:r>
              <a:r>
                <a:rPr lang="en-US" sz="700" kern="0" dirty="0" err="1">
                  <a:solidFill>
                    <a:srgbClr val="000000"/>
                  </a:solidFill>
                </a:rPr>
                <a:t>sw</a:t>
              </a:r>
              <a:endParaRPr lang="en-US" sz="700" kern="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en-US" sz="800" kern="0" dirty="0">
                <a:solidFill>
                  <a:srgbClr val="000000"/>
                </a:solidFill>
              </a:endParaRPr>
            </a:p>
          </p:txBody>
        </p:sp>
        <p:cxnSp>
          <p:nvCxnSpPr>
            <p:cNvPr id="100" name="Gerade Verbindung mit Pfeil 167">
              <a:extLst>
                <a:ext uri="{FF2B5EF4-FFF2-40B4-BE49-F238E27FC236}">
                  <a16:creationId xmlns:a16="http://schemas.microsoft.com/office/drawing/2014/main" id="{9169D932-C096-4D69-9637-1D7EBF1D6C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1589" y="2019485"/>
              <a:ext cx="0" cy="2263892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1" name="Gerade Verbindung mit Pfeil 169">
              <a:extLst>
                <a:ext uri="{FF2B5EF4-FFF2-40B4-BE49-F238E27FC236}">
                  <a16:creationId xmlns:a16="http://schemas.microsoft.com/office/drawing/2014/main" id="{2A2F902B-DAA8-4FCA-955E-62589F8CCE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6851" y="3090365"/>
              <a:ext cx="0" cy="1193012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2" name="Gerade Verbindung mit Pfeil 171">
              <a:extLst>
                <a:ext uri="{FF2B5EF4-FFF2-40B4-BE49-F238E27FC236}">
                  <a16:creationId xmlns:a16="http://schemas.microsoft.com/office/drawing/2014/main" id="{A7B608D5-2BC0-4D64-89FC-973B0DAF33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1638" y="3947121"/>
              <a:ext cx="0" cy="336255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3" name="Gerade Verbindung mit Pfeil 23">
              <a:extLst>
                <a:ext uri="{FF2B5EF4-FFF2-40B4-BE49-F238E27FC236}">
                  <a16:creationId xmlns:a16="http://schemas.microsoft.com/office/drawing/2014/main" id="{D736F2F6-814C-4B56-A407-6045259E0FA0}"/>
                </a:ext>
              </a:extLst>
            </p:cNvPr>
            <p:cNvCxnSpPr>
              <a:cxnSpLocks/>
              <a:endCxn id="129" idx="3"/>
            </p:cNvCxnSpPr>
            <p:nvPr/>
          </p:nvCxnSpPr>
          <p:spPr>
            <a:xfrm flipH="1">
              <a:off x="1089910" y="1681431"/>
              <a:ext cx="739874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sp>
          <p:nvSpPr>
            <p:cNvPr id="104" name="Rectangle 39">
              <a:extLst>
                <a:ext uri="{FF2B5EF4-FFF2-40B4-BE49-F238E27FC236}">
                  <a16:creationId xmlns:a16="http://schemas.microsoft.com/office/drawing/2014/main" id="{38E973D1-75F1-42BC-9021-93B2AD03BC7F}"/>
                </a:ext>
              </a:extLst>
            </p:cNvPr>
            <p:cNvSpPr/>
            <p:nvPr/>
          </p:nvSpPr>
          <p:spPr bwMode="auto">
            <a:xfrm>
              <a:off x="4028217" y="3498595"/>
              <a:ext cx="1461444" cy="545643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 b="1" kern="0" dirty="0">
                  <a:solidFill>
                    <a:srgbClr val="000000"/>
                  </a:solidFill>
                </a:rPr>
                <a:t>State Control</a:t>
              </a: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RESET, HALTED, RUNNING</a:t>
              </a:r>
            </a:p>
          </p:txBody>
        </p:sp>
        <p:cxnSp>
          <p:nvCxnSpPr>
            <p:cNvPr id="105" name="Verbinder: gewinkelt 67">
              <a:extLst>
                <a:ext uri="{FF2B5EF4-FFF2-40B4-BE49-F238E27FC236}">
                  <a16:creationId xmlns:a16="http://schemas.microsoft.com/office/drawing/2014/main" id="{11F27205-F701-459F-BBC9-6D2581A3CC67}"/>
                </a:ext>
              </a:extLst>
            </p:cNvPr>
            <p:cNvCxnSpPr>
              <a:stCxn id="99" idx="1"/>
              <a:endCxn id="134" idx="3"/>
            </p:cNvCxnSpPr>
            <p:nvPr/>
          </p:nvCxnSpPr>
          <p:spPr>
            <a:xfrm rot="10800000" flipV="1">
              <a:off x="1092029" y="1783006"/>
              <a:ext cx="755066" cy="946098"/>
            </a:xfrm>
            <a:prstGeom prst="bentConnector3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6" name="Verbinder: gewinkelt 73">
              <a:extLst>
                <a:ext uri="{FF2B5EF4-FFF2-40B4-BE49-F238E27FC236}">
                  <a16:creationId xmlns:a16="http://schemas.microsoft.com/office/drawing/2014/main" id="{05F789E2-F296-413C-A0DF-8E722A80B652}"/>
                </a:ext>
              </a:extLst>
            </p:cNvPr>
            <p:cNvCxnSpPr>
              <a:stCxn id="122" idx="1"/>
              <a:endCxn id="134" idx="3"/>
            </p:cNvCxnSpPr>
            <p:nvPr/>
          </p:nvCxnSpPr>
          <p:spPr>
            <a:xfrm rot="10800000">
              <a:off x="1092029" y="2729104"/>
              <a:ext cx="755066" cy="406"/>
            </a:xfrm>
            <a:prstGeom prst="bentConnector3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7" name="Verbinder: gewinkelt 80">
              <a:extLst>
                <a:ext uri="{FF2B5EF4-FFF2-40B4-BE49-F238E27FC236}">
                  <a16:creationId xmlns:a16="http://schemas.microsoft.com/office/drawing/2014/main" id="{89EFE05F-9BAA-4BCD-99A5-95ECB3696762}"/>
                </a:ext>
              </a:extLst>
            </p:cNvPr>
            <p:cNvCxnSpPr>
              <a:stCxn id="116" idx="1"/>
              <a:endCxn id="134" idx="3"/>
            </p:cNvCxnSpPr>
            <p:nvPr/>
          </p:nvCxnSpPr>
          <p:spPr>
            <a:xfrm rot="10800000">
              <a:off x="1092029" y="2729104"/>
              <a:ext cx="742516" cy="857162"/>
            </a:xfrm>
            <a:prstGeom prst="bentConnector3">
              <a:avLst>
                <a:gd name="adj1" fmla="val 48956"/>
              </a:avLst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8" name="Verbinder: gewinkelt 88">
              <a:extLst>
                <a:ext uri="{FF2B5EF4-FFF2-40B4-BE49-F238E27FC236}">
                  <a16:creationId xmlns:a16="http://schemas.microsoft.com/office/drawing/2014/main" id="{99003656-670F-4A7A-8016-79634BCC3B2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504108" y="1658038"/>
              <a:ext cx="2117641" cy="664398"/>
            </a:xfrm>
            <a:prstGeom prst="bentConnector3">
              <a:avLst>
                <a:gd name="adj1" fmla="val 81710"/>
              </a:avLst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09" name="Verbinder: gewinkelt 130">
              <a:extLst>
                <a:ext uri="{FF2B5EF4-FFF2-40B4-BE49-F238E27FC236}">
                  <a16:creationId xmlns:a16="http://schemas.microsoft.com/office/drawing/2014/main" id="{5964C4E8-18B8-4026-99B7-C67B1F35DE1D}"/>
                </a:ext>
              </a:extLst>
            </p:cNvPr>
            <p:cNvCxnSpPr>
              <a:cxnSpLocks/>
              <a:stCxn id="120" idx="3"/>
              <a:endCxn id="98" idx="1"/>
            </p:cNvCxnSpPr>
            <p:nvPr/>
          </p:nvCxnSpPr>
          <p:spPr>
            <a:xfrm>
              <a:off x="3612996" y="2618335"/>
              <a:ext cx="2008752" cy="22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0" name="Verbinder: gewinkelt 146">
              <a:extLst>
                <a:ext uri="{FF2B5EF4-FFF2-40B4-BE49-F238E27FC236}">
                  <a16:creationId xmlns:a16="http://schemas.microsoft.com/office/drawing/2014/main" id="{A487CC90-DF77-44E6-8C80-89D843CCCD8D}"/>
                </a:ext>
              </a:extLst>
            </p:cNvPr>
            <p:cNvCxnSpPr>
              <a:cxnSpLocks/>
              <a:stCxn id="116" idx="3"/>
            </p:cNvCxnSpPr>
            <p:nvPr/>
          </p:nvCxnSpPr>
          <p:spPr>
            <a:xfrm flipV="1">
              <a:off x="3498696" y="2954810"/>
              <a:ext cx="2123052" cy="631456"/>
            </a:xfrm>
            <a:prstGeom prst="bentConnector3">
              <a:avLst>
                <a:gd name="adj1" fmla="val 18975"/>
              </a:avLst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1" name="Gerade Verbindung mit Pfeil 154">
              <a:extLst>
                <a:ext uri="{FF2B5EF4-FFF2-40B4-BE49-F238E27FC236}">
                  <a16:creationId xmlns:a16="http://schemas.microsoft.com/office/drawing/2014/main" id="{F3660C46-4507-4CF1-ADBC-EE6E812A479B}"/>
                </a:ext>
              </a:extLst>
            </p:cNvPr>
            <p:cNvCxnSpPr/>
            <p:nvPr/>
          </p:nvCxnSpPr>
          <p:spPr>
            <a:xfrm flipH="1">
              <a:off x="7083192" y="2597126"/>
              <a:ext cx="5215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2" name="Gerade Verbindung mit Pfeil 156">
              <a:extLst>
                <a:ext uri="{FF2B5EF4-FFF2-40B4-BE49-F238E27FC236}">
                  <a16:creationId xmlns:a16="http://schemas.microsoft.com/office/drawing/2014/main" id="{CAE20503-6806-4E5F-9086-1F2820B8E71C}"/>
                </a:ext>
              </a:extLst>
            </p:cNvPr>
            <p:cNvCxnSpPr>
              <a:endCxn id="128" idx="3"/>
            </p:cNvCxnSpPr>
            <p:nvPr/>
          </p:nvCxnSpPr>
          <p:spPr>
            <a:xfrm flipV="1">
              <a:off x="7083192" y="3031807"/>
              <a:ext cx="521568" cy="4652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3" name="Gerade Verbindung mit Pfeil 164">
              <a:extLst>
                <a:ext uri="{FF2B5EF4-FFF2-40B4-BE49-F238E27FC236}">
                  <a16:creationId xmlns:a16="http://schemas.microsoft.com/office/drawing/2014/main" id="{E5878B02-9BA2-464E-9248-B972492E27CA}"/>
                </a:ext>
              </a:extLst>
            </p:cNvPr>
            <p:cNvCxnSpPr>
              <a:cxnSpLocks/>
              <a:endCxn id="98" idx="2"/>
            </p:cNvCxnSpPr>
            <p:nvPr/>
          </p:nvCxnSpPr>
          <p:spPr>
            <a:xfrm flipV="1">
              <a:off x="6352470" y="3388936"/>
              <a:ext cx="0" cy="894442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4" name="Gerade Verbindung mit Pfeil 175">
              <a:extLst>
                <a:ext uri="{FF2B5EF4-FFF2-40B4-BE49-F238E27FC236}">
                  <a16:creationId xmlns:a16="http://schemas.microsoft.com/office/drawing/2014/main" id="{FB7714A7-C27D-4067-9FE9-0CE3B64DDF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4083" y="4048125"/>
              <a:ext cx="0" cy="235250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cxnSp>
          <p:nvCxnSpPr>
            <p:cNvPr id="115" name="Gerade Verbindung mit Pfeil 186">
              <a:extLst>
                <a:ext uri="{FF2B5EF4-FFF2-40B4-BE49-F238E27FC236}">
                  <a16:creationId xmlns:a16="http://schemas.microsoft.com/office/drawing/2014/main" id="{B649F127-685D-4928-90AA-6B61647C587E}"/>
                </a:ext>
              </a:extLst>
            </p:cNvPr>
            <p:cNvCxnSpPr>
              <a:stCxn id="96" idx="3"/>
              <a:endCxn id="104" idx="1"/>
            </p:cNvCxnSpPr>
            <p:nvPr/>
          </p:nvCxnSpPr>
          <p:spPr>
            <a:xfrm>
              <a:off x="1090838" y="3767462"/>
              <a:ext cx="2937379" cy="3955"/>
            </a:xfrm>
            <a:prstGeom prst="straightConnector1">
              <a:avLst/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  <p:sp>
          <p:nvSpPr>
            <p:cNvPr id="116" name="Rectangle 39">
              <a:extLst>
                <a:ext uri="{FF2B5EF4-FFF2-40B4-BE49-F238E27FC236}">
                  <a16:creationId xmlns:a16="http://schemas.microsoft.com/office/drawing/2014/main" id="{FC51A412-7087-4D70-97D5-CD9014BAA158}"/>
                </a:ext>
              </a:extLst>
            </p:cNvPr>
            <p:cNvSpPr/>
            <p:nvPr/>
          </p:nvSpPr>
          <p:spPr bwMode="auto">
            <a:xfrm>
              <a:off x="1834545" y="3225411"/>
              <a:ext cx="1664151" cy="72171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3C3C3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 b="1" kern="0" dirty="0">
                  <a:solidFill>
                    <a:srgbClr val="000000"/>
                  </a:solidFill>
                </a:rPr>
                <a:t>Command Ring Mgmt.</a:t>
              </a: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command request handling</a:t>
              </a:r>
            </a:p>
            <a:p>
              <a:pPr>
                <a:defRPr/>
              </a:pPr>
              <a:r>
                <a:rPr lang="en-US" sz="700" kern="0" dirty="0">
                  <a:solidFill>
                    <a:srgbClr val="000000"/>
                  </a:solidFill>
                </a:rPr>
                <a:t>queue filled by </a:t>
              </a:r>
              <a:r>
                <a:rPr lang="en-US" sz="700" kern="0" dirty="0" err="1">
                  <a:solidFill>
                    <a:srgbClr val="000000"/>
                  </a:solidFill>
                </a:rPr>
                <a:t>sw</a:t>
              </a:r>
              <a:endParaRPr lang="en-US" sz="700" kern="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en-US" sz="800" kern="0" dirty="0">
                <a:solidFill>
                  <a:srgbClr val="000000"/>
                </a:solidFill>
              </a:endParaRPr>
            </a:p>
          </p:txBody>
        </p:sp>
        <p:grpSp>
          <p:nvGrpSpPr>
            <p:cNvPr id="117" name="Gruppieren 32">
              <a:extLst>
                <a:ext uri="{FF2B5EF4-FFF2-40B4-BE49-F238E27FC236}">
                  <a16:creationId xmlns:a16="http://schemas.microsoft.com/office/drawing/2014/main" id="{48FA8B64-A556-41CB-8E4B-A65A478FFDBD}"/>
                </a:ext>
              </a:extLst>
            </p:cNvPr>
            <p:cNvGrpSpPr/>
            <p:nvPr/>
          </p:nvGrpSpPr>
          <p:grpSpPr>
            <a:xfrm>
              <a:off x="1847095" y="2257480"/>
              <a:ext cx="1765901" cy="832885"/>
              <a:chOff x="1847095" y="2257480"/>
              <a:chExt cx="1765901" cy="832885"/>
            </a:xfrm>
          </p:grpSpPr>
          <p:sp>
            <p:nvSpPr>
              <p:cNvPr id="120" name="Rectangle 39">
                <a:extLst>
                  <a:ext uri="{FF2B5EF4-FFF2-40B4-BE49-F238E27FC236}">
                    <a16:creationId xmlns:a16="http://schemas.microsoft.com/office/drawing/2014/main" id="{87584373-0E77-4F46-8E3C-2FBEE9C96322}"/>
                  </a:ext>
                </a:extLst>
              </p:cNvPr>
              <p:cNvSpPr/>
              <p:nvPr/>
            </p:nvSpPr>
            <p:spPr bwMode="auto">
              <a:xfrm>
                <a:off x="1948845" y="2257480"/>
                <a:ext cx="1664151" cy="72171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3C3C3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r>
                  <a:rPr lang="en-US" sz="1000" b="1" kern="0" dirty="0">
                    <a:solidFill>
                      <a:srgbClr val="000000"/>
                    </a:solidFill>
                  </a:rPr>
                  <a:t>Command Ring Mgmt.</a:t>
                </a:r>
              </a:p>
              <a:p>
                <a:pPr>
                  <a:defRPr/>
                </a:pPr>
                <a:r>
                  <a:rPr lang="en-US" sz="700" kern="0" dirty="0">
                    <a:solidFill>
                      <a:srgbClr val="000000"/>
                    </a:solidFill>
                  </a:rPr>
                  <a:t>reporting to </a:t>
                </a:r>
                <a:r>
                  <a:rPr lang="en-US" sz="700" kern="0" dirty="0" err="1">
                    <a:solidFill>
                      <a:srgbClr val="000000"/>
                    </a:solidFill>
                  </a:rPr>
                  <a:t>sw</a:t>
                </a:r>
                <a:endParaRPr lang="en-US" sz="700" kern="0" dirty="0">
                  <a:solidFill>
                    <a:srgbClr val="000000"/>
                  </a:solidFill>
                </a:endParaRPr>
              </a:p>
              <a:p>
                <a:pPr>
                  <a:defRPr/>
                </a:pPr>
                <a:endParaRPr lang="en-US" sz="8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39">
                <a:extLst>
                  <a:ext uri="{FF2B5EF4-FFF2-40B4-BE49-F238E27FC236}">
                    <a16:creationId xmlns:a16="http://schemas.microsoft.com/office/drawing/2014/main" id="{F42EF9C1-9065-47C8-82AE-19D2DC49C833}"/>
                  </a:ext>
                </a:extLst>
              </p:cNvPr>
              <p:cNvSpPr/>
              <p:nvPr/>
            </p:nvSpPr>
            <p:spPr bwMode="auto">
              <a:xfrm>
                <a:off x="1903701" y="2314751"/>
                <a:ext cx="1664151" cy="72171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3C3C3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r>
                  <a:rPr lang="en-US" sz="1000" b="1" kern="0" dirty="0">
                    <a:solidFill>
                      <a:srgbClr val="000000"/>
                    </a:solidFill>
                  </a:rPr>
                  <a:t>Command Ring Mgmt.</a:t>
                </a:r>
              </a:p>
              <a:p>
                <a:pPr>
                  <a:defRPr/>
                </a:pPr>
                <a:r>
                  <a:rPr lang="en-US" sz="700" kern="0" dirty="0">
                    <a:solidFill>
                      <a:srgbClr val="000000"/>
                    </a:solidFill>
                  </a:rPr>
                  <a:t>reporting to </a:t>
                </a:r>
                <a:r>
                  <a:rPr lang="en-US" sz="700" kern="0" dirty="0" err="1">
                    <a:solidFill>
                      <a:srgbClr val="000000"/>
                    </a:solidFill>
                  </a:rPr>
                  <a:t>sw</a:t>
                </a:r>
                <a:endParaRPr lang="en-US" sz="700" kern="0" dirty="0">
                  <a:solidFill>
                    <a:srgbClr val="000000"/>
                  </a:solidFill>
                </a:endParaRPr>
              </a:p>
              <a:p>
                <a:pPr>
                  <a:defRPr/>
                </a:pPr>
                <a:endParaRPr lang="en-US" sz="800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39">
                <a:extLst>
                  <a:ext uri="{FF2B5EF4-FFF2-40B4-BE49-F238E27FC236}">
                    <a16:creationId xmlns:a16="http://schemas.microsoft.com/office/drawing/2014/main" id="{615537E8-1C36-4FA6-862F-A9A1B2024294}"/>
                  </a:ext>
                </a:extLst>
              </p:cNvPr>
              <p:cNvSpPr/>
              <p:nvPr/>
            </p:nvSpPr>
            <p:spPr bwMode="auto">
              <a:xfrm>
                <a:off x="1847095" y="2368655"/>
                <a:ext cx="1664151" cy="72171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3C3C3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r>
                  <a:rPr lang="en-US" sz="1000" b="1" kern="0" dirty="0">
                    <a:solidFill>
                      <a:srgbClr val="000000"/>
                    </a:solidFill>
                  </a:rPr>
                  <a:t>Transfer Ring Mgmt.</a:t>
                </a:r>
              </a:p>
              <a:p>
                <a:pPr>
                  <a:defRPr/>
                </a:pPr>
                <a:r>
                  <a:rPr lang="en-US" sz="700" kern="0" dirty="0">
                    <a:solidFill>
                      <a:srgbClr val="000000"/>
                    </a:solidFill>
                  </a:rPr>
                  <a:t>transfer request handling</a:t>
                </a:r>
              </a:p>
              <a:p>
                <a:pPr>
                  <a:defRPr/>
                </a:pPr>
                <a:r>
                  <a:rPr lang="en-US" sz="700" kern="0" dirty="0">
                    <a:solidFill>
                      <a:srgbClr val="000000"/>
                    </a:solidFill>
                  </a:rPr>
                  <a:t>per endpoint</a:t>
                </a:r>
              </a:p>
            </p:txBody>
          </p:sp>
        </p:grpSp>
        <p:sp>
          <p:nvSpPr>
            <p:cNvPr id="118" name="Ellipse 205">
              <a:extLst>
                <a:ext uri="{FF2B5EF4-FFF2-40B4-BE49-F238E27FC236}">
                  <a16:creationId xmlns:a16="http://schemas.microsoft.com/office/drawing/2014/main" id="{ED0D94BD-4C86-4AF7-9F6D-AAD114965B40}"/>
                </a:ext>
              </a:extLst>
            </p:cNvPr>
            <p:cNvSpPr/>
            <p:nvPr/>
          </p:nvSpPr>
          <p:spPr bwMode="auto">
            <a:xfrm>
              <a:off x="1436843" y="2693822"/>
              <a:ext cx="68968" cy="74803"/>
            </a:xfrm>
            <a:prstGeom prst="ellipse">
              <a:avLst/>
            </a:prstGeom>
            <a:solidFill>
              <a:srgbClr val="6A6A6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GB" sz="1400" kern="0" dirty="0">
                <a:solidFill>
                  <a:srgbClr val="000000"/>
                </a:solidFill>
              </a:endParaRPr>
            </a:p>
          </p:txBody>
        </p:sp>
        <p:cxnSp>
          <p:nvCxnSpPr>
            <p:cNvPr id="119" name="Verbinder: gewinkelt 211">
              <a:extLst>
                <a:ext uri="{FF2B5EF4-FFF2-40B4-BE49-F238E27FC236}">
                  <a16:creationId xmlns:a16="http://schemas.microsoft.com/office/drawing/2014/main" id="{E2EB259A-2061-451F-B4E0-4F9911E461E7}"/>
                </a:ext>
              </a:extLst>
            </p:cNvPr>
            <p:cNvCxnSpPr>
              <a:cxnSpLocks/>
              <a:endCxn id="99" idx="3"/>
            </p:cNvCxnSpPr>
            <p:nvPr/>
          </p:nvCxnSpPr>
          <p:spPr>
            <a:xfrm rot="5400000" flipH="1" flipV="1">
              <a:off x="2722455" y="2559247"/>
              <a:ext cx="1565032" cy="12550"/>
            </a:xfrm>
            <a:prstGeom prst="bentConnector4">
              <a:avLst>
                <a:gd name="adj1" fmla="val -3658"/>
                <a:gd name="adj2" fmla="val 1921514"/>
              </a:avLst>
            </a:prstGeom>
            <a:noFill/>
            <a:ln w="12700" cap="flat" cmpd="sng" algn="ctr">
              <a:solidFill>
                <a:srgbClr val="6A6A6A"/>
              </a:solidFill>
              <a:prstDash val="soli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24447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BDCE1A-E84A-45B3-842B-DF6157EA7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Modeling approach and creation flow</a:t>
            </a:r>
          </a:p>
          <a:p>
            <a:pPr marL="0" indent="0">
              <a:buNone/>
            </a:pP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Module skeleton and infrastructure</a:t>
            </a:r>
          </a:p>
          <a:p>
            <a:endParaRPr lang="de-DE" dirty="0"/>
          </a:p>
          <a:p>
            <a:r>
              <a:rPr lang="de-DE" dirty="0"/>
              <a:t>Protocol example: USB</a:t>
            </a:r>
          </a:p>
          <a:p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Results and conclusion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062C81-F111-4A9C-A546-92F81FCC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5347BD-2CEB-4DF4-BB25-07592F30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3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2</a:t>
            </a:fld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802999" y="1337111"/>
            <a:ext cx="7954963" cy="1828800"/>
            <a:chOff x="1802996" y="1337110"/>
            <a:chExt cx="7954963" cy="182880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6100359" y="1429185"/>
              <a:ext cx="3200400" cy="365125"/>
            </a:xfrm>
            <a:custGeom>
              <a:avLst/>
              <a:gdLst>
                <a:gd name="T0" fmla="*/ 0 w 2016"/>
                <a:gd name="T1" fmla="*/ 0 h 230"/>
                <a:gd name="T2" fmla="*/ 1901 w 2016"/>
                <a:gd name="T3" fmla="*/ 0 h 230"/>
                <a:gd name="T4" fmla="*/ 2016 w 2016"/>
                <a:gd name="T5" fmla="*/ 115 h 230"/>
                <a:gd name="T6" fmla="*/ 1901 w 2016"/>
                <a:gd name="T7" fmla="*/ 230 h 230"/>
                <a:gd name="T8" fmla="*/ 0 w 2016"/>
                <a:gd name="T9" fmla="*/ 230 h 230"/>
                <a:gd name="T10" fmla="*/ 115 w 2016"/>
                <a:gd name="T11" fmla="*/ 115 h 230"/>
                <a:gd name="T12" fmla="*/ 0 w 2016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6"/>
                <a:gd name="T22" fmla="*/ 0 h 230"/>
                <a:gd name="T23" fmla="*/ 2016 w 2016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6" h="230">
                  <a:moveTo>
                    <a:pt x="0" y="0"/>
                  </a:moveTo>
                  <a:lnTo>
                    <a:pt x="1901" y="0"/>
                  </a:lnTo>
                  <a:lnTo>
                    <a:pt x="2016" y="115"/>
                  </a:lnTo>
                  <a:lnTo>
                    <a:pt x="1901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9" name="Freeform 39"/>
            <p:cNvSpPr>
              <a:spLocks/>
            </p:cNvSpPr>
            <p:nvPr/>
          </p:nvSpPr>
          <p:spPr bwMode="auto">
            <a:xfrm>
              <a:off x="5368521" y="2526148"/>
              <a:ext cx="731838" cy="365125"/>
            </a:xfrm>
            <a:custGeom>
              <a:avLst/>
              <a:gdLst>
                <a:gd name="T0" fmla="*/ 0 w 461"/>
                <a:gd name="T1" fmla="*/ 0 h 230"/>
                <a:gd name="T2" fmla="*/ 346 w 461"/>
                <a:gd name="T3" fmla="*/ 0 h 230"/>
                <a:gd name="T4" fmla="*/ 461 w 461"/>
                <a:gd name="T5" fmla="*/ 115 h 230"/>
                <a:gd name="T6" fmla="*/ 346 w 461"/>
                <a:gd name="T7" fmla="*/ 230 h 230"/>
                <a:gd name="T8" fmla="*/ 0 w 461"/>
                <a:gd name="T9" fmla="*/ 230 h 230"/>
                <a:gd name="T10" fmla="*/ 115 w 461"/>
                <a:gd name="T11" fmla="*/ 115 h 230"/>
                <a:gd name="T12" fmla="*/ 0 w 461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1"/>
                <a:gd name="T22" fmla="*/ 0 h 230"/>
                <a:gd name="T23" fmla="*/ 461 w 461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1" h="230">
                  <a:moveTo>
                    <a:pt x="0" y="0"/>
                  </a:moveTo>
                  <a:lnTo>
                    <a:pt x="346" y="0"/>
                  </a:lnTo>
                  <a:lnTo>
                    <a:pt x="461" y="115"/>
                  </a:lnTo>
                  <a:lnTo>
                    <a:pt x="346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0" name="Freeform 38"/>
            <p:cNvSpPr>
              <a:spLocks/>
            </p:cNvSpPr>
            <p:nvPr/>
          </p:nvSpPr>
          <p:spPr bwMode="auto">
            <a:xfrm>
              <a:off x="3265084" y="2526148"/>
              <a:ext cx="2286000" cy="365125"/>
            </a:xfrm>
            <a:custGeom>
              <a:avLst/>
              <a:gdLst>
                <a:gd name="T0" fmla="*/ 0 w 1440"/>
                <a:gd name="T1" fmla="*/ 0 h 230"/>
                <a:gd name="T2" fmla="*/ 1325 w 1440"/>
                <a:gd name="T3" fmla="*/ 0 h 230"/>
                <a:gd name="T4" fmla="*/ 1440 w 1440"/>
                <a:gd name="T5" fmla="*/ 115 h 230"/>
                <a:gd name="T6" fmla="*/ 1325 w 1440"/>
                <a:gd name="T7" fmla="*/ 230 h 230"/>
                <a:gd name="T8" fmla="*/ 0 w 1440"/>
                <a:gd name="T9" fmla="*/ 230 h 230"/>
                <a:gd name="T10" fmla="*/ 115 w 1440"/>
                <a:gd name="T11" fmla="*/ 115 h 230"/>
                <a:gd name="T12" fmla="*/ 0 w 1440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"/>
                <a:gd name="T22" fmla="*/ 0 h 230"/>
                <a:gd name="T23" fmla="*/ 1440 w 1440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" h="230">
                  <a:moveTo>
                    <a:pt x="0" y="0"/>
                  </a:moveTo>
                  <a:lnTo>
                    <a:pt x="1325" y="0"/>
                  </a:lnTo>
                  <a:lnTo>
                    <a:pt x="1440" y="115"/>
                  </a:lnTo>
                  <a:lnTo>
                    <a:pt x="1325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>
              <a:off x="1802996" y="2526148"/>
              <a:ext cx="1644650" cy="365125"/>
            </a:xfrm>
            <a:custGeom>
              <a:avLst/>
              <a:gdLst>
                <a:gd name="T0" fmla="*/ 0 w 1036"/>
                <a:gd name="T1" fmla="*/ 0 h 230"/>
                <a:gd name="T2" fmla="*/ 921 w 1036"/>
                <a:gd name="T3" fmla="*/ 0 h 230"/>
                <a:gd name="T4" fmla="*/ 1036 w 1036"/>
                <a:gd name="T5" fmla="*/ 115 h 230"/>
                <a:gd name="T6" fmla="*/ 921 w 1036"/>
                <a:gd name="T7" fmla="*/ 230 h 230"/>
                <a:gd name="T8" fmla="*/ 0 w 1036"/>
                <a:gd name="T9" fmla="*/ 230 h 230"/>
                <a:gd name="T10" fmla="*/ 115 w 1036"/>
                <a:gd name="T11" fmla="*/ 115 h 230"/>
                <a:gd name="T12" fmla="*/ 0 w 1036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36"/>
                <a:gd name="T22" fmla="*/ 0 h 230"/>
                <a:gd name="T23" fmla="*/ 1036 w 1036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36" h="230">
                  <a:moveTo>
                    <a:pt x="0" y="0"/>
                  </a:moveTo>
                  <a:lnTo>
                    <a:pt x="921" y="0"/>
                  </a:lnTo>
                  <a:lnTo>
                    <a:pt x="1036" y="115"/>
                  </a:lnTo>
                  <a:lnTo>
                    <a:pt x="921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1835002" y="2527735"/>
              <a:ext cx="4205288" cy="3635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  Specifications  Hardware/Firmware    Fab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6100359" y="2251510"/>
              <a:ext cx="914400" cy="9144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/>
                <a:t>Silicon</a:t>
              </a:r>
            </a:p>
          </p:txBody>
        </p:sp>
        <p:sp>
          <p:nvSpPr>
            <p:cNvPr id="14" name="Text Box 36"/>
            <p:cNvSpPr txBox="1">
              <a:spLocks noChangeArrowheads="1"/>
            </p:cNvSpPr>
            <p:nvPr/>
          </p:nvSpPr>
          <p:spPr bwMode="auto">
            <a:xfrm>
              <a:off x="6100359" y="1430772"/>
              <a:ext cx="3200400" cy="3635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Software</a:t>
              </a:r>
            </a:p>
          </p:txBody>
        </p:sp>
        <p:sp>
          <p:nvSpPr>
            <p:cNvPr id="15" name="Text Box 40"/>
            <p:cNvSpPr txBox="1">
              <a:spLocks noChangeArrowheads="1"/>
            </p:cNvSpPr>
            <p:nvPr/>
          </p:nvSpPr>
          <p:spPr bwMode="auto">
            <a:xfrm>
              <a:off x="7014759" y="2251510"/>
              <a:ext cx="914400" cy="9144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/>
                <a:t>Chip</a:t>
              </a:r>
              <a:br>
                <a:rPr lang="en-US" sz="1700"/>
              </a:br>
              <a:r>
                <a:rPr lang="en-US" sz="1700"/>
                <a:t>Proof</a:t>
              </a: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8843559" y="2251510"/>
              <a:ext cx="914400" cy="9144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/>
                <a:t>System</a:t>
              </a:r>
              <a:br>
                <a:rPr lang="en-US" sz="1700"/>
              </a:br>
              <a:r>
                <a:rPr lang="en-US" sz="1700"/>
                <a:t>Proof</a:t>
              </a:r>
            </a:p>
          </p:txBody>
        </p:sp>
        <p:sp>
          <p:nvSpPr>
            <p:cNvPr id="17" name="Line 50"/>
            <p:cNvSpPr>
              <a:spLocks noChangeShapeType="1"/>
            </p:cNvSpPr>
            <p:nvPr/>
          </p:nvSpPr>
          <p:spPr bwMode="auto">
            <a:xfrm flipV="1">
              <a:off x="6190846" y="1886385"/>
              <a:ext cx="274638" cy="2746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51"/>
            <p:cNvSpPr>
              <a:spLocks noChangeShapeType="1"/>
            </p:cNvSpPr>
            <p:nvPr/>
          </p:nvSpPr>
          <p:spPr bwMode="auto">
            <a:xfrm>
              <a:off x="9118196" y="1886385"/>
              <a:ext cx="274638" cy="273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1802996" y="1337110"/>
              <a:ext cx="3108325" cy="73183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b="0" dirty="0"/>
                <a:t>Historical approach</a:t>
              </a:r>
              <a:br>
                <a:rPr lang="en-US" b="0" dirty="0"/>
              </a:br>
              <a:r>
                <a:rPr lang="en-US" b="0" dirty="0"/>
                <a:t>(sequential development)</a:t>
              </a:r>
            </a:p>
          </p:txBody>
        </p:sp>
      </p:grpSp>
      <p:grpSp>
        <p:nvGrpSpPr>
          <p:cNvPr id="20" name="Group 19"/>
          <p:cNvGrpSpPr/>
          <p:nvPr>
            <p:custDataLst>
              <p:tags r:id="rId1"/>
            </p:custDataLst>
          </p:nvPr>
        </p:nvGrpSpPr>
        <p:grpSpPr>
          <a:xfrm>
            <a:off x="1712727" y="3656943"/>
            <a:ext cx="8135503" cy="2259168"/>
            <a:chOff x="549275" y="3154363"/>
            <a:chExt cx="6126163" cy="3292475"/>
          </a:xfrm>
        </p:grpSpPr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1828801" y="5291138"/>
              <a:ext cx="4663418" cy="6985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700" dirty="0"/>
                <a:t>Early Chip Proof     </a:t>
              </a:r>
            </a:p>
          </p:txBody>
        </p:sp>
        <p:sp>
          <p:nvSpPr>
            <p:cNvPr id="22" name="Freeform 57"/>
            <p:cNvSpPr>
              <a:spLocks/>
            </p:cNvSpPr>
            <p:nvPr/>
          </p:nvSpPr>
          <p:spPr bwMode="auto">
            <a:xfrm>
              <a:off x="2193925" y="3976688"/>
              <a:ext cx="3200400" cy="365125"/>
            </a:xfrm>
            <a:custGeom>
              <a:avLst/>
              <a:gdLst>
                <a:gd name="T0" fmla="*/ 0 w 2016"/>
                <a:gd name="T1" fmla="*/ 0 h 230"/>
                <a:gd name="T2" fmla="*/ 1901 w 2016"/>
                <a:gd name="T3" fmla="*/ 0 h 230"/>
                <a:gd name="T4" fmla="*/ 2016 w 2016"/>
                <a:gd name="T5" fmla="*/ 115 h 230"/>
                <a:gd name="T6" fmla="*/ 1901 w 2016"/>
                <a:gd name="T7" fmla="*/ 230 h 230"/>
                <a:gd name="T8" fmla="*/ 0 w 2016"/>
                <a:gd name="T9" fmla="*/ 230 h 230"/>
                <a:gd name="T10" fmla="*/ 115 w 2016"/>
                <a:gd name="T11" fmla="*/ 115 h 230"/>
                <a:gd name="T12" fmla="*/ 0 w 2016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6"/>
                <a:gd name="T22" fmla="*/ 0 h 230"/>
                <a:gd name="T23" fmla="*/ 2016 w 2016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6" h="230">
                  <a:moveTo>
                    <a:pt x="0" y="0"/>
                  </a:moveTo>
                  <a:lnTo>
                    <a:pt x="1901" y="0"/>
                  </a:lnTo>
                  <a:lnTo>
                    <a:pt x="2016" y="115"/>
                  </a:lnTo>
                  <a:lnTo>
                    <a:pt x="1901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23" name="Freeform 58"/>
            <p:cNvSpPr>
              <a:spLocks/>
            </p:cNvSpPr>
            <p:nvPr/>
          </p:nvSpPr>
          <p:spPr bwMode="auto">
            <a:xfrm>
              <a:off x="4114800" y="5807076"/>
              <a:ext cx="731838" cy="365125"/>
            </a:xfrm>
            <a:custGeom>
              <a:avLst/>
              <a:gdLst>
                <a:gd name="T0" fmla="*/ 0 w 461"/>
                <a:gd name="T1" fmla="*/ 0 h 230"/>
                <a:gd name="T2" fmla="*/ 346 w 461"/>
                <a:gd name="T3" fmla="*/ 0 h 230"/>
                <a:gd name="T4" fmla="*/ 461 w 461"/>
                <a:gd name="T5" fmla="*/ 115 h 230"/>
                <a:gd name="T6" fmla="*/ 346 w 461"/>
                <a:gd name="T7" fmla="*/ 230 h 230"/>
                <a:gd name="T8" fmla="*/ 0 w 461"/>
                <a:gd name="T9" fmla="*/ 230 h 230"/>
                <a:gd name="T10" fmla="*/ 115 w 461"/>
                <a:gd name="T11" fmla="*/ 115 h 230"/>
                <a:gd name="T12" fmla="*/ 0 w 461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1"/>
                <a:gd name="T22" fmla="*/ 0 h 230"/>
                <a:gd name="T23" fmla="*/ 461 w 461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1" h="230">
                  <a:moveTo>
                    <a:pt x="0" y="0"/>
                  </a:moveTo>
                  <a:lnTo>
                    <a:pt x="346" y="0"/>
                  </a:lnTo>
                  <a:lnTo>
                    <a:pt x="461" y="115"/>
                  </a:lnTo>
                  <a:lnTo>
                    <a:pt x="346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24" name="Freeform 59"/>
            <p:cNvSpPr>
              <a:spLocks/>
            </p:cNvSpPr>
            <p:nvPr/>
          </p:nvSpPr>
          <p:spPr bwMode="auto">
            <a:xfrm>
              <a:off x="2011363" y="5807076"/>
              <a:ext cx="2286000" cy="365125"/>
            </a:xfrm>
            <a:custGeom>
              <a:avLst/>
              <a:gdLst>
                <a:gd name="T0" fmla="*/ 0 w 1440"/>
                <a:gd name="T1" fmla="*/ 0 h 230"/>
                <a:gd name="T2" fmla="*/ 1325 w 1440"/>
                <a:gd name="T3" fmla="*/ 0 h 230"/>
                <a:gd name="T4" fmla="*/ 1440 w 1440"/>
                <a:gd name="T5" fmla="*/ 115 h 230"/>
                <a:gd name="T6" fmla="*/ 1325 w 1440"/>
                <a:gd name="T7" fmla="*/ 230 h 230"/>
                <a:gd name="T8" fmla="*/ 0 w 1440"/>
                <a:gd name="T9" fmla="*/ 230 h 230"/>
                <a:gd name="T10" fmla="*/ 115 w 1440"/>
                <a:gd name="T11" fmla="*/ 115 h 230"/>
                <a:gd name="T12" fmla="*/ 0 w 1440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"/>
                <a:gd name="T22" fmla="*/ 0 h 230"/>
                <a:gd name="T23" fmla="*/ 1440 w 1440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" h="230">
                  <a:moveTo>
                    <a:pt x="0" y="0"/>
                  </a:moveTo>
                  <a:lnTo>
                    <a:pt x="1325" y="0"/>
                  </a:lnTo>
                  <a:lnTo>
                    <a:pt x="1440" y="115"/>
                  </a:lnTo>
                  <a:lnTo>
                    <a:pt x="1325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25" name="Freeform 60"/>
            <p:cNvSpPr>
              <a:spLocks/>
            </p:cNvSpPr>
            <p:nvPr/>
          </p:nvSpPr>
          <p:spPr bwMode="auto">
            <a:xfrm>
              <a:off x="549275" y="5807076"/>
              <a:ext cx="1644650" cy="365125"/>
            </a:xfrm>
            <a:custGeom>
              <a:avLst/>
              <a:gdLst>
                <a:gd name="T0" fmla="*/ 0 w 1036"/>
                <a:gd name="T1" fmla="*/ 0 h 230"/>
                <a:gd name="T2" fmla="*/ 921 w 1036"/>
                <a:gd name="T3" fmla="*/ 0 h 230"/>
                <a:gd name="T4" fmla="*/ 1036 w 1036"/>
                <a:gd name="T5" fmla="*/ 115 h 230"/>
                <a:gd name="T6" fmla="*/ 921 w 1036"/>
                <a:gd name="T7" fmla="*/ 230 h 230"/>
                <a:gd name="T8" fmla="*/ 0 w 1036"/>
                <a:gd name="T9" fmla="*/ 230 h 230"/>
                <a:gd name="T10" fmla="*/ 115 w 1036"/>
                <a:gd name="T11" fmla="*/ 115 h 230"/>
                <a:gd name="T12" fmla="*/ 0 w 1036"/>
                <a:gd name="T13" fmla="*/ 0 h 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36"/>
                <a:gd name="T22" fmla="*/ 0 h 230"/>
                <a:gd name="T23" fmla="*/ 1036 w 1036"/>
                <a:gd name="T24" fmla="*/ 230 h 2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36" h="230">
                  <a:moveTo>
                    <a:pt x="0" y="0"/>
                  </a:moveTo>
                  <a:lnTo>
                    <a:pt x="921" y="0"/>
                  </a:lnTo>
                  <a:lnTo>
                    <a:pt x="1036" y="115"/>
                  </a:lnTo>
                  <a:lnTo>
                    <a:pt x="921" y="230"/>
                  </a:lnTo>
                  <a:lnTo>
                    <a:pt x="0" y="230"/>
                  </a:lnTo>
                  <a:lnTo>
                    <a:pt x="115" y="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26" name="Text Box 61"/>
            <p:cNvSpPr txBox="1">
              <a:spLocks noChangeArrowheads="1"/>
            </p:cNvSpPr>
            <p:nvPr/>
          </p:nvSpPr>
          <p:spPr bwMode="auto">
            <a:xfrm>
              <a:off x="640556" y="5806303"/>
              <a:ext cx="4205288" cy="36353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Specifications              Hardware/Firmware          Fab</a:t>
              </a:r>
            </a:p>
          </p:txBody>
        </p:sp>
        <p:sp>
          <p:nvSpPr>
            <p:cNvPr id="27" name="Text Box 63"/>
            <p:cNvSpPr txBox="1">
              <a:spLocks noChangeArrowheads="1"/>
            </p:cNvSpPr>
            <p:nvPr/>
          </p:nvSpPr>
          <p:spPr bwMode="auto">
            <a:xfrm>
              <a:off x="2193925" y="3977480"/>
              <a:ext cx="3200400" cy="36353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Software</a:t>
              </a:r>
            </a:p>
          </p:txBody>
        </p:sp>
        <p:sp>
          <p:nvSpPr>
            <p:cNvPr id="28" name="Text Box 65"/>
            <p:cNvSpPr txBox="1">
              <a:spLocks noChangeArrowheads="1"/>
            </p:cNvSpPr>
            <p:nvPr/>
          </p:nvSpPr>
          <p:spPr bwMode="auto">
            <a:xfrm>
              <a:off x="5303838" y="4525963"/>
              <a:ext cx="914400" cy="914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System</a:t>
              </a:r>
              <a:br>
                <a:rPr lang="en-US" sz="1700" dirty="0"/>
              </a:br>
              <a:r>
                <a:rPr lang="en-US" sz="1700" dirty="0"/>
                <a:t>Proof</a:t>
              </a:r>
            </a:p>
          </p:txBody>
        </p:sp>
        <p:sp>
          <p:nvSpPr>
            <p:cNvPr id="29" name="Line 66"/>
            <p:cNvSpPr>
              <a:spLocks noChangeShapeType="1"/>
            </p:cNvSpPr>
            <p:nvPr/>
          </p:nvSpPr>
          <p:spPr bwMode="auto">
            <a:xfrm flipV="1">
              <a:off x="2468563" y="4433888"/>
              <a:ext cx="274638" cy="2746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67"/>
            <p:cNvSpPr>
              <a:spLocks noChangeShapeType="1"/>
            </p:cNvSpPr>
            <p:nvPr/>
          </p:nvSpPr>
          <p:spPr bwMode="auto">
            <a:xfrm>
              <a:off x="4937125" y="4433888"/>
              <a:ext cx="274638" cy="273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68"/>
            <p:cNvSpPr txBox="1">
              <a:spLocks noChangeArrowheads="1"/>
            </p:cNvSpPr>
            <p:nvPr/>
          </p:nvSpPr>
          <p:spPr bwMode="auto">
            <a:xfrm>
              <a:off x="549275" y="3154363"/>
              <a:ext cx="3108325" cy="73183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b="0" dirty="0"/>
                <a:t>TLM-based approach</a:t>
              </a:r>
              <a:br>
                <a:rPr lang="en-US" b="0" dirty="0"/>
              </a:br>
              <a:r>
                <a:rPr lang="en-US" b="0" dirty="0"/>
                <a:t>(concurrent development)</a:t>
              </a:r>
            </a:p>
          </p:txBody>
        </p:sp>
        <p:sp>
          <p:nvSpPr>
            <p:cNvPr id="32" name="Text Box 69"/>
            <p:cNvSpPr txBox="1">
              <a:spLocks noChangeArrowheads="1"/>
            </p:cNvSpPr>
            <p:nvPr/>
          </p:nvSpPr>
          <p:spPr bwMode="auto">
            <a:xfrm>
              <a:off x="1463675" y="4525963"/>
              <a:ext cx="914400" cy="914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/>
                <a:t>TLM</a:t>
              </a:r>
              <a:br>
                <a:rPr lang="en-US" sz="1700"/>
              </a:br>
              <a:r>
                <a:rPr lang="en-US" sz="1700"/>
                <a:t>Model</a:t>
              </a:r>
            </a:p>
          </p:txBody>
        </p:sp>
        <p:sp>
          <p:nvSpPr>
            <p:cNvPr id="33" name="Text Box 70"/>
            <p:cNvSpPr txBox="1">
              <a:spLocks noChangeArrowheads="1"/>
            </p:cNvSpPr>
            <p:nvPr/>
          </p:nvSpPr>
          <p:spPr bwMode="auto">
            <a:xfrm>
              <a:off x="5761038" y="5532438"/>
              <a:ext cx="914400" cy="9144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Chip</a:t>
              </a:r>
              <a:br>
                <a:rPr lang="en-US" sz="1700" dirty="0"/>
              </a:br>
              <a:r>
                <a:rPr lang="en-US" sz="1700" dirty="0"/>
                <a:t>Proof</a:t>
              </a:r>
            </a:p>
          </p:txBody>
        </p:sp>
        <p:sp>
          <p:nvSpPr>
            <p:cNvPr id="34" name="Text Box 62"/>
            <p:cNvSpPr txBox="1">
              <a:spLocks noChangeArrowheads="1"/>
            </p:cNvSpPr>
            <p:nvPr/>
          </p:nvSpPr>
          <p:spPr bwMode="auto">
            <a:xfrm>
              <a:off x="4846638" y="5532438"/>
              <a:ext cx="914400" cy="914400"/>
            </a:xfrm>
            <a:prstGeom prst="rect">
              <a:avLst/>
            </a:prstGeom>
            <a:solidFill>
              <a:schemeClr val="accent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700" dirty="0"/>
                <a:t>Silicon</a:t>
              </a:r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20B32D94-CCE2-4A33-A574-583610394E7F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/>
              <a:t>Why TLM?</a:t>
            </a:r>
          </a:p>
        </p:txBody>
      </p:sp>
    </p:spTree>
    <p:extLst>
      <p:ext uri="{BB962C8B-B14F-4D97-AF65-F5344CB8AC3E}">
        <p14:creationId xmlns:p14="http://schemas.microsoft.com/office/powerpoint/2010/main" val="8888929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90A4991-2575-4E15-8F7B-A0DFFACADC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363848"/>
              </p:ext>
            </p:extLst>
          </p:nvPr>
        </p:nvGraphicFramePr>
        <p:xfrm>
          <a:off x="838200" y="2558039"/>
          <a:ext cx="10515600" cy="3429000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21724242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57172954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7973318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786411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705535705"/>
                    </a:ext>
                  </a:extLst>
                </a:gridCol>
              </a:tblGrid>
              <a:tr h="375920">
                <a:tc rowSpan="2"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IP model</a:t>
                      </a:r>
                      <a:endParaRPr lang="en-US" sz="19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Lines of Code</a:t>
                      </a:r>
                      <a:endParaRPr lang="en-US" sz="1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07939"/>
                  </a:ext>
                </a:extLst>
              </a:tr>
              <a:tr h="375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complete</a:t>
                      </a:r>
                      <a:endParaRPr lang="en-US" sz="1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generated</a:t>
                      </a:r>
                      <a:endParaRPr lang="en-US" sz="1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manual</a:t>
                      </a:r>
                      <a:endParaRPr lang="en-US" sz="1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manual quota</a:t>
                      </a:r>
                      <a:endParaRPr lang="en-US" sz="1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62158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USB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45977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43335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2642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5.75%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1203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PCIe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79638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74773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4865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6.11%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622052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MIPI CSI2RX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5225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4289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936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17.91%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623922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MIPI CSI2TX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4428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3867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561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12.67%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28784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MIPI DSI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7339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6590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749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10.21%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91507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LPDDR4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20413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19214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1199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5.87%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825671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SD4HC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6840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5268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1572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900" dirty="0"/>
                        <a:t>22.98%</a:t>
                      </a:r>
                      <a:endParaRPr lang="en-US" sz="1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2591699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564B08-4B1A-400A-B089-21A65E01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124BC5-43EF-41FE-9972-936C62A48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Results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CD01E0-5987-4F9B-8087-754F826FBBD4}"/>
              </a:ext>
            </a:extLst>
          </p:cNvPr>
          <p:cNvSpPr txBox="1"/>
          <p:nvPr/>
        </p:nvSpPr>
        <p:spPr>
          <a:xfrm>
            <a:off x="838202" y="1438471"/>
            <a:ext cx="10515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2800" dirty="0"/>
              <a:t>High extent of automatically created code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2800" dirty="0"/>
              <a:t>Manual code quota of </a:t>
            </a:r>
            <a:r>
              <a:rPr lang="de-DE" sz="2800" b="1" dirty="0">
                <a:solidFill>
                  <a:schemeClr val="accent5"/>
                </a:solidFill>
              </a:rPr>
              <a:t>11.6% on average</a:t>
            </a:r>
          </a:p>
        </p:txBody>
      </p:sp>
    </p:spTree>
    <p:extLst>
      <p:ext uri="{BB962C8B-B14F-4D97-AF65-F5344CB8AC3E}">
        <p14:creationId xmlns:p14="http://schemas.microsoft.com/office/powerpoint/2010/main" val="3694079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236" y="7261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21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57176" y="1495425"/>
            <a:ext cx="11410949" cy="4572000"/>
            <a:chOff x="257176" y="1495425"/>
            <a:chExt cx="11410949" cy="4572000"/>
          </a:xfrm>
        </p:grpSpPr>
        <p:sp>
          <p:nvSpPr>
            <p:cNvPr id="15" name="Rectangle 14"/>
            <p:cNvSpPr/>
            <p:nvPr/>
          </p:nvSpPr>
          <p:spPr>
            <a:xfrm>
              <a:off x="9955511" y="3105640"/>
              <a:ext cx="1712614" cy="142149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solidFill>
                    <a:schemeClr val="bg1"/>
                  </a:solidFill>
                </a:rPr>
                <a:t>Virtual System Prototype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57176" y="1495425"/>
              <a:ext cx="9544050" cy="4572000"/>
              <a:chOff x="257176" y="1495425"/>
              <a:chExt cx="9544050" cy="4572000"/>
            </a:xfrm>
          </p:grpSpPr>
          <p:sp>
            <p:nvSpPr>
              <p:cNvPr id="14" name="Right Arrow Callout 13"/>
              <p:cNvSpPr/>
              <p:nvPr/>
            </p:nvSpPr>
            <p:spPr>
              <a:xfrm>
                <a:off x="257176" y="1495425"/>
                <a:ext cx="9544050" cy="4572000"/>
              </a:xfrm>
              <a:prstGeom prst="rightArrowCallout">
                <a:avLst>
                  <a:gd name="adj1" fmla="val 27917"/>
                  <a:gd name="adj2" fmla="val 24792"/>
                  <a:gd name="adj3" fmla="val 40625"/>
                  <a:gd name="adj4" fmla="val 69018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16236" y="4891560"/>
                <a:ext cx="5506456" cy="9144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SystemC</a:t>
                </a:r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16236" y="3816389"/>
                <a:ext cx="5506456" cy="9715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TLM</a:t>
                </a:r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16274" y="1721106"/>
                <a:ext cx="5506417" cy="914400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Amber IPs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16236" y="2741218"/>
                <a:ext cx="1828879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sc_register</a:t>
                </a:r>
                <a:endParaRPr lang="en-US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407459" y="2741218"/>
                <a:ext cx="1724010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TLM wire</a:t>
                </a:r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193813" y="2741218"/>
                <a:ext cx="1828879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Logging</a:t>
                </a:r>
                <a:endParaRPr lang="en-US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285917" y="3458260"/>
                <a:ext cx="2772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dirty="0"/>
                  <a:t>Factory framework / manual instantiation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0662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235" y="9994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22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16236" y="1337113"/>
            <a:ext cx="11266189" cy="44064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Achievements</a:t>
            </a:r>
          </a:p>
          <a:p>
            <a:r>
              <a:rPr lang="de-DE" dirty="0"/>
              <a:t>Availability of common controller IPs</a:t>
            </a:r>
            <a:br>
              <a:rPr lang="de-DE" dirty="0"/>
            </a:br>
            <a:r>
              <a:rPr lang="de-DE" dirty="0"/>
              <a:t>in </a:t>
            </a:r>
            <a:r>
              <a:rPr lang="de-DE" b="1" dirty="0">
                <a:solidFill>
                  <a:schemeClr val="accent5"/>
                </a:solidFill>
              </a:rPr>
              <a:t>TLM LT modeling style</a:t>
            </a:r>
          </a:p>
          <a:p>
            <a:r>
              <a:rPr lang="de-DE" dirty="0"/>
              <a:t>Common TLM IP </a:t>
            </a:r>
            <a:r>
              <a:rPr lang="de-DE" b="1" dirty="0">
                <a:solidFill>
                  <a:schemeClr val="accent5"/>
                </a:solidFill>
              </a:rPr>
              <a:t>infrastructure</a:t>
            </a:r>
          </a:p>
          <a:p>
            <a:r>
              <a:rPr lang="de-DE" dirty="0"/>
              <a:t>Automated model generation flow</a:t>
            </a:r>
          </a:p>
          <a:p>
            <a:endParaRPr lang="de-DE" dirty="0"/>
          </a:p>
          <a:p>
            <a:pPr>
              <a:buClr>
                <a:schemeClr val="tx1"/>
              </a:buClr>
            </a:pPr>
            <a:r>
              <a:rPr lang="de-DE" b="1" dirty="0">
                <a:solidFill>
                  <a:schemeClr val="accent5"/>
                </a:solidFill>
              </a:rPr>
              <a:t>Early availability </a:t>
            </a:r>
            <a:r>
              <a:rPr lang="de-DE" dirty="0"/>
              <a:t>of target platform for software/firmware development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431387" y="1870510"/>
            <a:ext cx="3865263" cy="2129991"/>
            <a:chOff x="257176" y="1495425"/>
            <a:chExt cx="11410949" cy="4572000"/>
          </a:xfrm>
        </p:grpSpPr>
        <p:sp>
          <p:nvSpPr>
            <p:cNvPr id="7" name="Rectangle 6"/>
            <p:cNvSpPr/>
            <p:nvPr/>
          </p:nvSpPr>
          <p:spPr>
            <a:xfrm>
              <a:off x="9955511" y="3105640"/>
              <a:ext cx="1712614" cy="142149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500" dirty="0">
                  <a:solidFill>
                    <a:schemeClr val="bg1"/>
                  </a:solidFill>
                </a:rPr>
                <a:t>Virtual System Prototype</a:t>
              </a:r>
              <a:endParaRPr lang="en-US" sz="5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57176" y="1495425"/>
              <a:ext cx="9544050" cy="4572000"/>
              <a:chOff x="257176" y="1495425"/>
              <a:chExt cx="9544050" cy="4572000"/>
            </a:xfrm>
          </p:grpSpPr>
          <p:sp>
            <p:nvSpPr>
              <p:cNvPr id="9" name="Right Arrow Callout 8"/>
              <p:cNvSpPr/>
              <p:nvPr/>
            </p:nvSpPr>
            <p:spPr>
              <a:xfrm>
                <a:off x="257176" y="1495425"/>
                <a:ext cx="9544050" cy="4572000"/>
              </a:xfrm>
              <a:prstGeom prst="rightArrowCallout">
                <a:avLst>
                  <a:gd name="adj1" fmla="val 27917"/>
                  <a:gd name="adj2" fmla="val 24792"/>
                  <a:gd name="adj3" fmla="val 40625"/>
                  <a:gd name="adj4" fmla="val 69018"/>
                </a:avLst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0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16236" y="4891560"/>
                <a:ext cx="5506456" cy="9144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/>
                  <a:t>SystemC</a:t>
                </a:r>
                <a:endParaRPr lang="en-US" sz="5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16236" y="3816389"/>
                <a:ext cx="5506456" cy="9715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/>
                  <a:t>TLM</a:t>
                </a:r>
                <a:endParaRPr lang="en-US" sz="5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16274" y="1721106"/>
                <a:ext cx="5506417" cy="914400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>
                    <a:solidFill>
                      <a:schemeClr val="bg1"/>
                    </a:solidFill>
                  </a:rPr>
                  <a:t>Amber IPs</a:t>
                </a:r>
                <a:endParaRPr lang="en-US" sz="5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16236" y="2741218"/>
                <a:ext cx="1828879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/>
                  <a:t>sc_register</a:t>
                </a:r>
                <a:endParaRPr lang="en-US" sz="5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07459" y="2741218"/>
                <a:ext cx="1724010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/>
                  <a:t>TLM wire</a:t>
                </a:r>
                <a:endParaRPr lang="en-US" sz="5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193813" y="2741218"/>
                <a:ext cx="1828879" cy="971550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500" dirty="0"/>
                  <a:t>Logging</a:t>
                </a:r>
                <a:endParaRPr lang="en-US" sz="5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285916" y="3458257"/>
                <a:ext cx="2772359" cy="5285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de-DE" sz="500" dirty="0"/>
                  <a:t>Factory framework / manual instantiation</a:t>
                </a:r>
                <a:endParaRPr lang="en-US" sz="5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4538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49DD45-4A9D-4A69-9200-B9451D4C0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Lack of appropriate simulation IP</a:t>
            </a:r>
          </a:p>
          <a:p>
            <a:r>
              <a:rPr lang="de-DE" dirty="0"/>
              <a:t>Majority of design IPs only available on register-transfer-level (RTL)</a:t>
            </a:r>
          </a:p>
          <a:p>
            <a:r>
              <a:rPr lang="de-DE" dirty="0"/>
              <a:t>Additional development time for missing TLMs</a:t>
            </a:r>
          </a:p>
          <a:p>
            <a:endParaRPr lang="de-DE" dirty="0"/>
          </a:p>
          <a:p>
            <a:r>
              <a:rPr lang="de-DE" dirty="0"/>
              <a:t>TLM design goal: </a:t>
            </a:r>
            <a:br>
              <a:rPr lang="de-DE" dirty="0"/>
            </a:br>
            <a:r>
              <a:rPr lang="de-DE" b="1" dirty="0">
                <a:solidFill>
                  <a:schemeClr val="accent5"/>
                </a:solidFill>
              </a:rPr>
              <a:t>High abstraction level </a:t>
            </a:r>
            <a:r>
              <a:rPr lang="de-DE" dirty="0"/>
              <a:t>to enable software execution </a:t>
            </a:r>
          </a:p>
          <a:p>
            <a:pPr lvl="1"/>
            <a:r>
              <a:rPr lang="de-DE" dirty="0"/>
              <a:t>Boot an operating system</a:t>
            </a:r>
          </a:p>
          <a:p>
            <a:pPr lvl="1"/>
            <a:r>
              <a:rPr lang="de-DE" dirty="0"/>
              <a:t>Load appropriate drivers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C339DC-662A-49C7-A089-7123C920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44BFB0F-4CF3-43E9-8C6A-B3463A65F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Current problems in Virtual Prototyping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8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BDCE1A-E84A-45B3-842B-DF6157EA7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Modeling approach and creation flow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Module skeleton and infrastructure</a:t>
            </a:r>
          </a:p>
          <a:p>
            <a:endParaRPr lang="de-DE" dirty="0"/>
          </a:p>
          <a:p>
            <a:r>
              <a:rPr lang="de-DE" dirty="0"/>
              <a:t>Protocol example: USB</a:t>
            </a:r>
          </a:p>
          <a:p>
            <a:endParaRPr lang="de-DE" dirty="0"/>
          </a:p>
          <a:p>
            <a:r>
              <a:rPr lang="de-DE" dirty="0"/>
              <a:t>Results and conclusion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062C81-F111-4A9C-A546-92F81FCC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5347BD-2CEB-4DF4-BB25-07592F30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0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679" y="1337109"/>
            <a:ext cx="5697147" cy="40254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General</a:t>
            </a:r>
          </a:p>
          <a:p>
            <a:r>
              <a:rPr lang="de-DE" dirty="0"/>
              <a:t>SystemC/TLM2.0 models</a:t>
            </a:r>
          </a:p>
          <a:p>
            <a:r>
              <a:rPr lang="de-DE" dirty="0"/>
              <a:t>Vendor and tool independent code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Style</a:t>
            </a:r>
          </a:p>
          <a:p>
            <a:r>
              <a:rPr lang="de-DE" dirty="0"/>
              <a:t>Loosely-timed</a:t>
            </a:r>
          </a:p>
          <a:p>
            <a:r>
              <a:rPr lang="de-DE" dirty="0"/>
              <a:t>Fast </a:t>
            </a:r>
            <a:r>
              <a:rPr lang="de-DE" b="1" dirty="0">
                <a:solidFill>
                  <a:schemeClr val="accent5"/>
                </a:solidFill>
              </a:rPr>
              <a:t>blocking</a:t>
            </a:r>
            <a:r>
              <a:rPr lang="de-DE" dirty="0"/>
              <a:t> communication</a:t>
            </a:r>
          </a:p>
          <a:p>
            <a:r>
              <a:rPr lang="de-DE" dirty="0"/>
              <a:t>Temporal decoupling </a:t>
            </a:r>
          </a:p>
          <a:p>
            <a:r>
              <a:rPr lang="de-DE" dirty="0"/>
              <a:t>Direct memory interfaces (DMI)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19828" y="1337109"/>
            <a:ext cx="5697147" cy="40254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latin typeface="+mn-lt"/>
              </a:rPr>
              <a:t>Interfaces</a:t>
            </a:r>
          </a:p>
          <a:p>
            <a:r>
              <a:rPr lang="de-DE" dirty="0">
                <a:latin typeface="+mn-lt"/>
              </a:rPr>
              <a:t>Data interface based on TLM2.0 sockets</a:t>
            </a:r>
          </a:p>
          <a:p>
            <a:r>
              <a:rPr lang="de-DE" dirty="0">
                <a:latin typeface="+mn-lt"/>
              </a:rPr>
              <a:t>Signal interfaces (reset, irq) modeled using ‚tlm_wire‘</a:t>
            </a:r>
          </a:p>
          <a:p>
            <a:r>
              <a:rPr lang="de-DE" dirty="0">
                <a:latin typeface="+mn-lt"/>
              </a:rPr>
              <a:t>Initiator and target interfaces using TLM2.0 generic payload</a:t>
            </a:r>
          </a:p>
          <a:p>
            <a:r>
              <a:rPr lang="de-DE" dirty="0">
                <a:latin typeface="+mn-lt"/>
              </a:rPr>
              <a:t>Client-side payload carries </a:t>
            </a:r>
            <a:br>
              <a:rPr lang="de-DE" dirty="0">
                <a:latin typeface="+mn-lt"/>
              </a:rPr>
            </a:br>
            <a:r>
              <a:rPr lang="de-DE" b="1" dirty="0">
                <a:solidFill>
                  <a:schemeClr val="accent5"/>
                </a:solidFill>
                <a:latin typeface="+mn-lt"/>
              </a:rPr>
              <a:t>bit-true data</a:t>
            </a:r>
            <a:r>
              <a:rPr lang="de-DE" dirty="0">
                <a:latin typeface="+mn-lt"/>
              </a:rPr>
              <a:t> </a:t>
            </a:r>
          </a:p>
          <a:p>
            <a:r>
              <a:rPr lang="de-DE" dirty="0">
                <a:latin typeface="+mn-lt"/>
              </a:rPr>
              <a:t>All payload extensions ignorable</a:t>
            </a:r>
            <a:endParaRPr lang="en-US" dirty="0">
              <a:latin typeface="+mn-lt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FDE17A3-8E52-4DD3-B8B6-35BC71AAB055}"/>
              </a:ext>
            </a:extLst>
          </p:cNvPr>
          <p:cNvSpPr txBox="1">
            <a:spLocks/>
          </p:cNvSpPr>
          <p:nvPr/>
        </p:nvSpPr>
        <p:spPr>
          <a:xfrm>
            <a:off x="609600" y="136524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Modeling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587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724029" y="2590803"/>
            <a:ext cx="9039225" cy="1323975"/>
          </a:xfrm>
          <a:prstGeom prst="rect">
            <a:avLst/>
          </a:prstGeom>
          <a:solidFill>
            <a:schemeClr val="tx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2696891" y="2471188"/>
            <a:ext cx="6480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62269" y="1233493"/>
            <a:ext cx="1836420" cy="80570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Specification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148470" y="2040427"/>
            <a:ext cx="1264023" cy="861524"/>
            <a:chOff x="5149406" y="2040426"/>
            <a:chExt cx="1264023" cy="525780"/>
          </a:xfrm>
        </p:grpSpPr>
        <p:sp>
          <p:nvSpPr>
            <p:cNvPr id="6" name="Down Arrow 5"/>
            <p:cNvSpPr/>
            <p:nvPr/>
          </p:nvSpPr>
          <p:spPr>
            <a:xfrm>
              <a:off x="5149406" y="2040426"/>
              <a:ext cx="207454" cy="525780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6205975" y="2040426"/>
              <a:ext cx="207454" cy="525780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225726" y="145167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IP-XACT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802851" y="2901953"/>
            <a:ext cx="2834999" cy="8057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TLM creation /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tlmgen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36891" y="2901953"/>
            <a:ext cx="1836420" cy="8057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RTL creation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05442" y="2981639"/>
            <a:ext cx="283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Manual or automated model creation</a:t>
            </a:r>
            <a:endParaRPr lang="en-US" dirty="0"/>
          </a:p>
        </p:txBody>
      </p:sp>
      <p:cxnSp>
        <p:nvCxnSpPr>
          <p:cNvPr id="48" name="Straight Connector 47"/>
          <p:cNvCxnSpPr>
            <a:cxnSpLocks/>
          </p:cNvCxnSpPr>
          <p:nvPr/>
        </p:nvCxnSpPr>
        <p:spPr>
          <a:xfrm rot="5400000">
            <a:off x="3992791" y="4271188"/>
            <a:ext cx="3600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0" name="Down Arrow 49"/>
          <p:cNvSpPr/>
          <p:nvPr/>
        </p:nvSpPr>
        <p:spPr>
          <a:xfrm>
            <a:off x="6751376" y="3707655"/>
            <a:ext cx="189357" cy="576963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651940" y="4328695"/>
            <a:ext cx="40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...</a:t>
            </a:r>
            <a:endParaRPr lang="en-US" dirty="0"/>
          </a:p>
        </p:txBody>
      </p:sp>
      <p:sp>
        <p:nvSpPr>
          <p:cNvPr id="52" name="Down Arrow 51"/>
          <p:cNvSpPr/>
          <p:nvPr/>
        </p:nvSpPr>
        <p:spPr>
          <a:xfrm>
            <a:off x="3185499" y="3707657"/>
            <a:ext cx="218295" cy="5769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522679" y="4284618"/>
            <a:ext cx="3184048" cy="805705"/>
            <a:chOff x="2453801" y="4284617"/>
            <a:chExt cx="3184048" cy="805705"/>
          </a:xfrm>
        </p:grpSpPr>
        <p:sp>
          <p:nvSpPr>
            <p:cNvPr id="53" name="Rectangle 52"/>
            <p:cNvSpPr/>
            <p:nvPr/>
          </p:nvSpPr>
          <p:spPr>
            <a:xfrm>
              <a:off x="3801429" y="4284617"/>
              <a:ext cx="1836420" cy="80570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SystemC model bare-bone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453801" y="4371721"/>
              <a:ext cx="1421513" cy="2832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chemeClr val="tx1"/>
                  </a:solidFill>
                </a:rPr>
                <a:t>TLM target socket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453801" y="4752535"/>
              <a:ext cx="1421513" cy="2832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chemeClr val="tx1"/>
                  </a:solidFill>
                </a:rPr>
                <a:t>Register set impl.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792791" y="5701857"/>
            <a:ext cx="63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RTL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5112544" y="5701857"/>
            <a:ext cx="669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TLM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01029" y="1571061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One common source as interface specification!</a:t>
            </a:r>
            <a:endParaRPr lang="en-US" dirty="0"/>
          </a:p>
        </p:txBody>
      </p:sp>
      <p:sp>
        <p:nvSpPr>
          <p:cNvPr id="61" name="Down Arrow 60"/>
          <p:cNvSpPr/>
          <p:nvPr/>
        </p:nvSpPr>
        <p:spPr>
          <a:xfrm>
            <a:off x="4682934" y="3707657"/>
            <a:ext cx="218295" cy="5769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876143" y="4284621"/>
            <a:ext cx="1836420" cy="8057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Basic register access testbench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itle 3">
            <a:extLst>
              <a:ext uri="{FF2B5EF4-FFF2-40B4-BE49-F238E27FC236}">
                <a16:creationId xmlns:a16="http://schemas.microsoft.com/office/drawing/2014/main" id="{82A7952F-F4EE-4A19-951C-DC3F5CEF8093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Model creation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85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0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506086"/>
              </p:ext>
            </p:extLst>
          </p:nvPr>
        </p:nvGraphicFramePr>
        <p:xfrm>
          <a:off x="1736393" y="1417641"/>
          <a:ext cx="8088178" cy="459484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389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0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9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r>
                        <a:rPr lang="en-GB" sz="1900" dirty="0"/>
                        <a:t>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Bus</a:t>
                      </a:r>
                      <a:r>
                        <a:rPr lang="en-GB" sz="1900" baseline="0" dirty="0"/>
                        <a:t> IF (TLM)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IO interfaces (TLM)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407">
                <a:tc>
                  <a:txBody>
                    <a:bodyPr/>
                    <a:lstStyle/>
                    <a:p>
                      <a:r>
                        <a:rPr lang="en-GB" sz="1900" dirty="0"/>
                        <a:t>lpddr4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Memory model included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GB" sz="1900" dirty="0" err="1"/>
                        <a:t>pcie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 +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Back to 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663">
                <a:tc>
                  <a:txBody>
                    <a:bodyPr/>
                    <a:lstStyle/>
                    <a:p>
                      <a:r>
                        <a:rPr lang="en-GB" sz="1900" dirty="0"/>
                        <a:t>mipi_csi2rx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Read</a:t>
                      </a:r>
                      <a:r>
                        <a:rPr lang="en-GB" sz="1900" baseline="0" dirty="0"/>
                        <a:t> from stream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Pixel</a:t>
                      </a:r>
                      <a:r>
                        <a:rPr lang="en-GB" sz="1900" baseline="0" dirty="0"/>
                        <a:t> generator</a:t>
                      </a:r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GB" sz="1900" dirty="0"/>
                        <a:t>mipi_csi2tx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Write to stream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Pixel consumer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059">
                <a:tc>
                  <a:txBody>
                    <a:bodyPr/>
                    <a:lstStyle/>
                    <a:p>
                      <a:r>
                        <a:rPr lang="en-GB" sz="1900" dirty="0" err="1"/>
                        <a:t>mipi_dsi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Write to stream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Pixel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GB" sz="1900" dirty="0" err="1"/>
                        <a:t>usbssp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slave +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Back to 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7088">
                <a:tc>
                  <a:txBody>
                    <a:bodyPr/>
                    <a:lstStyle/>
                    <a:p>
                      <a:r>
                        <a:rPr lang="en-GB" sz="1900" dirty="0" err="1"/>
                        <a:t>edp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Write to stream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Pixel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GB" sz="1900" dirty="0"/>
                        <a:t>i3c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/>
                        <a:t>slave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Slave interface included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8479">
                <a:tc>
                  <a:txBody>
                    <a:bodyPr/>
                    <a:lstStyle/>
                    <a:p>
                      <a:r>
                        <a:rPr lang="en-GB" sz="1900" dirty="0" err="1"/>
                        <a:t>ufs_host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900" dirty="0" err="1"/>
                        <a:t>slave</a:t>
                      </a:r>
                      <a:r>
                        <a:rPr lang="de-DE" sz="1900" dirty="0"/>
                        <a:t> + </a:t>
                      </a:r>
                      <a:r>
                        <a:rPr lang="de-DE" sz="1900" dirty="0" err="1"/>
                        <a:t>master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Back</a:t>
                      </a:r>
                      <a:r>
                        <a:rPr lang="en-GB" sz="1900" baseline="0" dirty="0"/>
                        <a:t> to back with UFS Dev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405843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r>
                        <a:rPr lang="en-GB" sz="1900" dirty="0" err="1"/>
                        <a:t>ufs_card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900" dirty="0"/>
                        <a:t>-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dirty="0"/>
                        <a:t>Back to back</a:t>
                      </a:r>
                      <a:r>
                        <a:rPr lang="en-GB" sz="1900" baseline="0" dirty="0"/>
                        <a:t> with UFS Host</a:t>
                      </a:r>
                      <a:endParaRPr lang="en-GB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900" dirty="0" err="1"/>
                        <a:t>Only</a:t>
                      </a:r>
                      <a:r>
                        <a:rPr lang="de-DE" sz="1900" dirty="0"/>
                        <a:t> IO </a:t>
                      </a:r>
                      <a:r>
                        <a:rPr lang="de-DE" sz="1900" dirty="0" err="1"/>
                        <a:t>interface</a:t>
                      </a:r>
                      <a:endParaRPr lang="en-GB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620017"/>
                  </a:ext>
                </a:extLst>
              </a:tr>
            </a:tbl>
          </a:graphicData>
        </a:graphic>
      </p:graphicFrame>
      <p:sp>
        <p:nvSpPr>
          <p:cNvPr id="6" name="Title 3">
            <a:extLst>
              <a:ext uri="{FF2B5EF4-FFF2-40B4-BE49-F238E27FC236}">
                <a16:creationId xmlns:a16="http://schemas.microsoft.com/office/drawing/2014/main" id="{B5B54287-D9DF-4561-ABCF-1D881464D5B1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Amber IP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1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BDCE1A-E84A-45B3-842B-DF6157EA7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Modeling approach and creation flow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Module skeleton and infrastructure</a:t>
            </a:r>
          </a:p>
          <a:p>
            <a:pPr lvl="1"/>
            <a:r>
              <a:rPr lang="de-DE" dirty="0"/>
              <a:t>Bare-bone structure</a:t>
            </a:r>
          </a:p>
          <a:p>
            <a:pPr lvl="1"/>
            <a:r>
              <a:rPr lang="de-DE" dirty="0"/>
              <a:t>Register implementaion and debugging</a:t>
            </a:r>
          </a:p>
          <a:p>
            <a:pPr lvl="1"/>
            <a:r>
              <a:rPr lang="de-DE" dirty="0"/>
              <a:t>Loggin </a:t>
            </a:r>
          </a:p>
          <a:p>
            <a:pPr lvl="1"/>
            <a:r>
              <a:rPr lang="de-DE" dirty="0"/>
              <a:t>CCI parameters</a:t>
            </a:r>
          </a:p>
          <a:p>
            <a:pPr lvl="1"/>
            <a:r>
              <a:rPr lang="de-DE" dirty="0"/>
              <a:t>Factory framework</a:t>
            </a:r>
          </a:p>
          <a:p>
            <a:pPr marL="0" indent="0">
              <a:buNone/>
            </a:pP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Protocol example: USB</a:t>
            </a:r>
          </a:p>
          <a:p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Results and conclusion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062C81-F111-4A9C-A546-92F81FCC1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5347BD-2CEB-4DF4-BB25-07592F304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9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342F-2A87-4954-8A16-07FE469AA185}" type="slidenum">
              <a:rPr lang="en-US" smtClean="0"/>
              <a:t>9</a:t>
            </a:fld>
            <a:endParaRPr lang="en-US" dirty="0"/>
          </a:p>
        </p:txBody>
      </p:sp>
      <p:sp>
        <p:nvSpPr>
          <p:cNvPr id="104" name="Content Placeholder 2"/>
          <p:cNvSpPr>
            <a:spLocks noGrp="1"/>
          </p:cNvSpPr>
          <p:nvPr>
            <p:ph idx="1"/>
          </p:nvPr>
        </p:nvSpPr>
        <p:spPr>
          <a:xfrm>
            <a:off x="522678" y="1367173"/>
            <a:ext cx="4772135" cy="5190379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Automatically generated module skeleton</a:t>
            </a:r>
          </a:p>
          <a:p>
            <a:pPr lvl="1"/>
            <a:r>
              <a:rPr lang="de-DE" dirty="0"/>
              <a:t>Whole register set as specified by </a:t>
            </a:r>
            <a:r>
              <a:rPr lang="de-DE" b="1" dirty="0">
                <a:solidFill>
                  <a:schemeClr val="accent1"/>
                </a:solidFill>
              </a:rPr>
              <a:t>IP-XACT</a:t>
            </a:r>
          </a:p>
          <a:p>
            <a:pPr lvl="1"/>
            <a:r>
              <a:rPr lang="de-DE" dirty="0"/>
              <a:t>Internal register bus</a:t>
            </a:r>
          </a:p>
          <a:p>
            <a:pPr lvl="1">
              <a:buClr>
                <a:schemeClr val="tx1"/>
              </a:buClr>
            </a:pPr>
            <a:r>
              <a:rPr lang="de-DE" b="1" dirty="0">
                <a:solidFill>
                  <a:schemeClr val="accent1"/>
                </a:solidFill>
              </a:rPr>
              <a:t>TLM target socket </a:t>
            </a:r>
            <a:r>
              <a:rPr lang="de-DE" dirty="0"/>
              <a:t>for register access</a:t>
            </a:r>
          </a:p>
          <a:p>
            <a:r>
              <a:rPr lang="de-DE" dirty="0"/>
              <a:t>Common infrastructure</a:t>
            </a:r>
          </a:p>
          <a:p>
            <a:pPr lvl="1"/>
            <a:r>
              <a:rPr lang="de-DE" dirty="0"/>
              <a:t>CCI parameters</a:t>
            </a:r>
          </a:p>
          <a:p>
            <a:pPr lvl="1"/>
            <a:r>
              <a:rPr lang="de-DE" dirty="0"/>
              <a:t>Logging mechanism</a:t>
            </a:r>
          </a:p>
          <a:p>
            <a:r>
              <a:rPr lang="de-DE" dirty="0"/>
              <a:t>Protocol and Data ports </a:t>
            </a:r>
            <a:br>
              <a:rPr lang="de-DE" dirty="0"/>
            </a:br>
            <a:r>
              <a:rPr lang="de-DE" dirty="0"/>
              <a:t>(TLM sockets)</a:t>
            </a:r>
          </a:p>
          <a:p>
            <a:r>
              <a:rPr lang="de-DE" dirty="0"/>
              <a:t>Signalling interface</a:t>
            </a:r>
            <a:br>
              <a:rPr lang="de-DE" dirty="0"/>
            </a:br>
            <a:r>
              <a:rPr lang="de-DE" dirty="0"/>
              <a:t>(TLM wires)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76E638-7549-4A4E-8B0A-F44F8DAC87C0}"/>
              </a:ext>
            </a:extLst>
          </p:cNvPr>
          <p:cNvGrpSpPr/>
          <p:nvPr/>
        </p:nvGrpSpPr>
        <p:grpSpPr>
          <a:xfrm>
            <a:off x="5208419" y="1603651"/>
            <a:ext cx="7102084" cy="4289201"/>
            <a:chOff x="567262" y="1188720"/>
            <a:chExt cx="7772323" cy="40708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5C8B40-CBFF-48D9-818B-A0C6F9E621C0}"/>
                </a:ext>
              </a:extLst>
            </p:cNvPr>
            <p:cNvSpPr/>
            <p:nvPr/>
          </p:nvSpPr>
          <p:spPr bwMode="auto">
            <a:xfrm>
              <a:off x="1688616" y="1188720"/>
              <a:ext cx="5517256" cy="336855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solidFill>
                <a:schemeClr val="accent5">
                  <a:lumMod val="75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kern="0" dirty="0">
                  <a:solidFill>
                    <a:srgbClr val="000000"/>
                  </a:solidFill>
                  <a:latin typeface="Arial"/>
                </a:rPr>
                <a:t>Module</a:t>
              </a:r>
              <a:endParaRPr lang="en-US" sz="1100" b="1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C0C4CA-4441-4757-84C6-4E1959F632A6}"/>
                </a:ext>
              </a:extLst>
            </p:cNvPr>
            <p:cNvSpPr txBox="1"/>
            <p:nvPr/>
          </p:nvSpPr>
          <p:spPr>
            <a:xfrm>
              <a:off x="567262" y="3678894"/>
              <a:ext cx="751060" cy="32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Register bus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11B5803-9312-4501-83AC-18270985C727}"/>
                </a:ext>
              </a:extLst>
            </p:cNvPr>
            <p:cNvGrpSpPr/>
            <p:nvPr/>
          </p:nvGrpSpPr>
          <p:grpSpPr>
            <a:xfrm>
              <a:off x="1612700" y="5092397"/>
              <a:ext cx="123682" cy="130339"/>
              <a:chOff x="7835180" y="3505567"/>
              <a:chExt cx="242048" cy="247514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AA8B155-23AA-4A84-99F5-0FE550EDE3F1}"/>
                  </a:ext>
                </a:extLst>
              </p:cNvPr>
              <p:cNvSpPr/>
              <p:nvPr/>
            </p:nvSpPr>
            <p:spPr bwMode="auto">
              <a:xfrm>
                <a:off x="7835181" y="3505567"/>
                <a:ext cx="242047" cy="24751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2E75B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91" name="Isosceles Triangle 17">
                <a:extLst>
                  <a:ext uri="{FF2B5EF4-FFF2-40B4-BE49-F238E27FC236}">
                    <a16:creationId xmlns:a16="http://schemas.microsoft.com/office/drawing/2014/main" id="{67F60729-0083-489F-8015-E17E272BA4BB}"/>
                  </a:ext>
                </a:extLst>
              </p:cNvPr>
              <p:cNvSpPr/>
              <p:nvPr/>
            </p:nvSpPr>
            <p:spPr bwMode="auto">
              <a:xfrm rot="5400000">
                <a:off x="7835527" y="3511380"/>
                <a:ext cx="241354" cy="242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9525" cap="flat" cmpd="sng" algn="ctr">
                <a:solidFill>
                  <a:srgbClr val="2E75B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6606731-F097-435D-98D6-EF0C04FF0FCD}"/>
                </a:ext>
              </a:extLst>
            </p:cNvPr>
            <p:cNvSpPr txBox="1"/>
            <p:nvPr/>
          </p:nvSpPr>
          <p:spPr>
            <a:xfrm>
              <a:off x="1706714" y="5042310"/>
              <a:ext cx="1817787" cy="204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tlm_utils::</a:t>
              </a:r>
              <a:r>
                <a:rPr lang="de-DE" sz="800" dirty="0" err="1">
                  <a:solidFill>
                    <a:schemeClr val="tx2"/>
                  </a:solidFill>
                </a:rPr>
                <a:t>simple_initiator_socket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D3C4863-B6BC-4C41-ABDD-A516201E81E5}"/>
                </a:ext>
              </a:extLst>
            </p:cNvPr>
            <p:cNvGrpSpPr/>
            <p:nvPr/>
          </p:nvGrpSpPr>
          <p:grpSpPr>
            <a:xfrm>
              <a:off x="1611101" y="4893038"/>
              <a:ext cx="123682" cy="130616"/>
              <a:chOff x="7835180" y="3505567"/>
              <a:chExt cx="242048" cy="247514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B5F94668-3056-4EBA-BBC9-6FC2EEF9A746}"/>
                  </a:ext>
                </a:extLst>
              </p:cNvPr>
              <p:cNvSpPr/>
              <p:nvPr/>
            </p:nvSpPr>
            <p:spPr bwMode="auto">
              <a:xfrm>
                <a:off x="7835181" y="3505567"/>
                <a:ext cx="242047" cy="24751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9" name="Isosceles Triangle 60">
                <a:extLst>
                  <a:ext uri="{FF2B5EF4-FFF2-40B4-BE49-F238E27FC236}">
                    <a16:creationId xmlns:a16="http://schemas.microsoft.com/office/drawing/2014/main" id="{09D71B03-1631-4AF3-BDC5-9ACEA7A5A2EA}"/>
                  </a:ext>
                </a:extLst>
              </p:cNvPr>
              <p:cNvSpPr/>
              <p:nvPr/>
            </p:nvSpPr>
            <p:spPr bwMode="auto">
              <a:xfrm rot="5400000">
                <a:off x="7835527" y="3511380"/>
                <a:ext cx="241354" cy="242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8442262-9EF6-40E4-976E-B723FAE03601}"/>
                </a:ext>
              </a:extLst>
            </p:cNvPr>
            <p:cNvSpPr txBox="1"/>
            <p:nvPr/>
          </p:nvSpPr>
          <p:spPr>
            <a:xfrm>
              <a:off x="1708783" y="4842951"/>
              <a:ext cx="1744107" cy="204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tlm_utils::</a:t>
              </a:r>
              <a:r>
                <a:rPr lang="de-DE" sz="800" dirty="0" err="1">
                  <a:solidFill>
                    <a:schemeClr val="tx2"/>
                  </a:solidFill>
                </a:rPr>
                <a:t>simple_target_socket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BE5FC19-30BD-422C-ACE9-E0D084C9DC56}"/>
                </a:ext>
              </a:extLst>
            </p:cNvPr>
            <p:cNvSpPr/>
            <p:nvPr/>
          </p:nvSpPr>
          <p:spPr bwMode="auto">
            <a:xfrm>
              <a:off x="3669902" y="4893038"/>
              <a:ext cx="116239" cy="111968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E0871D9-D21E-4191-A525-B15BE1D49DC7}"/>
                </a:ext>
              </a:extLst>
            </p:cNvPr>
            <p:cNvSpPr/>
            <p:nvPr/>
          </p:nvSpPr>
          <p:spPr bwMode="auto">
            <a:xfrm>
              <a:off x="3671907" y="5111052"/>
              <a:ext cx="116239" cy="11168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D7546C-0975-4E66-8339-C0DA862096A9}"/>
                </a:ext>
              </a:extLst>
            </p:cNvPr>
            <p:cNvSpPr txBox="1"/>
            <p:nvPr/>
          </p:nvSpPr>
          <p:spPr>
            <a:xfrm>
              <a:off x="3754771" y="4849392"/>
              <a:ext cx="770481" cy="204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solidFill>
                    <a:schemeClr val="tx2"/>
                  </a:solidFill>
                </a:rPr>
                <a:t>tlm_wire_in</a:t>
              </a:r>
              <a:endParaRPr lang="de-DE" sz="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F618FEF-7AF0-415D-91A9-7AD29E46DCA3}"/>
                </a:ext>
              </a:extLst>
            </p:cNvPr>
            <p:cNvSpPr txBox="1"/>
            <p:nvPr/>
          </p:nvSpPr>
          <p:spPr>
            <a:xfrm>
              <a:off x="3749898" y="5055047"/>
              <a:ext cx="840652" cy="204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>
                  <a:solidFill>
                    <a:schemeClr val="tx2"/>
                  </a:solidFill>
                </a:rPr>
                <a:t>tlm_wire_out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EBECBE9-1A24-475B-8617-1BBDF5F35EC4}"/>
                </a:ext>
              </a:extLst>
            </p:cNvPr>
            <p:cNvSpPr/>
            <p:nvPr/>
          </p:nvSpPr>
          <p:spPr bwMode="auto">
            <a:xfrm>
              <a:off x="1399506" y="1921991"/>
              <a:ext cx="813469" cy="755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de-DE" sz="800" b="1" dirty="0"/>
                <a:t>Data Port</a:t>
              </a:r>
              <a:endParaRPr lang="en-US" sz="600" b="1" dirty="0"/>
            </a:p>
            <a:p>
              <a:pPr algn="r"/>
              <a:r>
                <a:rPr lang="de-DE" sz="600" dirty="0"/>
                <a:t>b_transport</a:t>
              </a:r>
            </a:p>
            <a:p>
              <a:pPr algn="r"/>
              <a:r>
                <a:rPr lang="de-DE" sz="600" dirty="0"/>
                <a:t>dbg_transport</a:t>
              </a:r>
            </a:p>
            <a:p>
              <a:pPr algn="r"/>
              <a:endParaRPr lang="de-DE" sz="600" dirty="0"/>
            </a:p>
            <a:p>
              <a:pPr algn="r"/>
              <a:r>
                <a:rPr lang="de-DE" sz="600" dirty="0"/>
                <a:t>store_data</a:t>
              </a:r>
            </a:p>
            <a:p>
              <a:pPr algn="r"/>
              <a:r>
                <a:rPr lang="de-DE" sz="600" dirty="0"/>
                <a:t>fetch_data</a:t>
              </a:r>
              <a:endParaRPr lang="en-US" sz="6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6BBD1F8-859F-4CC0-BD6F-5D4BB0DE2C87}"/>
                </a:ext>
              </a:extLst>
            </p:cNvPr>
            <p:cNvSpPr txBox="1"/>
            <p:nvPr/>
          </p:nvSpPr>
          <p:spPr>
            <a:xfrm>
              <a:off x="3105118" y="4144345"/>
              <a:ext cx="361868" cy="175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600" dirty="0">
                  <a:solidFill>
                    <a:schemeClr val="tx2"/>
                  </a:solidFill>
                </a:rPr>
                <a:t>r/w</a:t>
              </a:r>
              <a:endParaRPr lang="en-US" sz="6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34" name="Group 44">
              <a:extLst>
                <a:ext uri="{FF2B5EF4-FFF2-40B4-BE49-F238E27FC236}">
                  <a16:creationId xmlns:a16="http://schemas.microsoft.com/office/drawing/2014/main" id="{3608B825-623D-4040-BCF3-486CF311005C}"/>
                </a:ext>
              </a:extLst>
            </p:cNvPr>
            <p:cNvGrpSpPr/>
            <p:nvPr/>
          </p:nvGrpSpPr>
          <p:grpSpPr>
            <a:xfrm rot="10800000">
              <a:off x="1285527" y="2316382"/>
              <a:ext cx="229903" cy="236058"/>
              <a:chOff x="7835180" y="3505567"/>
              <a:chExt cx="242048" cy="247514"/>
            </a:xfrm>
          </p:grpSpPr>
          <p:sp>
            <p:nvSpPr>
              <p:cNvPr id="84" name="Rectangle 45">
                <a:extLst>
                  <a:ext uri="{FF2B5EF4-FFF2-40B4-BE49-F238E27FC236}">
                    <a16:creationId xmlns:a16="http://schemas.microsoft.com/office/drawing/2014/main" id="{3FE0FEBB-88B2-47A1-9E5F-41AF08C474B1}"/>
                  </a:ext>
                </a:extLst>
              </p:cNvPr>
              <p:cNvSpPr/>
              <p:nvPr/>
            </p:nvSpPr>
            <p:spPr bwMode="auto">
              <a:xfrm>
                <a:off x="7835181" y="3505567"/>
                <a:ext cx="242047" cy="24751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5" name="Isosceles Triangle 17">
                <a:extLst>
                  <a:ext uri="{FF2B5EF4-FFF2-40B4-BE49-F238E27FC236}">
                    <a16:creationId xmlns:a16="http://schemas.microsoft.com/office/drawing/2014/main" id="{862264AB-85C2-4A0D-A235-F7F2117E2B0F}"/>
                  </a:ext>
                </a:extLst>
              </p:cNvPr>
              <p:cNvSpPr/>
              <p:nvPr/>
            </p:nvSpPr>
            <p:spPr bwMode="auto">
              <a:xfrm rot="5400000">
                <a:off x="7835527" y="3511380"/>
                <a:ext cx="241354" cy="242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35" name="Right Arrow 81">
              <a:extLst>
                <a:ext uri="{FF2B5EF4-FFF2-40B4-BE49-F238E27FC236}">
                  <a16:creationId xmlns:a16="http://schemas.microsoft.com/office/drawing/2014/main" id="{D6C1B2E1-54BC-4695-8D38-12F0356E15AD}"/>
                </a:ext>
              </a:extLst>
            </p:cNvPr>
            <p:cNvSpPr/>
            <p:nvPr/>
          </p:nvSpPr>
          <p:spPr>
            <a:xfrm rot="16200000">
              <a:off x="4273608" y="3401555"/>
              <a:ext cx="488900" cy="158234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743303E-B4F7-44B5-AEFB-78095E92E604}"/>
                </a:ext>
              </a:extLst>
            </p:cNvPr>
            <p:cNvSpPr txBox="1"/>
            <p:nvPr/>
          </p:nvSpPr>
          <p:spPr>
            <a:xfrm>
              <a:off x="643168" y="2102711"/>
              <a:ext cx="657505" cy="32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Data interface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sp>
          <p:nvSpPr>
            <p:cNvPr id="40" name="TextBox 63">
              <a:extLst>
                <a:ext uri="{FF2B5EF4-FFF2-40B4-BE49-F238E27FC236}">
                  <a16:creationId xmlns:a16="http://schemas.microsoft.com/office/drawing/2014/main" id="{6578EDA8-4404-4FA1-A540-A32F8CE82F14}"/>
                </a:ext>
              </a:extLst>
            </p:cNvPr>
            <p:cNvSpPr txBox="1"/>
            <p:nvPr/>
          </p:nvSpPr>
          <p:spPr>
            <a:xfrm>
              <a:off x="7534056" y="2456905"/>
              <a:ext cx="805529" cy="438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Bit-true protocol interface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43" name="Gruppieren 141">
              <a:extLst>
                <a:ext uri="{FF2B5EF4-FFF2-40B4-BE49-F238E27FC236}">
                  <a16:creationId xmlns:a16="http://schemas.microsoft.com/office/drawing/2014/main" id="{FA52DC21-8AEE-4523-AA57-97DD1E5F3B4F}"/>
                </a:ext>
              </a:extLst>
            </p:cNvPr>
            <p:cNvGrpSpPr/>
            <p:nvPr/>
          </p:nvGrpSpPr>
          <p:grpSpPr>
            <a:xfrm>
              <a:off x="1285527" y="2027714"/>
              <a:ext cx="229903" cy="244273"/>
              <a:chOff x="7721617" y="2736214"/>
              <a:chExt cx="273047" cy="301693"/>
            </a:xfrm>
          </p:grpSpPr>
          <p:sp>
            <p:nvSpPr>
              <p:cNvPr id="82" name="Rectangle 96">
                <a:extLst>
                  <a:ext uri="{FF2B5EF4-FFF2-40B4-BE49-F238E27FC236}">
                    <a16:creationId xmlns:a16="http://schemas.microsoft.com/office/drawing/2014/main" id="{95DEB8E7-957E-422F-87A6-003742F3AE84}"/>
                  </a:ext>
                </a:extLst>
              </p:cNvPr>
              <p:cNvSpPr/>
              <p:nvPr/>
            </p:nvSpPr>
            <p:spPr bwMode="auto">
              <a:xfrm>
                <a:off x="7721617" y="2736214"/>
                <a:ext cx="273047" cy="30169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3" name="Isosceles Triangle 60">
                <a:extLst>
                  <a:ext uri="{FF2B5EF4-FFF2-40B4-BE49-F238E27FC236}">
                    <a16:creationId xmlns:a16="http://schemas.microsoft.com/office/drawing/2014/main" id="{5FBD202F-ACFD-42AE-8310-04F43E50AB3F}"/>
                  </a:ext>
                </a:extLst>
              </p:cNvPr>
              <p:cNvSpPr/>
              <p:nvPr/>
            </p:nvSpPr>
            <p:spPr bwMode="auto">
              <a:xfrm rot="5400000">
                <a:off x="7711048" y="2754291"/>
                <a:ext cx="294185" cy="273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79EC35C-7832-4A08-973C-5417D02107F8}"/>
                </a:ext>
              </a:extLst>
            </p:cNvPr>
            <p:cNvSpPr/>
            <p:nvPr/>
          </p:nvSpPr>
          <p:spPr bwMode="auto">
            <a:xfrm>
              <a:off x="5586784" y="1362036"/>
              <a:ext cx="1382076" cy="36329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de-DE" sz="800" b="1" dirty="0">
                  <a:solidFill>
                    <a:schemeClr val="tx1"/>
                  </a:solidFill>
                  <a:latin typeface="Arial" charset="0"/>
                </a:rPr>
                <a:t>Logging/reporting</a:t>
              </a:r>
              <a:endParaRPr lang="en-US" sz="800" b="1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5" name="Right Arrow 82">
              <a:extLst>
                <a:ext uri="{FF2B5EF4-FFF2-40B4-BE49-F238E27FC236}">
                  <a16:creationId xmlns:a16="http://schemas.microsoft.com/office/drawing/2014/main" id="{F0C5ADAD-FA3E-46F9-8859-86E34096264C}"/>
                </a:ext>
              </a:extLst>
            </p:cNvPr>
            <p:cNvSpPr/>
            <p:nvPr/>
          </p:nvSpPr>
          <p:spPr>
            <a:xfrm rot="5400000">
              <a:off x="4311387" y="1852886"/>
              <a:ext cx="413340" cy="158234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74">
              <a:extLst>
                <a:ext uri="{FF2B5EF4-FFF2-40B4-BE49-F238E27FC236}">
                  <a16:creationId xmlns:a16="http://schemas.microsoft.com/office/drawing/2014/main" id="{CB3526EF-1B91-490F-9681-59C79880CF4A}"/>
                </a:ext>
              </a:extLst>
            </p:cNvPr>
            <p:cNvSpPr>
              <a:spLocks noChangeAspect="1"/>
            </p:cNvSpPr>
            <p:nvPr/>
          </p:nvSpPr>
          <p:spPr bwMode="auto">
            <a:xfrm rot="2683189">
              <a:off x="1596286" y="1558732"/>
              <a:ext cx="196987" cy="170835"/>
            </a:xfrm>
            <a:prstGeom prst="rect">
              <a:avLst/>
            </a:prstGeom>
            <a:solidFill>
              <a:srgbClr val="832D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49FB77A-3D82-4F49-A9EA-BFB30D38F755}"/>
                </a:ext>
              </a:extLst>
            </p:cNvPr>
            <p:cNvSpPr txBox="1"/>
            <p:nvPr/>
          </p:nvSpPr>
          <p:spPr>
            <a:xfrm>
              <a:off x="855501" y="1481388"/>
              <a:ext cx="710218" cy="32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Analysis interface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sp>
          <p:nvSpPr>
            <p:cNvPr id="53" name="Rectangle 74">
              <a:extLst>
                <a:ext uri="{FF2B5EF4-FFF2-40B4-BE49-F238E27FC236}">
                  <a16:creationId xmlns:a16="http://schemas.microsoft.com/office/drawing/2014/main" id="{F820389A-9495-45F4-8C4C-A9DB8B084CF7}"/>
                </a:ext>
              </a:extLst>
            </p:cNvPr>
            <p:cNvSpPr>
              <a:spLocks noChangeAspect="1"/>
            </p:cNvSpPr>
            <p:nvPr/>
          </p:nvSpPr>
          <p:spPr bwMode="auto">
            <a:xfrm rot="2683189">
              <a:off x="4721643" y="4913951"/>
              <a:ext cx="118192" cy="100800"/>
            </a:xfrm>
            <a:prstGeom prst="rect">
              <a:avLst/>
            </a:prstGeom>
            <a:solidFill>
              <a:srgbClr val="832D8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9E0D44B-EF9F-4FC2-8070-CBB95A15D563}"/>
                </a:ext>
              </a:extLst>
            </p:cNvPr>
            <p:cNvSpPr txBox="1"/>
            <p:nvPr/>
          </p:nvSpPr>
          <p:spPr>
            <a:xfrm>
              <a:off x="4845835" y="4842952"/>
              <a:ext cx="1079234" cy="2044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tlm_analysis_port</a:t>
              </a:r>
            </a:p>
          </p:txBody>
        </p:sp>
        <p:cxnSp>
          <p:nvCxnSpPr>
            <p:cNvPr id="55" name="Straight Arrow Connector 89">
              <a:extLst>
                <a:ext uri="{FF2B5EF4-FFF2-40B4-BE49-F238E27FC236}">
                  <a16:creationId xmlns:a16="http://schemas.microsoft.com/office/drawing/2014/main" id="{EE115A18-933F-4DE4-8034-5E7199347EA3}"/>
                </a:ext>
              </a:extLst>
            </p:cNvPr>
            <p:cNvCxnSpPr>
              <a:stCxn id="70" idx="1"/>
            </p:cNvCxnSpPr>
            <p:nvPr/>
          </p:nvCxnSpPr>
          <p:spPr>
            <a:xfrm rot="16200000" flipV="1">
              <a:off x="2257969" y="1163882"/>
              <a:ext cx="661103" cy="1609939"/>
            </a:xfrm>
            <a:prstGeom prst="bentConnector2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90">
              <a:extLst>
                <a:ext uri="{FF2B5EF4-FFF2-40B4-BE49-F238E27FC236}">
                  <a16:creationId xmlns:a16="http://schemas.microsoft.com/office/drawing/2014/main" id="{D6BC4447-4A24-4115-B2B6-5AD6F6BB13F2}"/>
                </a:ext>
              </a:extLst>
            </p:cNvPr>
            <p:cNvCxnSpPr>
              <a:stCxn id="70" idx="2"/>
              <a:endCxn id="32" idx="3"/>
            </p:cNvCxnSpPr>
            <p:nvPr/>
          </p:nvCxnSpPr>
          <p:spPr>
            <a:xfrm rot="10800000">
              <a:off x="2212976" y="2299931"/>
              <a:ext cx="714703" cy="387516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94">
              <a:extLst>
                <a:ext uri="{FF2B5EF4-FFF2-40B4-BE49-F238E27FC236}">
                  <a16:creationId xmlns:a16="http://schemas.microsoft.com/office/drawing/2014/main" id="{0F3AC5BE-EBC6-4BCF-AB92-DAB93E9DD7DD}"/>
                </a:ext>
              </a:extLst>
            </p:cNvPr>
            <p:cNvCxnSpPr>
              <a:cxnSpLocks/>
              <a:endCxn id="63" idx="3"/>
            </p:cNvCxnSpPr>
            <p:nvPr/>
          </p:nvCxnSpPr>
          <p:spPr>
            <a:xfrm rot="10800000" flipV="1">
              <a:off x="2147907" y="2976709"/>
              <a:ext cx="1004871" cy="145784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1018FAB-9DC8-4492-B608-FAF45C584927}"/>
                </a:ext>
              </a:extLst>
            </p:cNvPr>
            <p:cNvCxnSpPr>
              <a:cxnSpLocks/>
              <a:stCxn id="70" idx="6"/>
              <a:endCxn id="61" idx="1"/>
            </p:cNvCxnSpPr>
            <p:nvPr/>
          </p:nvCxnSpPr>
          <p:spPr>
            <a:xfrm flipV="1">
              <a:off x="6108434" y="2685873"/>
              <a:ext cx="504810" cy="1574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100">
              <a:extLst>
                <a:ext uri="{FF2B5EF4-FFF2-40B4-BE49-F238E27FC236}">
                  <a16:creationId xmlns:a16="http://schemas.microsoft.com/office/drawing/2014/main" id="{C97FA18F-AFA8-4B39-A0C5-3D7214DA7201}"/>
                </a:ext>
              </a:extLst>
            </p:cNvPr>
            <p:cNvCxnSpPr>
              <a:endCxn id="44" idx="2"/>
            </p:cNvCxnSpPr>
            <p:nvPr/>
          </p:nvCxnSpPr>
          <p:spPr>
            <a:xfrm flipV="1">
              <a:off x="5142364" y="1725333"/>
              <a:ext cx="1135458" cy="587944"/>
            </a:xfrm>
            <a:prstGeom prst="bentConnector2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1489C1F-79E4-4FA0-8554-6032D7E75D7F}"/>
                </a:ext>
              </a:extLst>
            </p:cNvPr>
            <p:cNvSpPr/>
            <p:nvPr/>
          </p:nvSpPr>
          <p:spPr bwMode="auto">
            <a:xfrm>
              <a:off x="6613244" y="2249253"/>
              <a:ext cx="803890" cy="87324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de-DE" sz="800" b="1" dirty="0"/>
                <a:t>Protocol Port</a:t>
              </a:r>
              <a:endParaRPr lang="en-US" sz="600" b="1" dirty="0"/>
            </a:p>
            <a:p>
              <a:r>
                <a:rPr lang="de-DE" sz="600" dirty="0"/>
                <a:t>b_transport</a:t>
              </a:r>
            </a:p>
            <a:p>
              <a:r>
                <a:rPr lang="de-DE" sz="600" dirty="0"/>
                <a:t>dbg_transport</a:t>
              </a:r>
            </a:p>
            <a:p>
              <a:endParaRPr lang="de-DE" sz="600" dirty="0"/>
            </a:p>
            <a:p>
              <a:r>
                <a:rPr lang="de-DE" sz="600" dirty="0"/>
                <a:t>transfer_data</a:t>
              </a:r>
              <a:endParaRPr lang="en-US" sz="60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2E2A79B-AE94-442A-B747-2F80FD670562}"/>
                </a:ext>
              </a:extLst>
            </p:cNvPr>
            <p:cNvSpPr/>
            <p:nvPr/>
          </p:nvSpPr>
          <p:spPr bwMode="auto">
            <a:xfrm>
              <a:off x="1399506" y="3474480"/>
              <a:ext cx="813468" cy="7558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de-DE" sz="800" b="1" dirty="0"/>
                <a:t>Register Port</a:t>
              </a:r>
              <a:endParaRPr lang="en-US" sz="600" b="1" dirty="0"/>
            </a:p>
            <a:p>
              <a:pPr algn="r"/>
              <a:r>
                <a:rPr lang="de-DE" sz="600" dirty="0"/>
                <a:t>b_transport</a:t>
              </a:r>
            </a:p>
            <a:p>
              <a:pPr algn="r"/>
              <a:r>
                <a:rPr lang="de-DE" sz="600" dirty="0"/>
                <a:t>dbg_transport</a:t>
              </a:r>
              <a:endParaRPr lang="en-US" sz="600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9211F39-5DE4-4DA9-908C-BCBB21F8ABCD}"/>
                </a:ext>
              </a:extLst>
            </p:cNvPr>
            <p:cNvSpPr/>
            <p:nvPr/>
          </p:nvSpPr>
          <p:spPr bwMode="auto">
            <a:xfrm>
              <a:off x="1318324" y="2869195"/>
              <a:ext cx="829582" cy="5065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de-DE" sz="800" b="1" dirty="0"/>
                <a:t>Signal Port</a:t>
              </a:r>
              <a:endParaRPr lang="en-US" sz="600" b="1" dirty="0"/>
            </a:p>
            <a:p>
              <a:pPr algn="r"/>
              <a:r>
                <a:rPr lang="de-DE" sz="600" dirty="0"/>
                <a:t>register_handler</a:t>
              </a:r>
            </a:p>
            <a:p>
              <a:pPr algn="r"/>
              <a:r>
                <a:rPr lang="de-DE" sz="600" dirty="0"/>
                <a:t>trigger_signal</a:t>
              </a:r>
              <a:endParaRPr lang="en-US" sz="600" dirty="0"/>
            </a:p>
          </p:txBody>
        </p:sp>
        <p:grpSp>
          <p:nvGrpSpPr>
            <p:cNvPr id="64" name="Gruppieren 141">
              <a:extLst>
                <a:ext uri="{FF2B5EF4-FFF2-40B4-BE49-F238E27FC236}">
                  <a16:creationId xmlns:a16="http://schemas.microsoft.com/office/drawing/2014/main" id="{A2FE68A7-EE85-40E3-BBE0-58C35D04F537}"/>
                </a:ext>
              </a:extLst>
            </p:cNvPr>
            <p:cNvGrpSpPr/>
            <p:nvPr/>
          </p:nvGrpSpPr>
          <p:grpSpPr>
            <a:xfrm>
              <a:off x="1283991" y="3730480"/>
              <a:ext cx="231303" cy="244273"/>
              <a:chOff x="7721617" y="2736214"/>
              <a:chExt cx="273047" cy="301693"/>
            </a:xfrm>
          </p:grpSpPr>
          <p:sp>
            <p:nvSpPr>
              <p:cNvPr id="80" name="Rectangle 96">
                <a:extLst>
                  <a:ext uri="{FF2B5EF4-FFF2-40B4-BE49-F238E27FC236}">
                    <a16:creationId xmlns:a16="http://schemas.microsoft.com/office/drawing/2014/main" id="{F1E8F8E2-22C8-4FAC-B2FE-42ACE6D04704}"/>
                  </a:ext>
                </a:extLst>
              </p:cNvPr>
              <p:cNvSpPr/>
              <p:nvPr/>
            </p:nvSpPr>
            <p:spPr bwMode="auto">
              <a:xfrm>
                <a:off x="7721617" y="2736214"/>
                <a:ext cx="273047" cy="30169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81" name="Isosceles Triangle 60">
                <a:extLst>
                  <a:ext uri="{FF2B5EF4-FFF2-40B4-BE49-F238E27FC236}">
                    <a16:creationId xmlns:a16="http://schemas.microsoft.com/office/drawing/2014/main" id="{906B7940-6F99-431F-8453-C0929310EA35}"/>
                  </a:ext>
                </a:extLst>
              </p:cNvPr>
              <p:cNvSpPr/>
              <p:nvPr/>
            </p:nvSpPr>
            <p:spPr bwMode="auto">
              <a:xfrm rot="5400000">
                <a:off x="7711048" y="2754291"/>
                <a:ext cx="294185" cy="273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65" name="Gruppieren 20">
              <a:extLst>
                <a:ext uri="{FF2B5EF4-FFF2-40B4-BE49-F238E27FC236}">
                  <a16:creationId xmlns:a16="http://schemas.microsoft.com/office/drawing/2014/main" id="{529EC551-5BE7-45ED-81E3-16F3DFD6D02C}"/>
                </a:ext>
              </a:extLst>
            </p:cNvPr>
            <p:cNvGrpSpPr/>
            <p:nvPr/>
          </p:nvGrpSpPr>
          <p:grpSpPr>
            <a:xfrm>
              <a:off x="7313172" y="2427091"/>
              <a:ext cx="224000" cy="236058"/>
              <a:chOff x="7086537" y="1804474"/>
              <a:chExt cx="264427" cy="291547"/>
            </a:xfrm>
          </p:grpSpPr>
          <p:sp>
            <p:nvSpPr>
              <p:cNvPr id="78" name="Rectangle 45">
                <a:extLst>
                  <a:ext uri="{FF2B5EF4-FFF2-40B4-BE49-F238E27FC236}">
                    <a16:creationId xmlns:a16="http://schemas.microsoft.com/office/drawing/2014/main" id="{B9D9439E-6587-40E9-80A5-0CC98CF58A0A}"/>
                  </a:ext>
                </a:extLst>
              </p:cNvPr>
              <p:cNvSpPr/>
              <p:nvPr/>
            </p:nvSpPr>
            <p:spPr bwMode="auto">
              <a:xfrm rot="10800000">
                <a:off x="7086537" y="1804476"/>
                <a:ext cx="264426" cy="291545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2E75B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9" name="Isosceles Triangle 17">
                <a:extLst>
                  <a:ext uri="{FF2B5EF4-FFF2-40B4-BE49-F238E27FC236}">
                    <a16:creationId xmlns:a16="http://schemas.microsoft.com/office/drawing/2014/main" id="{CEC4637B-CE58-4609-8022-E6902FC4ED44}"/>
                  </a:ext>
                </a:extLst>
              </p:cNvPr>
              <p:cNvSpPr/>
              <p:nvPr/>
            </p:nvSpPr>
            <p:spPr bwMode="auto">
              <a:xfrm rot="16200000">
                <a:off x="7076605" y="1814407"/>
                <a:ext cx="284291" cy="264426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2E75B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66" name="Gruppieren 17">
              <a:extLst>
                <a:ext uri="{FF2B5EF4-FFF2-40B4-BE49-F238E27FC236}">
                  <a16:creationId xmlns:a16="http://schemas.microsoft.com/office/drawing/2014/main" id="{29A0B7BC-602B-475B-A89D-63BDE0BA4FDC}"/>
                </a:ext>
              </a:extLst>
            </p:cNvPr>
            <p:cNvGrpSpPr/>
            <p:nvPr/>
          </p:nvGrpSpPr>
          <p:grpSpPr>
            <a:xfrm>
              <a:off x="7315553" y="2714579"/>
              <a:ext cx="223999" cy="244273"/>
              <a:chOff x="7721617" y="2736214"/>
              <a:chExt cx="273047" cy="301693"/>
            </a:xfrm>
          </p:grpSpPr>
          <p:sp>
            <p:nvSpPr>
              <p:cNvPr id="76" name="Rectangle 96">
                <a:extLst>
                  <a:ext uri="{FF2B5EF4-FFF2-40B4-BE49-F238E27FC236}">
                    <a16:creationId xmlns:a16="http://schemas.microsoft.com/office/drawing/2014/main" id="{F2212929-260F-4243-8C34-4CC5200E3F31}"/>
                  </a:ext>
                </a:extLst>
              </p:cNvPr>
              <p:cNvSpPr/>
              <p:nvPr/>
            </p:nvSpPr>
            <p:spPr bwMode="auto">
              <a:xfrm>
                <a:off x="7721617" y="2736214"/>
                <a:ext cx="273047" cy="30169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600"/>
              </a:p>
            </p:txBody>
          </p:sp>
          <p:sp>
            <p:nvSpPr>
              <p:cNvPr id="77" name="Isosceles Triangle 60">
                <a:extLst>
                  <a:ext uri="{FF2B5EF4-FFF2-40B4-BE49-F238E27FC236}">
                    <a16:creationId xmlns:a16="http://schemas.microsoft.com/office/drawing/2014/main" id="{DC9430B4-E2DB-4EF5-A091-791F5070117C}"/>
                  </a:ext>
                </a:extLst>
              </p:cNvPr>
              <p:cNvSpPr/>
              <p:nvPr/>
            </p:nvSpPr>
            <p:spPr bwMode="auto">
              <a:xfrm rot="5400000">
                <a:off x="7711048" y="2754291"/>
                <a:ext cx="294185" cy="273047"/>
              </a:xfrm>
              <a:prstGeom prst="triangle">
                <a:avLst>
                  <a:gd name="adj" fmla="val 47142"/>
                </a:avLst>
              </a:prstGeom>
              <a:solidFill>
                <a:schemeClr val="bg1"/>
              </a:solidFill>
              <a:ln w="127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67" name="Rectangle 75">
              <a:extLst>
                <a:ext uri="{FF2B5EF4-FFF2-40B4-BE49-F238E27FC236}">
                  <a16:creationId xmlns:a16="http://schemas.microsoft.com/office/drawing/2014/main" id="{8861136C-B8F4-4AFB-AC31-414BDC83226A}"/>
                </a:ext>
              </a:extLst>
            </p:cNvPr>
            <p:cNvSpPr/>
            <p:nvPr/>
          </p:nvSpPr>
          <p:spPr bwMode="auto">
            <a:xfrm>
              <a:off x="1254600" y="2963382"/>
              <a:ext cx="138372" cy="13295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68" name="Rectangle 74">
              <a:extLst>
                <a:ext uri="{FF2B5EF4-FFF2-40B4-BE49-F238E27FC236}">
                  <a16:creationId xmlns:a16="http://schemas.microsoft.com/office/drawing/2014/main" id="{DBE92057-A7AA-49B8-8443-5A9B98B258DD}"/>
                </a:ext>
              </a:extLst>
            </p:cNvPr>
            <p:cNvSpPr/>
            <p:nvPr/>
          </p:nvSpPr>
          <p:spPr bwMode="auto">
            <a:xfrm>
              <a:off x="1254486" y="3173404"/>
              <a:ext cx="138603" cy="13351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69" name="TextBox 63">
              <a:extLst>
                <a:ext uri="{FF2B5EF4-FFF2-40B4-BE49-F238E27FC236}">
                  <a16:creationId xmlns:a16="http://schemas.microsoft.com/office/drawing/2014/main" id="{095F4A82-17E2-46E9-833D-09DDBA378B80}"/>
                </a:ext>
              </a:extLst>
            </p:cNvPr>
            <p:cNvSpPr txBox="1"/>
            <p:nvPr/>
          </p:nvSpPr>
          <p:spPr>
            <a:xfrm>
              <a:off x="697584" y="2946390"/>
              <a:ext cx="751060" cy="321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>
                  <a:solidFill>
                    <a:schemeClr val="tx2"/>
                  </a:solidFill>
                </a:rPr>
                <a:t>Signal interface</a:t>
              </a:r>
              <a:endParaRPr lang="en-US" sz="800" dirty="0" err="1">
                <a:solidFill>
                  <a:schemeClr val="tx2"/>
                </a:solidFill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CF70872-FB7D-4D5B-B1BF-140B6B4648EF}"/>
                </a:ext>
              </a:extLst>
            </p:cNvPr>
            <p:cNvSpPr/>
            <p:nvPr/>
          </p:nvSpPr>
          <p:spPr>
            <a:xfrm>
              <a:off x="2927678" y="2138670"/>
              <a:ext cx="3180756" cy="109755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Behavior</a:t>
              </a:r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97793FE-1C5E-49E1-9D7F-61EC43208BFD}"/>
                </a:ext>
              </a:extLst>
            </p:cNvPr>
            <p:cNvSpPr/>
            <p:nvPr/>
          </p:nvSpPr>
          <p:spPr bwMode="auto">
            <a:xfrm>
              <a:off x="3686340" y="1362036"/>
              <a:ext cx="1663432" cy="36329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de-DE" sz="800" b="1" dirty="0">
                  <a:solidFill>
                    <a:schemeClr val="tx1"/>
                  </a:solidFill>
                  <a:latin typeface="Arial" charset="0"/>
                </a:rPr>
                <a:t>CCI parameters</a:t>
              </a:r>
              <a:endParaRPr lang="en-US" sz="800" b="1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C7575EF-E67D-44C1-8797-7F99AD807BC8}"/>
                </a:ext>
              </a:extLst>
            </p:cNvPr>
            <p:cNvSpPr/>
            <p:nvPr/>
          </p:nvSpPr>
          <p:spPr bwMode="auto">
            <a:xfrm>
              <a:off x="2927678" y="3725123"/>
              <a:ext cx="3794067" cy="72659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de-DE" sz="800" b="1" dirty="0">
                  <a:solidFill>
                    <a:schemeClr val="tx1"/>
                  </a:solidFill>
                  <a:latin typeface="Arial" charset="0"/>
                </a:rPr>
                <a:t>Control Register Bank</a:t>
              </a:r>
              <a:endParaRPr lang="en-US" sz="800" b="1" dirty="0">
                <a:solidFill>
                  <a:schemeClr val="tx1"/>
                </a:solidFill>
                <a:latin typeface="Arial" charset="0"/>
              </a:endParaRP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9B1E4C-AB34-4708-A3EC-7B6FA399273D}"/>
                </a:ext>
              </a:extLst>
            </p:cNvPr>
            <p:cNvCxnSpPr>
              <a:stCxn id="74" idx="1"/>
              <a:endCxn id="62" idx="3"/>
            </p:cNvCxnSpPr>
            <p:nvPr/>
          </p:nvCxnSpPr>
          <p:spPr>
            <a:xfrm rot="10800000">
              <a:off x="2212974" y="3852421"/>
              <a:ext cx="1417776" cy="297751"/>
            </a:xfrm>
            <a:prstGeom prst="bentConnector3">
              <a:avLst>
                <a:gd name="adj1" fmla="val 71163"/>
              </a:avLst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BE596B0-4F19-41F7-BAF4-298F108E6090}"/>
                </a:ext>
              </a:extLst>
            </p:cNvPr>
            <p:cNvSpPr/>
            <p:nvPr/>
          </p:nvSpPr>
          <p:spPr bwMode="auto">
            <a:xfrm>
              <a:off x="3630750" y="3936212"/>
              <a:ext cx="2901337" cy="42791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de-DE" sz="800" b="1" dirty="0"/>
                <a:t>module registers</a:t>
              </a:r>
              <a:endParaRPr lang="de-DE" sz="600" b="1" dirty="0">
                <a:solidFill>
                  <a:schemeClr val="tx1"/>
                </a:solidFill>
              </a:endParaRPr>
            </a:p>
            <a:p>
              <a:r>
                <a:rPr lang="de-DE" sz="600" dirty="0"/>
                <a:t>reg_0</a:t>
              </a:r>
              <a:br>
                <a:rPr lang="de-DE" sz="600" dirty="0"/>
              </a:br>
              <a:r>
                <a:rPr lang="de-DE" sz="600" dirty="0"/>
                <a:t>...</a:t>
              </a: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96BAE036-B7CD-4F2F-BACC-51A35FE81C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98618" y="4122143"/>
              <a:ext cx="56053" cy="56053"/>
            </a:xfrm>
            <a:prstGeom prst="flowChartConnector">
              <a:avLst/>
            </a:prstGeom>
            <a:solidFill>
              <a:srgbClr val="595959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Title 3">
            <a:extLst>
              <a:ext uri="{FF2B5EF4-FFF2-40B4-BE49-F238E27FC236}">
                <a16:creationId xmlns:a16="http://schemas.microsoft.com/office/drawing/2014/main" id="{12BF6972-C856-44AB-808B-1BE711152C14}"/>
              </a:ext>
            </a:extLst>
          </p:cNvPr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dirty="0"/>
              <a:t>Generic model bare-bone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42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1118</Words>
  <Application>Microsoft Office PowerPoint</Application>
  <PresentationFormat>Widescreen</PresentationFormat>
  <Paragraphs>412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Consolas</vt:lpstr>
      <vt:lpstr>Office Theme</vt:lpstr>
      <vt:lpstr>Increasing Efficiency and Reuse in Modeling SystemC/TLM IPs Targeting  Virtual Prototypes for Software Development</vt:lpstr>
      <vt:lpstr>PowerPoint Presentation</vt:lpstr>
      <vt:lpstr>Current problems in Virtual Prototyping</vt:lpstr>
      <vt:lpstr>Outline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Configuration, Control and Inspection (CCI)</vt:lpstr>
      <vt:lpstr>Configuration, Control and Inspection (CCI) ctd’</vt:lpstr>
      <vt:lpstr>Factory framework</vt:lpstr>
      <vt:lpstr>Outline</vt:lpstr>
      <vt:lpstr>Behavior Implementation</vt:lpstr>
      <vt:lpstr>Protocol example: USB/xHCI</vt:lpstr>
      <vt:lpstr>Outline</vt:lpstr>
      <vt:lpstr>Results</vt:lpstr>
      <vt:lpstr>Conclusion</vt:lpstr>
      <vt:lpstr>Conclusion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2018-10-04T06:12:35Z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