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3"/>
  </p:notesMasterIdLst>
  <p:handoutMasterIdLst>
    <p:handoutMasterId r:id="rId24"/>
  </p:handoutMasterIdLst>
  <p:sldIdLst>
    <p:sldId id="501" r:id="rId5"/>
    <p:sldId id="502" r:id="rId6"/>
    <p:sldId id="503" r:id="rId7"/>
    <p:sldId id="504" r:id="rId8"/>
    <p:sldId id="506" r:id="rId9"/>
    <p:sldId id="507" r:id="rId10"/>
    <p:sldId id="508" r:id="rId11"/>
    <p:sldId id="509" r:id="rId12"/>
    <p:sldId id="515" r:id="rId13"/>
    <p:sldId id="510" r:id="rId14"/>
    <p:sldId id="516" r:id="rId15"/>
    <p:sldId id="511" r:id="rId16"/>
    <p:sldId id="517" r:id="rId17"/>
    <p:sldId id="512" r:id="rId18"/>
    <p:sldId id="513" r:id="rId19"/>
    <p:sldId id="518" r:id="rId20"/>
    <p:sldId id="514" r:id="rId21"/>
    <p:sldId id="505" r:id="rId22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47" autoAdjust="0"/>
    <p:restoredTop sz="85829" autoAdjust="0"/>
  </p:normalViewPr>
  <p:slideViewPr>
    <p:cSldViewPr>
      <p:cViewPr varScale="1">
        <p:scale>
          <a:sx n="106" d="100"/>
          <a:sy n="106" d="100"/>
        </p:scale>
        <p:origin x="-96" y="-5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10.09.2018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9/10/2018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9/10/2018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9/10/2018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10820400" cy="1470025"/>
          </a:xfrm>
        </p:spPr>
        <p:txBody>
          <a:bodyPr>
            <a:noAutofit/>
          </a:bodyPr>
          <a:lstStyle/>
          <a:p>
            <a:r>
              <a:rPr lang="en-US" sz="3600" smtClean="0"/>
              <a:t>Use Stimulus Domain for Systematic Exploration </a:t>
            </a:r>
            <a:br>
              <a:rPr lang="en-US" sz="3600" smtClean="0"/>
            </a:br>
            <a:r>
              <a:rPr lang="en-US" sz="3600" smtClean="0"/>
              <a:t>of Time Dimension and Automatic Testcase Construction</a:t>
            </a:r>
            <a:endParaRPr lang="en-US" sz="36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u="sng" smtClean="0"/>
              <a:t>Ning Chen</a:t>
            </a:r>
            <a:r>
              <a:rPr lang="en-US" smtClean="0"/>
              <a:t>, Martin Ruhwandl</a:t>
            </a:r>
          </a:p>
          <a:p>
            <a:r>
              <a:rPr lang="en-US" smtClean="0"/>
              <a:t>Infineon Technologies </a:t>
            </a:r>
            <a:r>
              <a:rPr lang="en-US" smtClean="0"/>
              <a:t>AG</a:t>
            </a:r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271" y="6135379"/>
            <a:ext cx="1085850" cy="47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Stimuli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mtClean="0"/>
                  <a:t>Set of Stimulus Domains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𝑫</m:t>
                      </m:r>
                      <m:r>
                        <a:rPr lang="en-US" i="1"/>
                        <m:t>≡</m:t>
                      </m:r>
                      <m:d>
                        <m:dPr>
                          <m:begChr m:val="{"/>
                          <m:endChr m:val="}"/>
                          <m:ctrlPr>
                            <a:rPr lang="de-DE" i="1"/>
                          </m:ctrlPr>
                        </m:dPr>
                        <m:e>
                          <m:sSub>
                            <m:sSubPr>
                              <m:ctrlPr>
                                <a:rPr lang="de-DE" b="1" i="1"/>
                              </m:ctrlPr>
                            </m:sSubPr>
                            <m:e>
                              <m:r>
                                <a:rPr lang="en-US" b="1" i="1"/>
                                <m:t>𝑫</m:t>
                              </m:r>
                            </m:e>
                            <m:sub>
                              <m:r>
                                <a:rPr lang="en-US" i="1"/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i="1"/>
                        <m:t>, </m:t>
                      </m:r>
                      <m:r>
                        <a:rPr lang="en-US" i="1"/>
                        <m:t>𝑖</m:t>
                      </m:r>
                      <m:r>
                        <a:rPr lang="en-US" i="1"/>
                        <m:t>=1..</m:t>
                      </m:r>
                      <m:r>
                        <a:rPr lang="en-US" i="1"/>
                        <m:t>𝑚</m:t>
                      </m:r>
                    </m:oMath>
                  </m:oMathPara>
                </a14:m>
                <a:endParaRPr lang="en-US" smtClean="0"/>
              </a:p>
              <a:p>
                <a:pPr marL="0" indent="0">
                  <a:buNone/>
                </a:pPr>
                <a:r>
                  <a:rPr lang="en-US" smtClean="0"/>
                  <a:t>where</a:t>
                </a:r>
                <a:endParaRPr lang="en-US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/>
                          </m:ctrlPr>
                        </m:sSubPr>
                        <m:e>
                          <m:r>
                            <a:rPr lang="en-US" b="1" i="1"/>
                            <m:t>𝑫</m:t>
                          </m:r>
                        </m:e>
                        <m:sub>
                          <m:r>
                            <a:rPr lang="en-US" i="1"/>
                            <m:t>𝑖</m:t>
                          </m:r>
                        </m:sub>
                      </m:sSub>
                      <m:r>
                        <a:rPr lang="en-US" i="1"/>
                        <m:t>≡</m:t>
                      </m:r>
                      <m:d>
                        <m:dPr>
                          <m:begChr m:val="{"/>
                          <m:endChr m:val="}"/>
                          <m:ctrlPr>
                            <a:rPr lang="de-DE" i="1"/>
                          </m:ctrlPr>
                        </m:dPr>
                        <m:e>
                          <m:sSub>
                            <m:sSubPr>
                              <m:ctrlPr>
                                <a:rPr lang="de-DE" b="1" i="1"/>
                              </m:ctrlPr>
                            </m:sSubPr>
                            <m:e>
                              <m:r>
                                <a:rPr lang="en-US" b="1" i="1"/>
                                <m:t>𝑪</m:t>
                              </m:r>
                            </m:e>
                            <m:sub>
                              <m:r>
                                <a:rPr lang="en-US" i="1"/>
                                <m:t>𝑖</m:t>
                              </m:r>
                            </m:sub>
                          </m:sSub>
                          <m:r>
                            <a:rPr lang="en-US" i="1"/>
                            <m:t>, </m:t>
                          </m:r>
                          <m:sSub>
                            <m:sSubPr>
                              <m:ctrlPr>
                                <a:rPr lang="de-DE" b="1" i="1"/>
                              </m:ctrlPr>
                            </m:sSubPr>
                            <m:e>
                              <m:r>
                                <a:rPr lang="en-US" b="1" i="1"/>
                                <m:t>𝑺</m:t>
                              </m:r>
                            </m:e>
                            <m:sub>
                              <m:r>
                                <a:rPr lang="en-US" i="1"/>
                                <m:t>𝑖</m:t>
                              </m:r>
                            </m:sub>
                          </m:sSub>
                          <m:r>
                            <a:rPr lang="en-US" i="1"/>
                            <m:t>, </m:t>
                          </m:r>
                          <m:sSub>
                            <m:sSubPr>
                              <m:ctrlPr>
                                <a:rPr lang="de-DE" b="1" i="1"/>
                              </m:ctrlPr>
                            </m:sSubPr>
                            <m:e>
                              <m:r>
                                <a:rPr lang="en-US" b="1" i="1"/>
                                <m:t>𝑷</m:t>
                              </m:r>
                            </m:e>
                            <m:sub>
                              <m:r>
                                <a:rPr lang="en-US" i="1"/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de-DE" i="1"/>
                              </m:ctrlPr>
                            </m:dPr>
                            <m:e>
                              <m:r>
                                <a:rPr lang="en-US" i="1"/>
                                <m:t>𝑡</m:t>
                              </m:r>
                            </m:e>
                          </m:d>
                          <m:r>
                            <a:rPr lang="en-US" i="1"/>
                            <m:t>, </m:t>
                          </m:r>
                          <m:sSub>
                            <m:sSubPr>
                              <m:ctrlPr>
                                <a:rPr lang="de-DE" i="1"/>
                              </m:ctrlPr>
                            </m:sSubPr>
                            <m:e>
                              <m:r>
                                <a:rPr lang="en-US" i="1"/>
                                <m:t>𝑟</m:t>
                              </m:r>
                            </m:e>
                            <m:sub>
                              <m:r>
                                <a:rPr lang="en-US" i="1"/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de-DE" i="1"/>
                              </m:ctrlPr>
                            </m:dPr>
                            <m:e>
                              <m:r>
                                <a:rPr lang="en-US" i="1"/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mtClean="0"/>
              </a:p>
              <a:p>
                <a:endParaRPr lang="en-US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12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5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Principles of Construction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mtClean="0"/>
                  <a:t>Completeness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𝑪</m:t>
                      </m:r>
                      <m:r>
                        <a:rPr lang="en-US"/>
                        <m:t>=</m:t>
                      </m:r>
                      <m:nary>
                        <m:naryPr>
                          <m:chr m:val="⋃"/>
                          <m:limLoc m:val="undOvr"/>
                          <m:ctrlPr>
                            <a:rPr lang="de-DE" i="1"/>
                          </m:ctrlPr>
                        </m:naryPr>
                        <m:sub>
                          <m:r>
                            <a:rPr lang="en-US" i="1"/>
                            <m:t>𝑖</m:t>
                          </m:r>
                          <m:r>
                            <a:rPr lang="en-US" i="1"/>
                            <m:t>=1</m:t>
                          </m:r>
                        </m:sub>
                        <m:sup>
                          <m:r>
                            <a:rPr lang="en-US" i="1"/>
                            <m:t>𝑚</m:t>
                          </m:r>
                        </m:sup>
                        <m:e>
                          <m:sSub>
                            <m:sSubPr>
                              <m:ctrlPr>
                                <a:rPr lang="de-DE" b="1" i="1"/>
                              </m:ctrlPr>
                            </m:sSubPr>
                            <m:e>
                              <m:r>
                                <a:rPr lang="en-US" b="1" i="1"/>
                                <m:t>𝑪</m:t>
                              </m:r>
                            </m:e>
                            <m:sub>
                              <m:r>
                                <a:rPr lang="en-US" b="1" i="1"/>
                                <m:t>𝒊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mtClean="0"/>
              </a:p>
              <a:p>
                <a:r>
                  <a:rPr lang="en-US" smtClean="0"/>
                  <a:t>Singularity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/>
                          </m:ctrlPr>
                        </m:sSubPr>
                        <m:e>
                          <m:r>
                            <a:rPr lang="en-US" b="1" i="1"/>
                            <m:t>𝑪</m:t>
                          </m:r>
                        </m:e>
                        <m:sub>
                          <m:r>
                            <a:rPr lang="en-US" i="1"/>
                            <m:t>𝑖</m:t>
                          </m:r>
                        </m:sub>
                      </m:sSub>
                      <m:nary>
                        <m:naryPr>
                          <m:chr m:val="⋂"/>
                          <m:limLoc m:val="undOvr"/>
                          <m:subHide m:val="on"/>
                          <m:supHide m:val="on"/>
                          <m:ctrlPr>
                            <a:rPr lang="de-DE" i="1"/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de-DE" i="1"/>
                              </m:ctrlPr>
                            </m:sSubPr>
                            <m:e>
                              <m:r>
                                <a:rPr lang="en-US" b="1" i="1"/>
                                <m:t>𝑪</m:t>
                              </m:r>
                            </m:e>
                            <m:sub>
                              <m:r>
                                <a:rPr lang="en-US" i="1"/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/>
                        <m:t>=∅, ∀</m:t>
                      </m:r>
                      <m:r>
                        <a:rPr lang="en-US" i="1"/>
                        <m:t>𝑖</m:t>
                      </m:r>
                      <m:r>
                        <a:rPr lang="en-US"/>
                        <m:t>,</m:t>
                      </m:r>
                      <m:r>
                        <a:rPr lang="en-US" i="1"/>
                        <m:t>𝑗</m:t>
                      </m:r>
                      <m:r>
                        <a:rPr lang="en-US"/>
                        <m:t>=1..</m:t>
                      </m:r>
                      <m:r>
                        <m:rPr>
                          <m:sty m:val="p"/>
                        </m:rPr>
                        <a:rPr lang="en-US"/>
                        <m:t>m</m:t>
                      </m:r>
                      <m:r>
                        <a:rPr lang="en-US"/>
                        <m:t>, </m:t>
                      </m:r>
                      <m:r>
                        <a:rPr lang="en-US" i="1"/>
                        <m:t>𝑖</m:t>
                      </m:r>
                      <m:r>
                        <a:rPr lang="en-US"/>
                        <m:t>≠</m:t>
                      </m:r>
                      <m:r>
                        <a:rPr lang="en-US" i="1"/>
                        <m:t>𝑗</m:t>
                      </m:r>
                    </m:oMath>
                  </m:oMathPara>
                </a14:m>
                <a:endParaRPr lang="en-US" smtClean="0"/>
              </a:p>
              <a:p>
                <a:r>
                  <a:rPr lang="en-US" smtClean="0"/>
                  <a:t>Orthogonality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/>
                          </m:ctrlPr>
                        </m:sSubPr>
                        <m:e>
                          <m:r>
                            <a:rPr lang="en-US" b="1" i="1"/>
                            <m:t>𝑫</m:t>
                          </m:r>
                        </m:e>
                        <m:sub>
                          <m:r>
                            <a:rPr lang="en-US" i="1"/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de-DE" i="1"/>
                          </m:ctrlPr>
                        </m:sSubPr>
                        <m:e>
                          <m:r>
                            <a:rPr lang="en-US" i="1"/>
                            <m:t>⊥</m:t>
                          </m:r>
                          <m:r>
                            <a:rPr lang="en-US" b="1" i="1"/>
                            <m:t>𝑫</m:t>
                          </m:r>
                        </m:e>
                        <m:sub>
                          <m:r>
                            <a:rPr lang="en-US" i="1"/>
                            <m:t>𝑗</m:t>
                          </m:r>
                        </m:sub>
                      </m:sSub>
                      <m:r>
                        <a:rPr lang="en-US"/>
                        <m:t>, ∀</m:t>
                      </m:r>
                      <m:r>
                        <a:rPr lang="en-US" i="1"/>
                        <m:t>𝑖</m:t>
                      </m:r>
                      <m:r>
                        <a:rPr lang="en-US"/>
                        <m:t>,</m:t>
                      </m:r>
                      <m:r>
                        <a:rPr lang="en-US" i="1"/>
                        <m:t>𝑗</m:t>
                      </m:r>
                      <m:r>
                        <a:rPr lang="en-US"/>
                        <m:t>=1..</m:t>
                      </m:r>
                      <m:r>
                        <m:rPr>
                          <m:sty m:val="p"/>
                        </m:rPr>
                        <a:rPr lang="en-US"/>
                        <m:t>m</m:t>
                      </m:r>
                      <m:r>
                        <a:rPr lang="en-US"/>
                        <m:t>, </m:t>
                      </m:r>
                      <m:r>
                        <a:rPr lang="en-US" i="1"/>
                        <m:t>𝑖</m:t>
                      </m:r>
                      <m:r>
                        <a:rPr lang="en-US"/>
                        <m:t>≠</m:t>
                      </m:r>
                      <m:r>
                        <a:rPr lang="en-US" i="1"/>
                        <m:t>𝑗</m:t>
                      </m:r>
                    </m:oMath>
                  </m:oMathPara>
                </a14:m>
                <a:endParaRPr lang="en-US" smtClean="0"/>
              </a:p>
              <a:p>
                <a:endParaRPr lang="en-US" smtClean="0"/>
              </a:p>
              <a:p>
                <a:endParaRPr lang="en-US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44" t="-12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4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Tree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Introduce further level of grouping</a:t>
            </a:r>
            <a:endParaRPr lang="en-US"/>
          </a:p>
          <a:p>
            <a:pPr marL="0" indent="0">
              <a:buNone/>
            </a:pPr>
            <a:endParaRPr lang="en-US" smtClean="0"/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362200"/>
            <a:ext cx="4473575" cy="302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95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Interaction Matrix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mtClean="0"/>
                  <a:t>Encode runtime </a:t>
                </a:r>
                <a:r>
                  <a:rPr lang="en-US" smtClean="0"/>
                  <a:t>information of </a:t>
                </a:r>
                <a:r>
                  <a:rPr lang="en-US" smtClean="0"/>
                  <a:t>interaction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𝑰</m:t>
                      </m:r>
                      <m:d>
                        <m:dPr>
                          <m:ctrlPr>
                            <a:rPr lang="de-DE" b="1" i="1"/>
                          </m:ctrlPr>
                        </m:dPr>
                        <m:e>
                          <m:r>
                            <a:rPr lang="en-US" i="1"/>
                            <m:t>𝑡</m:t>
                          </m:r>
                        </m:e>
                      </m:d>
                      <m:r>
                        <a:rPr lang="en-US" b="1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de-DE" b="1" i="1"/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1" i="1"/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11</m:t>
                                    </m:r>
                                  </m:sub>
                                </m:sSub>
                                <m:r>
                                  <a:rPr lang="en-US" i="1"/>
                                  <m:t>(</m:t>
                                </m:r>
                                <m:r>
                                  <a:rPr lang="en-US" i="1"/>
                                  <m:t>𝑡</m:t>
                                </m:r>
                                <m:r>
                                  <a:rPr lang="en-US" i="1"/>
                                  <m:t>)</m:t>
                                </m:r>
                              </m:e>
                              <m:e>
                                <m:r>
                                  <a:rPr lang="en-US" b="1" i="1"/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1</m:t>
                                    </m:r>
                                    <m:r>
                                      <a:rPr lang="en-US" i="1"/>
                                      <m:t>𝑚</m:t>
                                    </m:r>
                                  </m:sub>
                                </m:sSub>
                                <m:r>
                                  <a:rPr lang="en-US" i="1"/>
                                  <m:t>(</m:t>
                                </m:r>
                                <m:r>
                                  <a:rPr lang="en-US" i="1"/>
                                  <m:t>𝑡</m:t>
                                </m:r>
                                <m:r>
                                  <a:rPr lang="en-US" i="1"/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/>
                                  <m:t>⋮</m:t>
                                </m:r>
                              </m:e>
                              <m:e>
                                <m:r>
                                  <a:rPr lang="en-US" b="1" i="1"/>
                                  <m:t>⋱</m:t>
                                </m:r>
                              </m:e>
                              <m:e>
                                <m:r>
                                  <a:rPr lang="en-US" b="1" i="1"/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𝑚</m:t>
                                    </m:r>
                                    <m:r>
                                      <a:rPr lang="en-US" i="1"/>
                                      <m:t>1</m:t>
                                    </m:r>
                                  </m:sub>
                                </m:sSub>
                                <m:r>
                                  <a:rPr lang="en-US" i="1"/>
                                  <m:t>(</m:t>
                                </m:r>
                                <m:r>
                                  <a:rPr lang="en-US" i="1"/>
                                  <m:t>𝑡</m:t>
                                </m:r>
                                <m:r>
                                  <a:rPr lang="en-US" i="1"/>
                                  <m:t>)</m:t>
                                </m:r>
                              </m:e>
                              <m:e>
                                <m:r>
                                  <a:rPr lang="en-US" b="1" i="1"/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𝑚𝑚</m:t>
                                    </m:r>
                                  </m:sub>
                                </m:sSub>
                                <m:r>
                                  <a:rPr lang="en-US" i="1"/>
                                  <m:t>(</m:t>
                                </m:r>
                                <m:r>
                                  <a:rPr lang="en-US" i="1"/>
                                  <m:t>𝑡</m:t>
                                </m:r>
                                <m:r>
                                  <a:rPr lang="en-US" i="1"/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mtClean="0"/>
              </a:p>
              <a:p>
                <a:r>
                  <a:rPr lang="en-US" smtClean="0"/>
                  <a:t>Simple Boolean case</a:t>
                </a:r>
                <a:endParaRPr lang="en-US" smtClean="0"/>
              </a:p>
              <a:p>
                <a:endParaRPr lang="en-US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44" t="-12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657600"/>
            <a:ext cx="44958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70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 Category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Autonomous</a:t>
            </a:r>
          </a:p>
          <a:p>
            <a:pPr lvl="1"/>
            <a:r>
              <a:rPr lang="en-US" smtClean="0"/>
              <a:t>Free run</a:t>
            </a:r>
            <a:endParaRPr lang="en-US" smtClean="0"/>
          </a:p>
          <a:p>
            <a:r>
              <a:rPr lang="en-US" smtClean="0"/>
              <a:t>Reactive</a:t>
            </a:r>
          </a:p>
          <a:p>
            <a:pPr lvl="1"/>
            <a:r>
              <a:rPr lang="en-US" smtClean="0"/>
              <a:t>Active only upon certain events</a:t>
            </a:r>
            <a:endParaRPr lang="en-US" smtClean="0"/>
          </a:p>
          <a:p>
            <a:r>
              <a:rPr lang="en-US" smtClean="0"/>
              <a:t>Common</a:t>
            </a:r>
          </a:p>
          <a:p>
            <a:pPr lvl="1"/>
            <a:r>
              <a:rPr lang="en-US" smtClean="0"/>
              <a:t>Between Autonomous and Reactive</a:t>
            </a:r>
            <a:endParaRPr lang="en-US" smtClean="0"/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Mindset for </a:t>
            </a:r>
            <a:r>
              <a:rPr lang="en-US" smtClean="0"/>
              <a:t>stimulation</a:t>
            </a:r>
            <a:endParaRPr lang="en-US" smtClean="0"/>
          </a:p>
          <a:p>
            <a:r>
              <a:rPr lang="en-US" smtClean="0"/>
              <a:t>Automatic </a:t>
            </a:r>
            <a:r>
              <a:rPr lang="en-US" smtClean="0"/>
              <a:t>testbench construction</a:t>
            </a:r>
            <a:endParaRPr lang="en-US"/>
          </a:p>
          <a:p>
            <a:r>
              <a:rPr lang="en-US" smtClean="0"/>
              <a:t>Reuse </a:t>
            </a:r>
            <a:r>
              <a:rPr lang="en-US" smtClean="0"/>
              <a:t>across </a:t>
            </a:r>
            <a:r>
              <a:rPr lang="en-US" smtClean="0"/>
              <a:t>IPs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3581400"/>
            <a:ext cx="4419600" cy="195072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56" y="3657600"/>
            <a:ext cx="5410200" cy="193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6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First IP</a:t>
            </a:r>
          </a:p>
          <a:p>
            <a:pPr lvl="1"/>
            <a:r>
              <a:rPr lang="en-US" smtClean="0"/>
              <a:t>10 Stimulus Domains</a:t>
            </a:r>
          </a:p>
          <a:p>
            <a:pPr lvl="1"/>
            <a:r>
              <a:rPr lang="en-US" smtClean="0"/>
              <a:t>~20 issues identified</a:t>
            </a:r>
          </a:p>
          <a:p>
            <a:r>
              <a:rPr lang="en-US" smtClean="0"/>
              <a:t>Second IP</a:t>
            </a:r>
          </a:p>
          <a:p>
            <a:pPr lvl="1"/>
            <a:r>
              <a:rPr lang="en-US" smtClean="0"/>
              <a:t>14 Stimulus Domains</a:t>
            </a:r>
          </a:p>
          <a:p>
            <a:pPr lvl="1"/>
            <a:r>
              <a:rPr lang="en-US" smtClean="0"/>
              <a:t>Zero bugs ensured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0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framework for stimulation based on Stimulus Domain</a:t>
            </a:r>
            <a:endParaRPr lang="en-US" smtClean="0"/>
          </a:p>
          <a:p>
            <a:r>
              <a:rPr lang="en-US" smtClean="0"/>
              <a:t>Systematic exploration of time dimension</a:t>
            </a:r>
          </a:p>
          <a:p>
            <a:r>
              <a:rPr lang="en-US" smtClean="0"/>
              <a:t>Automatic t</a:t>
            </a:r>
            <a:r>
              <a:rPr lang="en-US" smtClean="0"/>
              <a:t>estcase construction</a:t>
            </a:r>
            <a:endParaRPr lang="en-US" smtClean="0"/>
          </a:p>
          <a:p>
            <a:r>
              <a:rPr lang="en-US" smtClean="0"/>
              <a:t>Enhance the state of the art with a stimuli-driven </a:t>
            </a:r>
            <a:r>
              <a:rPr lang="en-US"/>
              <a:t>a</a:t>
            </a:r>
            <a:r>
              <a:rPr lang="en-US" smtClean="0"/>
              <a:t>spect</a:t>
            </a:r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0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Questions?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Simple Question</a:t>
            </a:r>
          </a:p>
          <a:p>
            <a:pPr lvl="1"/>
            <a:r>
              <a:rPr lang="en-US" smtClean="0"/>
              <a:t>Is it random enough?</a:t>
            </a:r>
          </a:p>
          <a:p>
            <a:r>
              <a:rPr lang="en-US" smtClean="0"/>
              <a:t>The Answer</a:t>
            </a:r>
          </a:p>
          <a:p>
            <a:r>
              <a:rPr lang="en-US" smtClean="0"/>
              <a:t>Structured Approach</a:t>
            </a:r>
          </a:p>
          <a:p>
            <a:pPr lvl="1"/>
            <a:r>
              <a:rPr lang="en-US" smtClean="0"/>
              <a:t>Stimulus </a:t>
            </a:r>
            <a:r>
              <a:rPr lang="en-US" smtClean="0"/>
              <a:t>Domain</a:t>
            </a:r>
          </a:p>
          <a:p>
            <a:pPr lvl="1"/>
            <a:r>
              <a:rPr lang="en-US" smtClean="0"/>
              <a:t>Principles of Construction</a:t>
            </a:r>
            <a:endParaRPr lang="en-US" dirty="0" smtClean="0"/>
          </a:p>
          <a:p>
            <a:r>
              <a:rPr lang="en-US" smtClean="0"/>
              <a:t>Applications and Results</a:t>
            </a:r>
          </a:p>
          <a:p>
            <a:r>
              <a:rPr lang="en-US" smtClean="0"/>
              <a:t>Summary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Simple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Context</a:t>
            </a:r>
          </a:p>
          <a:p>
            <a:pPr lvl="1"/>
            <a:r>
              <a:rPr lang="en-US" smtClean="0"/>
              <a:t>A digital circuit, e.g., an IP</a:t>
            </a:r>
          </a:p>
          <a:p>
            <a:pPr lvl="1"/>
            <a:r>
              <a:rPr lang="en-US" smtClean="0"/>
              <a:t>A Testbench, i.e., verification environment and its attached testcases</a:t>
            </a:r>
          </a:p>
          <a:p>
            <a:r>
              <a:rPr lang="en-US" smtClean="0"/>
              <a:t>Is it random enough? </a:t>
            </a:r>
            <a:endParaRPr lang="en-US" dirty="0" smtClean="0"/>
          </a:p>
          <a:p>
            <a:pPr lvl="1"/>
            <a:r>
              <a:rPr lang="en-US" smtClean="0"/>
              <a:t>What is “it”?</a:t>
            </a:r>
          </a:p>
          <a:p>
            <a:pPr lvl="1"/>
            <a:r>
              <a:rPr lang="en-US" smtClean="0"/>
              <a:t>What is “random”?</a:t>
            </a:r>
          </a:p>
          <a:p>
            <a:pPr lvl="1"/>
            <a:r>
              <a:rPr lang="en-US" smtClean="0"/>
              <a:t>What is “enough”?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“it” – Is it random enough?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controlled </a:t>
            </a:r>
            <a:r>
              <a:rPr lang="en-US"/>
              <a:t>discrete-step processing </a:t>
            </a:r>
            <a:r>
              <a:rPr lang="en-US" smtClean="0"/>
              <a:t>machine</a:t>
            </a:r>
          </a:p>
          <a:p>
            <a:r>
              <a:rPr lang="en-US" smtClean="0"/>
              <a:t>Freedom of simulative verification	</a:t>
            </a:r>
          </a:p>
          <a:p>
            <a:pPr lvl="1"/>
            <a:r>
              <a:rPr lang="en-US" smtClean="0"/>
              <a:t>To inject stimuli along the time axis</a:t>
            </a:r>
          </a:p>
          <a:p>
            <a:r>
              <a:rPr lang="en-US" smtClean="0"/>
              <a:t>Ideal target</a:t>
            </a:r>
          </a:p>
          <a:p>
            <a:pPr lvl="1"/>
            <a:r>
              <a:rPr lang="en-US" smtClean="0"/>
              <a:t>To stimulate the full set of transition trajectories</a:t>
            </a:r>
          </a:p>
          <a:p>
            <a:r>
              <a:rPr lang="en-US" smtClean="0"/>
              <a:t>“it”: </a:t>
            </a:r>
            <a:r>
              <a:rPr lang="en-US"/>
              <a:t>s</a:t>
            </a:r>
            <a:r>
              <a:rPr lang="en-US" smtClean="0"/>
              <a:t>timulation </a:t>
            </a:r>
            <a:r>
              <a:rPr lang="en-US" smtClean="0"/>
              <a:t>of controllables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“random” – Is it random enough?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Value change of controllables in a rather independent way</a:t>
            </a:r>
          </a:p>
          <a:p>
            <a:r>
              <a:rPr lang="en-US" smtClean="0"/>
              <a:t>Interaction of controllables along the time axis</a:t>
            </a:r>
          </a:p>
          <a:p>
            <a:r>
              <a:rPr lang="en-US" smtClean="0"/>
              <a:t>“random”: value change and interaction inbetween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1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“enough” – Is it random enough?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Open-ended subjective metric</a:t>
            </a:r>
          </a:p>
          <a:p>
            <a:r>
              <a:rPr lang="en-US" smtClean="0"/>
              <a:t>Relative in sense of objectivity</a:t>
            </a:r>
          </a:p>
          <a:p>
            <a:r>
              <a:rPr lang="en-US" smtClean="0"/>
              <a:t>Wanted:  A Framework for stimulation</a:t>
            </a:r>
          </a:p>
          <a:p>
            <a:pPr lvl="1"/>
            <a:r>
              <a:rPr lang="en-US" smtClean="0"/>
              <a:t>High theoretical soundness</a:t>
            </a:r>
          </a:p>
          <a:p>
            <a:pPr lvl="1"/>
            <a:r>
              <a:rPr lang="en-US" smtClean="0"/>
              <a:t>High practical value of guidance</a:t>
            </a:r>
            <a:endParaRPr lang="en-US" smtClean="0"/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1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Define/Identify a/the structure </a:t>
            </a:r>
            <a:r>
              <a:rPr lang="en-US" smtClean="0"/>
              <a:t>on stimuli </a:t>
            </a:r>
            <a:endParaRPr lang="en-US"/>
          </a:p>
          <a:p>
            <a:r>
              <a:rPr lang="en-US" smtClean="0"/>
              <a:t>Borrow a mathematical construct from random process theory</a:t>
            </a:r>
          </a:p>
          <a:p>
            <a:r>
              <a:rPr lang="en-US" smtClean="0"/>
              <a:t>Build the core concept of Stimulus Domain</a:t>
            </a:r>
          </a:p>
          <a:p>
            <a:r>
              <a:rPr lang="en-US" smtClean="0"/>
              <a:t>Add stimuli-driven aspect to metric-driven aspect</a:t>
            </a:r>
            <a:endParaRPr lang="en-US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Core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larget set of controllables</a:t>
            </a:r>
          </a:p>
          <a:p>
            <a:r>
              <a:rPr lang="en-US" smtClean="0"/>
              <a:t>In general but non-sense: random stimulation of each bit</a:t>
            </a:r>
          </a:p>
          <a:p>
            <a:r>
              <a:rPr lang="en-US" smtClean="0"/>
              <a:t>Divide-and-conquer approach</a:t>
            </a:r>
          </a:p>
          <a:p>
            <a:r>
              <a:rPr lang="en-US" smtClean="0"/>
              <a:t>Define one domain on one subset with its own dynamics</a:t>
            </a:r>
          </a:p>
          <a:p>
            <a:r>
              <a:rPr lang="en-US" smtClean="0"/>
              <a:t>Interaction of domains</a:t>
            </a:r>
            <a:endParaRPr lang="en-US" smtClean="0"/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5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Stimulus Domain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mtClean="0"/>
                  <a:t>Set of </a:t>
                </a:r>
                <a:r>
                  <a:rPr lang="en-US" smtClean="0"/>
                  <a:t>controllables: </a:t>
                </a:r>
                <a:r>
                  <a:rPr lang="en-US" b="1" i="1"/>
                  <a:t>C</a:t>
                </a:r>
                <a:r>
                  <a:rPr lang="en-US" i="1" baseline="-25000"/>
                  <a:t>i</a:t>
                </a:r>
                <a:endParaRPr lang="en-US" smtClean="0"/>
              </a:p>
              <a:p>
                <a:r>
                  <a:rPr lang="en-US" smtClean="0"/>
                  <a:t>Set of </a:t>
                </a:r>
                <a:r>
                  <a:rPr lang="en-US" smtClean="0"/>
                  <a:t>states: </a:t>
                </a:r>
                <a:r>
                  <a:rPr lang="en-US" b="1" i="1"/>
                  <a:t>S</a:t>
                </a:r>
                <a:r>
                  <a:rPr lang="en-US" i="1" baseline="-25000"/>
                  <a:t>i</a:t>
                </a:r>
                <a:endParaRPr lang="en-US" smtClean="0"/>
              </a:p>
              <a:p>
                <a:pPr lvl="1"/>
                <a:r>
                  <a:rPr lang="en-US" smtClean="0"/>
                  <a:t>general sense of state</a:t>
                </a:r>
                <a:endParaRPr lang="en-US" smtClean="0"/>
              </a:p>
              <a:p>
                <a:r>
                  <a:rPr lang="en-US" smtClean="0"/>
                  <a:t>State transition probability </a:t>
                </a:r>
                <a:r>
                  <a:rPr lang="en-US" smtClean="0"/>
                  <a:t>matrix </a:t>
                </a:r>
                <a:r>
                  <a:rPr lang="en-US" b="1" i="1" smtClean="0"/>
                  <a:t>P</a:t>
                </a:r>
                <a:r>
                  <a:rPr lang="en-US" i="1" baseline="-25000" smtClean="0"/>
                  <a:t>i</a:t>
                </a:r>
                <a:r>
                  <a:rPr lang="en-US" i="1" smtClean="0"/>
                  <a:t>(t)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/>
                          </m:ctrlPr>
                        </m:sSubPr>
                        <m:e>
                          <m:r>
                            <a:rPr lang="en-US" b="1" i="1"/>
                            <m:t>𝑷</m:t>
                          </m:r>
                        </m:e>
                        <m:sub>
                          <m:r>
                            <a:rPr lang="en-US" i="1"/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de-DE" b="1" i="1"/>
                          </m:ctrlPr>
                        </m:dPr>
                        <m:e>
                          <m:r>
                            <a:rPr lang="en-US" i="1"/>
                            <m:t>𝑡</m:t>
                          </m:r>
                        </m:e>
                      </m:d>
                      <m:r>
                        <a:rPr lang="en-US" b="1" i="1"/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de-DE" b="1" i="1"/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1" i="1"/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, 11</m:t>
                                    </m:r>
                                  </m:sub>
                                </m:sSub>
                                <m:r>
                                  <a:rPr lang="en-US" i="1"/>
                                  <m:t>(</m:t>
                                </m:r>
                                <m:r>
                                  <a:rPr lang="en-US" i="1"/>
                                  <m:t>𝑡</m:t>
                                </m:r>
                                <m:r>
                                  <a:rPr lang="en-US" i="1"/>
                                  <m:t>)</m:t>
                                </m:r>
                              </m:e>
                              <m:e>
                                <m:r>
                                  <a:rPr lang="en-US" b="1" i="1"/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, 1</m:t>
                                    </m:r>
                                    <m:sSub>
                                      <m:sSubPr>
                                        <m:ctrlPr>
                                          <a:rPr lang="de-DE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i="1"/>
                                  <m:t>(</m:t>
                                </m:r>
                                <m:r>
                                  <a:rPr lang="en-US" i="1"/>
                                  <m:t>𝑡</m:t>
                                </m:r>
                                <m:r>
                                  <a:rPr lang="en-US" i="1"/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/>
                                  <m:t>⋮</m:t>
                                </m:r>
                              </m:e>
                              <m:e>
                                <m:r>
                                  <a:rPr lang="en-US" b="1" i="1"/>
                                  <m:t>⋱</m:t>
                                </m:r>
                              </m:e>
                              <m:e>
                                <m:r>
                                  <a:rPr lang="en-US" b="1" i="1"/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, </m:t>
                                    </m:r>
                                    <m:sSub>
                                      <m:sSubPr>
                                        <m:ctrlPr>
                                          <a:rPr lang="de-DE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i="1"/>
                                      <m:t>1</m:t>
                                    </m:r>
                                  </m:sub>
                                </m:sSub>
                                <m:r>
                                  <a:rPr lang="en-US" i="1"/>
                                  <m:t>(</m:t>
                                </m:r>
                                <m:r>
                                  <a:rPr lang="en-US" i="1"/>
                                  <m:t>𝑡</m:t>
                                </m:r>
                                <m:r>
                                  <a:rPr lang="en-US" i="1"/>
                                  <m:t>)</m:t>
                                </m:r>
                              </m:e>
                              <m:e>
                                <m:r>
                                  <a:rPr lang="en-US" b="1" i="1"/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de-DE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𝑖</m:t>
                                    </m:r>
                                    <m:r>
                                      <a:rPr lang="en-US" i="1"/>
                                      <m:t>, </m:t>
                                    </m:r>
                                    <m:sSub>
                                      <m:sSubPr>
                                        <m:ctrlPr>
                                          <a:rPr lang="de-DE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de-DE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i="1"/>
                                  <m:t>(</m:t>
                                </m:r>
                                <m:r>
                                  <a:rPr lang="en-US" i="1"/>
                                  <m:t>𝑡</m:t>
                                </m:r>
                                <m:r>
                                  <a:rPr lang="en-US" i="1"/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mtClean="0"/>
              </a:p>
              <a:p>
                <a:r>
                  <a:rPr lang="en-US" smtClean="0"/>
                  <a:t>A random delay </a:t>
                </a:r>
                <a:r>
                  <a:rPr lang="en-US" i="1"/>
                  <a:t>r</a:t>
                </a:r>
                <a:r>
                  <a:rPr lang="en-US" i="1" baseline="-25000"/>
                  <a:t>i</a:t>
                </a:r>
                <a:r>
                  <a:rPr lang="en-US" i="1"/>
                  <a:t>(t</a:t>
                </a:r>
                <a:r>
                  <a:rPr lang="en-US" i="1" smtClean="0"/>
                  <a:t>) </a:t>
                </a:r>
                <a:r>
                  <a:rPr lang="en-US"/>
                  <a:t>for state transition </a:t>
                </a:r>
              </a:p>
              <a:p>
                <a:endParaRPr lang="en-US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44" t="-12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1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661</Words>
  <Application>Microsoft Office PowerPoint</Application>
  <PresentationFormat>Custom</PresentationFormat>
  <Paragraphs>137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Use Stimulus Domain for Systematic Exploration  of Time Dimension and Automatic Testcase Construction</vt:lpstr>
      <vt:lpstr>Overview</vt:lpstr>
      <vt:lpstr>Simple Question</vt:lpstr>
      <vt:lpstr>“it” – Is it random enough?</vt:lpstr>
      <vt:lpstr>“random” – Is it random enough?</vt:lpstr>
      <vt:lpstr>“enough” – Is it random enough?</vt:lpstr>
      <vt:lpstr>The Answer</vt:lpstr>
      <vt:lpstr>Core Concept</vt:lpstr>
      <vt:lpstr>Stimulus Domain</vt:lpstr>
      <vt:lpstr>Stimuli</vt:lpstr>
      <vt:lpstr>Principles of Construction</vt:lpstr>
      <vt:lpstr>Tree Structure</vt:lpstr>
      <vt:lpstr>Interaction Matrix</vt:lpstr>
      <vt:lpstr>Use Category</vt:lpstr>
      <vt:lpstr>Applications</vt:lpstr>
      <vt:lpstr>Results</vt:lpstr>
      <vt:lpstr>Summary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2018-09-10T09:29:09Z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