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2"/>
  </p:notesMasterIdLst>
  <p:handoutMasterIdLst>
    <p:handoutMasterId r:id="rId23"/>
  </p:handoutMasterIdLst>
  <p:sldIdLst>
    <p:sldId id="501" r:id="rId5"/>
    <p:sldId id="509" r:id="rId6"/>
    <p:sldId id="502" r:id="rId7"/>
    <p:sldId id="503" r:id="rId8"/>
    <p:sldId id="504" r:id="rId9"/>
    <p:sldId id="524" r:id="rId10"/>
    <p:sldId id="506" r:id="rId11"/>
    <p:sldId id="507" r:id="rId12"/>
    <p:sldId id="525" r:id="rId13"/>
    <p:sldId id="508" r:id="rId14"/>
    <p:sldId id="523" r:id="rId15"/>
    <p:sldId id="522" r:id="rId16"/>
    <p:sldId id="519" r:id="rId17"/>
    <p:sldId id="518" r:id="rId18"/>
    <p:sldId id="516" r:id="rId19"/>
    <p:sldId id="515" r:id="rId20"/>
    <p:sldId id="505" r:id="rId21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7" autoAdjust="0"/>
    <p:restoredTop sz="85829" autoAdjust="0"/>
  </p:normalViewPr>
  <p:slideViewPr>
    <p:cSldViewPr>
      <p:cViewPr varScale="1">
        <p:scale>
          <a:sx n="113" d="100"/>
          <a:sy n="113" d="100"/>
        </p:scale>
        <p:origin x="108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ron.sela@valens.com" TargetMode="External"/><Relationship Id="rId7" Type="http://schemas.openxmlformats.org/officeDocument/2006/relationships/image" Target="../media/image4.jpeg"/><Relationship Id="rId2" Type="http://schemas.openxmlformats.org/officeDocument/2006/relationships/hyperlink" Target="mailto:milosm@veriestS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mailto:efrat@cadence.com" TargetMode="External"/><Relationship Id="rId4" Type="http://schemas.openxmlformats.org/officeDocument/2006/relationships/hyperlink" Target="mailto:dejanj@veriestS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4400" y="869747"/>
            <a:ext cx="10363200" cy="1470025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Automated Configuration of Verification Environments using </a:t>
            </a:r>
            <a:r>
              <a:rPr lang="en-US" dirty="0" err="1"/>
              <a:t>Specman</a:t>
            </a:r>
            <a:r>
              <a:rPr lang="en-US" dirty="0"/>
              <a:t> Macros 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Milos Mirosavljevic, </a:t>
            </a:r>
            <a:r>
              <a:rPr lang="en-US" dirty="0" err="1" smtClean="0"/>
              <a:t>Veriest</a:t>
            </a:r>
            <a:r>
              <a:rPr lang="en-US" dirty="0" smtClean="0"/>
              <a:t> Solutions, Belgrade, Serbia, (</a:t>
            </a:r>
            <a:r>
              <a:rPr lang="en-US" dirty="0" err="1" smtClean="0">
                <a:hlinkClick r:id="rId2"/>
              </a:rPr>
              <a:t>milosm@veriestS.com</a:t>
            </a:r>
            <a:r>
              <a:rPr lang="en-US" dirty="0" smtClean="0"/>
              <a:t>)</a:t>
            </a:r>
          </a:p>
          <a:p>
            <a:r>
              <a:rPr lang="en-US" dirty="0" smtClean="0"/>
              <a:t>Ron </a:t>
            </a:r>
            <a:r>
              <a:rPr lang="en-US" dirty="0" err="1" smtClean="0"/>
              <a:t>Sela</a:t>
            </a:r>
            <a:r>
              <a:rPr lang="en-US" dirty="0" smtClean="0"/>
              <a:t>, Valens Semiconductors, </a:t>
            </a:r>
            <a:r>
              <a:rPr lang="en-US" dirty="0" err="1" smtClean="0"/>
              <a:t>Hod</a:t>
            </a:r>
            <a:r>
              <a:rPr lang="en-US" dirty="0" smtClean="0"/>
              <a:t> </a:t>
            </a:r>
            <a:r>
              <a:rPr lang="en-US" dirty="0" err="1" smtClean="0"/>
              <a:t>HaSharon</a:t>
            </a:r>
            <a:r>
              <a:rPr lang="en-US" dirty="0" smtClean="0"/>
              <a:t>, </a:t>
            </a:r>
            <a:r>
              <a:rPr lang="en-US" dirty="0" err="1" smtClean="0"/>
              <a:t>Isreal</a:t>
            </a:r>
            <a:r>
              <a:rPr lang="en-US" dirty="0" smtClean="0"/>
              <a:t> (</a:t>
            </a:r>
            <a:r>
              <a:rPr lang="en-US" dirty="0" err="1" smtClean="0">
                <a:hlinkClick r:id="rId3"/>
              </a:rPr>
              <a:t>ron.sela@valens.com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Dejan Janjic, </a:t>
            </a:r>
            <a:r>
              <a:rPr lang="en-US" dirty="0" err="1"/>
              <a:t>Veriest</a:t>
            </a:r>
            <a:r>
              <a:rPr lang="en-US" dirty="0"/>
              <a:t> Solutions, Belgrade, Serbia, </a:t>
            </a:r>
            <a:r>
              <a:rPr lang="en-US" dirty="0" smtClean="0"/>
              <a:t>(</a:t>
            </a:r>
            <a:r>
              <a:rPr lang="en-US" dirty="0" err="1" smtClean="0">
                <a:hlinkClick r:id="rId4"/>
              </a:rPr>
              <a:t>dejanj@veriestS.com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Efrat</a:t>
            </a:r>
            <a:r>
              <a:rPr lang="en-US" dirty="0" smtClean="0"/>
              <a:t> </a:t>
            </a:r>
            <a:r>
              <a:rPr lang="en-US" dirty="0" err="1" smtClean="0"/>
              <a:t>Shneydor</a:t>
            </a:r>
            <a:r>
              <a:rPr lang="en-US" dirty="0" smtClean="0"/>
              <a:t>, Cadence Design Systems, </a:t>
            </a:r>
            <a:r>
              <a:rPr lang="en-US" dirty="0" err="1" smtClean="0"/>
              <a:t>Petach</a:t>
            </a:r>
            <a:r>
              <a:rPr lang="en-US" dirty="0" smtClean="0"/>
              <a:t> </a:t>
            </a:r>
            <a:r>
              <a:rPr lang="en-US" dirty="0" err="1" smtClean="0"/>
              <a:t>Tikva</a:t>
            </a:r>
            <a:r>
              <a:rPr lang="en-US" dirty="0" smtClean="0"/>
              <a:t>, </a:t>
            </a:r>
            <a:r>
              <a:rPr lang="en-US" dirty="0" err="1" smtClean="0"/>
              <a:t>Isreal</a:t>
            </a:r>
            <a:r>
              <a:rPr lang="en-US" dirty="0" smtClean="0"/>
              <a:t> (</a:t>
            </a:r>
            <a:r>
              <a:rPr lang="en-US" dirty="0" err="1" smtClean="0">
                <a:hlinkClick r:id="rId5"/>
              </a:rPr>
              <a:t>efrat@cadence.com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048" y="5240770"/>
            <a:ext cx="2004752" cy="9188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357901"/>
            <a:ext cx="1429206" cy="7467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405" y="5509031"/>
            <a:ext cx="1333500" cy="44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ADD_STREAM</a:t>
            </a:r>
            <a:r>
              <a:rPr lang="en-US" dirty="0"/>
              <a:t> macro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Simple usage:</a:t>
            </a:r>
          </a:p>
          <a:p>
            <a:endParaRPr lang="en-US" sz="2600" dirty="0"/>
          </a:p>
          <a:p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222872"/>
            <a:ext cx="4648200" cy="324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ADD_STREAM</a:t>
            </a:r>
            <a:r>
              <a:rPr lang="en-US" dirty="0"/>
              <a:t> macro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Allows designers to create scenarios without </a:t>
            </a:r>
            <a:r>
              <a:rPr lang="en-US" sz="2600" dirty="0" err="1" smtClean="0"/>
              <a:t>Specman</a:t>
            </a:r>
            <a:r>
              <a:rPr lang="en-US" sz="2600" dirty="0" smtClean="0"/>
              <a:t> knowledge itself</a:t>
            </a:r>
          </a:p>
          <a:p>
            <a:r>
              <a:rPr lang="en-US" sz="2600" dirty="0" smtClean="0"/>
              <a:t>Macro usage: 15 lines of code in the test</a:t>
            </a:r>
          </a:p>
          <a:p>
            <a:r>
              <a:rPr lang="en-US" sz="2600" dirty="0" smtClean="0"/>
              <a:t>Macro instantiation translates to 180 lines of code under the hood: </a:t>
            </a:r>
            <a:r>
              <a:rPr lang="en-US" sz="2600" dirty="0" err="1" smtClean="0"/>
              <a:t>12x</a:t>
            </a:r>
            <a:r>
              <a:rPr lang="en-US" sz="2600" dirty="0" smtClean="0"/>
              <a:t> code reduction</a:t>
            </a:r>
          </a:p>
          <a:p>
            <a:r>
              <a:rPr lang="en-US" sz="2600" dirty="0" smtClean="0"/>
              <a:t>Required and optional arguments</a:t>
            </a:r>
          </a:p>
          <a:p>
            <a:r>
              <a:rPr lang="en-US" sz="2600" dirty="0" smtClean="0"/>
              <a:t>Required: stream type, source, destination, </a:t>
            </a:r>
            <a:r>
              <a:rPr lang="en-US" sz="2600" dirty="0" err="1" smtClean="0"/>
              <a:t>hdcp</a:t>
            </a:r>
            <a:r>
              <a:rPr lang="en-US" sz="2600" dirty="0" smtClean="0"/>
              <a:t>, packet types</a:t>
            </a:r>
          </a:p>
          <a:p>
            <a:r>
              <a:rPr lang="en-US" sz="2600" dirty="0" smtClean="0"/>
              <a:t>Optional: </a:t>
            </a:r>
            <a:r>
              <a:rPr lang="en-US" sz="2600" dirty="0" err="1" smtClean="0"/>
              <a:t>hdmi</a:t>
            </a:r>
            <a:r>
              <a:rPr lang="en-US" sz="2600" dirty="0" smtClean="0"/>
              <a:t> command, </a:t>
            </a:r>
            <a:r>
              <a:rPr lang="en-US" sz="2600" dirty="0" err="1" smtClean="0"/>
              <a:t>bist</a:t>
            </a:r>
            <a:r>
              <a:rPr lang="en-US" sz="2600" dirty="0" smtClean="0"/>
              <a:t> termination, </a:t>
            </a:r>
            <a:r>
              <a:rPr lang="en-US" sz="2600" dirty="0" err="1" smtClean="0"/>
              <a:t>hdcp</a:t>
            </a:r>
            <a:r>
              <a:rPr lang="en-US" sz="2600" dirty="0" smtClean="0"/>
              <a:t> version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9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scenario – stress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Stress test: maximum bandwidth </a:t>
            </a:r>
            <a:r>
              <a:rPr lang="en-US" sz="2600" dirty="0" err="1" smtClean="0"/>
              <a:t>throught</a:t>
            </a:r>
            <a:r>
              <a:rPr lang="en-US" sz="2600" dirty="0" smtClean="0"/>
              <a:t> the chip</a:t>
            </a:r>
          </a:p>
          <a:p>
            <a:r>
              <a:rPr lang="en-US" sz="2600" dirty="0" smtClean="0"/>
              <a:t>Each port: </a:t>
            </a:r>
            <a:r>
              <a:rPr lang="en-US" sz="2600" dirty="0" err="1" smtClean="0"/>
              <a:t>16G</a:t>
            </a:r>
            <a:r>
              <a:rPr lang="en-US" sz="2600" dirty="0" smtClean="0"/>
              <a:t> +</a:t>
            </a:r>
            <a:r>
              <a:rPr lang="en-US" sz="2600" dirty="0" err="1" smtClean="0"/>
              <a:t>2G</a:t>
            </a:r>
            <a:r>
              <a:rPr lang="en-US" sz="2600" dirty="0" smtClean="0"/>
              <a:t> = </a:t>
            </a:r>
            <a:r>
              <a:rPr lang="en-US" sz="2600" dirty="0" err="1" smtClean="0"/>
              <a:t>288Gbps</a:t>
            </a:r>
            <a:endParaRPr lang="en-US" sz="2600" dirty="0" smtClean="0"/>
          </a:p>
          <a:p>
            <a:r>
              <a:rPr lang="en-US" sz="2600" dirty="0" smtClean="0"/>
              <a:t>Total of 16 </a:t>
            </a:r>
            <a:r>
              <a:rPr lang="en-US" sz="2600" dirty="0" err="1" smtClean="0"/>
              <a:t>ADD_STREAM</a:t>
            </a:r>
            <a:r>
              <a:rPr lang="en-US" sz="2600" dirty="0" smtClean="0"/>
              <a:t> macros used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001" y="3110461"/>
            <a:ext cx="5610225" cy="25815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54" y="3208179"/>
            <a:ext cx="5732124" cy="238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Specman</a:t>
            </a:r>
            <a:r>
              <a:rPr lang="en-US" dirty="0" smtClean="0"/>
              <a:t> macros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Easier to read – unlike other languages, macro developer defines syntax for end user</a:t>
            </a:r>
          </a:p>
          <a:p>
            <a:r>
              <a:rPr lang="en-US" sz="2600" dirty="0" smtClean="0"/>
              <a:t>Simplicity of usage: easier than functions when there are so many inputs</a:t>
            </a:r>
          </a:p>
          <a:p>
            <a:r>
              <a:rPr lang="en-US" sz="2600" dirty="0" smtClean="0"/>
              <a:t>Function:</a:t>
            </a:r>
          </a:p>
          <a:p>
            <a:endParaRPr lang="en-US" dirty="0"/>
          </a:p>
          <a:p>
            <a:r>
              <a:rPr lang="en-US" sz="2600" dirty="0"/>
              <a:t>Macro parameters can </a:t>
            </a:r>
            <a:r>
              <a:rPr lang="en-US" sz="2600" dirty="0" smtClean="0"/>
              <a:t>be </a:t>
            </a:r>
            <a:r>
              <a:rPr lang="en-US" sz="2600" dirty="0"/>
              <a:t>lists of unknown length: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3284566"/>
            <a:ext cx="9829800" cy="4111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4505325"/>
            <a:ext cx="3686175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6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Specman</a:t>
            </a:r>
            <a:r>
              <a:rPr lang="en-US" dirty="0" smtClean="0"/>
              <a:t> macro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Limitation of 14 input arguments</a:t>
            </a:r>
          </a:p>
          <a:p>
            <a:r>
              <a:rPr lang="en-US" sz="2600" dirty="0" smtClean="0"/>
              <a:t>Team utilized mechanism of optional arguments to increase number of inputs</a:t>
            </a:r>
          </a:p>
          <a:p>
            <a:r>
              <a:rPr lang="en-US" sz="2600" dirty="0" smtClean="0"/>
              <a:t>Improvement by ~70% (14-&gt;14+10)</a:t>
            </a:r>
          </a:p>
          <a:p>
            <a:r>
              <a:rPr lang="en-US" sz="2600" dirty="0" smtClean="0"/>
              <a:t>Optional arguments allowed much more versatility in stimuli generation</a:t>
            </a:r>
          </a:p>
          <a:p>
            <a:r>
              <a:rPr lang="en-US" sz="2600" dirty="0" smtClean="0"/>
              <a:t>Macro simplification: optional arguments default values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4457274"/>
            <a:ext cx="7696200" cy="3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1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Macro allowed accelerated verification – tape out on time</a:t>
            </a:r>
          </a:p>
          <a:p>
            <a:r>
              <a:rPr lang="en-US" sz="2600" dirty="0" smtClean="0"/>
              <a:t>Exhaustive coverage achieved</a:t>
            </a:r>
          </a:p>
          <a:p>
            <a:r>
              <a:rPr lang="en-US" sz="2600" dirty="0" smtClean="0"/>
              <a:t>Full leverage of the team: juniors and seniors, as well as designers</a:t>
            </a:r>
          </a:p>
          <a:p>
            <a:r>
              <a:rPr lang="en-US" sz="2600" dirty="0" smtClean="0"/>
              <a:t>Project life span ~ 2.5 years</a:t>
            </a:r>
          </a:p>
          <a:p>
            <a:r>
              <a:rPr lang="en-US" sz="2600" dirty="0" smtClean="0"/>
              <a:t>14 different verification engineers</a:t>
            </a:r>
          </a:p>
          <a:p>
            <a:r>
              <a:rPr lang="en-US" sz="2600" dirty="0" smtClean="0"/>
              <a:t>7 design engineers who sporadically joined verification</a:t>
            </a:r>
          </a:p>
          <a:p>
            <a:r>
              <a:rPr lang="en-US" sz="2600" dirty="0" smtClean="0"/>
              <a:t>185000 registers in </a:t>
            </a:r>
            <a:r>
              <a:rPr lang="en-US" sz="2600" dirty="0" err="1" smtClean="0"/>
              <a:t>ASIC</a:t>
            </a:r>
            <a:r>
              <a:rPr lang="en-US" sz="2600" dirty="0" smtClean="0"/>
              <a:t>, 279 tests</a:t>
            </a:r>
          </a:p>
          <a:p>
            <a:r>
              <a:rPr lang="en-US" sz="2600" dirty="0" smtClean="0"/>
              <a:t>Macro used in ~75% of the tests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4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Presenter: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225" y="1447801"/>
            <a:ext cx="3257550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52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 increasing </a:t>
            </a:r>
            <a:r>
              <a:rPr lang="en-US" dirty="0" err="1" smtClean="0"/>
              <a:t>ASIC</a:t>
            </a:r>
            <a:r>
              <a:rPr lang="en-US" dirty="0" smtClean="0"/>
              <a:t> complexity</a:t>
            </a:r>
          </a:p>
          <a:p>
            <a:endParaRPr lang="en-US" dirty="0" smtClean="0"/>
          </a:p>
          <a:p>
            <a:r>
              <a:rPr lang="en-US" dirty="0" smtClean="0"/>
              <a:t>More lines of RTL code, more gates and more features</a:t>
            </a:r>
          </a:p>
          <a:p>
            <a:endParaRPr lang="en-US" dirty="0" smtClean="0"/>
          </a:p>
          <a:p>
            <a:r>
              <a:rPr lang="en-US" dirty="0" smtClean="0"/>
              <a:t>Higher logic complexity and more configurations</a:t>
            </a:r>
          </a:p>
          <a:p>
            <a:endParaRPr lang="en-US" dirty="0" smtClean="0"/>
          </a:p>
          <a:p>
            <a:r>
              <a:rPr lang="en-US" dirty="0" smtClean="0"/>
              <a:t>Verification point of view: how to plan it and organize it for the highest efficiency?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0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067" y="25401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sz="4900" dirty="0" err="1"/>
              <a:t>HDBaseT</a:t>
            </a:r>
            <a:r>
              <a:rPr lang="en-US" sz="4900" dirty="0"/>
              <a:t>® </a:t>
            </a:r>
            <a:r>
              <a:rPr lang="en-US" sz="4900" dirty="0" smtClean="0"/>
              <a:t>At </a:t>
            </a:r>
            <a:r>
              <a:rPr lang="en-US" sz="4900" dirty="0"/>
              <a:t>a Glance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Standard for the transmission of ultra-high-definition video &amp; audio, Ethernet, controls, USB and up to </a:t>
            </a:r>
            <a:r>
              <a:rPr lang="en-US" sz="2600" dirty="0" err="1"/>
              <a:t>100W</a:t>
            </a:r>
            <a:r>
              <a:rPr lang="en-US" sz="2600" dirty="0"/>
              <a:t> of power over a single, long-distance, </a:t>
            </a:r>
            <a:r>
              <a:rPr lang="en-US" sz="2600" dirty="0" smtClean="0"/>
              <a:t>cable.</a:t>
            </a:r>
            <a:endParaRPr lang="en-US" sz="2600" dirty="0"/>
          </a:p>
          <a:p>
            <a:r>
              <a:rPr lang="en-US" sz="2600" dirty="0" smtClean="0"/>
              <a:t>Used in audiovisual, consumer electronics, medical and government applications, as well we automotive.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200400"/>
            <a:ext cx="5864130" cy="2647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HDBaseT</a:t>
            </a:r>
            <a:r>
              <a:rPr lang="en-US" dirty="0"/>
              <a:t>® </a:t>
            </a:r>
            <a:r>
              <a:rPr lang="en-US" dirty="0" smtClean="0"/>
              <a:t>Switch (“T-Switch”)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16 </a:t>
            </a:r>
            <a:r>
              <a:rPr lang="en-US" sz="2600" dirty="0"/>
              <a:t>x </a:t>
            </a:r>
            <a:r>
              <a:rPr lang="en-US" sz="2600" dirty="0" smtClean="0"/>
              <a:t>ports with </a:t>
            </a:r>
            <a:r>
              <a:rPr lang="en-US" sz="2600" dirty="0" err="1" smtClean="0"/>
              <a:t>16+2Gbps</a:t>
            </a:r>
            <a:r>
              <a:rPr lang="en-US" sz="2600" dirty="0" smtClean="0"/>
              <a:t> </a:t>
            </a:r>
            <a:r>
              <a:rPr lang="en-US" sz="2600" dirty="0"/>
              <a:t>per </a:t>
            </a:r>
            <a:r>
              <a:rPr lang="en-US" sz="2600" dirty="0" smtClean="0"/>
              <a:t>port</a:t>
            </a:r>
            <a:endParaRPr lang="en-US" sz="2600" dirty="0"/>
          </a:p>
          <a:p>
            <a:r>
              <a:rPr lang="en-US" sz="2600" dirty="0"/>
              <a:t>Each port supports </a:t>
            </a:r>
            <a:r>
              <a:rPr lang="en-US" sz="2600" dirty="0" err="1"/>
              <a:t>HDCP</a:t>
            </a:r>
            <a:r>
              <a:rPr lang="en-US" sz="2600" dirty="0"/>
              <a:t> 2.2 and </a:t>
            </a:r>
            <a:r>
              <a:rPr lang="en-US" sz="2600" dirty="0" err="1"/>
              <a:t>HDCP</a:t>
            </a:r>
            <a:r>
              <a:rPr lang="en-US" sz="2600" dirty="0"/>
              <a:t> 1.4 </a:t>
            </a:r>
            <a:endParaRPr lang="en-US" sz="2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0" y="1219200"/>
            <a:ext cx="3124200" cy="4896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T-Switch – Verification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Cover </a:t>
            </a:r>
            <a:r>
              <a:rPr lang="en-US" sz="2600" dirty="0"/>
              <a:t>all different configuration </a:t>
            </a:r>
            <a:r>
              <a:rPr lang="en-US" sz="2600" dirty="0" smtClean="0"/>
              <a:t>options</a:t>
            </a:r>
          </a:p>
          <a:p>
            <a:endParaRPr lang="en-US" sz="2600" dirty="0" smtClean="0"/>
          </a:p>
          <a:p>
            <a:r>
              <a:rPr lang="en-US" sz="2600" dirty="0" smtClean="0"/>
              <a:t>Verification team size and different levels of expertise: need easy to use API which solves all configuration matters under-the-hood and allows straightforward test creation</a:t>
            </a:r>
          </a:p>
          <a:p>
            <a:endParaRPr lang="en-US" sz="2600" dirty="0" smtClean="0"/>
          </a:p>
          <a:p>
            <a:r>
              <a:rPr lang="en-US" sz="2600" dirty="0" smtClean="0"/>
              <a:t>New engineers assigned to the project should be able to start working right away, without the need for excessive environment introduction</a:t>
            </a:r>
          </a:p>
          <a:p>
            <a:endParaRPr lang="en-US" sz="2600" dirty="0" smtClean="0"/>
          </a:p>
          <a:p>
            <a:r>
              <a:rPr lang="en-US" sz="2600" dirty="0" smtClean="0"/>
              <a:t>Verification environment structure?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</a:t>
            </a:r>
            <a:r>
              <a:rPr lang="en-US" dirty="0"/>
              <a:t>v</a:t>
            </a:r>
            <a:r>
              <a:rPr lang="en-US" dirty="0" smtClean="0"/>
              <a:t>erification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Implementing new verification methodologies</a:t>
            </a:r>
          </a:p>
          <a:p>
            <a:endParaRPr lang="en-US" sz="2600" dirty="0" smtClean="0"/>
          </a:p>
          <a:p>
            <a:r>
              <a:rPr lang="en-US" sz="2600" dirty="0" smtClean="0"/>
              <a:t>Using advanced code </a:t>
            </a:r>
            <a:r>
              <a:rPr lang="en-US" sz="2600" dirty="0" err="1" smtClean="0"/>
              <a:t>tecnhiques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Power of reusability</a:t>
            </a:r>
          </a:p>
          <a:p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9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T-Switch – Verification </a:t>
            </a:r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err="1" smtClean="0"/>
              <a:t>Specman</a:t>
            </a:r>
            <a:r>
              <a:rPr lang="en-US" sz="2600" dirty="0" smtClean="0"/>
              <a:t> macros – extending e and adding new </a:t>
            </a:r>
            <a:r>
              <a:rPr lang="en-US" sz="2600" dirty="0" err="1" smtClean="0"/>
              <a:t>constructcs</a:t>
            </a:r>
            <a:endParaRPr lang="en-US" sz="2600" dirty="0" smtClean="0"/>
          </a:p>
          <a:p>
            <a:r>
              <a:rPr lang="en-US" sz="2600" dirty="0" smtClean="0"/>
              <a:t>Main advantage – easy to use syntax for test writers</a:t>
            </a:r>
          </a:p>
          <a:p>
            <a:r>
              <a:rPr lang="en-US" sz="2600" dirty="0" smtClean="0"/>
              <a:t>define as</a:t>
            </a:r>
          </a:p>
          <a:p>
            <a:r>
              <a:rPr lang="en-US" sz="2600" dirty="0" smtClean="0"/>
              <a:t>Macro output is called stream – set of rules used by verification environment</a:t>
            </a:r>
          </a:p>
          <a:p>
            <a:r>
              <a:rPr lang="en-US" sz="2600" dirty="0" smtClean="0"/>
              <a:t>Each stream conveys different protocol</a:t>
            </a:r>
          </a:p>
          <a:p>
            <a:r>
              <a:rPr lang="en-US" sz="2600" dirty="0" smtClean="0"/>
              <a:t>16 ports to be configured </a:t>
            </a:r>
          </a:p>
          <a:p>
            <a:r>
              <a:rPr lang="en-US" sz="2600" dirty="0" smtClean="0"/>
              <a:t>256 possibilities of communication between the ports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2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ADD_STREAM</a:t>
            </a:r>
            <a:r>
              <a:rPr lang="en-US" dirty="0" smtClean="0"/>
              <a:t> macro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i="1" dirty="0" smtClean="0"/>
              <a:t>action </a:t>
            </a:r>
            <a:r>
              <a:rPr lang="en-US" sz="2600" dirty="0" smtClean="0"/>
              <a:t>macro used under pre-defined run()</a:t>
            </a:r>
          </a:p>
          <a:p>
            <a:r>
              <a:rPr lang="en-US" sz="2600" dirty="0"/>
              <a:t>Override necessary old configuration generated automatically, just before the first </a:t>
            </a:r>
            <a:r>
              <a:rPr lang="en-US" sz="2600" dirty="0" err="1"/>
              <a:t>specman</a:t>
            </a:r>
            <a:r>
              <a:rPr lang="en-US" sz="2600" dirty="0"/>
              <a:t> </a:t>
            </a:r>
            <a:r>
              <a:rPr lang="en-US" sz="2600" dirty="0" smtClean="0"/>
              <a:t>tick</a:t>
            </a:r>
            <a:r>
              <a:rPr lang="en-US" sz="2200" i="1" dirty="0" smtClean="0"/>
              <a:t> (sequences need at least 1 tick to start their body)</a:t>
            </a:r>
            <a:endParaRPr lang="en-US" sz="2200" i="1" dirty="0"/>
          </a:p>
          <a:p>
            <a:endParaRPr lang="en-US" sz="22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505200"/>
            <a:ext cx="800816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96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ADD_STREAM</a:t>
            </a:r>
            <a:r>
              <a:rPr lang="en-US" dirty="0"/>
              <a:t> macro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Quickly </a:t>
            </a:r>
            <a:r>
              <a:rPr lang="en-US" sz="2600" dirty="0"/>
              <a:t>create desired scenarios</a:t>
            </a:r>
            <a:r>
              <a:rPr lang="en-US" sz="2600" dirty="0" smtClean="0"/>
              <a:t>:</a:t>
            </a:r>
          </a:p>
          <a:p>
            <a:endParaRPr lang="en-US" sz="2600" dirty="0"/>
          </a:p>
          <a:p>
            <a:pPr lvl="1"/>
            <a:r>
              <a:rPr lang="en-US" sz="2200" i="1" dirty="0"/>
              <a:t>Inject </a:t>
            </a:r>
            <a:r>
              <a:rPr lang="en-US" sz="2200" i="1" dirty="0" err="1"/>
              <a:t>HDMI</a:t>
            </a:r>
            <a:r>
              <a:rPr lang="en-US" sz="2200" i="1" dirty="0"/>
              <a:t> data to the switch port 0 and send this data through the </a:t>
            </a:r>
            <a:r>
              <a:rPr lang="en-US" sz="2200" i="1" dirty="0" err="1"/>
              <a:t>HDCP</a:t>
            </a:r>
            <a:r>
              <a:rPr lang="en-US" sz="2200" i="1" dirty="0"/>
              <a:t> towards port 14 and also send it back from port 0 (multicast) </a:t>
            </a:r>
            <a:endParaRPr lang="en-US" sz="2200" i="1" dirty="0" smtClean="0"/>
          </a:p>
          <a:p>
            <a:pPr lvl="1"/>
            <a:endParaRPr lang="en-US" sz="2200" i="1" dirty="0"/>
          </a:p>
          <a:p>
            <a:pPr lvl="1"/>
            <a:r>
              <a:rPr lang="en-US" i="1" dirty="0" smtClean="0"/>
              <a:t>Inject data with very low bandwidth to the switch ports 0-7, and send this data towards </a:t>
            </a:r>
            <a:r>
              <a:rPr lang="en-US" i="1" dirty="0" err="1" smtClean="0"/>
              <a:t>portd</a:t>
            </a:r>
            <a:r>
              <a:rPr lang="en-US" i="1" dirty="0" smtClean="0"/>
              <a:t> 8-15</a:t>
            </a:r>
            <a:endParaRPr lang="en-US" sz="2600" i="1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3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718</Words>
  <Application>Microsoft Office PowerPoint</Application>
  <PresentationFormat>Widescreen</PresentationFormat>
  <Paragraphs>122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  Automated Configuration of Verification Environments using Specman Macros </vt:lpstr>
      <vt:lpstr>Introduction</vt:lpstr>
      <vt:lpstr>  HDBaseT® At a Glance </vt:lpstr>
      <vt:lpstr>HDBaseT® Switch (“T-Switch”)</vt:lpstr>
      <vt:lpstr>T-Switch – Verification challenges</vt:lpstr>
      <vt:lpstr>Typical verification solutions</vt:lpstr>
      <vt:lpstr>T-Switch – Verification solution</vt:lpstr>
      <vt:lpstr>ADD_STREAM macro (1)</vt:lpstr>
      <vt:lpstr>ADD_STREAM macro (2)</vt:lpstr>
      <vt:lpstr>ADD_STREAM macro (3)</vt:lpstr>
      <vt:lpstr>ADD_STREAM macro (4)</vt:lpstr>
      <vt:lpstr>Example scenario – stress test</vt:lpstr>
      <vt:lpstr>Specman macros advantages</vt:lpstr>
      <vt:lpstr>Specman macro limitations</vt:lpstr>
      <vt:lpstr>Results</vt:lpstr>
      <vt:lpstr>Results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2018-10-02T11:25:42Z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