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3"/>
  </p:notesMasterIdLst>
  <p:sldIdLst>
    <p:sldId id="379" r:id="rId2"/>
    <p:sldId id="337" r:id="rId3"/>
    <p:sldId id="406" r:id="rId4"/>
    <p:sldId id="380" r:id="rId5"/>
    <p:sldId id="403" r:id="rId6"/>
    <p:sldId id="338" r:id="rId7"/>
    <p:sldId id="381" r:id="rId8"/>
    <p:sldId id="382" r:id="rId9"/>
    <p:sldId id="384" r:id="rId10"/>
    <p:sldId id="383" r:id="rId11"/>
    <p:sldId id="389" r:id="rId12"/>
    <p:sldId id="385" r:id="rId13"/>
    <p:sldId id="378" r:id="rId14"/>
    <p:sldId id="386" r:id="rId15"/>
    <p:sldId id="404" r:id="rId16"/>
    <p:sldId id="405" r:id="rId17"/>
    <p:sldId id="409" r:id="rId18"/>
    <p:sldId id="387" r:id="rId19"/>
    <p:sldId id="388" r:id="rId20"/>
    <p:sldId id="410" r:id="rId21"/>
    <p:sldId id="390" r:id="rId22"/>
    <p:sldId id="391" r:id="rId23"/>
    <p:sldId id="411" r:id="rId24"/>
    <p:sldId id="392" r:id="rId25"/>
    <p:sldId id="393" r:id="rId26"/>
    <p:sldId id="394" r:id="rId27"/>
    <p:sldId id="395" r:id="rId28"/>
    <p:sldId id="396" r:id="rId29"/>
    <p:sldId id="399" r:id="rId30"/>
    <p:sldId id="402" r:id="rId31"/>
    <p:sldId id="328" r:id="rId32"/>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2" userDrawn="1">
          <p15:clr>
            <a:srgbClr val="A4A3A4"/>
          </p15:clr>
        </p15:guide>
        <p15:guide id="2" pos="1248" userDrawn="1">
          <p15:clr>
            <a:srgbClr val="A4A3A4"/>
          </p15:clr>
        </p15:guide>
        <p15:guide id="3" orient="horz" pos="4118" userDrawn="1">
          <p15:clr>
            <a:srgbClr val="A4A3A4"/>
          </p15:clr>
        </p15:guide>
        <p15:guide id="4" pos="1018" userDrawn="1">
          <p15:clr>
            <a:srgbClr val="A4A3A4"/>
          </p15:clr>
        </p15:guide>
        <p15:guide id="5" pos="228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0099"/>
    <a:srgbClr val="7BF7FD"/>
    <a:srgbClr val="F2FEB8"/>
    <a:srgbClr val="FFFFFF"/>
    <a:srgbClr val="43A014"/>
    <a:srgbClr val="FFFF99"/>
    <a:srgbClr val="0077D0"/>
    <a:srgbClr val="9BBB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81645" autoAdjust="0"/>
  </p:normalViewPr>
  <p:slideViewPr>
    <p:cSldViewPr>
      <p:cViewPr varScale="1">
        <p:scale>
          <a:sx n="109" d="100"/>
          <a:sy n="109" d="100"/>
        </p:scale>
        <p:origin x="677" y="101"/>
      </p:cViewPr>
      <p:guideLst>
        <p:guide orient="horz" pos="3312"/>
        <p:guide pos="1248"/>
        <p:guide orient="horz" pos="4118"/>
        <p:guide pos="1018"/>
        <p:guide pos="2285"/>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5" d="100"/>
          <a:sy n="65" d="100"/>
        </p:scale>
        <p:origin x="2213" y="67"/>
      </p:cViewPr>
      <p:guideLst/>
    </p:cSldViewPr>
  </p:notesViewPr>
  <p:gridSpacing cx="91439" cy="91439"/>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F24D8F2C-FC31-41AA-93AC-57D40537F23F}" type="datetimeFigureOut">
              <a:rPr lang="en-US" smtClean="0"/>
              <a:t>10/11/2018</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61C6A903-BD52-466A-972F-C3CA1E7B009D}" type="slidenum">
              <a:rPr lang="en-US" smtClean="0"/>
              <a:t>‹#›</a:t>
            </a:fld>
            <a:endParaRPr lang="en-US"/>
          </a:p>
        </p:txBody>
      </p:sp>
    </p:spTree>
    <p:extLst>
      <p:ext uri="{BB962C8B-B14F-4D97-AF65-F5344CB8AC3E}">
        <p14:creationId xmlns:p14="http://schemas.microsoft.com/office/powerpoint/2010/main" val="3953677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Introduce</a:t>
            </a:r>
            <a:r>
              <a:rPr lang="en-US" baseline="0" dirty="0" smtClean="0"/>
              <a:t> the challenges that are faced by not only Tier1’s but OEM’s as they want to design their own SW and eventually HW for autonomous driving.  They don’t like the solutions that are out there because they do not meet all of these criteria</a:t>
            </a:r>
          </a:p>
          <a:p>
            <a:endParaRPr lang="en-US" baseline="0" dirty="0" smtClean="0"/>
          </a:p>
          <a:p>
            <a:r>
              <a:rPr lang="en-US" baseline="0" dirty="0" smtClean="0"/>
              <a:t>Just like any modern algorithm to hardware design, computer vision/AI algorithm to hardware design is becoming more and more challenging.  This is because of the continuous evolution of both the algorithms, sensors, and display technologies.  Implementations of these algorithms in hardware is already computationally very expensive, requiring many billions of computations per second.  This computational complexity will only continue to grow as sensor and camera resolutions are expected to double every couple of years.  This doubling of computational requirements will make it even harder to deliver new IP on time or to roll late stage algorithmic changes into the latest products.</a:t>
            </a:r>
          </a:p>
          <a:p>
            <a:endParaRPr lang="en-US" baseline="0" dirty="0" smtClean="0"/>
          </a:p>
          <a:p>
            <a:r>
              <a:rPr lang="en-US" baseline="0" dirty="0" smtClean="0"/>
              <a:t>The real-time responsiveness requirements needed for implementing high-bandwidth, low latency, hardware means these systems require massive parallelism, making low power extremely important.</a:t>
            </a:r>
            <a:endParaRPr lang="en-US" dirty="0"/>
          </a:p>
        </p:txBody>
      </p:sp>
      <p:sp>
        <p:nvSpPr>
          <p:cNvPr id="4" name="Header Placeholder 3"/>
          <p:cNvSpPr>
            <a:spLocks noGrp="1"/>
          </p:cNvSpPr>
          <p:nvPr>
            <p:ph type="hdr" sz="quarter" idx="10"/>
          </p:nvPr>
        </p:nvSpPr>
        <p:spPr/>
        <p:txBody>
          <a:bodyPr/>
          <a:lstStyle/>
          <a:p>
            <a:pPr>
              <a:defRPr/>
            </a:pPr>
            <a:r>
              <a:rPr lang="en-US" smtClean="0"/>
              <a:t>Presentation Title</a:t>
            </a:r>
            <a:endParaRPr lang="en-US"/>
          </a:p>
        </p:txBody>
      </p:sp>
      <p:sp>
        <p:nvSpPr>
          <p:cNvPr id="5" name="Slide Number Placeholder 4"/>
          <p:cNvSpPr>
            <a:spLocks noGrp="1"/>
          </p:cNvSpPr>
          <p:nvPr>
            <p:ph type="sldNum" sz="quarter" idx="11"/>
          </p:nvPr>
        </p:nvSpPr>
        <p:spPr/>
        <p:txBody>
          <a:bodyPr/>
          <a:lstStyle/>
          <a:p>
            <a:fld id="{4EF60D13-6827-4DE5-BBDB-189D9C1C94B1}" type="slidenum">
              <a:rPr lang="en-US" smtClean="0"/>
              <a:pPr/>
              <a:t>2</a:t>
            </a:fld>
            <a:endParaRPr lang="en-US"/>
          </a:p>
        </p:txBody>
      </p:sp>
      <p:sp>
        <p:nvSpPr>
          <p:cNvPr id="6" name="Footer Placeholder 5"/>
          <p:cNvSpPr>
            <a:spLocks noGrp="1"/>
          </p:cNvSpPr>
          <p:nvPr>
            <p:ph type="ftr" sz="quarter" idx="12"/>
          </p:nvPr>
        </p:nvSpPr>
        <p:spPr/>
        <p:txBody>
          <a:bodyPr/>
          <a:lstStyle/>
          <a:p>
            <a:r>
              <a:rPr lang="en-US" smtClean="0"/>
              <a:t>Your Initials, Presentation Title, Month Year</a:t>
            </a:r>
            <a:endParaRPr lang="en-US" dirty="0"/>
          </a:p>
        </p:txBody>
      </p:sp>
    </p:spTree>
    <p:extLst>
      <p:ext uri="{BB962C8B-B14F-4D97-AF65-F5344CB8AC3E}">
        <p14:creationId xmlns:p14="http://schemas.microsoft.com/office/powerpoint/2010/main" val="9434964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HLS allows us to model the true hardware behavior using arbitrary precision bit-accurate data types.</a:t>
            </a:r>
            <a:r>
              <a:rPr lang="en-US" baseline="0" dirty="0" smtClean="0"/>
              <a:t>  This not only allows rapid simulation of the hardware in C++, but also provides correct-by-construction RTL that is a bit-for-bit match with the C++ making verification easy, and likely to pass the very first time.  It also provides a way to easily co-simulate and debug against the golden reference model which can be a floating point model and is written in C++.</a:t>
            </a:r>
            <a:endParaRPr lang="en-US" dirty="0"/>
          </a:p>
        </p:txBody>
      </p:sp>
      <p:sp>
        <p:nvSpPr>
          <p:cNvPr id="4" name="Slide Number Placeholder 3"/>
          <p:cNvSpPr>
            <a:spLocks noGrp="1"/>
          </p:cNvSpPr>
          <p:nvPr>
            <p:ph type="sldNum" sz="quarter" idx="10"/>
          </p:nvPr>
        </p:nvSpPr>
        <p:spPr/>
        <p:txBody>
          <a:bodyPr/>
          <a:lstStyle/>
          <a:p>
            <a:fld id="{F2BB9C89-1057-4BE6-9C95-77B113814872}" type="slidenum">
              <a:rPr lang="en-US" smtClean="0"/>
              <a:t>11</a:t>
            </a:fld>
            <a:endParaRPr lang="en-US" dirty="0"/>
          </a:p>
        </p:txBody>
      </p:sp>
    </p:spTree>
    <p:extLst>
      <p:ext uri="{BB962C8B-B14F-4D97-AF65-F5344CB8AC3E}">
        <p14:creationId xmlns:p14="http://schemas.microsoft.com/office/powerpoint/2010/main" val="10287812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02066" indent="-302066">
              <a:buFont typeface="Arial" panose="020B0604020202020204" pitchFamily="34" charset="0"/>
              <a:buChar char="•"/>
            </a:pPr>
            <a:r>
              <a:rPr lang="en-US" dirty="0" smtClean="0"/>
              <a:t>Creating</a:t>
            </a:r>
            <a:r>
              <a:rPr lang="en-US" baseline="0" dirty="0" smtClean="0"/>
              <a:t> and verify RTL designs that implement CNNs is difficult today.</a:t>
            </a:r>
          </a:p>
          <a:p>
            <a:pPr marL="302066" indent="-302066">
              <a:buFont typeface="Arial" panose="020B0604020202020204" pitchFamily="34" charset="0"/>
              <a:buChar char="•"/>
            </a:pPr>
            <a:r>
              <a:rPr lang="en-US" baseline="0" dirty="0" smtClean="0"/>
              <a:t>The AI platforms (</a:t>
            </a:r>
            <a:r>
              <a:rPr lang="en-US" baseline="0" dirty="0" err="1" smtClean="0"/>
              <a:t>Tensorflow</a:t>
            </a:r>
            <a:r>
              <a:rPr lang="en-US" baseline="0" dirty="0" smtClean="0"/>
              <a:t>, </a:t>
            </a:r>
            <a:r>
              <a:rPr lang="en-US" baseline="0" dirty="0" err="1" smtClean="0"/>
              <a:t>Caffe</a:t>
            </a:r>
            <a:r>
              <a:rPr lang="en-US" baseline="0" dirty="0" smtClean="0"/>
              <a:t>, </a:t>
            </a:r>
            <a:r>
              <a:rPr lang="en-US" baseline="0" dirty="0" err="1" smtClean="0"/>
              <a:t>pytorch</a:t>
            </a:r>
            <a:r>
              <a:rPr lang="en-US" baseline="0" dirty="0" smtClean="0"/>
              <a:t>, </a:t>
            </a:r>
            <a:r>
              <a:rPr lang="en-US" baseline="0" dirty="0" err="1" smtClean="0"/>
              <a:t>etc</a:t>
            </a:r>
            <a:r>
              <a:rPr lang="en-US" baseline="0" dirty="0" smtClean="0"/>
              <a:t>)  are not well understood.  </a:t>
            </a:r>
          </a:p>
          <a:p>
            <a:pPr marL="759266" lvl="1" indent="-302066">
              <a:buFont typeface="Arial" panose="020B0604020202020204" pitchFamily="34" charset="0"/>
              <a:buChar char="•"/>
            </a:pPr>
            <a:r>
              <a:rPr lang="en-US" baseline="0" dirty="0" smtClean="0"/>
              <a:t>They only target CPU and GPU</a:t>
            </a:r>
          </a:p>
          <a:p>
            <a:pPr marL="759266" lvl="1" indent="-302066">
              <a:buFont typeface="Arial" panose="020B0604020202020204" pitchFamily="34" charset="0"/>
              <a:buChar char="•"/>
            </a:pPr>
            <a:r>
              <a:rPr lang="en-US" baseline="0" dirty="0" smtClean="0"/>
              <a:t>They are only in 32-bit float</a:t>
            </a:r>
          </a:p>
          <a:p>
            <a:pPr marL="759266" lvl="1" indent="-302066">
              <a:buFont typeface="Arial" panose="020B0604020202020204" pitchFamily="34" charset="0"/>
              <a:buChar char="•"/>
            </a:pPr>
            <a:r>
              <a:rPr lang="en-US" baseline="0" dirty="0" smtClean="0"/>
              <a:t>There is no easy way to get from the AI platform to an RTL implementation and verify it. This includes </a:t>
            </a:r>
            <a:r>
              <a:rPr lang="en-US" baseline="0" dirty="0" err="1" smtClean="0"/>
              <a:t>quatization</a:t>
            </a:r>
            <a:r>
              <a:rPr lang="en-US" baseline="0" dirty="0" smtClean="0"/>
              <a:t> of the floating point algorithm</a:t>
            </a:r>
          </a:p>
          <a:p>
            <a:pPr marL="302066" lvl="0" indent="-302066">
              <a:buFont typeface="Arial" panose="020B0604020202020204" pitchFamily="34" charset="0"/>
              <a:buChar char="•"/>
            </a:pPr>
            <a:r>
              <a:rPr lang="en-US" baseline="0" dirty="0" smtClean="0"/>
              <a:t>HLS already provides a way to quickly get to RTL but:</a:t>
            </a:r>
          </a:p>
          <a:p>
            <a:pPr marL="759266" lvl="1" indent="-302066">
              <a:buFont typeface="Arial" panose="020B0604020202020204" pitchFamily="34" charset="0"/>
              <a:buChar char="•"/>
            </a:pPr>
            <a:r>
              <a:rPr lang="en-US" baseline="0" dirty="0" smtClean="0"/>
              <a:t>How to verify against the original floating point CNN</a:t>
            </a:r>
          </a:p>
          <a:p>
            <a:pPr marL="759266" lvl="1" indent="-302066">
              <a:buFont typeface="Arial" panose="020B0604020202020204" pitchFamily="34" charset="0"/>
              <a:buChar char="•"/>
            </a:pPr>
            <a:r>
              <a:rPr lang="en-US" baseline="0" dirty="0" smtClean="0"/>
              <a:t>RTL verification is extremely slow.  We may need to verify 30 frames/sec multiple seconds of video to test things like pedestrian detection for autonomous driving.  This is days of RTL simulation.</a:t>
            </a:r>
          </a:p>
          <a:p>
            <a:pPr marL="759266" lvl="1" indent="-302066">
              <a:buFont typeface="Arial" panose="020B0604020202020204" pitchFamily="34" charset="0"/>
              <a:buChar char="•"/>
            </a:pPr>
            <a:endParaRPr lang="en-US" baseline="0" dirty="0" smtClean="0"/>
          </a:p>
          <a:p>
            <a:pPr marL="759266" lvl="1" indent="-302066">
              <a:buFont typeface="Arial" panose="020B0604020202020204" pitchFamily="34" charset="0"/>
              <a:buChar char="•"/>
            </a:pPr>
            <a:endParaRPr lang="en-US" dirty="0"/>
          </a:p>
        </p:txBody>
      </p:sp>
      <p:sp>
        <p:nvSpPr>
          <p:cNvPr id="4" name="Header Placeholder 3"/>
          <p:cNvSpPr>
            <a:spLocks noGrp="1"/>
          </p:cNvSpPr>
          <p:nvPr>
            <p:ph type="hdr" sz="quarter" idx="10"/>
          </p:nvPr>
        </p:nvSpPr>
        <p:spPr/>
        <p:txBody>
          <a:bodyPr/>
          <a:lstStyle/>
          <a:p>
            <a:pPr>
              <a:defRPr/>
            </a:pPr>
            <a:r>
              <a:rPr lang="en-US" smtClean="0"/>
              <a:t>Presentation Title</a:t>
            </a:r>
            <a:endParaRPr lang="en-US"/>
          </a:p>
        </p:txBody>
      </p:sp>
      <p:sp>
        <p:nvSpPr>
          <p:cNvPr id="5" name="Slide Number Placeholder 4"/>
          <p:cNvSpPr>
            <a:spLocks noGrp="1"/>
          </p:cNvSpPr>
          <p:nvPr>
            <p:ph type="sldNum" sz="quarter" idx="11"/>
          </p:nvPr>
        </p:nvSpPr>
        <p:spPr/>
        <p:txBody>
          <a:bodyPr/>
          <a:lstStyle/>
          <a:p>
            <a:fld id="{4EF60D13-6827-4DE5-BBDB-189D9C1C94B1}" type="slidenum">
              <a:rPr lang="en-US" smtClean="0"/>
              <a:pPr/>
              <a:t>12</a:t>
            </a:fld>
            <a:endParaRPr lang="en-US"/>
          </a:p>
        </p:txBody>
      </p:sp>
      <p:sp>
        <p:nvSpPr>
          <p:cNvPr id="6" name="Footer Placeholder 5"/>
          <p:cNvSpPr>
            <a:spLocks noGrp="1"/>
          </p:cNvSpPr>
          <p:nvPr>
            <p:ph type="ftr" sz="quarter" idx="12"/>
          </p:nvPr>
        </p:nvSpPr>
        <p:spPr/>
        <p:txBody>
          <a:bodyPr/>
          <a:lstStyle/>
          <a:p>
            <a:r>
              <a:rPr lang="en-US" smtClean="0"/>
              <a:t>Your Initials, Presentation Title, Month Year</a:t>
            </a:r>
            <a:endParaRPr lang="en-US" dirty="0"/>
          </a:p>
        </p:txBody>
      </p:sp>
    </p:spTree>
    <p:extLst>
      <p:ext uri="{BB962C8B-B14F-4D97-AF65-F5344CB8AC3E}">
        <p14:creationId xmlns:p14="http://schemas.microsoft.com/office/powerpoint/2010/main" val="43854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02066" indent="-302066">
              <a:buFont typeface="Arial" panose="020B0604020202020204" pitchFamily="34" charset="0"/>
              <a:buChar char="•"/>
            </a:pPr>
            <a:r>
              <a:rPr lang="en-US" dirty="0" smtClean="0"/>
              <a:t>Catapult can leverage the </a:t>
            </a:r>
            <a:r>
              <a:rPr lang="en-US" dirty="0" err="1" smtClean="0"/>
              <a:t>Tensorflow</a:t>
            </a:r>
            <a:r>
              <a:rPr lang="en-US" dirty="0" smtClean="0"/>
              <a:t> Operator API to generate a C++ wrapper (currently not automated) that allows the synthesizable fixed-point C++ to be run inside of </a:t>
            </a:r>
            <a:r>
              <a:rPr lang="en-US" dirty="0" err="1" smtClean="0"/>
              <a:t>tensorflow</a:t>
            </a:r>
            <a:r>
              <a:rPr lang="en-US" baseline="0" dirty="0" smtClean="0"/>
              <a:t> allowing the </a:t>
            </a:r>
            <a:r>
              <a:rPr lang="en-US" baseline="0" dirty="0" err="1" smtClean="0"/>
              <a:t>tensorflow</a:t>
            </a:r>
            <a:r>
              <a:rPr lang="en-US" baseline="0" dirty="0" smtClean="0"/>
              <a:t> test bench to be reused to verify if the fixed-point synthesizable model is correct. The API wrapper takes the Tensors (which are just arrays with one or more dimensions) from </a:t>
            </a:r>
            <a:r>
              <a:rPr lang="en-US" baseline="0" dirty="0" err="1" smtClean="0"/>
              <a:t>tensorflow</a:t>
            </a:r>
            <a:r>
              <a:rPr lang="en-US" baseline="0" dirty="0" smtClean="0"/>
              <a:t> and writes them into </a:t>
            </a:r>
            <a:r>
              <a:rPr lang="en-US" baseline="0" dirty="0" err="1" smtClean="0"/>
              <a:t>ac_channels</a:t>
            </a:r>
            <a:r>
              <a:rPr lang="en-US" baseline="0" dirty="0" smtClean="0"/>
              <a:t> that drive the HLS DUT.</a:t>
            </a:r>
          </a:p>
          <a:p>
            <a:pPr marL="302066" indent="-302066">
              <a:buFont typeface="Arial" panose="020B0604020202020204" pitchFamily="34" charset="0"/>
              <a:buChar char="•"/>
            </a:pPr>
            <a:endParaRPr lang="en-US" baseline="0" dirty="0" smtClean="0"/>
          </a:p>
          <a:p>
            <a:pPr marL="302066" indent="-302066">
              <a:buFont typeface="Arial" panose="020B0604020202020204" pitchFamily="34" charset="0"/>
              <a:buChar char="•"/>
            </a:pPr>
            <a:endParaRPr lang="en-US" baseline="0" dirty="0" smtClean="0"/>
          </a:p>
          <a:p>
            <a:pPr marL="302066" indent="-302066">
              <a:buFont typeface="Arial" panose="020B0604020202020204" pitchFamily="34" charset="0"/>
              <a:buChar char="•"/>
            </a:pPr>
            <a:r>
              <a:rPr lang="en-US" baseline="0" dirty="0" smtClean="0"/>
              <a:t>This same C++ API wrapper is where the </a:t>
            </a:r>
            <a:r>
              <a:rPr lang="en-US" baseline="0" dirty="0" err="1" smtClean="0"/>
              <a:t>Veloce</a:t>
            </a:r>
            <a:r>
              <a:rPr lang="en-US" baseline="0" dirty="0" smtClean="0"/>
              <a:t> hardware </a:t>
            </a:r>
            <a:r>
              <a:rPr lang="en-US" baseline="0" dirty="0" err="1" smtClean="0"/>
              <a:t>transactors</a:t>
            </a:r>
            <a:r>
              <a:rPr lang="en-US" baseline="0" dirty="0" smtClean="0"/>
              <a:t> are inserted that allow the </a:t>
            </a:r>
            <a:r>
              <a:rPr lang="en-US" baseline="0" dirty="0" err="1" smtClean="0"/>
              <a:t>tensorflow</a:t>
            </a:r>
            <a:r>
              <a:rPr lang="en-US" baseline="0" dirty="0" smtClean="0"/>
              <a:t> stimulus to be intercepted and driven to the </a:t>
            </a:r>
            <a:r>
              <a:rPr lang="en-US" baseline="0" dirty="0" err="1" smtClean="0"/>
              <a:t>Veloce</a:t>
            </a:r>
            <a:r>
              <a:rPr lang="en-US" baseline="0" dirty="0" smtClean="0"/>
              <a:t> emulator.   These same </a:t>
            </a:r>
            <a:r>
              <a:rPr lang="en-US" baseline="0" dirty="0" err="1" smtClean="0"/>
              <a:t>transactors</a:t>
            </a:r>
            <a:r>
              <a:rPr lang="en-US" baseline="0" dirty="0" smtClean="0"/>
              <a:t> will also convert the pin-level data coming back from </a:t>
            </a:r>
            <a:r>
              <a:rPr lang="en-US" baseline="0" dirty="0" err="1" smtClean="0"/>
              <a:t>Veloce</a:t>
            </a:r>
            <a:r>
              <a:rPr lang="en-US" baseline="0" dirty="0" smtClean="0"/>
              <a:t> into C++ transactions which are then converted back into Tensors and set back to the </a:t>
            </a:r>
            <a:r>
              <a:rPr lang="en-US" baseline="0" dirty="0" err="1" smtClean="0"/>
              <a:t>tensorflow</a:t>
            </a:r>
            <a:r>
              <a:rPr lang="en-US" baseline="0" dirty="0" smtClean="0"/>
              <a:t>.</a:t>
            </a:r>
            <a:endParaRPr lang="en-US" dirty="0"/>
          </a:p>
        </p:txBody>
      </p:sp>
      <p:sp>
        <p:nvSpPr>
          <p:cNvPr id="4" name="Header Placeholder 3"/>
          <p:cNvSpPr>
            <a:spLocks noGrp="1"/>
          </p:cNvSpPr>
          <p:nvPr>
            <p:ph type="hdr" sz="quarter" idx="10"/>
          </p:nvPr>
        </p:nvSpPr>
        <p:spPr/>
        <p:txBody>
          <a:bodyPr/>
          <a:lstStyle/>
          <a:p>
            <a:pPr>
              <a:defRPr/>
            </a:pPr>
            <a:r>
              <a:rPr lang="en-US" smtClean="0"/>
              <a:t>Presentation Title</a:t>
            </a:r>
            <a:endParaRPr lang="en-US"/>
          </a:p>
        </p:txBody>
      </p:sp>
      <p:sp>
        <p:nvSpPr>
          <p:cNvPr id="5" name="Slide Number Placeholder 4"/>
          <p:cNvSpPr>
            <a:spLocks noGrp="1"/>
          </p:cNvSpPr>
          <p:nvPr>
            <p:ph type="sldNum" sz="quarter" idx="11"/>
          </p:nvPr>
        </p:nvSpPr>
        <p:spPr/>
        <p:txBody>
          <a:bodyPr/>
          <a:lstStyle/>
          <a:p>
            <a:fld id="{4EF60D13-6827-4DE5-BBDB-189D9C1C94B1}" type="slidenum">
              <a:rPr lang="en-US" smtClean="0"/>
              <a:pPr/>
              <a:t>13</a:t>
            </a:fld>
            <a:endParaRPr lang="en-US"/>
          </a:p>
        </p:txBody>
      </p:sp>
      <p:sp>
        <p:nvSpPr>
          <p:cNvPr id="6" name="Footer Placeholder 5"/>
          <p:cNvSpPr>
            <a:spLocks noGrp="1"/>
          </p:cNvSpPr>
          <p:nvPr>
            <p:ph type="ftr" sz="quarter" idx="12"/>
          </p:nvPr>
        </p:nvSpPr>
        <p:spPr/>
        <p:txBody>
          <a:bodyPr/>
          <a:lstStyle/>
          <a:p>
            <a:r>
              <a:rPr lang="en-US" smtClean="0"/>
              <a:t>Your Initials, Presentation Title, Month Year</a:t>
            </a:r>
            <a:endParaRPr lang="en-US" dirty="0"/>
          </a:p>
        </p:txBody>
      </p:sp>
    </p:spTree>
    <p:extLst>
      <p:ext uri="{BB962C8B-B14F-4D97-AF65-F5344CB8AC3E}">
        <p14:creationId xmlns:p14="http://schemas.microsoft.com/office/powerpoint/2010/main" val="31403773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Yolo Tiny CNN, which stands for You Only Look Once” is a CNN that will do object detection and classification in a single pass.  It detects 20 different objects from people</a:t>
            </a:r>
            <a:r>
              <a:rPr lang="en-US" baseline="0" dirty="0" smtClean="0"/>
              <a:t> to cars, etc.  Even though this is considered a small CNN it still requires massive amounts of computation and has over 25 million weights.</a:t>
            </a:r>
          </a:p>
          <a:p>
            <a:endParaRPr lang="en-US" baseline="0" dirty="0" smtClean="0"/>
          </a:p>
          <a:p>
            <a:r>
              <a:rPr lang="en-US" baseline="0" dirty="0" smtClean="0"/>
              <a:t>Notes added by </a:t>
            </a:r>
            <a:r>
              <a:rPr lang="en-US" baseline="0" dirty="0" err="1" smtClean="0"/>
              <a:t>johnS</a:t>
            </a:r>
            <a:endParaRPr lang="en-US" baseline="0" dirty="0" smtClean="0"/>
          </a:p>
          <a:p>
            <a:pPr marL="171450" indent="-171450">
              <a:buFont typeface="Arial" panose="020B0604020202020204" pitchFamily="34" charset="0"/>
              <a:buChar char="•"/>
            </a:pPr>
            <a:r>
              <a:rPr lang="en-US" baseline="0" dirty="0" smtClean="0">
                <a:solidFill>
                  <a:srgbClr val="FF0000"/>
                </a:solidFill>
              </a:rPr>
              <a:t>Pooling layers between convolutional layers serve to </a:t>
            </a:r>
            <a:r>
              <a:rPr lang="en-US" baseline="0" dirty="0" err="1" smtClean="0">
                <a:solidFill>
                  <a:srgbClr val="FF0000"/>
                </a:solidFill>
              </a:rPr>
              <a:t>spacially</a:t>
            </a:r>
            <a:r>
              <a:rPr lang="en-US" baseline="0" dirty="0" smtClean="0">
                <a:solidFill>
                  <a:srgbClr val="FF0000"/>
                </a:solidFill>
              </a:rPr>
              <a:t> </a:t>
            </a:r>
            <a:r>
              <a:rPr lang="en-US" baseline="0" dirty="0" err="1" smtClean="0">
                <a:solidFill>
                  <a:srgbClr val="FF0000"/>
                </a:solidFill>
              </a:rPr>
              <a:t>downsample</a:t>
            </a:r>
            <a:r>
              <a:rPr lang="en-US" baseline="0" dirty="0" smtClean="0">
                <a:solidFill>
                  <a:srgbClr val="FF0000"/>
                </a:solidFill>
              </a:rPr>
              <a:t> the data which is required to keep feature maps of reasonable size</a:t>
            </a:r>
          </a:p>
          <a:p>
            <a:pPr marL="628650" lvl="1" indent="-171450">
              <a:buFont typeface="Arial" panose="020B0604020202020204" pitchFamily="34" charset="0"/>
              <a:buChar char="•"/>
            </a:pPr>
            <a:r>
              <a:rPr lang="en-US" baseline="0" dirty="0" smtClean="0">
                <a:solidFill>
                  <a:srgbClr val="FF0000"/>
                </a:solidFill>
              </a:rPr>
              <a:t>Also to allow subsequent convolution layers to be cognizant of inputs with increasingly greater separation</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61C6A903-BD52-466A-972F-C3CA1E7B009D}" type="slidenum">
              <a:rPr lang="en-US" smtClean="0"/>
              <a:t>14</a:t>
            </a:fld>
            <a:endParaRPr lang="en-US"/>
          </a:p>
        </p:txBody>
      </p:sp>
    </p:spTree>
    <p:extLst>
      <p:ext uri="{BB962C8B-B14F-4D97-AF65-F5344CB8AC3E}">
        <p14:creationId xmlns:p14="http://schemas.microsoft.com/office/powerpoint/2010/main" val="19438332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HLS allows designers</a:t>
            </a:r>
            <a:r>
              <a:rPr lang="en-US" baseline="0" dirty="0" smtClean="0"/>
              <a:t> to quickly implement and explore different architectural solutions using C++ as the design language.  The implantation that was chosen was based on the design requirement that the weights would only be read once from system memory to minimize power consumption.  This required using a “dual-layer” architecture where the earlier layers used a “sliding-window” architecture to minimize re-reading the input channel data, and the later layers used an in-place architecture to only read the weights once from DRAM. Each one of these layers was tuned for performance using high-level synthesis constraints such as loop unrolling to add parallelism in order to perform multiple computations in </a:t>
            </a:r>
            <a:r>
              <a:rPr lang="en-US" baseline="0" dirty="0" err="1" smtClean="0"/>
              <a:t>paralle</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61C6A903-BD52-466A-972F-C3CA1E7B009D}" type="slidenum">
              <a:rPr lang="en-US" smtClean="0"/>
              <a:t>18</a:t>
            </a:fld>
            <a:endParaRPr lang="en-US"/>
          </a:p>
        </p:txBody>
      </p:sp>
    </p:spTree>
    <p:extLst>
      <p:ext uri="{BB962C8B-B14F-4D97-AF65-F5344CB8AC3E}">
        <p14:creationId xmlns:p14="http://schemas.microsoft.com/office/powerpoint/2010/main" val="24273081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Yolo</a:t>
            </a:r>
            <a:r>
              <a:rPr lang="en-US" baseline="0" dirty="0" smtClean="0"/>
              <a:t> Tiny </a:t>
            </a:r>
            <a:r>
              <a:rPr lang="en-US" baseline="0" dirty="0" err="1" smtClean="0"/>
              <a:t>tensorflow</a:t>
            </a:r>
            <a:r>
              <a:rPr lang="en-US" baseline="0" dirty="0" smtClean="0"/>
              <a:t> model was used as the starting point.  This model is written in python and consists of a number of python function calls to implement the different layers of the CNN.  The python function calls implement things like 2-d convolution, max pooling, etc.  As the HLS code was developed for each layer the python function call was “swapped” out with the HLS model and then the </a:t>
            </a:r>
            <a:r>
              <a:rPr lang="en-US" baseline="0" dirty="0" err="1" smtClean="0"/>
              <a:t>tensorflow</a:t>
            </a:r>
            <a:r>
              <a:rPr lang="en-US" baseline="0" dirty="0" smtClean="0"/>
              <a:t> </a:t>
            </a:r>
            <a:r>
              <a:rPr lang="en-US" baseline="0" dirty="0" err="1" smtClean="0"/>
              <a:t>testbench</a:t>
            </a:r>
            <a:r>
              <a:rPr lang="en-US" baseline="0" dirty="0" smtClean="0"/>
              <a:t> was re-run to verify that the HLS C++ implementation did not break the CNN.  Once the HLS mode was verified it was synthesized in Catapult and the synthesized RTL was run on </a:t>
            </a:r>
            <a:r>
              <a:rPr lang="en-US" baseline="0" dirty="0" err="1" smtClean="0"/>
              <a:t>Veloce</a:t>
            </a:r>
            <a:r>
              <a:rPr lang="en-US" baseline="0" dirty="0" smtClean="0"/>
              <a:t> which sent the RTL output back to the </a:t>
            </a:r>
            <a:r>
              <a:rPr lang="en-US" baseline="0" dirty="0" err="1" smtClean="0"/>
              <a:t>tensorflow</a:t>
            </a:r>
            <a:r>
              <a:rPr lang="en-US" baseline="0" dirty="0" smtClean="0"/>
              <a:t> via the </a:t>
            </a:r>
            <a:r>
              <a:rPr lang="en-US" baseline="0" dirty="0" err="1" smtClean="0"/>
              <a:t>Velcoe</a:t>
            </a:r>
            <a:r>
              <a:rPr lang="en-US" baseline="0" dirty="0" smtClean="0"/>
              <a:t> </a:t>
            </a:r>
            <a:r>
              <a:rPr lang="en-US" baseline="0" dirty="0" err="1" smtClean="0"/>
              <a:t>transactors</a:t>
            </a:r>
            <a:r>
              <a:rPr lang="en-US" baseline="0" dirty="0" smtClean="0"/>
              <a:t> and </a:t>
            </a:r>
            <a:r>
              <a:rPr lang="en-US" baseline="0" dirty="0" err="1" smtClean="0"/>
              <a:t>tensorflow</a:t>
            </a:r>
            <a:r>
              <a:rPr lang="en-US" baseline="0" dirty="0" smtClean="0"/>
              <a:t> API, again verifying that the RTL was correct.</a:t>
            </a:r>
            <a:endParaRPr lang="en-US" dirty="0"/>
          </a:p>
        </p:txBody>
      </p:sp>
      <p:sp>
        <p:nvSpPr>
          <p:cNvPr id="4" name="Slide Number Placeholder 3"/>
          <p:cNvSpPr>
            <a:spLocks noGrp="1"/>
          </p:cNvSpPr>
          <p:nvPr>
            <p:ph type="sldNum" sz="quarter" idx="10"/>
          </p:nvPr>
        </p:nvSpPr>
        <p:spPr/>
        <p:txBody>
          <a:bodyPr/>
          <a:lstStyle/>
          <a:p>
            <a:fld id="{61C6A903-BD52-466A-972F-C3CA1E7B009D}" type="slidenum">
              <a:rPr lang="en-US" smtClean="0"/>
              <a:t>19</a:t>
            </a:fld>
            <a:endParaRPr lang="en-US"/>
          </a:p>
        </p:txBody>
      </p:sp>
    </p:spTree>
    <p:extLst>
      <p:ext uri="{BB962C8B-B14F-4D97-AF65-F5344CB8AC3E}">
        <p14:creationId xmlns:p14="http://schemas.microsoft.com/office/powerpoint/2010/main" val="10882313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C6A903-BD52-466A-972F-C3CA1E7B009D}" type="slidenum">
              <a:rPr lang="en-US" smtClean="0"/>
              <a:t>20</a:t>
            </a:fld>
            <a:endParaRPr lang="en-US"/>
          </a:p>
        </p:txBody>
      </p:sp>
    </p:spTree>
    <p:extLst>
      <p:ext uri="{BB962C8B-B14F-4D97-AF65-F5344CB8AC3E}">
        <p14:creationId xmlns:p14="http://schemas.microsoft.com/office/powerpoint/2010/main" val="18510785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p:sp>
      <p:sp>
        <p:nvSpPr>
          <p:cNvPr id="60419" name="Rectangle 3"/>
          <p:cNvSpPr>
            <a:spLocks noGrp="1" noChangeArrowheads="1"/>
          </p:cNvSpPr>
          <p:nvPr>
            <p:ph type="body" idx="1"/>
          </p:nvPr>
        </p:nvSpPr>
        <p:spPr bwMode="auto">
          <a:xfrm>
            <a:off x="700415" y="4415135"/>
            <a:ext cx="5609573" cy="418370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Real</a:t>
            </a:r>
            <a:r>
              <a:rPr lang="en-US" baseline="0" dirty="0" smtClean="0"/>
              <a:t> hardware often sends and receives sample data in a streaming fashion.  This must be modeled in the source and in the past using pointers proved to be risky and error prone.  The ac_channel class was designed to allow efficient modeling of streaming interfaces.  ac_channel allows a streaming producer/consumer behavior to be enforced resulting in correct by construction RTL.  In software ac_channel behaves like an infinite FIFO and is used on the top-level interface as well as to interconnect different blocks in a sub-system. </a:t>
            </a:r>
          </a:p>
          <a:p>
            <a:endParaRPr lang="en-US" baseline="0" dirty="0" smtClean="0"/>
          </a:p>
          <a:p>
            <a:r>
              <a:rPr lang="en-US" baseline="0" dirty="0" smtClean="0"/>
              <a:t>The </a:t>
            </a:r>
            <a:r>
              <a:rPr lang="en-US" baseline="0" dirty="0" err="1" smtClean="0"/>
              <a:t>ac_channel</a:t>
            </a:r>
            <a:r>
              <a:rPr lang="en-US" baseline="0" dirty="0" smtClean="0"/>
              <a:t> interface can be easily mapped to the emulator </a:t>
            </a:r>
            <a:r>
              <a:rPr lang="en-US" baseline="0" dirty="0" err="1" smtClean="0"/>
              <a:t>transactor</a:t>
            </a:r>
            <a:r>
              <a:rPr lang="en-US" baseline="0" dirty="0" smtClean="0"/>
              <a:t> and driver allowing the C++ </a:t>
            </a:r>
            <a:r>
              <a:rPr lang="en-US" baseline="0" dirty="0" err="1" smtClean="0"/>
              <a:t>testbench</a:t>
            </a:r>
            <a:r>
              <a:rPr lang="en-US" baseline="0" dirty="0" smtClean="0"/>
              <a:t> to drive the stimulus to the emulator.</a:t>
            </a:r>
            <a:endParaRPr lang="en-US" dirty="0" smtClean="0"/>
          </a:p>
        </p:txBody>
      </p:sp>
    </p:spTree>
    <p:extLst>
      <p:ext uri="{BB962C8B-B14F-4D97-AF65-F5344CB8AC3E}">
        <p14:creationId xmlns:p14="http://schemas.microsoft.com/office/powerpoint/2010/main" val="9552434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Only the port size and direction are inferred from an untimed C++ function interface.  Interface synthesis allows the port protocol to be defined in the HLS tool.  The most typical protocols are point-to-point protocols with request/acknowledge type handshake</a:t>
            </a:r>
            <a:r>
              <a:rPr lang="en-US" baseline="0" dirty="0" smtClean="0"/>
              <a:t> behavior, or memory interfaces for larger arrays. You can see in the example above that the C++ source contains no explicit protocols for the interfaces but can result in a handshaking interface.</a:t>
            </a:r>
          </a:p>
          <a:p>
            <a:endParaRPr lang="en-US" baseline="0" dirty="0" smtClean="0"/>
          </a:p>
          <a:p>
            <a:r>
              <a:rPr lang="en-US" baseline="0" dirty="0" smtClean="0"/>
              <a:t>Catapult’s knowledge of how </a:t>
            </a:r>
            <a:r>
              <a:rPr lang="en-US" baseline="0" dirty="0" err="1" smtClean="0"/>
              <a:t>ac_channel</a:t>
            </a:r>
            <a:r>
              <a:rPr lang="en-US" baseline="0" dirty="0" smtClean="0"/>
              <a:t> interfaces are synthesized can allow us to easily automated the flow, similar to </a:t>
            </a:r>
            <a:r>
              <a:rPr lang="en-US" baseline="0" dirty="0" err="1" smtClean="0"/>
              <a:t>SCVerify</a:t>
            </a:r>
            <a:r>
              <a:rPr lang="en-US" baseline="0" dirty="0" smtClean="0"/>
              <a:t>, where the DUT function call is intercepted and replaced to calls to the emulator </a:t>
            </a:r>
            <a:r>
              <a:rPr lang="en-US" baseline="0" dirty="0" err="1" smtClean="0"/>
              <a:t>transactor</a:t>
            </a:r>
            <a:r>
              <a:rPr lang="en-US" baseline="0" dirty="0" smtClean="0"/>
              <a:t> and drivers.  </a:t>
            </a:r>
            <a:endParaRPr lang="en-US" dirty="0"/>
          </a:p>
        </p:txBody>
      </p:sp>
      <p:sp>
        <p:nvSpPr>
          <p:cNvPr id="4" name="Slide Number Placeholder 3"/>
          <p:cNvSpPr>
            <a:spLocks noGrp="1"/>
          </p:cNvSpPr>
          <p:nvPr>
            <p:ph type="sldNum" sz="quarter" idx="10"/>
          </p:nvPr>
        </p:nvSpPr>
        <p:spPr/>
        <p:txBody>
          <a:bodyPr/>
          <a:lstStyle/>
          <a:p>
            <a:fld id="{6D94A44A-67E9-46BE-AD3E-6FC2C4BAAADE}" type="slidenum">
              <a:rPr lang="en-US" smtClean="0"/>
              <a:pPr/>
              <a:t>22</a:t>
            </a:fld>
            <a:endParaRPr lang="en-US" dirty="0"/>
          </a:p>
        </p:txBody>
      </p:sp>
    </p:spTree>
    <p:extLst>
      <p:ext uri="{BB962C8B-B14F-4D97-AF65-F5344CB8AC3E}">
        <p14:creationId xmlns:p14="http://schemas.microsoft.com/office/powerpoint/2010/main" val="33211840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Interface</a:t>
            </a:r>
            <a:r>
              <a:rPr lang="en-US" baseline="0" dirty="0" smtClean="0"/>
              <a:t> synthesis allows Catapult to map a C++ array on the design interface to a memory interface that consists of address, data, and control signals.  These 0-time C++ memory transactions will directly map to the emulator memory </a:t>
            </a:r>
            <a:r>
              <a:rPr lang="en-US" baseline="0" dirty="0" err="1" smtClean="0"/>
              <a:t>transactor</a:t>
            </a:r>
            <a:r>
              <a:rPr lang="en-US" baseline="0" dirty="0" smtClean="0"/>
              <a:t> allowing easy testing of memory interfaces on the generated RTL.  Additionally, Catapult will infer large internal arrays to instantiated memories in the RTL, which can be synthesized directly by </a:t>
            </a:r>
            <a:r>
              <a:rPr lang="en-US" baseline="0" dirty="0" err="1" smtClean="0"/>
              <a:t>Veloce</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61C6A903-BD52-466A-972F-C3CA1E7B009D}" type="slidenum">
              <a:rPr lang="en-US" smtClean="0"/>
              <a:t>24</a:t>
            </a:fld>
            <a:endParaRPr lang="en-US"/>
          </a:p>
        </p:txBody>
      </p:sp>
    </p:spTree>
    <p:extLst>
      <p:ext uri="{BB962C8B-B14F-4D97-AF65-F5344CB8AC3E}">
        <p14:creationId xmlns:p14="http://schemas.microsoft.com/office/powerpoint/2010/main" val="3128273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two parts to developing Convolutional Neural Networks (CNNs).  </a:t>
            </a:r>
          </a:p>
          <a:p>
            <a:endParaRPr lang="en-US" dirty="0" smtClean="0"/>
          </a:p>
          <a:p>
            <a:r>
              <a:rPr lang="en-US" dirty="0" smtClean="0"/>
              <a:t>The training stage requires very large datasets, massive amounts</a:t>
            </a:r>
            <a:r>
              <a:rPr lang="en-US" baseline="0" dirty="0" smtClean="0"/>
              <a:t> of memory storage, floating point, and days of computation time on a GPU farm.  Training involves feeding the network input training data and looking at the output for the desired classification.  And error is computed at the output between the expected result and the actual result and is used for a  back propagation calculation of new weights.  This is very similar to the gradient descent algorithms used in adaptive filtering to calculate coefficient fort channel equalization.</a:t>
            </a:r>
          </a:p>
          <a:p>
            <a:endParaRPr lang="en-US" baseline="0" dirty="0" smtClean="0"/>
          </a:p>
          <a:p>
            <a:r>
              <a:rPr lang="en-US" baseline="0" dirty="0" smtClean="0"/>
              <a:t>The inference engine is a feed-forward network that uses the weight from training to classify an input image.  This is often run in real-time, can be fixed point, and power is important.</a:t>
            </a:r>
            <a:endParaRPr lang="en-US" dirty="0"/>
          </a:p>
        </p:txBody>
      </p:sp>
      <p:sp>
        <p:nvSpPr>
          <p:cNvPr id="4" name="Slide Number Placeholder 3"/>
          <p:cNvSpPr>
            <a:spLocks noGrp="1"/>
          </p:cNvSpPr>
          <p:nvPr>
            <p:ph type="sldNum" sz="quarter" idx="10"/>
          </p:nvPr>
        </p:nvSpPr>
        <p:spPr/>
        <p:txBody>
          <a:bodyPr/>
          <a:lstStyle/>
          <a:p>
            <a:fld id="{61C6A903-BD52-466A-972F-C3CA1E7B009D}" type="slidenum">
              <a:rPr lang="en-US" smtClean="0"/>
              <a:t>3</a:t>
            </a:fld>
            <a:endParaRPr lang="en-US"/>
          </a:p>
        </p:txBody>
      </p:sp>
    </p:spTree>
    <p:extLst>
      <p:ext uri="{BB962C8B-B14F-4D97-AF65-F5344CB8AC3E}">
        <p14:creationId xmlns:p14="http://schemas.microsoft.com/office/powerpoint/2010/main" val="42440660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C6A903-BD52-466A-972F-C3CA1E7B009D}" type="slidenum">
              <a:rPr lang="en-US" smtClean="0"/>
              <a:t>25</a:t>
            </a:fld>
            <a:endParaRPr lang="en-US"/>
          </a:p>
        </p:txBody>
      </p:sp>
    </p:spTree>
    <p:extLst>
      <p:ext uri="{BB962C8B-B14F-4D97-AF65-F5344CB8AC3E}">
        <p14:creationId xmlns:p14="http://schemas.microsoft.com/office/powerpoint/2010/main" val="26745303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New presentation “Design and Verification of a Machine Learning Accelerator </a:t>
            </a:r>
            <a:r>
              <a:rPr lang="en-US" sz="1200" kern="1200" dirty="0" err="1" smtClean="0">
                <a:solidFill>
                  <a:schemeClr val="tx1"/>
                </a:solidFill>
                <a:effectLst/>
                <a:latin typeface="+mn-lt"/>
                <a:ea typeface="+mn-ea"/>
                <a:cs typeface="+mn-cs"/>
              </a:rPr>
              <a:t>SoC</a:t>
            </a:r>
            <a:r>
              <a:rPr lang="en-US" sz="1200" kern="1200" dirty="0" smtClean="0">
                <a:solidFill>
                  <a:schemeClr val="tx1"/>
                </a:solidFill>
                <a:effectLst/>
                <a:latin typeface="+mn-lt"/>
                <a:ea typeface="+mn-ea"/>
                <a:cs typeface="+mn-cs"/>
              </a:rPr>
              <a:t> using an Object-Oriented HLS-based design flow”</a:t>
            </a:r>
          </a:p>
          <a:p>
            <a:endParaRPr lang="en-US" dirty="0"/>
          </a:p>
        </p:txBody>
      </p:sp>
      <p:sp>
        <p:nvSpPr>
          <p:cNvPr id="4" name="Slide Number Placeholder 3"/>
          <p:cNvSpPr>
            <a:spLocks noGrp="1"/>
          </p:cNvSpPr>
          <p:nvPr>
            <p:ph type="sldNum" sz="quarter" idx="10"/>
          </p:nvPr>
        </p:nvSpPr>
        <p:spPr/>
        <p:txBody>
          <a:bodyPr/>
          <a:lstStyle/>
          <a:p>
            <a:fld id="{61C6A903-BD52-466A-972F-C3CA1E7B009D}" type="slidenum">
              <a:rPr lang="en-US" smtClean="0"/>
              <a:t>27</a:t>
            </a:fld>
            <a:endParaRPr lang="en-US"/>
          </a:p>
        </p:txBody>
      </p:sp>
    </p:spTree>
    <p:extLst>
      <p:ext uri="{BB962C8B-B14F-4D97-AF65-F5344CB8AC3E}">
        <p14:creationId xmlns:p14="http://schemas.microsoft.com/office/powerpoint/2010/main" val="31874239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62480" indent="-362480">
              <a:buFont typeface="Arial" panose="020B0604020202020204" pitchFamily="34" charset="0"/>
              <a:buChar char="•"/>
            </a:pPr>
            <a:r>
              <a:rPr lang="en-US" sz="2500" dirty="0"/>
              <a:t>Automotive Safety market is shifting to automated cars</a:t>
            </a:r>
          </a:p>
          <a:p>
            <a:pPr marL="715919" lvl="1" indent="-302066">
              <a:buFont typeface="Arial" panose="020B0604020202020204" pitchFamily="34" charset="0"/>
              <a:buChar char="•"/>
            </a:pPr>
            <a:r>
              <a:rPr lang="en-US" sz="1900" dirty="0"/>
              <a:t>In order for Bosch to keep its #1 position must completely change their “communication with the outside”</a:t>
            </a:r>
          </a:p>
          <a:p>
            <a:pPr marL="362480" indent="-362480">
              <a:buFont typeface="Arial" panose="020B0604020202020204" pitchFamily="34" charset="0"/>
              <a:buChar char="•"/>
            </a:pPr>
            <a:r>
              <a:rPr lang="en-US" sz="2500" dirty="0"/>
              <a:t>Realized they did not have the expertise especially for image processing – Opened a new subsidiary for pure digital design, start business from scratch – Bosch Vision Tech – Sophia Antipolis and hired some ST folks</a:t>
            </a:r>
          </a:p>
          <a:p>
            <a:pPr marL="362480" indent="-362480">
              <a:buFont typeface="Arial" panose="020B0604020202020204" pitchFamily="34" charset="0"/>
              <a:buChar char="•"/>
            </a:pPr>
            <a:r>
              <a:rPr lang="en-US" sz="2500" dirty="0"/>
              <a:t>Decided HLS and did an evaluation which surprised them that we won because Cadence has an office right there.</a:t>
            </a:r>
          </a:p>
          <a:p>
            <a:pPr marL="362480" indent="-362480">
              <a:buFont typeface="Arial" panose="020B0604020202020204" pitchFamily="34" charset="0"/>
              <a:buChar char="•"/>
            </a:pPr>
            <a:r>
              <a:rPr lang="en-US" sz="2500" dirty="0"/>
              <a:t>Did not have enough resources –</a:t>
            </a:r>
          </a:p>
          <a:p>
            <a:pPr marL="362480" indent="-362480">
              <a:buFont typeface="Arial" panose="020B0604020202020204" pitchFamily="34" charset="0"/>
              <a:buChar char="•"/>
            </a:pPr>
            <a:r>
              <a:rPr lang="en-US" sz="2500" dirty="0"/>
              <a:t>Stakes were high so needed a business model to help guarantee their success - Partner with consulting delivered both a designer &amp; knowledge transfer HLS</a:t>
            </a:r>
          </a:p>
          <a:p>
            <a:pPr marL="362480" indent="-362480">
              <a:buFont typeface="Arial" panose="020B0604020202020204" pitchFamily="34" charset="0"/>
              <a:buChar char="•"/>
            </a:pPr>
            <a:r>
              <a:rPr lang="en-US" sz="2500" dirty="0"/>
              <a:t>Some IP’s HLS, Some IP’s hand-coded RTL</a:t>
            </a:r>
          </a:p>
          <a:p>
            <a:pPr marL="362480" indent="-362480">
              <a:buFont typeface="Arial" panose="020B0604020202020204" pitchFamily="34" charset="0"/>
              <a:buChar char="•"/>
            </a:pPr>
            <a:r>
              <a:rPr lang="en-US" sz="2500" dirty="0"/>
              <a:t>So successful with HLS 3 IP’s originally(delivered on-time) that they took on RTL IP’s that were late from other groups (2 IP’s by themselves with no help because they were very secret)</a:t>
            </a:r>
          </a:p>
          <a:p>
            <a:pPr marL="362480" indent="-362480">
              <a:buFont typeface="Arial" panose="020B0604020202020204" pitchFamily="34" charset="0"/>
              <a:buChar char="•"/>
            </a:pPr>
            <a:r>
              <a:rPr lang="en-US" sz="2500" dirty="0"/>
              <a:t>Very happy champion customer, joint white paper, etc.</a:t>
            </a:r>
          </a:p>
          <a:p>
            <a:pPr marL="362480" indent="-362480">
              <a:buFont typeface="Arial" panose="020B0604020202020204" pitchFamily="34" charset="0"/>
              <a:buChar char="•"/>
            </a:pPr>
            <a:r>
              <a:rPr lang="en-US" sz="2500" dirty="0"/>
              <a:t>We are now also doing ISO26262</a:t>
            </a:r>
            <a:endParaRPr lang="en-US" dirty="0"/>
          </a:p>
        </p:txBody>
      </p:sp>
      <p:sp>
        <p:nvSpPr>
          <p:cNvPr id="4" name="Header Placeholder 3"/>
          <p:cNvSpPr>
            <a:spLocks noGrp="1"/>
          </p:cNvSpPr>
          <p:nvPr>
            <p:ph type="hdr" sz="quarter" idx="10"/>
          </p:nvPr>
        </p:nvSpPr>
        <p:spPr/>
        <p:txBody>
          <a:bodyPr/>
          <a:lstStyle/>
          <a:p>
            <a:pPr>
              <a:defRPr/>
            </a:pPr>
            <a:r>
              <a:rPr lang="en-US" smtClean="0"/>
              <a:t>Presentation Title</a:t>
            </a:r>
            <a:endParaRPr lang="en-US"/>
          </a:p>
        </p:txBody>
      </p:sp>
      <p:sp>
        <p:nvSpPr>
          <p:cNvPr id="5" name="Slide Number Placeholder 4"/>
          <p:cNvSpPr>
            <a:spLocks noGrp="1"/>
          </p:cNvSpPr>
          <p:nvPr>
            <p:ph type="sldNum" sz="quarter" idx="11"/>
          </p:nvPr>
        </p:nvSpPr>
        <p:spPr/>
        <p:txBody>
          <a:bodyPr/>
          <a:lstStyle/>
          <a:p>
            <a:fld id="{4EF60D13-6827-4DE5-BBDB-189D9C1C94B1}" type="slidenum">
              <a:rPr lang="en-US" smtClean="0"/>
              <a:pPr/>
              <a:t>28</a:t>
            </a:fld>
            <a:endParaRPr lang="en-US"/>
          </a:p>
        </p:txBody>
      </p:sp>
      <p:sp>
        <p:nvSpPr>
          <p:cNvPr id="6" name="Footer Placeholder 5"/>
          <p:cNvSpPr>
            <a:spLocks noGrp="1"/>
          </p:cNvSpPr>
          <p:nvPr>
            <p:ph type="ftr" sz="quarter" idx="12"/>
          </p:nvPr>
        </p:nvSpPr>
        <p:spPr/>
        <p:txBody>
          <a:bodyPr/>
          <a:lstStyle/>
          <a:p>
            <a:r>
              <a:rPr lang="en-US" smtClean="0"/>
              <a:t>Your Initials, Presentation Title, Month Year</a:t>
            </a:r>
            <a:endParaRPr lang="en-US" dirty="0"/>
          </a:p>
        </p:txBody>
      </p:sp>
    </p:spTree>
    <p:extLst>
      <p:ext uri="{BB962C8B-B14F-4D97-AF65-F5344CB8AC3E}">
        <p14:creationId xmlns:p14="http://schemas.microsoft.com/office/powerpoint/2010/main" val="18986738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Why they use HLS</a:t>
            </a:r>
          </a:p>
          <a:p>
            <a:r>
              <a:rPr lang="en-US" dirty="0" smtClean="0"/>
              <a:t>Increase IP value</a:t>
            </a:r>
          </a:p>
          <a:p>
            <a:pPr lvl="1"/>
            <a:r>
              <a:rPr lang="en-US" dirty="0" smtClean="0"/>
              <a:t>Make new features integration more efficient</a:t>
            </a:r>
          </a:p>
          <a:p>
            <a:pPr lvl="1"/>
            <a:r>
              <a:rPr lang="en-US" dirty="0" smtClean="0"/>
              <a:t>Ease the work from C/C++ reference model (</a:t>
            </a:r>
            <a:r>
              <a:rPr lang="en-US" dirty="0" err="1" smtClean="0"/>
              <a:t>algo</a:t>
            </a:r>
            <a:r>
              <a:rPr lang="en-US" dirty="0" smtClean="0"/>
              <a:t>) to RTL </a:t>
            </a:r>
          </a:p>
          <a:p>
            <a:pPr lvl="1"/>
            <a:r>
              <a:rPr lang="en-US" dirty="0" smtClean="0"/>
              <a:t>Focus on added value = competitive image processing algorithms</a:t>
            </a:r>
          </a:p>
          <a:p>
            <a:pPr lvl="0"/>
            <a:r>
              <a:rPr lang="en-US" dirty="0" smtClean="0"/>
              <a:t>Improve Performance Versus </a:t>
            </a:r>
            <a:r>
              <a:rPr lang="en-US" dirty="0" err="1" smtClean="0"/>
              <a:t>mW</a:t>
            </a:r>
            <a:endParaRPr lang="en-US" dirty="0" smtClean="0"/>
          </a:p>
          <a:p>
            <a:pPr lvl="1"/>
            <a:r>
              <a:rPr lang="en-US" dirty="0" smtClean="0"/>
              <a:t>Adapt RTL performance to operating point</a:t>
            </a:r>
          </a:p>
          <a:p>
            <a:pPr lvl="1"/>
            <a:r>
              <a:rPr lang="en-US" dirty="0" smtClean="0"/>
              <a:t>Optimize area for required performance</a:t>
            </a:r>
          </a:p>
          <a:p>
            <a:pPr lvl="2"/>
            <a:r>
              <a:rPr lang="en-US" dirty="0" smtClean="0"/>
              <a:t>JPEG encoder area -13%</a:t>
            </a:r>
          </a:p>
          <a:p>
            <a:pPr lvl="2"/>
            <a:r>
              <a:rPr lang="en-US" dirty="0" smtClean="0"/>
              <a:t>Color filtering algorithm area -31%</a:t>
            </a:r>
          </a:p>
          <a:p>
            <a:pPr lvl="2"/>
            <a:r>
              <a:rPr lang="en-US" dirty="0" smtClean="0"/>
              <a:t>Lens shading correction IP :</a:t>
            </a:r>
          </a:p>
          <a:p>
            <a:pPr lvl="3"/>
            <a:r>
              <a:rPr lang="en-US" dirty="0" smtClean="0"/>
              <a:t>40nm, 1.05V, 375MHz, 32K um2 (22K um2 equivalent 28nm)</a:t>
            </a:r>
          </a:p>
          <a:p>
            <a:pPr lvl="3"/>
            <a:r>
              <a:rPr lang="en-US" dirty="0" smtClean="0"/>
              <a:t>28nm, 0.85V, 400MHz, 12K um2</a:t>
            </a:r>
          </a:p>
          <a:p>
            <a:pPr lvl="1"/>
            <a:r>
              <a:rPr lang="en-US" dirty="0" smtClean="0"/>
              <a:t>Enable very low voltage for power efficiency</a:t>
            </a:r>
          </a:p>
          <a:p>
            <a:pPr lvl="0"/>
            <a:r>
              <a:rPr lang="en-US" dirty="0" smtClean="0"/>
              <a:t>Reduce Project Cost</a:t>
            </a:r>
          </a:p>
          <a:p>
            <a:pPr lvl="1"/>
            <a:r>
              <a:rPr lang="en-US" dirty="0" smtClean="0"/>
              <a:t>Accommodate increased complexity of projects</a:t>
            </a:r>
          </a:p>
          <a:p>
            <a:pPr lvl="1"/>
            <a:r>
              <a:rPr lang="en-US" dirty="0" smtClean="0"/>
              <a:t>Reduce initial development time</a:t>
            </a:r>
          </a:p>
          <a:p>
            <a:pPr lvl="2"/>
            <a:r>
              <a:rPr lang="en-US" dirty="0" smtClean="0"/>
              <a:t>3 days to build an optimized dithering IP RTL</a:t>
            </a:r>
          </a:p>
          <a:p>
            <a:pPr lvl="1"/>
            <a:r>
              <a:rPr lang="en-US" dirty="0" smtClean="0"/>
              <a:t>Maximize reuse</a:t>
            </a:r>
          </a:p>
          <a:p>
            <a:pPr lvl="1"/>
            <a:r>
              <a:rPr lang="en-US" dirty="0" smtClean="0"/>
              <a:t>Lower maintenance cost</a:t>
            </a:r>
          </a:p>
          <a:p>
            <a:pPr lvl="2"/>
            <a:r>
              <a:rPr lang="en-US" dirty="0" smtClean="0"/>
              <a:t>1 day to upgrade to an optimized noise reduction algorithm</a:t>
            </a:r>
          </a:p>
          <a:p>
            <a:pPr lvl="2"/>
            <a:endParaRPr lang="en-US" dirty="0" smtClean="0"/>
          </a:p>
          <a:p>
            <a:pPr lvl="2"/>
            <a:endParaRPr lang="en-US" dirty="0" smtClean="0"/>
          </a:p>
          <a:p>
            <a:r>
              <a:rPr lang="en-US" b="1" dirty="0" smtClean="0"/>
              <a:t>Experience</a:t>
            </a:r>
            <a:r>
              <a:rPr lang="en-US" b="1" baseline="0" dirty="0" smtClean="0"/>
              <a:t> with HLS</a:t>
            </a:r>
          </a:p>
          <a:p>
            <a:r>
              <a:rPr lang="en-US" dirty="0" smtClean="0"/>
              <a:t>Less code to write = less to debug and maintain</a:t>
            </a:r>
          </a:p>
          <a:p>
            <a:pPr lvl="1"/>
            <a:r>
              <a:rPr lang="en-US" dirty="0" smtClean="0"/>
              <a:t>Ex: jpeg encode, 20k vs 2k lines</a:t>
            </a:r>
          </a:p>
          <a:p>
            <a:pPr lvl="1"/>
            <a:r>
              <a:rPr lang="en-US" dirty="0" smtClean="0"/>
              <a:t>Ex: Renoir (2D rendering), 60k vs 13k lines</a:t>
            </a:r>
          </a:p>
          <a:p>
            <a:r>
              <a:rPr lang="en-US" dirty="0" smtClean="0"/>
              <a:t>1 person can handle a big block</a:t>
            </a:r>
          </a:p>
          <a:p>
            <a:pPr lvl="1"/>
            <a:r>
              <a:rPr lang="en-US" dirty="0" smtClean="0"/>
              <a:t>Ex: bayonet 590kG = 4mm effort</a:t>
            </a:r>
          </a:p>
          <a:p>
            <a:r>
              <a:rPr lang="en-US" dirty="0" smtClean="0"/>
              <a:t>Fast integration of new features</a:t>
            </a:r>
          </a:p>
          <a:p>
            <a:pPr lvl="1"/>
            <a:r>
              <a:rPr lang="en-US" dirty="0" smtClean="0"/>
              <a:t>Ex: HME update to support input down sampling = 3mw</a:t>
            </a:r>
          </a:p>
          <a:p>
            <a:pPr lvl="1"/>
            <a:r>
              <a:rPr lang="en-US" dirty="0" smtClean="0"/>
              <a:t>Ex: Renoir circular buffer = 1mw</a:t>
            </a:r>
          </a:p>
          <a:p>
            <a:r>
              <a:rPr lang="en-US" dirty="0" err="1" smtClean="0"/>
              <a:t>Algo</a:t>
            </a:r>
            <a:r>
              <a:rPr lang="en-US" dirty="0" smtClean="0"/>
              <a:t> and architecture exploration possible</a:t>
            </a:r>
          </a:p>
          <a:p>
            <a:pPr lvl="1"/>
            <a:r>
              <a:rPr lang="en-US" dirty="0" smtClean="0"/>
              <a:t>Ex: Bayonet </a:t>
            </a:r>
            <a:r>
              <a:rPr lang="en-US" dirty="0" err="1" smtClean="0"/>
              <a:t>algo</a:t>
            </a:r>
            <a:r>
              <a:rPr lang="en-US" dirty="0" smtClean="0"/>
              <a:t> change = 1day</a:t>
            </a:r>
          </a:p>
          <a:p>
            <a:r>
              <a:rPr lang="en-US" dirty="0" smtClean="0"/>
              <a:t>Fast verification using C++</a:t>
            </a:r>
          </a:p>
          <a:p>
            <a:pPr lvl="1"/>
            <a:r>
              <a:rPr lang="en-US" dirty="0" smtClean="0"/>
              <a:t>2000 tests in few minutes (with RTL simulations, ~hours)</a:t>
            </a:r>
          </a:p>
          <a:p>
            <a:pPr lvl="1"/>
            <a:r>
              <a:rPr lang="en-US" dirty="0" smtClean="0"/>
              <a:t>50000 random tests become possible in a working day</a:t>
            </a:r>
          </a:p>
          <a:p>
            <a:pPr lvl="1"/>
            <a:r>
              <a:rPr lang="en-US" dirty="0" smtClean="0"/>
              <a:t>Allows fast iterations when debugging</a:t>
            </a:r>
          </a:p>
          <a:p>
            <a:pPr lvl="1"/>
            <a:endParaRPr lang="en-US" dirty="0" smtClean="0"/>
          </a:p>
          <a:p>
            <a:pPr lvl="0"/>
            <a:endParaRPr lang="en-US" dirty="0" smtClean="0"/>
          </a:p>
          <a:p>
            <a:pPr lvl="1"/>
            <a:endParaRPr lang="en-US" dirty="0" smtClean="0"/>
          </a:p>
          <a:p>
            <a:pPr lvl="1"/>
            <a:endParaRPr lang="en-US" dirty="0" smtClean="0"/>
          </a:p>
          <a:p>
            <a:endParaRPr lang="en-US" dirty="0"/>
          </a:p>
        </p:txBody>
      </p:sp>
      <p:sp>
        <p:nvSpPr>
          <p:cNvPr id="4" name="Header Placeholder 3"/>
          <p:cNvSpPr>
            <a:spLocks noGrp="1"/>
          </p:cNvSpPr>
          <p:nvPr>
            <p:ph type="hdr" sz="quarter" idx="10"/>
          </p:nvPr>
        </p:nvSpPr>
        <p:spPr/>
        <p:txBody>
          <a:bodyPr/>
          <a:lstStyle/>
          <a:p>
            <a:pPr>
              <a:defRPr/>
            </a:pPr>
            <a:r>
              <a:rPr lang="en-US" smtClean="0"/>
              <a:t>Presentation Title</a:t>
            </a:r>
            <a:endParaRPr lang="en-US"/>
          </a:p>
        </p:txBody>
      </p:sp>
      <p:sp>
        <p:nvSpPr>
          <p:cNvPr id="5" name="Slide Number Placeholder 4"/>
          <p:cNvSpPr>
            <a:spLocks noGrp="1"/>
          </p:cNvSpPr>
          <p:nvPr>
            <p:ph type="sldNum" sz="quarter" idx="11"/>
          </p:nvPr>
        </p:nvSpPr>
        <p:spPr/>
        <p:txBody>
          <a:bodyPr/>
          <a:lstStyle/>
          <a:p>
            <a:fld id="{4EF60D13-6827-4DE5-BBDB-189D9C1C94B1}" type="slidenum">
              <a:rPr lang="en-US" smtClean="0"/>
              <a:pPr/>
              <a:t>29</a:t>
            </a:fld>
            <a:endParaRPr lang="en-US"/>
          </a:p>
        </p:txBody>
      </p:sp>
      <p:sp>
        <p:nvSpPr>
          <p:cNvPr id="6" name="Footer Placeholder 5"/>
          <p:cNvSpPr>
            <a:spLocks noGrp="1"/>
          </p:cNvSpPr>
          <p:nvPr>
            <p:ph type="ftr" sz="quarter" idx="12"/>
          </p:nvPr>
        </p:nvSpPr>
        <p:spPr/>
        <p:txBody>
          <a:bodyPr/>
          <a:lstStyle/>
          <a:p>
            <a:r>
              <a:rPr lang="en-US" smtClean="0"/>
              <a:t>Your Initials, Presentation Title, Month Year</a:t>
            </a:r>
            <a:endParaRPr lang="en-US" dirty="0"/>
          </a:p>
        </p:txBody>
      </p:sp>
    </p:spTree>
    <p:extLst>
      <p:ext uri="{BB962C8B-B14F-4D97-AF65-F5344CB8AC3E}">
        <p14:creationId xmlns:p14="http://schemas.microsoft.com/office/powerpoint/2010/main" val="10284227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 generation computer vision design using Convolutional</a:t>
            </a:r>
            <a:r>
              <a:rPr lang="en-US" baseline="0" dirty="0" smtClean="0"/>
              <a:t> Neural Networks (CNNs) require massive amounts of parallelism to run in real-time.  Classic computer vision/image processing hardware may have a few convolutional filters, but this is insignificant compared to CNNs.</a:t>
            </a:r>
          </a:p>
          <a:p>
            <a:endParaRPr lang="en-US" baseline="0" dirty="0" smtClean="0"/>
          </a:p>
          <a:p>
            <a:r>
              <a:rPr lang="en-US" baseline="0" dirty="0" smtClean="0"/>
              <a:t>CNNs are essentially algorithms that can perform object detection and classification.  The CNN is made up of multiple layers, where each layer performs multiple sets of convolutions.  Each layer has a set of input channels and output channels, which are also referred to as feature maps.  The convolutional filters for each layer are essentially “feature detectors” that are programmed to look for certain characteristics such as horizontal lines, vertical lines, etc.  It is common for the number of input and output channels to double as you progress through the layers, which results in the explosion in the number of convolutional filters as well as the filter weights (coefficients).  You can see in the simple CNN diagram shown about that the first layer has 1 input channel and 16 output channels and requires 16 different convolutional filter kernels.  The second layer has 16 input channels and 36 output channels requiring </a:t>
            </a:r>
            <a:r>
              <a:rPr lang="en-US" sz="1200" dirty="0" smtClean="0"/>
              <a:t>36x16 = 576 2-d convolutional filters.  In</a:t>
            </a:r>
            <a:r>
              <a:rPr lang="en-US" sz="1200" baseline="0" dirty="0" smtClean="0"/>
              <a:t> many CNNs the last layer(s) consist of fully connected layers which are usually implemented using matrix multiplication.</a:t>
            </a:r>
          </a:p>
          <a:p>
            <a:endParaRPr lang="en-US" sz="1200" baseline="0" dirty="0" smtClean="0"/>
          </a:p>
          <a:p>
            <a:r>
              <a:rPr lang="en-US" sz="1200" baseline="0" dirty="0" smtClean="0"/>
              <a:t>Key takeaways:</a:t>
            </a:r>
          </a:p>
          <a:p>
            <a:endParaRPr lang="en-US" sz="1200" baseline="0" dirty="0" smtClean="0"/>
          </a:p>
          <a:p>
            <a:pPr marL="171450" indent="-171450">
              <a:buFont typeface="Arial" panose="020B0604020202020204" pitchFamily="34" charset="0"/>
              <a:buChar char="•"/>
            </a:pPr>
            <a:r>
              <a:rPr lang="en-US" sz="1200" baseline="0" dirty="0" smtClean="0"/>
              <a:t>CNNs are doing object detection and classification</a:t>
            </a:r>
          </a:p>
          <a:p>
            <a:pPr marL="171450" indent="-171450">
              <a:buFont typeface="Arial" panose="020B0604020202020204" pitchFamily="34" charset="0"/>
              <a:buChar char="•"/>
            </a:pPr>
            <a:r>
              <a:rPr lang="en-US" sz="1200" baseline="0" dirty="0" smtClean="0"/>
              <a:t>Massive computational complexity</a:t>
            </a:r>
          </a:p>
          <a:p>
            <a:pPr marL="171450" indent="-171450">
              <a:buFont typeface="Arial" panose="020B0604020202020204" pitchFamily="34" charset="0"/>
              <a:buChar char="•"/>
            </a:pPr>
            <a:r>
              <a:rPr lang="en-US" sz="1200" baseline="0" dirty="0" smtClean="0"/>
              <a:t>Number of filters can get huge the deeper you go into the layers</a:t>
            </a:r>
          </a:p>
          <a:p>
            <a:pPr marL="171450" indent="-171450">
              <a:buFont typeface="Arial" panose="020B0604020202020204" pitchFamily="34" charset="0"/>
              <a:buChar char="•"/>
            </a:pPr>
            <a:r>
              <a:rPr lang="en-US" sz="1200" baseline="0" dirty="0" smtClean="0"/>
              <a:t>Potentially tens of millions of weights will have to be stored somewhere.  Not </a:t>
            </a:r>
            <a:r>
              <a:rPr lang="en-US" sz="1200" baseline="0" dirty="0" err="1" smtClean="0"/>
              <a:t>pratical</a:t>
            </a:r>
            <a:r>
              <a:rPr lang="en-US" sz="1200" baseline="0" dirty="0" smtClean="0"/>
              <a:t> to keep all on chip.</a:t>
            </a:r>
            <a:endParaRPr lang="en-US" dirty="0"/>
          </a:p>
        </p:txBody>
      </p:sp>
      <p:sp>
        <p:nvSpPr>
          <p:cNvPr id="4" name="Slide Number Placeholder 3"/>
          <p:cNvSpPr>
            <a:spLocks noGrp="1"/>
          </p:cNvSpPr>
          <p:nvPr>
            <p:ph type="sldNum" sz="quarter" idx="10"/>
          </p:nvPr>
        </p:nvSpPr>
        <p:spPr/>
        <p:txBody>
          <a:bodyPr/>
          <a:lstStyle/>
          <a:p>
            <a:fld id="{61C6A903-BD52-466A-972F-C3CA1E7B009D}" type="slidenum">
              <a:rPr lang="en-US" smtClean="0"/>
              <a:t>4</a:t>
            </a:fld>
            <a:endParaRPr lang="en-US"/>
          </a:p>
        </p:txBody>
      </p:sp>
    </p:spTree>
    <p:extLst>
      <p:ext uri="{BB962C8B-B14F-4D97-AF65-F5344CB8AC3E}">
        <p14:creationId xmlns:p14="http://schemas.microsoft.com/office/powerpoint/2010/main" val="1490367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RTL simulation can take</a:t>
            </a:r>
            <a:r>
              <a:rPr lang="en-US" baseline="0" dirty="0" smtClean="0"/>
              <a:t> hours to simulate a single frame of even a simple CNN like yolo tiny.  This makes evaluating real time behavior of multiple frames (30 fps) </a:t>
            </a:r>
            <a:r>
              <a:rPr lang="en-US" baseline="0" dirty="0" err="1" smtClean="0"/>
              <a:t>painfull</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61C6A903-BD52-466A-972F-C3CA1E7B009D}" type="slidenum">
              <a:rPr lang="en-US" smtClean="0"/>
              <a:t>5</a:t>
            </a:fld>
            <a:endParaRPr lang="en-US"/>
          </a:p>
        </p:txBody>
      </p:sp>
    </p:spTree>
    <p:extLst>
      <p:ext uri="{BB962C8B-B14F-4D97-AF65-F5344CB8AC3E}">
        <p14:creationId xmlns:p14="http://schemas.microsoft.com/office/powerpoint/2010/main" val="8157251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Today there is no clear solution for implementing CNNs but as the market matures custom</a:t>
            </a:r>
            <a:r>
              <a:rPr lang="en-US" baseline="0" dirty="0" smtClean="0"/>
              <a:t> ASIC will be required for both power and cost.</a:t>
            </a:r>
          </a:p>
          <a:p>
            <a:endParaRPr lang="en-US" baseline="0" dirty="0" smtClean="0"/>
          </a:p>
          <a:p>
            <a:r>
              <a:rPr lang="en-US" baseline="0" dirty="0" smtClean="0"/>
              <a:t>GPUs are the clear winner for training CNN networks today but are costly in terms of power consumption as well as area.  They are not practical for implementing an inference engine for large scale production. </a:t>
            </a:r>
          </a:p>
          <a:p>
            <a:endParaRPr lang="en-US" baseline="0" dirty="0" smtClean="0"/>
          </a:p>
          <a:p>
            <a:r>
              <a:rPr lang="en-US" baseline="0" dirty="0" smtClean="0"/>
              <a:t>FPGAs are a lower-power solution compared to GPUs and have the advantage of re-</a:t>
            </a:r>
            <a:r>
              <a:rPr lang="en-US" baseline="0" dirty="0" err="1" smtClean="0"/>
              <a:t>programmablity</a:t>
            </a:r>
            <a:r>
              <a:rPr lang="en-US" baseline="0" dirty="0" smtClean="0"/>
              <a:t> but also have several drawbacks.</a:t>
            </a:r>
          </a:p>
          <a:p>
            <a:pPr marL="171450" indent="-171450">
              <a:buFont typeface="Arial" panose="020B0604020202020204" pitchFamily="34" charset="0"/>
              <a:buChar char="•"/>
            </a:pPr>
            <a:r>
              <a:rPr lang="en-US" baseline="0" dirty="0" smtClean="0"/>
              <a:t>Hand-coding RTL is not practical for next-generation computer vision algorithms</a:t>
            </a:r>
          </a:p>
          <a:p>
            <a:pPr marL="171450" indent="-171450">
              <a:buFont typeface="Arial" panose="020B0604020202020204" pitchFamily="34" charset="0"/>
              <a:buChar char="•"/>
            </a:pPr>
            <a:r>
              <a:rPr lang="en-US" baseline="0" dirty="0" smtClean="0"/>
              <a:t>Low power, but not compared to ASIC</a:t>
            </a:r>
          </a:p>
          <a:p>
            <a:pPr marL="171450" indent="-171450">
              <a:buFont typeface="Arial" panose="020B0604020202020204" pitchFamily="34" charset="0"/>
              <a:buChar char="•"/>
            </a:pPr>
            <a:r>
              <a:rPr lang="en-US" baseline="0" dirty="0" smtClean="0"/>
              <a:t>Volume cost is expensive</a:t>
            </a:r>
          </a:p>
          <a:p>
            <a:pPr marL="171450" indent="-171450">
              <a:buFont typeface="Arial" panose="020B0604020202020204" pitchFamily="34" charset="0"/>
              <a:buChar char="•"/>
            </a:pPr>
            <a:endParaRPr lang="en-US" baseline="0" dirty="0" smtClean="0"/>
          </a:p>
          <a:p>
            <a:pPr marL="0" indent="0">
              <a:buFont typeface="Arial" panose="020B0604020202020204" pitchFamily="34" charset="0"/>
              <a:buNone/>
            </a:pPr>
            <a:r>
              <a:rPr lang="en-US" baseline="0" dirty="0" smtClean="0"/>
              <a:t>ASIC is the lowest power, lowest latency, solution with the lowest volume cost.  However it does not have the flexibility of FPGA as the architecture is fixed.  Although the CNN algorithms are still evolving there will be a need to go to ASIC.  Going to ASIC will have the challenge of delivering new and complex designs on time, where manual RTL creation is no longer </a:t>
            </a:r>
            <a:r>
              <a:rPr lang="en-US" baseline="0" dirty="0" err="1" smtClean="0"/>
              <a:t>pratical</a:t>
            </a:r>
            <a:r>
              <a:rPr lang="en-US" baseline="0" dirty="0" smtClean="0"/>
              <a:t>.</a:t>
            </a:r>
            <a:endParaRPr lang="en-US" dirty="0"/>
          </a:p>
        </p:txBody>
      </p:sp>
      <p:sp>
        <p:nvSpPr>
          <p:cNvPr id="4" name="Header Placeholder 3"/>
          <p:cNvSpPr>
            <a:spLocks noGrp="1"/>
          </p:cNvSpPr>
          <p:nvPr>
            <p:ph type="hdr" sz="quarter" idx="10"/>
          </p:nvPr>
        </p:nvSpPr>
        <p:spPr/>
        <p:txBody>
          <a:bodyPr/>
          <a:lstStyle/>
          <a:p>
            <a:pPr>
              <a:defRPr/>
            </a:pPr>
            <a:r>
              <a:rPr lang="en-US" smtClean="0"/>
              <a:t>Presentation Title</a:t>
            </a:r>
            <a:endParaRPr lang="en-US"/>
          </a:p>
        </p:txBody>
      </p:sp>
      <p:sp>
        <p:nvSpPr>
          <p:cNvPr id="5" name="Slide Number Placeholder 4"/>
          <p:cNvSpPr>
            <a:spLocks noGrp="1"/>
          </p:cNvSpPr>
          <p:nvPr>
            <p:ph type="sldNum" sz="quarter" idx="11"/>
          </p:nvPr>
        </p:nvSpPr>
        <p:spPr/>
        <p:txBody>
          <a:bodyPr/>
          <a:lstStyle/>
          <a:p>
            <a:fld id="{4EF60D13-6827-4DE5-BBDB-189D9C1C94B1}" type="slidenum">
              <a:rPr lang="en-US" smtClean="0"/>
              <a:pPr/>
              <a:t>6</a:t>
            </a:fld>
            <a:endParaRPr lang="en-US"/>
          </a:p>
        </p:txBody>
      </p:sp>
      <p:sp>
        <p:nvSpPr>
          <p:cNvPr id="6" name="Footer Placeholder 5"/>
          <p:cNvSpPr>
            <a:spLocks noGrp="1"/>
          </p:cNvSpPr>
          <p:nvPr>
            <p:ph type="ftr" sz="quarter" idx="12"/>
          </p:nvPr>
        </p:nvSpPr>
        <p:spPr/>
        <p:txBody>
          <a:bodyPr/>
          <a:lstStyle/>
          <a:p>
            <a:r>
              <a:rPr lang="en-US" smtClean="0"/>
              <a:t>Your Initials, Presentation Title, Month Year</a:t>
            </a:r>
            <a:endParaRPr lang="en-US" dirty="0"/>
          </a:p>
        </p:txBody>
      </p:sp>
    </p:spTree>
    <p:extLst>
      <p:ext uri="{BB962C8B-B14F-4D97-AF65-F5344CB8AC3E}">
        <p14:creationId xmlns:p14="http://schemas.microsoft.com/office/powerpoint/2010/main" val="23534612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many possible hardware and memory architectures for CNNs.  A</a:t>
            </a:r>
            <a:r>
              <a:rPr lang="en-US" baseline="0" dirty="0" smtClean="0"/>
              <a:t> Google search will return hundreds of papers on the different ways CNNs can be implemented.  Every implementation is trying to solve a specific problems such as minimizing area, power, or memory bus traffic.  Depending on the target application there is no one size fit’s all solution.  How can a designer know what is the best architecture for their custom application?  When hand-coding RTL it is not possible to explore more than one or two architectures.</a:t>
            </a:r>
            <a:endParaRPr lang="en-US" dirty="0"/>
          </a:p>
        </p:txBody>
      </p:sp>
      <p:sp>
        <p:nvSpPr>
          <p:cNvPr id="4" name="Slide Number Placeholder 3"/>
          <p:cNvSpPr>
            <a:spLocks noGrp="1"/>
          </p:cNvSpPr>
          <p:nvPr>
            <p:ph type="sldNum" sz="quarter" idx="10"/>
          </p:nvPr>
        </p:nvSpPr>
        <p:spPr/>
        <p:txBody>
          <a:bodyPr/>
          <a:lstStyle/>
          <a:p>
            <a:fld id="{61C6A903-BD52-466A-972F-C3CA1E7B009D}" type="slidenum">
              <a:rPr lang="en-US" smtClean="0"/>
              <a:t>7</a:t>
            </a:fld>
            <a:endParaRPr lang="en-US"/>
          </a:p>
        </p:txBody>
      </p:sp>
    </p:spTree>
    <p:extLst>
      <p:ext uri="{BB962C8B-B14F-4D97-AF65-F5344CB8AC3E}">
        <p14:creationId xmlns:p14="http://schemas.microsoft.com/office/powerpoint/2010/main" val="3793310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Along</a:t>
            </a:r>
            <a:r>
              <a:rPr lang="en-US" baseline="0" dirty="0" smtClean="0"/>
              <a:t> with all of the possible architectures, power is a big consideration.  Modern CNN’s have tens of millions of weights.  It is not practical to store these weights locally because of the cost of on-chip memory.  This means read the weights from system memory (DRAM).  The figures show above came from an NVIDIA paper on the cost of reading data from off-chip.  They demonstrated that reading data from system memory has 200/6=33x more energy consumption than reading from local memory, and 200x the cost from keeping data in registers.</a:t>
            </a:r>
          </a:p>
          <a:p>
            <a:endParaRPr lang="en-US" baseline="0" dirty="0" smtClean="0"/>
          </a:p>
          <a:p>
            <a:r>
              <a:rPr lang="en-US" baseline="0" dirty="0" smtClean="0"/>
              <a:t>Additionally, 32-bit floating point is expensive.  While it is used in the training of the network, it is not needed in the inference engine implementation.  Furthermore fixed-pint implementations do not need to be power-of-two bits,  The figure, bottom-right, shows the difference if energy cost between 32, 16, and 8 bits.  HLS is not restricted to this coarse-grained bit width.</a:t>
            </a:r>
            <a:endParaRPr lang="en-US" dirty="0"/>
          </a:p>
        </p:txBody>
      </p:sp>
      <p:sp>
        <p:nvSpPr>
          <p:cNvPr id="4" name="Slide Number Placeholder 3"/>
          <p:cNvSpPr>
            <a:spLocks noGrp="1"/>
          </p:cNvSpPr>
          <p:nvPr>
            <p:ph type="sldNum" sz="quarter" idx="10"/>
          </p:nvPr>
        </p:nvSpPr>
        <p:spPr/>
        <p:txBody>
          <a:bodyPr/>
          <a:lstStyle/>
          <a:p>
            <a:fld id="{61C6A903-BD52-466A-972F-C3CA1E7B009D}" type="slidenum">
              <a:rPr lang="en-US" smtClean="0"/>
              <a:t>8</a:t>
            </a:fld>
            <a:endParaRPr lang="en-US"/>
          </a:p>
        </p:txBody>
      </p:sp>
    </p:spTree>
    <p:extLst>
      <p:ext uri="{BB962C8B-B14F-4D97-AF65-F5344CB8AC3E}">
        <p14:creationId xmlns:p14="http://schemas.microsoft.com/office/powerpoint/2010/main" val="2660777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0400" y="463550"/>
            <a:ext cx="5538788" cy="311626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94A44A-67E9-46BE-AD3E-6FC2C4BAAADE}" type="slidenum">
              <a:rPr lang="en-US" smtClean="0"/>
              <a:pPr/>
              <a:t>9</a:t>
            </a:fld>
            <a:endParaRPr lang="en-US" dirty="0"/>
          </a:p>
        </p:txBody>
      </p:sp>
    </p:spTree>
    <p:extLst>
      <p:ext uri="{BB962C8B-B14F-4D97-AF65-F5344CB8AC3E}">
        <p14:creationId xmlns:p14="http://schemas.microsoft.com/office/powerpoint/2010/main" val="29623402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C6A903-BD52-466A-972F-C3CA1E7B009D}" type="slidenum">
              <a:rPr lang="en-US" smtClean="0"/>
              <a:t>10</a:t>
            </a:fld>
            <a:endParaRPr lang="en-US"/>
          </a:p>
        </p:txBody>
      </p:sp>
    </p:spTree>
    <p:extLst>
      <p:ext uri="{BB962C8B-B14F-4D97-AF65-F5344CB8AC3E}">
        <p14:creationId xmlns:p14="http://schemas.microsoft.com/office/powerpoint/2010/main" val="24342444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B0D36F8-7887-4AC2-8E41-4AFDF28836F9}" type="datetime1">
              <a:rPr lang="en-US" smtClean="0"/>
              <a:t>10/11/2018</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t>Using High-level Synthesis and Emulation to Rapidly Develop AI Algorithms in Hardware </a:t>
            </a:r>
            <a:endParaRPr lang="en-US" dirty="0" smtClean="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8B820FFD-5868-4678-ACC2-C353669912D5}" type="slidenum">
              <a:rPr lang="en-US" smtClean="0"/>
              <a:pPr/>
              <a:t>‹#›</a:t>
            </a:fld>
            <a:endParaRPr lang="en-US"/>
          </a:p>
        </p:txBody>
      </p:sp>
    </p:spTree>
    <p:extLst>
      <p:ext uri="{BB962C8B-B14F-4D97-AF65-F5344CB8AC3E}">
        <p14:creationId xmlns:p14="http://schemas.microsoft.com/office/powerpoint/2010/main" val="4120224524"/>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3DECD5CA-0339-4B12-A516-D283B8373228}" type="datetime1">
              <a:rPr lang="en-US" smtClean="0"/>
              <a:t>10/11/2018</a:t>
            </a:fld>
            <a:endParaRPr lang="en-US"/>
          </a:p>
        </p:txBody>
      </p:sp>
      <p:sp>
        <p:nvSpPr>
          <p:cNvPr id="5" name="Footer Placeholder 4"/>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lvl1pPr>
          </a:lstStyle>
          <a:p>
            <a:r>
              <a:rPr lang="en-US" smtClean="0"/>
              <a:t>Using High-level Synthesis and Emulation to Rapidly Develop AI Algorithms in Hardware </a:t>
            </a:r>
            <a:endParaRPr lang="en-US"/>
          </a:p>
        </p:txBody>
      </p:sp>
      <p:sp>
        <p:nvSpPr>
          <p:cNvPr id="6" name="Slide Number Placeholder 5"/>
          <p:cNvSpPr>
            <a:spLocks noGrp="1"/>
          </p:cNvSpPr>
          <p:nvPr>
            <p:ph type="sldNum" sz="quarter" idx="12"/>
          </p:nvPr>
        </p:nvSpPr>
        <p:spPr/>
        <p:txBody>
          <a:bodyPr/>
          <a:lstStyle/>
          <a:p>
            <a:fld id="{9243CB3A-8434-40A5-AD43-7D8D051A8891}" type="slidenum">
              <a:rPr lang="en-US" smtClean="0"/>
              <a:t>‹#›</a:t>
            </a:fld>
            <a:endParaRPr lang="en-US"/>
          </a:p>
        </p:txBody>
      </p:sp>
    </p:spTree>
    <p:extLst>
      <p:ext uri="{BB962C8B-B14F-4D97-AF65-F5344CB8AC3E}">
        <p14:creationId xmlns:p14="http://schemas.microsoft.com/office/powerpoint/2010/main" val="637355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Closing-En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991086"/>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09600" y="1447801"/>
            <a:ext cx="10972800" cy="4495800"/>
          </a:xfrm>
        </p:spPr>
        <p:txBody>
          <a:bodyPr>
            <a:normAutofit/>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59BA276-7387-4D97-992A-D3863C63F295}" type="datetime1">
              <a:rPr lang="en-US" smtClean="0"/>
              <a:t>10/11/2018</a:t>
            </a:fld>
            <a:endParaRPr lang="en-US"/>
          </a:p>
        </p:txBody>
      </p:sp>
      <p:sp>
        <p:nvSpPr>
          <p:cNvPr id="5" name="Footer Placeholder 4"/>
          <p:cNvSpPr>
            <a:spLocks noGrp="1"/>
          </p:cNvSpPr>
          <p:nvPr>
            <p:ph type="ftr" sz="quarter" idx="11"/>
          </p:nvPr>
        </p:nvSpPr>
        <p:spPr>
          <a:xfrm>
            <a:off x="2235200" y="6356351"/>
            <a:ext cx="2946400" cy="365125"/>
          </a:xfrm>
        </p:spPr>
        <p:txBody>
          <a:bodyPr/>
          <a:lstStyle/>
          <a:p>
            <a:r>
              <a:rPr lang="en-US" smtClean="0"/>
              <a:t>Using High-level Synthesis and Emulation to Rapidly Develop AI Algorithms in Hardware </a:t>
            </a:r>
            <a:endParaRPr lang="en-US" dirty="0"/>
          </a:p>
        </p:txBody>
      </p:sp>
      <p:sp>
        <p:nvSpPr>
          <p:cNvPr id="6" name="Slide Number Placeholder 5"/>
          <p:cNvSpPr>
            <a:spLocks noGrp="1"/>
          </p:cNvSpPr>
          <p:nvPr>
            <p:ph type="sldNum" sz="quarter" idx="12"/>
          </p:nvPr>
        </p:nvSpPr>
        <p:spPr/>
        <p:txBody>
          <a:bodyPr/>
          <a:lstStyle/>
          <a:p>
            <a:fld id="{9243CB3A-8434-40A5-AD43-7D8D051A8891}" type="slidenum">
              <a:rPr lang="en-US" smtClean="0"/>
              <a:t>‹#›</a:t>
            </a:fld>
            <a:endParaRPr lang="en-US"/>
          </a:p>
        </p:txBody>
      </p:sp>
    </p:spTree>
    <p:extLst>
      <p:ext uri="{BB962C8B-B14F-4D97-AF65-F5344CB8AC3E}">
        <p14:creationId xmlns:p14="http://schemas.microsoft.com/office/powerpoint/2010/main" val="1287618731"/>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DA2C66FA-434A-4267-802C-E5FA2C00FA18}" type="datetime1">
              <a:rPr lang="en-US" smtClean="0"/>
              <a:t>10/11/2018</a:t>
            </a:fld>
            <a:endParaRPr lang="en-US"/>
          </a:p>
        </p:txBody>
      </p:sp>
      <p:sp>
        <p:nvSpPr>
          <p:cNvPr id="5" name="Footer Placeholder 4"/>
          <p:cNvSpPr>
            <a:spLocks noGrp="1"/>
          </p:cNvSpPr>
          <p:nvPr>
            <p:ph type="ftr" sz="quarter" idx="11"/>
          </p:nvPr>
        </p:nvSpPr>
        <p:spPr/>
        <p:txBody>
          <a:bodyPr/>
          <a:lstStyle/>
          <a:p>
            <a:pPr>
              <a:defRPr/>
            </a:pPr>
            <a:r>
              <a:rPr lang="en-US" smtClean="0"/>
              <a:t>Using High-level Synthesis and Emulation to Rapidly Develop AI Algorithms in Hardware </a:t>
            </a:r>
            <a:endParaRPr lang="en-US" dirty="0" smtClean="0"/>
          </a:p>
        </p:txBody>
      </p:sp>
      <p:sp>
        <p:nvSpPr>
          <p:cNvPr id="6" name="Slide Number Placeholder 5"/>
          <p:cNvSpPr>
            <a:spLocks noGrp="1"/>
          </p:cNvSpPr>
          <p:nvPr>
            <p:ph type="sldNum" sz="quarter" idx="12"/>
          </p:nvPr>
        </p:nvSpPr>
        <p:spPr/>
        <p:txBody>
          <a:bodyPr/>
          <a:lstStyle/>
          <a:p>
            <a:pPr>
              <a:defRPr/>
            </a:pPr>
            <a:fld id="{9BED2C31-2823-4D5C-9492-C33302236782}" type="slidenum">
              <a:rPr lang="en-US" smtClean="0"/>
              <a:pPr>
                <a:defRPr/>
              </a:pPr>
              <a:t>‹#›</a:t>
            </a:fld>
            <a:endParaRPr lang="en-US"/>
          </a:p>
        </p:txBody>
      </p:sp>
    </p:spTree>
    <p:extLst>
      <p:ext uri="{BB962C8B-B14F-4D97-AF65-F5344CB8AC3E}">
        <p14:creationId xmlns:p14="http://schemas.microsoft.com/office/powerpoint/2010/main" val="3697071171"/>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32469237-69F6-4CC1-B353-463854397A8E}" type="datetime1">
              <a:rPr lang="en-US" smtClean="0"/>
              <a:t>10/11/2018</a:t>
            </a:fld>
            <a:endParaRPr lang="en-US"/>
          </a:p>
        </p:txBody>
      </p:sp>
      <p:sp>
        <p:nvSpPr>
          <p:cNvPr id="6" name="Footer Placeholder 5"/>
          <p:cNvSpPr>
            <a:spLocks noGrp="1"/>
          </p:cNvSpPr>
          <p:nvPr>
            <p:ph type="ftr" sz="quarter" idx="11"/>
          </p:nvPr>
        </p:nvSpPr>
        <p:spPr/>
        <p:txBody>
          <a:bodyPr/>
          <a:lstStyle/>
          <a:p>
            <a:r>
              <a:rPr lang="en-US" smtClean="0"/>
              <a:t>Using High-level Synthesis and Emulation to Rapidly Develop AI Algorithms in Hardware </a:t>
            </a:r>
            <a:endParaRPr lang="en-US"/>
          </a:p>
        </p:txBody>
      </p:sp>
      <p:sp>
        <p:nvSpPr>
          <p:cNvPr id="7" name="Slide Number Placeholder 6"/>
          <p:cNvSpPr>
            <a:spLocks noGrp="1"/>
          </p:cNvSpPr>
          <p:nvPr>
            <p:ph type="sldNum" sz="quarter" idx="12"/>
          </p:nvPr>
        </p:nvSpPr>
        <p:spPr/>
        <p:txBody>
          <a:bodyPr/>
          <a:lstStyle/>
          <a:p>
            <a:fld id="{9243CB3A-8434-40A5-AD43-7D8D051A8891}" type="slidenum">
              <a:rPr lang="en-US" smtClean="0"/>
              <a:t>‹#›</a:t>
            </a:fld>
            <a:endParaRPr lang="en-US"/>
          </a:p>
        </p:txBody>
      </p:sp>
    </p:spTree>
    <p:extLst>
      <p:ext uri="{BB962C8B-B14F-4D97-AF65-F5344CB8AC3E}">
        <p14:creationId xmlns:p14="http://schemas.microsoft.com/office/powerpoint/2010/main" val="4247778415"/>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8474EC88-4C75-497F-8DEB-6983640D7EA6}" type="datetime1">
              <a:rPr lang="en-US" smtClean="0"/>
              <a:t>10/11/2018</a:t>
            </a:fld>
            <a:endParaRPr lang="en-US"/>
          </a:p>
        </p:txBody>
      </p:sp>
      <p:sp>
        <p:nvSpPr>
          <p:cNvPr id="8" name="Footer Placeholder 7"/>
          <p:cNvSpPr>
            <a:spLocks noGrp="1"/>
          </p:cNvSpPr>
          <p:nvPr>
            <p:ph type="ftr" sz="quarter" idx="11"/>
          </p:nvPr>
        </p:nvSpPr>
        <p:spPr/>
        <p:txBody>
          <a:bodyPr/>
          <a:lstStyle/>
          <a:p>
            <a:r>
              <a:rPr lang="en-US" smtClean="0"/>
              <a:t>Using High-level Synthesis and Emulation to Rapidly Develop AI Algorithms in Hardware </a:t>
            </a:r>
            <a:endParaRPr lang="en-US"/>
          </a:p>
        </p:txBody>
      </p:sp>
      <p:sp>
        <p:nvSpPr>
          <p:cNvPr id="9" name="Slide Number Placeholder 8"/>
          <p:cNvSpPr>
            <a:spLocks noGrp="1"/>
          </p:cNvSpPr>
          <p:nvPr>
            <p:ph type="sldNum" sz="quarter" idx="12"/>
          </p:nvPr>
        </p:nvSpPr>
        <p:spPr/>
        <p:txBody>
          <a:bodyPr/>
          <a:lstStyle/>
          <a:p>
            <a:fld id="{9243CB3A-8434-40A5-AD43-7D8D051A8891}" type="slidenum">
              <a:rPr lang="en-US" smtClean="0"/>
              <a:t>‹#›</a:t>
            </a:fld>
            <a:endParaRPr lang="en-US"/>
          </a:p>
        </p:txBody>
      </p:sp>
    </p:spTree>
    <p:extLst>
      <p:ext uri="{BB962C8B-B14F-4D97-AF65-F5344CB8AC3E}">
        <p14:creationId xmlns:p14="http://schemas.microsoft.com/office/powerpoint/2010/main" val="4290959289"/>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F44C2F97-B48E-444B-B109-0DCD7B77ED3E}" type="datetime1">
              <a:rPr lang="en-US" smtClean="0"/>
              <a:t>10/11/2018</a:t>
            </a:fld>
            <a:endParaRPr lang="en-US"/>
          </a:p>
        </p:txBody>
      </p:sp>
      <p:sp>
        <p:nvSpPr>
          <p:cNvPr id="4" name="Footer Placeholder 3"/>
          <p:cNvSpPr>
            <a:spLocks noGrp="1"/>
          </p:cNvSpPr>
          <p:nvPr>
            <p:ph type="ftr" sz="quarter" idx="11"/>
          </p:nvPr>
        </p:nvSpPr>
        <p:spPr/>
        <p:txBody>
          <a:bodyPr/>
          <a:lstStyle/>
          <a:p>
            <a:r>
              <a:rPr lang="en-US" smtClean="0"/>
              <a:t>Using High-level Synthesis and Emulation to Rapidly Develop AI Algorithms in Hardware </a:t>
            </a:r>
            <a:endParaRPr lang="en-US"/>
          </a:p>
        </p:txBody>
      </p:sp>
      <p:sp>
        <p:nvSpPr>
          <p:cNvPr id="5" name="Slide Number Placeholder 4"/>
          <p:cNvSpPr>
            <a:spLocks noGrp="1"/>
          </p:cNvSpPr>
          <p:nvPr>
            <p:ph type="sldNum" sz="quarter" idx="12"/>
          </p:nvPr>
        </p:nvSpPr>
        <p:spPr/>
        <p:txBody>
          <a:bodyPr/>
          <a:lstStyle/>
          <a:p>
            <a:fld id="{9243CB3A-8434-40A5-AD43-7D8D051A8891}" type="slidenum">
              <a:rPr lang="en-US" smtClean="0"/>
              <a:t>‹#›</a:t>
            </a:fld>
            <a:endParaRPr lang="en-US"/>
          </a:p>
        </p:txBody>
      </p:sp>
    </p:spTree>
    <p:extLst>
      <p:ext uri="{BB962C8B-B14F-4D97-AF65-F5344CB8AC3E}">
        <p14:creationId xmlns:p14="http://schemas.microsoft.com/office/powerpoint/2010/main" val="1735618381"/>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C4B3097A-A8A0-4BA6-9898-E780D0B18BF0}" type="datetime1">
              <a:rPr lang="en-US" smtClean="0"/>
              <a:t>10/11/2018</a:t>
            </a:fld>
            <a:endParaRPr lang="en-US" dirty="0"/>
          </a:p>
        </p:txBody>
      </p:sp>
      <p:sp>
        <p:nvSpPr>
          <p:cNvPr id="6" name="Footer Placeholder 5"/>
          <p:cNvSpPr>
            <a:spLocks noGrp="1"/>
          </p:cNvSpPr>
          <p:nvPr>
            <p:ph type="ftr" sz="quarter" idx="11"/>
          </p:nvPr>
        </p:nvSpPr>
        <p:spPr/>
        <p:txBody>
          <a:bodyPr/>
          <a:lstStyle/>
          <a:p>
            <a:r>
              <a:rPr lang="en-US" smtClean="0"/>
              <a:t>Using High-level Synthesis and Emulation to Rapidly Develop AI Algorithms in Hardware </a:t>
            </a:r>
            <a:endParaRPr lang="en-US"/>
          </a:p>
        </p:txBody>
      </p:sp>
      <p:sp>
        <p:nvSpPr>
          <p:cNvPr id="7" name="Slide Number Placeholder 6"/>
          <p:cNvSpPr>
            <a:spLocks noGrp="1"/>
          </p:cNvSpPr>
          <p:nvPr>
            <p:ph type="sldNum" sz="quarter" idx="12"/>
          </p:nvPr>
        </p:nvSpPr>
        <p:spPr/>
        <p:txBody>
          <a:bodyPr/>
          <a:lstStyle/>
          <a:p>
            <a:fld id="{9243CB3A-8434-40A5-AD43-7D8D051A8891}" type="slidenum">
              <a:rPr lang="en-US" smtClean="0"/>
              <a:t>‹#›</a:t>
            </a:fld>
            <a:endParaRPr lang="en-US"/>
          </a:p>
        </p:txBody>
      </p:sp>
    </p:spTree>
    <p:extLst>
      <p:ext uri="{BB962C8B-B14F-4D97-AF65-F5344CB8AC3E}">
        <p14:creationId xmlns:p14="http://schemas.microsoft.com/office/powerpoint/2010/main" val="2934136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AF2D5D5A-828C-468D-A377-0916BCF08A88}" type="datetime1">
              <a:rPr lang="en-US" smtClean="0"/>
              <a:t>10/11/2018</a:t>
            </a:fld>
            <a:endParaRPr lang="en-US" dirty="0"/>
          </a:p>
        </p:txBody>
      </p:sp>
      <p:sp>
        <p:nvSpPr>
          <p:cNvPr id="6" name="Footer Placeholder 5"/>
          <p:cNvSpPr>
            <a:spLocks noGrp="1"/>
          </p:cNvSpPr>
          <p:nvPr>
            <p:ph type="ftr" sz="quarter" idx="11"/>
          </p:nvPr>
        </p:nvSpPr>
        <p:spPr/>
        <p:txBody>
          <a:bodyPr/>
          <a:lstStyle/>
          <a:p>
            <a:r>
              <a:rPr lang="en-US" smtClean="0"/>
              <a:t>Using High-level Synthesis and Emulation to Rapidly Develop AI Algorithms in Hardware </a:t>
            </a:r>
            <a:endParaRPr lang="en-US"/>
          </a:p>
        </p:txBody>
      </p:sp>
      <p:sp>
        <p:nvSpPr>
          <p:cNvPr id="7" name="Slide Number Placeholder 6"/>
          <p:cNvSpPr>
            <a:spLocks noGrp="1"/>
          </p:cNvSpPr>
          <p:nvPr>
            <p:ph type="sldNum" sz="quarter" idx="12"/>
          </p:nvPr>
        </p:nvSpPr>
        <p:spPr/>
        <p:txBody>
          <a:bodyPr/>
          <a:lstStyle/>
          <a:p>
            <a:fld id="{9243CB3A-8434-40A5-AD43-7D8D051A8891}" type="slidenum">
              <a:rPr lang="en-US" smtClean="0"/>
              <a:t>‹#›</a:t>
            </a:fld>
            <a:endParaRPr lang="en-US"/>
          </a:p>
        </p:txBody>
      </p:sp>
    </p:spTree>
    <p:extLst>
      <p:ext uri="{BB962C8B-B14F-4D97-AF65-F5344CB8AC3E}">
        <p14:creationId xmlns:p14="http://schemas.microsoft.com/office/powerpoint/2010/main" val="3109898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66017DA2-7142-4923-8266-AC99D800F5DD}" type="datetime1">
              <a:rPr lang="en-US" smtClean="0"/>
              <a:t>10/11/2018</a:t>
            </a:fld>
            <a:endParaRPr lang="en-US" dirty="0"/>
          </a:p>
        </p:txBody>
      </p:sp>
      <p:sp>
        <p:nvSpPr>
          <p:cNvPr id="5" name="Footer Placeholder 4"/>
          <p:cNvSpPr>
            <a:spLocks noGrp="1"/>
          </p:cNvSpPr>
          <p:nvPr>
            <p:ph type="ftr" sz="quarter" idx="11"/>
          </p:nvPr>
        </p:nvSpPr>
        <p:spPr/>
        <p:txBody>
          <a:bodyPr/>
          <a:lstStyle/>
          <a:p>
            <a:r>
              <a:rPr lang="en-US" smtClean="0"/>
              <a:t>Using High-level Synthesis and Emulation to Rapidly Develop AI Algorithms in Hardware </a:t>
            </a:r>
            <a:endParaRPr lang="en-US"/>
          </a:p>
        </p:txBody>
      </p:sp>
      <p:sp>
        <p:nvSpPr>
          <p:cNvPr id="6" name="Slide Number Placeholder 5"/>
          <p:cNvSpPr>
            <a:spLocks noGrp="1"/>
          </p:cNvSpPr>
          <p:nvPr>
            <p:ph type="sldNum" sz="quarter" idx="12"/>
          </p:nvPr>
        </p:nvSpPr>
        <p:spPr/>
        <p:txBody>
          <a:bodyPr/>
          <a:lstStyle/>
          <a:p>
            <a:fld id="{9243CB3A-8434-40A5-AD43-7D8D051A8891}" type="slidenum">
              <a:rPr lang="en-US" smtClean="0"/>
              <a:t>‹#›</a:t>
            </a:fld>
            <a:endParaRPr lang="en-US"/>
          </a:p>
        </p:txBody>
      </p:sp>
    </p:spTree>
    <p:extLst>
      <p:ext uri="{BB962C8B-B14F-4D97-AF65-F5344CB8AC3E}">
        <p14:creationId xmlns:p14="http://schemas.microsoft.com/office/powerpoint/2010/main" val="3916597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381000"/>
          </a:xfrm>
          <a:prstGeom prst="rect">
            <a:avLst/>
          </a:prstGeom>
          <a:gradFill>
            <a:gsLst>
              <a:gs pos="0">
                <a:schemeClr val="accent1"/>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026400" y="6356351"/>
            <a:ext cx="1422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DC2272-001B-4816-A05F-2A7ADEE0582D}" type="datetime1">
              <a:rPr lang="en-US" smtClean="0"/>
              <a:t>10/11/2018</a:t>
            </a:fld>
            <a:endParaRPr lang="en-US"/>
          </a:p>
        </p:txBody>
      </p:sp>
      <p:sp>
        <p:nvSpPr>
          <p:cNvPr id="5" name="Footer Placeholder 4"/>
          <p:cNvSpPr>
            <a:spLocks noGrp="1"/>
          </p:cNvSpPr>
          <p:nvPr>
            <p:ph type="ftr" sz="quarter" idx="3"/>
          </p:nvPr>
        </p:nvSpPr>
        <p:spPr>
          <a:xfrm>
            <a:off x="2235200" y="6356351"/>
            <a:ext cx="2946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Using High-level Synthesis and Emulation to Rapidly Develop AI Algorithms in Hardware </a:t>
            </a:r>
            <a:endParaRPr lang="en-US"/>
          </a:p>
        </p:txBody>
      </p:sp>
      <p:sp>
        <p:nvSpPr>
          <p:cNvPr id="6" name="Slide Number Placeholder 5"/>
          <p:cNvSpPr>
            <a:spLocks noGrp="1"/>
          </p:cNvSpPr>
          <p:nvPr>
            <p:ph type="sldNum" sz="quarter" idx="4"/>
          </p:nvPr>
        </p:nvSpPr>
        <p:spPr>
          <a:xfrm>
            <a:off x="4876800" y="6356351"/>
            <a:ext cx="2336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9243CB3A-8434-40A5-AD43-7D8D051A8891}" type="slidenum">
              <a:rPr lang="en-US" smtClean="0"/>
              <a:t>‹#›</a:t>
            </a:fld>
            <a:endParaRPr lang="en-US"/>
          </a:p>
        </p:txBody>
      </p:sp>
      <p:pic>
        <p:nvPicPr>
          <p:cNvPr id="10" name="Picture 9" descr="accellera_logo_color_200x111.png"/>
          <p:cNvPicPr>
            <a:picLocks noChangeAspect="1"/>
          </p:cNvPicPr>
          <p:nvPr/>
        </p:nvPicPr>
        <p:blipFill>
          <a:blip r:embed="rId13" cstate="print"/>
          <a:stretch>
            <a:fillRect/>
          </a:stretch>
        </p:blipFill>
        <p:spPr>
          <a:xfrm>
            <a:off x="144607" y="6200478"/>
            <a:ext cx="1150793" cy="548640"/>
          </a:xfrm>
          <a:prstGeom prst="rect">
            <a:avLst/>
          </a:prstGeom>
        </p:spPr>
      </p:pic>
      <p:pic>
        <p:nvPicPr>
          <p:cNvPr id="7" name="Picture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0495923" y="5867400"/>
            <a:ext cx="1405860" cy="853503"/>
          </a:xfrm>
          <a:prstGeom prst="rect">
            <a:avLst/>
          </a:prstGeom>
        </p:spPr>
      </p:pic>
    </p:spTree>
    <p:extLst>
      <p:ext uri="{BB962C8B-B14F-4D97-AF65-F5344CB8AC3E}">
        <p14:creationId xmlns:p14="http://schemas.microsoft.com/office/powerpoint/2010/main" val="190760847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fade/>
  </p:transition>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21.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1.jpg"/><Relationship Id="rId4" Type="http://schemas.openxmlformats.org/officeDocument/2006/relationships/image" Target="../media/image40.jpg"/></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go.mentor.com/4N9cP" TargetMode="External"/><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research.nvidia.com/publication/real-time-energy-efficient-superpixel-hardware-accelerator-mobile-computer-vision"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hyperlink" Target="http://research.nvidia.com/publication/2018-06_A-Modular-Digital" TargetMode="External"/><Relationship Id="rId4" Type="http://schemas.openxmlformats.org/officeDocument/2006/relationships/image" Target="../media/image48.png"/></Relationships>
</file>

<file path=ppt/slides/_rels/slide2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hyperlink" Target="http://go.mentor.com/4Uu9a" TargetMode="External"/><Relationship Id="rId4" Type="http://schemas.openxmlformats.org/officeDocument/2006/relationships/image" Target="../media/image50.png"/></Relationships>
</file>

<file path=ppt/slides/_rels/slide2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hyperlink" Target="https://www.mentor.com/hls-lp/success/stmicroelectronic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jpeg"/><Relationship Id="rId7"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Using High-level Synthesis and Emulation to Rapidly Develop AI Algorithms in Hardware </a:t>
            </a:r>
            <a:endParaRPr lang="en-US" dirty="0"/>
          </a:p>
        </p:txBody>
      </p:sp>
      <p:sp>
        <p:nvSpPr>
          <p:cNvPr id="2" name="Subtitle 1"/>
          <p:cNvSpPr>
            <a:spLocks noGrp="1"/>
          </p:cNvSpPr>
          <p:nvPr>
            <p:ph type="subTitle" idx="1"/>
          </p:nvPr>
        </p:nvSpPr>
        <p:spPr>
          <a:xfrm>
            <a:off x="1828800" y="3886200"/>
            <a:ext cx="8534400" cy="1280141"/>
          </a:xfrm>
        </p:spPr>
        <p:txBody>
          <a:bodyPr/>
          <a:lstStyle/>
          <a:p>
            <a:r>
              <a:rPr lang="en-US" dirty="0" smtClean="0"/>
              <a:t>John Stickley – Emulation Technologist</a:t>
            </a:r>
          </a:p>
          <a:p>
            <a:r>
              <a:rPr lang="en-US" dirty="0" smtClean="0"/>
              <a:t>Petri Solanti – Field Application Engineer, HLS</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15854" y="6080731"/>
            <a:ext cx="2103097" cy="598682"/>
          </a:xfrm>
          <a:prstGeom prst="rect">
            <a:avLst/>
          </a:prstGeom>
        </p:spPr>
      </p:pic>
      <p:sp>
        <p:nvSpPr>
          <p:cNvPr id="6" name="Footer Placeholder 5"/>
          <p:cNvSpPr>
            <a:spLocks noGrp="1"/>
          </p:cNvSpPr>
          <p:nvPr>
            <p:ph type="ftr" sz="quarter" idx="11"/>
          </p:nvPr>
        </p:nvSpPr>
        <p:spPr/>
        <p:txBody>
          <a:bodyPr/>
          <a:lstStyle/>
          <a:p>
            <a:r>
              <a:rPr lang="en-US" smtClean="0"/>
              <a:t>Using High-level Synthesis and Emulation to Rapidly Develop AI Algorithms in Hardware </a:t>
            </a:r>
            <a:endParaRPr lang="en-US" dirty="0" smtClean="0"/>
          </a:p>
        </p:txBody>
      </p:sp>
      <p:sp>
        <p:nvSpPr>
          <p:cNvPr id="7" name="Slide Number Placeholder 6"/>
          <p:cNvSpPr>
            <a:spLocks noGrp="1"/>
          </p:cNvSpPr>
          <p:nvPr>
            <p:ph type="sldNum" sz="quarter" idx="12"/>
          </p:nvPr>
        </p:nvSpPr>
        <p:spPr/>
        <p:txBody>
          <a:bodyPr/>
          <a:lstStyle/>
          <a:p>
            <a:fld id="{8B820FFD-5868-4678-ACC2-C353669912D5}" type="slidenum">
              <a:rPr lang="en-US" smtClean="0"/>
              <a:pPr/>
              <a:t>1</a:t>
            </a:fld>
            <a:endParaRPr lang="en-US"/>
          </a:p>
        </p:txBody>
      </p:sp>
    </p:spTree>
    <p:extLst>
      <p:ext uri="{BB962C8B-B14F-4D97-AF65-F5344CB8AC3E}">
        <p14:creationId xmlns:p14="http://schemas.microsoft.com/office/powerpoint/2010/main" val="2346555687"/>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ight Arrow 12"/>
          <p:cNvSpPr/>
          <p:nvPr/>
        </p:nvSpPr>
        <p:spPr>
          <a:xfrm>
            <a:off x="9687565" y="4193046"/>
            <a:ext cx="609600" cy="453111"/>
          </a:xfrm>
          <a:prstGeom prst="rightArrow">
            <a:avLst/>
          </a:prstGeom>
          <a:solidFill>
            <a:srgbClr val="004C99"/>
          </a:solidFill>
          <a:ln w="9525" cap="flat" cmpd="sng" algn="ctr">
            <a:solidFill>
              <a:schemeClr val="bg1"/>
            </a:solidFill>
            <a:prstDash val="solid"/>
          </a:ln>
          <a:effectLst/>
        </p:spPr>
        <p:txBody>
          <a:bodyPr rtlCol="0" anchor="ctr"/>
          <a:lstStyle/>
          <a:p>
            <a:pPr algn="ctr"/>
            <a:endParaRPr lang="en-US" kern="0">
              <a:solidFill>
                <a:srgbClr val="FFFFFF"/>
              </a:solidFill>
              <a:latin typeface="Tahoma"/>
            </a:endParaRPr>
          </a:p>
        </p:txBody>
      </p:sp>
      <p:sp>
        <p:nvSpPr>
          <p:cNvPr id="2" name="Title 1"/>
          <p:cNvSpPr>
            <a:spLocks noGrp="1"/>
          </p:cNvSpPr>
          <p:nvPr>
            <p:ph type="title"/>
          </p:nvPr>
        </p:nvSpPr>
        <p:spPr>
          <a:xfrm>
            <a:off x="152399" y="274638"/>
            <a:ext cx="11887135" cy="1143000"/>
          </a:xfrm>
        </p:spPr>
        <p:txBody>
          <a:bodyPr>
            <a:normAutofit/>
          </a:bodyPr>
          <a:lstStyle/>
          <a:p>
            <a:r>
              <a:rPr lang="en-US" sz="3600" dirty="0" smtClean="0"/>
              <a:t>Why Catapult HLS is So Much More Productive than RTL</a:t>
            </a:r>
            <a:endParaRPr lang="en-US" sz="3600" dirty="0"/>
          </a:p>
        </p:txBody>
      </p:sp>
      <p:sp>
        <p:nvSpPr>
          <p:cNvPr id="3" name="Content Placeholder 2"/>
          <p:cNvSpPr>
            <a:spLocks noGrp="1"/>
          </p:cNvSpPr>
          <p:nvPr>
            <p:ph idx="1"/>
          </p:nvPr>
        </p:nvSpPr>
        <p:spPr/>
        <p:txBody>
          <a:bodyPr/>
          <a:lstStyle/>
          <a:p>
            <a:r>
              <a:rPr lang="en-US" smtClean="0"/>
              <a:t>Catapult HLS separates functionality from implementation with powerful tool capabilities for controlling implementation</a:t>
            </a:r>
          </a:p>
          <a:p>
            <a:endParaRPr lang="en-US" dirty="0"/>
          </a:p>
        </p:txBody>
      </p:sp>
      <p:sp>
        <p:nvSpPr>
          <p:cNvPr id="4" name="Footer Placeholder 3" hidden="1"/>
          <p:cNvSpPr>
            <a:spLocks noGrp="1"/>
          </p:cNvSpPr>
          <p:nvPr>
            <p:ph type="ftr" sz="quarter" idx="11"/>
          </p:nvPr>
        </p:nvSpPr>
        <p:spPr/>
        <p:txBody>
          <a:bodyPr/>
          <a:lstStyle/>
          <a:p>
            <a:r>
              <a:rPr lang="en-US" smtClean="0"/>
              <a:t>Using High-level Synthesis and Emulation to Rapidly Develop AI Algorithms in Hardware </a:t>
            </a:r>
            <a:endParaRPr lang="en-US" dirty="0"/>
          </a:p>
        </p:txBody>
      </p:sp>
      <p:sp>
        <p:nvSpPr>
          <p:cNvPr id="5" name="Slide Number Placeholder 4" hidden="1"/>
          <p:cNvSpPr>
            <a:spLocks noGrp="1"/>
          </p:cNvSpPr>
          <p:nvPr>
            <p:ph type="sldNum" sz="quarter" idx="12"/>
          </p:nvPr>
        </p:nvSpPr>
        <p:spPr/>
        <p:txBody>
          <a:bodyPr/>
          <a:lstStyle/>
          <a:p>
            <a:fld id="{B8EE6C0D-8D49-4EF2-B5AB-91C9339EB8BA}" type="slidenum">
              <a:rPr lang="en-US" smtClean="0"/>
              <a:pPr/>
              <a:t>10</a:t>
            </a:fld>
            <a:endParaRPr lang="en-US" dirty="0"/>
          </a:p>
        </p:txBody>
      </p:sp>
      <p:grpSp>
        <p:nvGrpSpPr>
          <p:cNvPr id="16" name="Group 15"/>
          <p:cNvGrpSpPr/>
          <p:nvPr/>
        </p:nvGrpSpPr>
        <p:grpSpPr>
          <a:xfrm>
            <a:off x="3250954" y="2514601"/>
            <a:ext cx="7046211" cy="3810001"/>
            <a:chOff x="3249365" y="2514600"/>
            <a:chExt cx="6786704" cy="3810001"/>
          </a:xfrm>
        </p:grpSpPr>
        <p:sp>
          <p:nvSpPr>
            <p:cNvPr id="11" name="Rounded Rectangle 10"/>
            <p:cNvSpPr/>
            <p:nvPr/>
          </p:nvSpPr>
          <p:spPr>
            <a:xfrm>
              <a:off x="3604719" y="2514600"/>
              <a:ext cx="5993306" cy="3810001"/>
            </a:xfrm>
            <a:prstGeom prst="roundRect">
              <a:avLst/>
            </a:prstGeom>
            <a:solidFill>
              <a:srgbClr val="004C99"/>
            </a:solidFill>
            <a:ln w="9525" cap="flat" cmpd="sng" algn="ctr">
              <a:solidFill>
                <a:schemeClr val="bg1"/>
              </a:solidFill>
              <a:prstDash val="solid"/>
            </a:ln>
            <a:effectLst/>
          </p:spPr>
          <p:txBody>
            <a:bodyPr rtlCol="0" anchor="ctr"/>
            <a:lstStyle/>
            <a:p>
              <a:pPr algn="ctr"/>
              <a:endParaRPr lang="en-US" sz="1600" kern="0">
                <a:solidFill>
                  <a:schemeClr val="bg1"/>
                </a:solidFill>
                <a:latin typeface="Tahoma"/>
              </a:endParaRPr>
            </a:p>
          </p:txBody>
        </p:sp>
        <p:sp>
          <p:nvSpPr>
            <p:cNvPr id="7" name="Content Placeholder 2"/>
            <p:cNvSpPr txBox="1">
              <a:spLocks/>
            </p:cNvSpPr>
            <p:nvPr/>
          </p:nvSpPr>
          <p:spPr bwMode="auto">
            <a:xfrm>
              <a:off x="3249365" y="2590800"/>
              <a:ext cx="6786704" cy="3352801"/>
            </a:xfrm>
            <a:prstGeom prst="rect">
              <a:avLst/>
            </a:prstGeom>
            <a:noFill/>
            <a:ln w="9525">
              <a:noFill/>
              <a:miter lim="800000"/>
              <a:headEnd/>
              <a:tailEnd/>
            </a:ln>
          </p:spPr>
          <p:txBody>
            <a:bodyPr vert="horz" wrap="square" lIns="609468" tIns="60947" rIns="609468" bIns="60947" numCol="1" anchor="t" anchorCtr="0" compatLnSpc="1">
              <a:prstTxWarp prst="textNoShape">
                <a:avLst/>
              </a:prstTxWarp>
            </a:bodyPr>
            <a:lstStyle>
              <a:lvl1pPr marL="347472" indent="-347472" algn="l" rtl="0" eaLnBrk="1" fontAlgn="base" hangingPunct="1">
                <a:spcBef>
                  <a:spcPts val="850"/>
                </a:spcBef>
                <a:spcAft>
                  <a:spcPct val="0"/>
                </a:spcAft>
                <a:buClr>
                  <a:srgbClr val="3769AC"/>
                </a:buClr>
                <a:buSzPct val="80000"/>
                <a:buFont typeface="Wingdings" pitchFamily="-112" charset="2"/>
                <a:buChar char="n"/>
                <a:defRPr sz="2800">
                  <a:solidFill>
                    <a:schemeClr val="tx2"/>
                  </a:solidFill>
                  <a:latin typeface="+mn-lt"/>
                  <a:ea typeface="ＭＳ Ｐゴシック" pitchFamily="-112" charset="-128"/>
                  <a:cs typeface="+mn-cs"/>
                </a:defRPr>
              </a:lvl1pPr>
              <a:lvl2pPr marL="800100" indent="-420688" algn="l" rtl="0" eaLnBrk="1" fontAlgn="base" hangingPunct="1">
                <a:spcBef>
                  <a:spcPts val="0"/>
                </a:spcBef>
                <a:spcAft>
                  <a:spcPct val="0"/>
                </a:spcAft>
                <a:buClr>
                  <a:schemeClr val="bg2"/>
                </a:buClr>
                <a:buFont typeface="Tahoma" pitchFamily="-112" charset="0"/>
                <a:buChar char="—"/>
                <a:defRPr sz="2400">
                  <a:solidFill>
                    <a:schemeClr val="bg2"/>
                  </a:solidFill>
                  <a:latin typeface="+mn-lt"/>
                  <a:ea typeface="ＭＳ Ｐゴシック" pitchFamily="-112" charset="-128"/>
                </a:defRPr>
              </a:lvl2pPr>
              <a:lvl3pPr marL="1089025" indent="-230188" algn="l" rtl="0" eaLnBrk="1" fontAlgn="base" hangingPunct="1">
                <a:spcBef>
                  <a:spcPts val="0"/>
                </a:spcBef>
                <a:spcAft>
                  <a:spcPct val="0"/>
                </a:spcAft>
                <a:buClr>
                  <a:schemeClr val="bg2"/>
                </a:buClr>
                <a:buFont typeface="Tahoma" pitchFamily="-112" charset="0"/>
                <a:buChar char="–"/>
                <a:defRPr sz="2000">
                  <a:solidFill>
                    <a:schemeClr val="bg2"/>
                  </a:solidFill>
                  <a:latin typeface="+mn-lt"/>
                  <a:ea typeface="ＭＳ Ｐゴシック" pitchFamily="-112" charset="-128"/>
                </a:defRPr>
              </a:lvl3pPr>
              <a:lvl4pPr marL="1373188" indent="-212725" algn="l" rtl="0" eaLnBrk="1" fontAlgn="base" hangingPunct="1">
                <a:spcBef>
                  <a:spcPts val="0"/>
                </a:spcBef>
                <a:spcAft>
                  <a:spcPct val="0"/>
                </a:spcAft>
                <a:buClr>
                  <a:schemeClr val="bg2"/>
                </a:buClr>
                <a:buFont typeface="Tahoma" pitchFamily="-112" charset="0"/>
                <a:buChar char="–"/>
                <a:defRPr sz="1800">
                  <a:solidFill>
                    <a:schemeClr val="bg2"/>
                  </a:solidFill>
                  <a:latin typeface="+mn-lt"/>
                  <a:ea typeface="ＭＳ Ｐゴシック" pitchFamily="-112" charset="-128"/>
                </a:defRPr>
              </a:lvl4pPr>
              <a:lvl5pPr marL="1597025" indent="-153988" algn="l" rtl="0" eaLnBrk="1" fontAlgn="base" hangingPunct="1">
                <a:spcBef>
                  <a:spcPts val="0"/>
                </a:spcBef>
                <a:spcAft>
                  <a:spcPct val="0"/>
                </a:spcAft>
                <a:buClr>
                  <a:schemeClr val="bg2"/>
                </a:buClr>
                <a:buFont typeface="Arial" pitchFamily="34" charset="0"/>
                <a:buChar char="•"/>
                <a:defRPr sz="1800" baseline="0">
                  <a:solidFill>
                    <a:schemeClr val="bg2"/>
                  </a:solidFill>
                  <a:latin typeface="+mn-lt"/>
                  <a:ea typeface="ＭＳ Ｐゴシック" pitchFamily="-112" charset="-128"/>
                </a:defRPr>
              </a:lvl5pPr>
              <a:lvl6pPr marL="3352073" indent="-304735" algn="l" rtl="0" eaLnBrk="1" fontAlgn="base" hangingPunct="1">
                <a:spcBef>
                  <a:spcPct val="30000"/>
                </a:spcBef>
                <a:spcAft>
                  <a:spcPct val="0"/>
                </a:spcAft>
                <a:buClr>
                  <a:schemeClr val="bg2"/>
                </a:buClr>
                <a:buFont typeface="Tahoma" pitchFamily="-112" charset="0"/>
                <a:defRPr sz="2100">
                  <a:solidFill>
                    <a:schemeClr val="bg2"/>
                  </a:solidFill>
                  <a:latin typeface="+mn-lt"/>
                  <a:ea typeface="ＭＳ Ｐゴシック" pitchFamily="-112" charset="-128"/>
                </a:defRPr>
              </a:lvl6pPr>
              <a:lvl7pPr marL="3961541" indent="-304735" algn="l" rtl="0" eaLnBrk="1" fontAlgn="base" hangingPunct="1">
                <a:spcBef>
                  <a:spcPct val="30000"/>
                </a:spcBef>
                <a:spcAft>
                  <a:spcPct val="0"/>
                </a:spcAft>
                <a:buClr>
                  <a:schemeClr val="bg2"/>
                </a:buClr>
                <a:buFont typeface="Tahoma" pitchFamily="-112" charset="0"/>
                <a:defRPr sz="2100">
                  <a:solidFill>
                    <a:schemeClr val="bg2"/>
                  </a:solidFill>
                  <a:latin typeface="+mn-lt"/>
                  <a:ea typeface="ＭＳ Ｐゴシック" pitchFamily="-112" charset="-128"/>
                </a:defRPr>
              </a:lvl7pPr>
              <a:lvl8pPr marL="4571009" indent="-304735" algn="l" rtl="0" eaLnBrk="1" fontAlgn="base" hangingPunct="1">
                <a:spcBef>
                  <a:spcPct val="30000"/>
                </a:spcBef>
                <a:spcAft>
                  <a:spcPct val="0"/>
                </a:spcAft>
                <a:buClr>
                  <a:schemeClr val="bg2"/>
                </a:buClr>
                <a:buFont typeface="Tahoma" pitchFamily="-112" charset="0"/>
                <a:defRPr sz="2100">
                  <a:solidFill>
                    <a:schemeClr val="bg2"/>
                  </a:solidFill>
                  <a:latin typeface="+mn-lt"/>
                  <a:ea typeface="ＭＳ Ｐゴシック" pitchFamily="-112" charset="-128"/>
                </a:defRPr>
              </a:lvl8pPr>
              <a:lvl9pPr marL="5180477" indent="-304735" algn="l" rtl="0" eaLnBrk="1" fontAlgn="base" hangingPunct="1">
                <a:spcBef>
                  <a:spcPct val="30000"/>
                </a:spcBef>
                <a:spcAft>
                  <a:spcPct val="0"/>
                </a:spcAft>
                <a:buClr>
                  <a:schemeClr val="bg2"/>
                </a:buClr>
                <a:buFont typeface="Tahoma" pitchFamily="-112" charset="0"/>
                <a:defRPr sz="2100">
                  <a:solidFill>
                    <a:schemeClr val="bg2"/>
                  </a:solidFill>
                  <a:latin typeface="+mn-lt"/>
                  <a:ea typeface="ＭＳ Ｐゴシック" pitchFamily="-112" charset="-128"/>
                </a:defRPr>
              </a:lvl9pPr>
            </a:lstStyle>
            <a:p>
              <a:pPr marL="0" indent="0" algn="ctr">
                <a:buNone/>
              </a:pPr>
              <a:r>
                <a:rPr lang="en-US" sz="2400" kern="0" dirty="0">
                  <a:solidFill>
                    <a:schemeClr val="bg1"/>
                  </a:solidFill>
                </a:rPr>
                <a:t>Catapult Implementation </a:t>
              </a:r>
              <a:r>
                <a:rPr lang="en-US" sz="2400" kern="0" dirty="0" smtClean="0">
                  <a:solidFill>
                    <a:schemeClr val="bg1"/>
                  </a:solidFill>
                </a:rPr>
                <a:t>Control</a:t>
              </a:r>
            </a:p>
            <a:p>
              <a:pPr marL="0" indent="0">
                <a:buNone/>
              </a:pPr>
              <a:r>
                <a:rPr lang="en-US" sz="2400" b="1" kern="0" dirty="0" smtClean="0">
                  <a:solidFill>
                    <a:schemeClr val="bg1"/>
                  </a:solidFill>
                </a:rPr>
                <a:t>Automaticall</a:t>
              </a:r>
              <a:r>
                <a:rPr lang="en-US" sz="2400" b="1" kern="0" dirty="0">
                  <a:solidFill>
                    <a:schemeClr val="bg1"/>
                  </a:solidFill>
                </a:rPr>
                <a:t>y</a:t>
              </a:r>
            </a:p>
            <a:p>
              <a:pPr lvl="1">
                <a:spcBef>
                  <a:spcPts val="300"/>
                </a:spcBef>
                <a:buClr>
                  <a:schemeClr val="bg1"/>
                </a:buClr>
              </a:pPr>
              <a:r>
                <a:rPr lang="en-US" sz="2200" kern="0" dirty="0">
                  <a:solidFill>
                    <a:schemeClr val="bg1"/>
                  </a:solidFill>
                </a:rPr>
                <a:t>B</a:t>
              </a:r>
              <a:r>
                <a:rPr lang="en-US" sz="2200" kern="0" dirty="0" smtClean="0">
                  <a:solidFill>
                    <a:schemeClr val="bg1"/>
                  </a:solidFill>
                </a:rPr>
                <a:t>uilds </a:t>
              </a:r>
              <a:r>
                <a:rPr lang="en-US" sz="2200" kern="0" dirty="0">
                  <a:solidFill>
                    <a:schemeClr val="bg1"/>
                  </a:solidFill>
                </a:rPr>
                <a:t>concurrent RTL from C++ Classes or Functions</a:t>
              </a:r>
            </a:p>
            <a:p>
              <a:pPr lvl="1">
                <a:buClr>
                  <a:schemeClr val="bg1"/>
                </a:buClr>
              </a:pPr>
              <a:r>
                <a:rPr lang="en-US" sz="2200" kern="0" dirty="0" smtClean="0">
                  <a:solidFill>
                    <a:schemeClr val="bg1"/>
                  </a:solidFill>
                </a:rPr>
                <a:t>Adds Interfaces</a:t>
              </a:r>
            </a:p>
            <a:p>
              <a:pPr lvl="1">
                <a:buClr>
                  <a:schemeClr val="bg1"/>
                </a:buClr>
              </a:pPr>
              <a:r>
                <a:rPr lang="en-US" sz="2200" kern="0" dirty="0" smtClean="0">
                  <a:solidFill>
                    <a:schemeClr val="bg1"/>
                  </a:solidFill>
                </a:rPr>
                <a:t>Closes Timing </a:t>
              </a:r>
            </a:p>
            <a:p>
              <a:pPr lvl="1">
                <a:buClr>
                  <a:schemeClr val="bg1"/>
                </a:buClr>
              </a:pPr>
              <a:r>
                <a:rPr lang="en-US" sz="2200" kern="0" dirty="0">
                  <a:solidFill>
                    <a:schemeClr val="bg1"/>
                  </a:solidFill>
                </a:rPr>
                <a:t>M</a:t>
              </a:r>
              <a:r>
                <a:rPr lang="en-US" sz="2200" kern="0" dirty="0" smtClean="0">
                  <a:solidFill>
                    <a:schemeClr val="bg1"/>
                  </a:solidFill>
                </a:rPr>
                <a:t>emory </a:t>
              </a:r>
              <a:r>
                <a:rPr lang="en-US" sz="2200" kern="0" dirty="0">
                  <a:solidFill>
                    <a:schemeClr val="bg1"/>
                  </a:solidFill>
                </a:rPr>
                <a:t>inferencing and constraints for architecture</a:t>
              </a:r>
            </a:p>
            <a:p>
              <a:pPr lvl="1">
                <a:buClr>
                  <a:schemeClr val="bg1"/>
                </a:buClr>
              </a:pPr>
              <a:r>
                <a:rPr lang="en-US" sz="2200" kern="0" dirty="0">
                  <a:solidFill>
                    <a:schemeClr val="bg1"/>
                  </a:solidFill>
                </a:rPr>
                <a:t>R</a:t>
              </a:r>
              <a:r>
                <a:rPr lang="en-US" sz="2200" kern="0" dirty="0" smtClean="0">
                  <a:solidFill>
                    <a:schemeClr val="bg1"/>
                  </a:solidFill>
                </a:rPr>
                <a:t>esource </a:t>
              </a:r>
              <a:r>
                <a:rPr lang="en-US" sz="2200" kern="0" dirty="0">
                  <a:solidFill>
                    <a:schemeClr val="bg1"/>
                  </a:solidFill>
                </a:rPr>
                <a:t>sharing for minimal area</a:t>
              </a:r>
            </a:p>
            <a:p>
              <a:pPr lvl="1">
                <a:buClr>
                  <a:schemeClr val="bg1"/>
                </a:buClr>
              </a:pPr>
              <a:r>
                <a:rPr lang="en-US" sz="2200" kern="0" dirty="0" smtClean="0">
                  <a:solidFill>
                    <a:schemeClr val="bg1"/>
                  </a:solidFill>
                </a:rPr>
                <a:t>Constraints drive parallelism - Unrolling</a:t>
              </a:r>
            </a:p>
            <a:p>
              <a:pPr marL="0" indent="0">
                <a:buNone/>
              </a:pPr>
              <a:endParaRPr lang="en-US" sz="2400" kern="0" dirty="0">
                <a:solidFill>
                  <a:schemeClr val="bg1"/>
                </a:solidFill>
              </a:endParaRPr>
            </a:p>
          </p:txBody>
        </p:sp>
      </p:grpSp>
      <p:grpSp>
        <p:nvGrpSpPr>
          <p:cNvPr id="15" name="Group 14"/>
          <p:cNvGrpSpPr/>
          <p:nvPr/>
        </p:nvGrpSpPr>
        <p:grpSpPr>
          <a:xfrm>
            <a:off x="-76199" y="3604539"/>
            <a:ext cx="3046412" cy="1630125"/>
            <a:chOff x="-77787" y="3551476"/>
            <a:chExt cx="3046412" cy="1630125"/>
          </a:xfrm>
        </p:grpSpPr>
        <p:sp>
          <p:nvSpPr>
            <p:cNvPr id="10" name="Rounded Rectangle 9"/>
            <p:cNvSpPr/>
            <p:nvPr/>
          </p:nvSpPr>
          <p:spPr>
            <a:xfrm>
              <a:off x="150812" y="3552565"/>
              <a:ext cx="2817813" cy="1629036"/>
            </a:xfrm>
            <a:prstGeom prst="roundRect">
              <a:avLst/>
            </a:prstGeom>
            <a:solidFill>
              <a:srgbClr val="004C99"/>
            </a:solidFill>
            <a:ln w="9525" cap="flat" cmpd="sng" algn="ctr">
              <a:solidFill>
                <a:schemeClr val="bg1"/>
              </a:solidFill>
              <a:prstDash val="solid"/>
            </a:ln>
            <a:effectLst/>
          </p:spPr>
          <p:txBody>
            <a:bodyPr rtlCol="0" anchor="ctr"/>
            <a:lstStyle/>
            <a:p>
              <a:pPr algn="ctr"/>
              <a:endParaRPr lang="en-US" kern="0">
                <a:solidFill>
                  <a:srgbClr val="FFFFFF"/>
                </a:solidFill>
                <a:latin typeface="Tahoma"/>
              </a:endParaRPr>
            </a:p>
          </p:txBody>
        </p:sp>
        <p:sp>
          <p:nvSpPr>
            <p:cNvPr id="8" name="Content Placeholder 2"/>
            <p:cNvSpPr txBox="1">
              <a:spLocks/>
            </p:cNvSpPr>
            <p:nvPr/>
          </p:nvSpPr>
          <p:spPr bwMode="auto">
            <a:xfrm>
              <a:off x="-77787" y="3551476"/>
              <a:ext cx="2934399" cy="1399408"/>
            </a:xfrm>
            <a:prstGeom prst="rect">
              <a:avLst/>
            </a:prstGeom>
            <a:noFill/>
            <a:ln w="9525">
              <a:noFill/>
              <a:miter lim="800000"/>
              <a:headEnd/>
              <a:tailEnd/>
            </a:ln>
          </p:spPr>
          <p:txBody>
            <a:bodyPr vert="horz" wrap="square" lIns="609468" tIns="60947" rIns="609468" bIns="60947" numCol="1" anchor="t" anchorCtr="0" compatLnSpc="1">
              <a:prstTxWarp prst="textNoShape">
                <a:avLst/>
              </a:prstTxWarp>
            </a:bodyPr>
            <a:lstStyle>
              <a:lvl1pPr marL="347472" indent="-347472" algn="l" rtl="0" eaLnBrk="1" fontAlgn="base" hangingPunct="1">
                <a:spcBef>
                  <a:spcPts val="850"/>
                </a:spcBef>
                <a:spcAft>
                  <a:spcPct val="0"/>
                </a:spcAft>
                <a:buClr>
                  <a:srgbClr val="3769AC"/>
                </a:buClr>
                <a:buSzPct val="80000"/>
                <a:buFont typeface="Wingdings" pitchFamily="-112" charset="2"/>
                <a:buChar char="n"/>
                <a:defRPr sz="2800">
                  <a:solidFill>
                    <a:schemeClr val="tx2"/>
                  </a:solidFill>
                  <a:latin typeface="+mn-lt"/>
                  <a:ea typeface="ＭＳ Ｐゴシック" pitchFamily="-112" charset="-128"/>
                  <a:cs typeface="+mn-cs"/>
                </a:defRPr>
              </a:lvl1pPr>
              <a:lvl2pPr marL="800100" indent="-420688" algn="l" rtl="0" eaLnBrk="1" fontAlgn="base" hangingPunct="1">
                <a:spcBef>
                  <a:spcPts val="0"/>
                </a:spcBef>
                <a:spcAft>
                  <a:spcPct val="0"/>
                </a:spcAft>
                <a:buClr>
                  <a:schemeClr val="bg2"/>
                </a:buClr>
                <a:buFont typeface="Tahoma" pitchFamily="-112" charset="0"/>
                <a:buChar char="—"/>
                <a:defRPr sz="2400">
                  <a:solidFill>
                    <a:schemeClr val="bg2"/>
                  </a:solidFill>
                  <a:latin typeface="+mn-lt"/>
                  <a:ea typeface="ＭＳ Ｐゴシック" pitchFamily="-112" charset="-128"/>
                </a:defRPr>
              </a:lvl2pPr>
              <a:lvl3pPr marL="1089025" indent="-230188" algn="l" rtl="0" eaLnBrk="1" fontAlgn="base" hangingPunct="1">
                <a:spcBef>
                  <a:spcPts val="0"/>
                </a:spcBef>
                <a:spcAft>
                  <a:spcPct val="0"/>
                </a:spcAft>
                <a:buClr>
                  <a:schemeClr val="bg2"/>
                </a:buClr>
                <a:buFont typeface="Tahoma" pitchFamily="-112" charset="0"/>
                <a:buChar char="–"/>
                <a:defRPr sz="2000">
                  <a:solidFill>
                    <a:schemeClr val="bg2"/>
                  </a:solidFill>
                  <a:latin typeface="+mn-lt"/>
                  <a:ea typeface="ＭＳ Ｐゴシック" pitchFamily="-112" charset="-128"/>
                </a:defRPr>
              </a:lvl3pPr>
              <a:lvl4pPr marL="1373188" indent="-212725" algn="l" rtl="0" eaLnBrk="1" fontAlgn="base" hangingPunct="1">
                <a:spcBef>
                  <a:spcPts val="0"/>
                </a:spcBef>
                <a:spcAft>
                  <a:spcPct val="0"/>
                </a:spcAft>
                <a:buClr>
                  <a:schemeClr val="bg2"/>
                </a:buClr>
                <a:buFont typeface="Tahoma" pitchFamily="-112" charset="0"/>
                <a:buChar char="–"/>
                <a:defRPr sz="1800">
                  <a:solidFill>
                    <a:schemeClr val="bg2"/>
                  </a:solidFill>
                  <a:latin typeface="+mn-lt"/>
                  <a:ea typeface="ＭＳ Ｐゴシック" pitchFamily="-112" charset="-128"/>
                </a:defRPr>
              </a:lvl4pPr>
              <a:lvl5pPr marL="1597025" indent="-153988" algn="l" rtl="0" eaLnBrk="1" fontAlgn="base" hangingPunct="1">
                <a:spcBef>
                  <a:spcPts val="0"/>
                </a:spcBef>
                <a:spcAft>
                  <a:spcPct val="0"/>
                </a:spcAft>
                <a:buClr>
                  <a:schemeClr val="bg2"/>
                </a:buClr>
                <a:buFont typeface="Arial" pitchFamily="34" charset="0"/>
                <a:buChar char="•"/>
                <a:defRPr sz="1800" baseline="0">
                  <a:solidFill>
                    <a:schemeClr val="bg2"/>
                  </a:solidFill>
                  <a:latin typeface="+mn-lt"/>
                  <a:ea typeface="ＭＳ Ｐゴシック" pitchFamily="-112" charset="-128"/>
                </a:defRPr>
              </a:lvl5pPr>
              <a:lvl6pPr marL="3352073" indent="-304735" algn="l" rtl="0" eaLnBrk="1" fontAlgn="base" hangingPunct="1">
                <a:spcBef>
                  <a:spcPct val="30000"/>
                </a:spcBef>
                <a:spcAft>
                  <a:spcPct val="0"/>
                </a:spcAft>
                <a:buClr>
                  <a:schemeClr val="bg2"/>
                </a:buClr>
                <a:buFont typeface="Tahoma" pitchFamily="-112" charset="0"/>
                <a:defRPr sz="2100">
                  <a:solidFill>
                    <a:schemeClr val="bg2"/>
                  </a:solidFill>
                  <a:latin typeface="+mn-lt"/>
                  <a:ea typeface="ＭＳ Ｐゴシック" pitchFamily="-112" charset="-128"/>
                </a:defRPr>
              </a:lvl6pPr>
              <a:lvl7pPr marL="3961541" indent="-304735" algn="l" rtl="0" eaLnBrk="1" fontAlgn="base" hangingPunct="1">
                <a:spcBef>
                  <a:spcPct val="30000"/>
                </a:spcBef>
                <a:spcAft>
                  <a:spcPct val="0"/>
                </a:spcAft>
                <a:buClr>
                  <a:schemeClr val="bg2"/>
                </a:buClr>
                <a:buFont typeface="Tahoma" pitchFamily="-112" charset="0"/>
                <a:defRPr sz="2100">
                  <a:solidFill>
                    <a:schemeClr val="bg2"/>
                  </a:solidFill>
                  <a:latin typeface="+mn-lt"/>
                  <a:ea typeface="ＭＳ Ｐゴシック" pitchFamily="-112" charset="-128"/>
                </a:defRPr>
              </a:lvl7pPr>
              <a:lvl8pPr marL="4571009" indent="-304735" algn="l" rtl="0" eaLnBrk="1" fontAlgn="base" hangingPunct="1">
                <a:spcBef>
                  <a:spcPct val="30000"/>
                </a:spcBef>
                <a:spcAft>
                  <a:spcPct val="0"/>
                </a:spcAft>
                <a:buClr>
                  <a:schemeClr val="bg2"/>
                </a:buClr>
                <a:buFont typeface="Tahoma" pitchFamily="-112" charset="0"/>
                <a:defRPr sz="2100">
                  <a:solidFill>
                    <a:schemeClr val="bg2"/>
                  </a:solidFill>
                  <a:latin typeface="+mn-lt"/>
                  <a:ea typeface="ＭＳ Ｐゴシック" pitchFamily="-112" charset="-128"/>
                </a:defRPr>
              </a:lvl8pPr>
              <a:lvl9pPr marL="5180477" indent="-304735" algn="l" rtl="0" eaLnBrk="1" fontAlgn="base" hangingPunct="1">
                <a:spcBef>
                  <a:spcPct val="30000"/>
                </a:spcBef>
                <a:spcAft>
                  <a:spcPct val="0"/>
                </a:spcAft>
                <a:buClr>
                  <a:schemeClr val="bg2"/>
                </a:buClr>
                <a:buFont typeface="Tahoma" pitchFamily="-112" charset="0"/>
                <a:defRPr sz="2100">
                  <a:solidFill>
                    <a:schemeClr val="bg2"/>
                  </a:solidFill>
                  <a:latin typeface="+mn-lt"/>
                  <a:ea typeface="ＭＳ Ｐゴシック" pitchFamily="-112" charset="-128"/>
                </a:defRPr>
              </a:lvl9pPr>
            </a:lstStyle>
            <a:p>
              <a:pPr marL="0" indent="0" algn="ctr">
                <a:buNone/>
              </a:pPr>
              <a:r>
                <a:rPr lang="en-US" sz="2400" kern="0" dirty="0">
                  <a:solidFill>
                    <a:schemeClr val="bg1"/>
                  </a:solidFill>
                </a:rPr>
                <a:t>Functionality Described in C++ or SystemC</a:t>
              </a:r>
            </a:p>
            <a:p>
              <a:pPr marL="0" indent="0">
                <a:buNone/>
              </a:pPr>
              <a:endParaRPr lang="en-US" sz="2400" kern="0" dirty="0">
                <a:solidFill>
                  <a:schemeClr val="bg1"/>
                </a:solidFill>
              </a:endParaRPr>
            </a:p>
          </p:txBody>
        </p:sp>
      </p:grpSp>
      <p:sp>
        <p:nvSpPr>
          <p:cNvPr id="12" name="TextBox 11"/>
          <p:cNvSpPr txBox="1"/>
          <p:nvPr/>
        </p:nvSpPr>
        <p:spPr>
          <a:xfrm>
            <a:off x="3046412" y="4157990"/>
            <a:ext cx="409082" cy="523220"/>
          </a:xfrm>
          <a:prstGeom prst="rect">
            <a:avLst/>
          </a:prstGeom>
          <a:noFill/>
        </p:spPr>
        <p:txBody>
          <a:bodyPr wrap="square" rtlCol="0">
            <a:spAutoFit/>
          </a:bodyPr>
          <a:lstStyle/>
          <a:p>
            <a:r>
              <a:rPr lang="en-US" sz="2800" dirty="0"/>
              <a:t>+</a:t>
            </a:r>
          </a:p>
        </p:txBody>
      </p:sp>
      <p:sp>
        <p:nvSpPr>
          <p:cNvPr id="14" name="Rounded Rectangle 13"/>
          <p:cNvSpPr/>
          <p:nvPr/>
        </p:nvSpPr>
        <p:spPr>
          <a:xfrm>
            <a:off x="10270838" y="3605082"/>
            <a:ext cx="1614775" cy="1629036"/>
          </a:xfrm>
          <a:prstGeom prst="roundRect">
            <a:avLst/>
          </a:prstGeom>
          <a:solidFill>
            <a:srgbClr val="004C99"/>
          </a:solidFill>
          <a:ln w="9525" cap="flat" cmpd="sng" algn="ctr">
            <a:solidFill>
              <a:schemeClr val="bg1"/>
            </a:solidFill>
            <a:prstDash val="solid"/>
          </a:ln>
          <a:effectLst/>
        </p:spPr>
        <p:txBody>
          <a:bodyPr rtlCol="0" anchor="ctr"/>
          <a:lstStyle/>
          <a:p>
            <a:pPr algn="ctr"/>
            <a:r>
              <a:rPr lang="en-US" sz="2400" kern="0" dirty="0">
                <a:solidFill>
                  <a:srgbClr val="FFFFFF"/>
                </a:solidFill>
                <a:latin typeface="Tahoma"/>
              </a:rPr>
              <a:t>RTL</a:t>
            </a:r>
          </a:p>
        </p:txBody>
      </p:sp>
      <p:sp>
        <p:nvSpPr>
          <p:cNvPr id="17" name="Cross 16"/>
          <p:cNvSpPr/>
          <p:nvPr/>
        </p:nvSpPr>
        <p:spPr>
          <a:xfrm>
            <a:off x="3062741" y="4176716"/>
            <a:ext cx="381000" cy="381000"/>
          </a:xfrm>
          <a:prstGeom prst="plus">
            <a:avLst/>
          </a:prstGeom>
          <a:solidFill>
            <a:srgbClr val="004C99"/>
          </a:solidFill>
          <a:ln w="9525" cap="flat" cmpd="sng" algn="ctr">
            <a:solidFill>
              <a:schemeClr val="bg1"/>
            </a:solidFill>
            <a:prstDash val="solid"/>
          </a:ln>
          <a:effectLst/>
        </p:spPr>
        <p:txBody>
          <a:bodyPr rtlCol="0" anchor="ctr"/>
          <a:lstStyle/>
          <a:p>
            <a:pPr algn="ctr"/>
            <a:endParaRPr lang="en-US" kern="0">
              <a:solidFill>
                <a:srgbClr val="FFFFFF"/>
              </a:solidFill>
              <a:latin typeface="Tahoma"/>
            </a:endParaRPr>
          </a:p>
        </p:txBody>
      </p:sp>
      <p:sp>
        <p:nvSpPr>
          <p:cNvPr id="18" name="Footer Placeholder 1"/>
          <p:cNvSpPr txBox="1">
            <a:spLocks/>
          </p:cNvSpPr>
          <p:nvPr/>
        </p:nvSpPr>
        <p:spPr>
          <a:xfrm>
            <a:off x="2235200" y="6356351"/>
            <a:ext cx="29464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Using High-level Synthesis and Emulation to Rapidly Develop AI Algorithms in Hardware </a:t>
            </a:r>
            <a:endParaRPr lang="en-US" dirty="0"/>
          </a:p>
        </p:txBody>
      </p:sp>
      <p:sp>
        <p:nvSpPr>
          <p:cNvPr id="19" name="Slide Number Placeholder 4"/>
          <p:cNvSpPr txBox="1">
            <a:spLocks/>
          </p:cNvSpPr>
          <p:nvPr/>
        </p:nvSpPr>
        <p:spPr>
          <a:xfrm>
            <a:off x="4724415" y="6483635"/>
            <a:ext cx="2336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10</a:t>
            </a:r>
            <a:endParaRPr lang="en-US" dirty="0"/>
          </a:p>
        </p:txBody>
      </p:sp>
    </p:spTree>
    <p:extLst>
      <p:ext uri="{BB962C8B-B14F-4D97-AF65-F5344CB8AC3E}">
        <p14:creationId xmlns:p14="http://schemas.microsoft.com/office/powerpoint/2010/main" val="7564884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197" y="139401"/>
            <a:ext cx="10972800" cy="1143000"/>
          </a:xfrm>
        </p:spPr>
        <p:txBody>
          <a:bodyPr>
            <a:normAutofit/>
          </a:bodyPr>
          <a:lstStyle/>
          <a:p>
            <a:r>
              <a:rPr lang="en-US" sz="3600" dirty="0" smtClean="0"/>
              <a:t>Precise Modeling of Bit-accuracy</a:t>
            </a:r>
            <a:endParaRPr lang="en-US" sz="3600" dirty="0"/>
          </a:p>
        </p:txBody>
      </p:sp>
      <p:sp>
        <p:nvSpPr>
          <p:cNvPr id="3" name="Content Placeholder 2"/>
          <p:cNvSpPr>
            <a:spLocks noGrp="1"/>
          </p:cNvSpPr>
          <p:nvPr>
            <p:ph idx="1"/>
          </p:nvPr>
        </p:nvSpPr>
        <p:spPr>
          <a:xfrm>
            <a:off x="231777" y="1180861"/>
            <a:ext cx="7214459" cy="5035296"/>
          </a:xfrm>
        </p:spPr>
        <p:txBody>
          <a:bodyPr>
            <a:normAutofit/>
          </a:bodyPr>
          <a:lstStyle/>
          <a:p>
            <a:r>
              <a:rPr lang="en-US" sz="2400" dirty="0" smtClean="0"/>
              <a:t>HLS uses </a:t>
            </a:r>
            <a:r>
              <a:rPr lang="en-US" sz="2400" dirty="0"/>
              <a:t>exact bit-widths to meet specification and save power/area</a:t>
            </a:r>
          </a:p>
          <a:p>
            <a:pPr lvl="1"/>
            <a:r>
              <a:rPr lang="en-US" sz="2000" dirty="0" smtClean="0"/>
              <a:t>bit-widths are not always pow2 (1, 8, 16, 32, 64 bits)</a:t>
            </a:r>
          </a:p>
          <a:p>
            <a:r>
              <a:rPr lang="en-US" sz="2400" dirty="0"/>
              <a:t>Rapid simulation of true hardware </a:t>
            </a:r>
            <a:r>
              <a:rPr lang="en-US" sz="2400" dirty="0" smtClean="0"/>
              <a:t>behavior</a:t>
            </a:r>
          </a:p>
          <a:p>
            <a:r>
              <a:rPr lang="en-US" sz="2400" dirty="0" smtClean="0"/>
              <a:t>RTL is correct by construction</a:t>
            </a:r>
          </a:p>
          <a:p>
            <a:pPr lvl="1"/>
            <a:r>
              <a:rPr lang="en-US" sz="2000" dirty="0"/>
              <a:t>P</a:t>
            </a:r>
            <a:r>
              <a:rPr lang="en-US" sz="2000" dirty="0" smtClean="0"/>
              <a:t>recise consistency of representation and simulation results between C++ algorithm and synthesized RTL</a:t>
            </a:r>
            <a:endParaRPr lang="en-US" sz="2000" dirty="0"/>
          </a:p>
          <a:p>
            <a:endParaRPr lang="en-US" dirty="0"/>
          </a:p>
          <a:p>
            <a:endParaRPr lang="en-US" dirty="0"/>
          </a:p>
        </p:txBody>
      </p:sp>
      <p:sp>
        <p:nvSpPr>
          <p:cNvPr id="5" name="Slide Number Placeholder 4"/>
          <p:cNvSpPr>
            <a:spLocks noGrp="1"/>
          </p:cNvSpPr>
          <p:nvPr>
            <p:ph type="sldNum" sz="quarter" idx="11"/>
          </p:nvPr>
        </p:nvSpPr>
        <p:spPr>
          <a:xfrm>
            <a:off x="0" y="6615916"/>
            <a:ext cx="512197" cy="228600"/>
          </a:xfrm>
        </p:spPr>
        <p:txBody>
          <a:bodyPr/>
          <a:lstStyle/>
          <a:p>
            <a:fld id="{B8EE6C0D-8D49-4EF2-B5AB-91C9339EB8BA}" type="slidenum">
              <a:rPr lang="en-US" smtClean="0"/>
              <a:pPr/>
              <a:t>11</a:t>
            </a:fld>
            <a:endParaRPr lang="en-US" dirty="0"/>
          </a:p>
        </p:txBody>
      </p:sp>
      <p:sp>
        <p:nvSpPr>
          <p:cNvPr id="6" name="AutoShape 6"/>
          <p:cNvSpPr>
            <a:spLocks noChangeArrowheads="1"/>
          </p:cNvSpPr>
          <p:nvPr/>
        </p:nvSpPr>
        <p:spPr bwMode="auto">
          <a:xfrm>
            <a:off x="8001000" y="3505201"/>
            <a:ext cx="1887552" cy="495601"/>
          </a:xfrm>
          <a:prstGeom prst="rect">
            <a:avLst/>
          </a:prstGeom>
          <a:solidFill>
            <a:schemeClr val="accent1"/>
          </a:solidFill>
          <a:ln w="9525">
            <a:noFill/>
            <a:miter lim="800000"/>
            <a:headEnd/>
            <a:tailEnd/>
          </a:ln>
          <a:effectLst/>
        </p:spPr>
        <p:txBody>
          <a:bodyPr wrap="none" anchor="ctr"/>
          <a:lstStyle/>
          <a:p>
            <a:pPr algn="ctr"/>
            <a:r>
              <a:rPr lang="en-US" sz="1050" b="1" dirty="0">
                <a:solidFill>
                  <a:schemeClr val="bg1"/>
                </a:solidFill>
                <a:latin typeface="Arial" charset="0"/>
              </a:rPr>
              <a:t>C++/SystemC using bit</a:t>
            </a:r>
          </a:p>
          <a:p>
            <a:pPr algn="ctr"/>
            <a:r>
              <a:rPr lang="en-US" sz="1050" b="1" dirty="0">
                <a:solidFill>
                  <a:schemeClr val="bg1"/>
                </a:solidFill>
                <a:latin typeface="Arial" charset="0"/>
              </a:rPr>
              <a:t>accurate integer/fixed-point</a:t>
            </a:r>
          </a:p>
        </p:txBody>
      </p:sp>
      <p:sp>
        <p:nvSpPr>
          <p:cNvPr id="7" name="AutoShape 7"/>
          <p:cNvSpPr>
            <a:spLocks noChangeArrowheads="1"/>
          </p:cNvSpPr>
          <p:nvPr/>
        </p:nvSpPr>
        <p:spPr bwMode="auto">
          <a:xfrm>
            <a:off x="9888553" y="2590801"/>
            <a:ext cx="999590" cy="384719"/>
          </a:xfrm>
          <a:prstGeom prst="rect">
            <a:avLst/>
          </a:prstGeom>
          <a:solidFill>
            <a:schemeClr val="accent2"/>
          </a:solidFill>
          <a:ln w="3175">
            <a:noFill/>
            <a:miter lim="800000"/>
            <a:headEnd/>
            <a:tailEnd/>
          </a:ln>
          <a:effectLst/>
        </p:spPr>
        <p:txBody>
          <a:bodyPr wrap="none" anchor="ctr"/>
          <a:lstStyle/>
          <a:p>
            <a:pPr algn="ctr"/>
            <a:r>
              <a:rPr lang="en-US" sz="900" b="1" dirty="0">
                <a:solidFill>
                  <a:srgbClr val="F8F8F8"/>
                </a:solidFill>
                <a:latin typeface="Arial" charset="0"/>
              </a:rPr>
              <a:t>Measure/Verify</a:t>
            </a:r>
          </a:p>
        </p:txBody>
      </p:sp>
      <p:sp>
        <p:nvSpPr>
          <p:cNvPr id="8" name="AutoShape 8"/>
          <p:cNvSpPr>
            <a:spLocks noChangeArrowheads="1"/>
          </p:cNvSpPr>
          <p:nvPr/>
        </p:nvSpPr>
        <p:spPr bwMode="auto">
          <a:xfrm>
            <a:off x="8390013" y="2590801"/>
            <a:ext cx="1109529" cy="384719"/>
          </a:xfrm>
          <a:prstGeom prst="rect">
            <a:avLst/>
          </a:prstGeom>
          <a:solidFill>
            <a:schemeClr val="accent2"/>
          </a:solidFill>
          <a:ln w="3175">
            <a:noFill/>
            <a:miter lim="800000"/>
            <a:headEnd/>
            <a:tailEnd/>
          </a:ln>
          <a:effectLst/>
        </p:spPr>
        <p:txBody>
          <a:bodyPr wrap="none" anchor="ctr"/>
          <a:lstStyle/>
          <a:p>
            <a:pPr algn="ctr"/>
            <a:r>
              <a:rPr lang="en-US" sz="1000" b="1" dirty="0">
                <a:solidFill>
                  <a:srgbClr val="F8F8F8"/>
                </a:solidFill>
                <a:latin typeface="Arial" charset="0"/>
              </a:rPr>
              <a:t>Refine/Explore</a:t>
            </a:r>
          </a:p>
          <a:p>
            <a:pPr algn="ctr"/>
            <a:r>
              <a:rPr lang="en-US" sz="1000" b="1" dirty="0">
                <a:solidFill>
                  <a:srgbClr val="F8F8F8"/>
                </a:solidFill>
                <a:latin typeface="Arial" charset="0"/>
              </a:rPr>
              <a:t>Precision</a:t>
            </a:r>
          </a:p>
        </p:txBody>
      </p:sp>
      <p:sp>
        <p:nvSpPr>
          <p:cNvPr id="9" name="AutoShape 9"/>
          <p:cNvSpPr>
            <a:spLocks noChangeArrowheads="1"/>
          </p:cNvSpPr>
          <p:nvPr/>
        </p:nvSpPr>
        <p:spPr bwMode="auto">
          <a:xfrm>
            <a:off x="8001000" y="1600201"/>
            <a:ext cx="1887552" cy="495601"/>
          </a:xfrm>
          <a:prstGeom prst="rect">
            <a:avLst/>
          </a:prstGeom>
          <a:solidFill>
            <a:schemeClr val="accent2"/>
          </a:solidFill>
          <a:ln w="9525">
            <a:noFill/>
            <a:miter lim="800000"/>
            <a:headEnd/>
            <a:tailEnd/>
          </a:ln>
          <a:effectLst/>
        </p:spPr>
        <p:txBody>
          <a:bodyPr wrap="none" anchor="ctr"/>
          <a:lstStyle/>
          <a:p>
            <a:pPr algn="ctr"/>
            <a:r>
              <a:rPr lang="en-US" sz="1200" b="1" dirty="0">
                <a:solidFill>
                  <a:srgbClr val="F8F8F8"/>
                </a:solidFill>
              </a:rPr>
              <a:t>Model</a:t>
            </a:r>
            <a:endParaRPr lang="en-US" sz="1200" b="1" dirty="0">
              <a:solidFill>
                <a:srgbClr val="F8F8F8"/>
              </a:solidFill>
              <a:latin typeface="Arial" charset="0"/>
            </a:endParaRPr>
          </a:p>
          <a:p>
            <a:pPr algn="ctr"/>
            <a:r>
              <a:rPr lang="en-US" sz="1200" b="1" dirty="0">
                <a:solidFill>
                  <a:srgbClr val="F8F8F8"/>
                </a:solidFill>
                <a:latin typeface="Arial" charset="0"/>
              </a:rPr>
              <a:t>using floating-point</a:t>
            </a:r>
          </a:p>
        </p:txBody>
      </p:sp>
      <p:cxnSp>
        <p:nvCxnSpPr>
          <p:cNvPr id="10" name="AutoShape 10"/>
          <p:cNvCxnSpPr>
            <a:cxnSpLocks noChangeShapeType="1"/>
          </p:cNvCxnSpPr>
          <p:nvPr/>
        </p:nvCxnSpPr>
        <p:spPr bwMode="auto">
          <a:xfrm>
            <a:off x="9888552" y="1848002"/>
            <a:ext cx="499796" cy="742799"/>
          </a:xfrm>
          <a:prstGeom prst="bentConnector2">
            <a:avLst/>
          </a:prstGeom>
          <a:noFill/>
          <a:ln w="28575">
            <a:solidFill>
              <a:schemeClr val="tx1"/>
            </a:solidFill>
            <a:miter lim="800000"/>
            <a:headEnd/>
            <a:tailEnd type="triangle" w="med" len="med"/>
          </a:ln>
          <a:effectLst>
            <a:prstShdw prst="shdw17">
              <a:schemeClr val="tx1">
                <a:gamma/>
                <a:shade val="60000"/>
                <a:invGamma/>
              </a:schemeClr>
            </a:prstShdw>
          </a:effectLst>
        </p:spPr>
      </p:cxnSp>
      <p:cxnSp>
        <p:nvCxnSpPr>
          <p:cNvPr id="11" name="AutoShape 11"/>
          <p:cNvCxnSpPr>
            <a:cxnSpLocks noChangeShapeType="1"/>
          </p:cNvCxnSpPr>
          <p:nvPr/>
        </p:nvCxnSpPr>
        <p:spPr bwMode="auto">
          <a:xfrm flipV="1">
            <a:off x="9888552" y="2975519"/>
            <a:ext cx="499796" cy="777482"/>
          </a:xfrm>
          <a:prstGeom prst="bentConnector2">
            <a:avLst/>
          </a:prstGeom>
          <a:noFill/>
          <a:ln w="28575">
            <a:solidFill>
              <a:schemeClr val="tx1"/>
            </a:solidFill>
            <a:miter lim="800000"/>
            <a:headEnd/>
            <a:tailEnd type="triangle" w="med" len="med"/>
          </a:ln>
          <a:effectLst>
            <a:prstShdw prst="shdw17">
              <a:schemeClr val="tx1">
                <a:gamma/>
                <a:shade val="60000"/>
                <a:invGamma/>
              </a:schemeClr>
            </a:prstShdw>
          </a:effectLst>
        </p:spPr>
      </p:cxnSp>
      <p:cxnSp>
        <p:nvCxnSpPr>
          <p:cNvPr id="12" name="AutoShape 12"/>
          <p:cNvCxnSpPr>
            <a:cxnSpLocks noChangeShapeType="1"/>
          </p:cNvCxnSpPr>
          <p:nvPr/>
        </p:nvCxnSpPr>
        <p:spPr bwMode="auto">
          <a:xfrm flipH="1">
            <a:off x="9499541" y="2783160"/>
            <a:ext cx="389012" cy="0"/>
          </a:xfrm>
          <a:prstGeom prst="straightConnector1">
            <a:avLst/>
          </a:prstGeom>
          <a:noFill/>
          <a:ln w="28575">
            <a:solidFill>
              <a:schemeClr val="tx1"/>
            </a:solidFill>
            <a:round/>
            <a:headEnd/>
            <a:tailEnd type="triangle" w="med" len="med"/>
          </a:ln>
          <a:effectLst>
            <a:prstShdw prst="shdw17">
              <a:schemeClr val="tx1">
                <a:gamma/>
                <a:shade val="60000"/>
                <a:invGamma/>
              </a:schemeClr>
            </a:prstShdw>
          </a:effectLst>
        </p:spPr>
      </p:cxnSp>
      <p:cxnSp>
        <p:nvCxnSpPr>
          <p:cNvPr id="13" name="AutoShape 13"/>
          <p:cNvCxnSpPr>
            <a:cxnSpLocks noChangeShapeType="1"/>
          </p:cNvCxnSpPr>
          <p:nvPr/>
        </p:nvCxnSpPr>
        <p:spPr bwMode="auto">
          <a:xfrm>
            <a:off x="8944777" y="2095802"/>
            <a:ext cx="1" cy="494999"/>
          </a:xfrm>
          <a:prstGeom prst="straightConnector1">
            <a:avLst/>
          </a:prstGeom>
          <a:noFill/>
          <a:ln w="28575">
            <a:solidFill>
              <a:schemeClr val="tx1"/>
            </a:solidFill>
            <a:round/>
            <a:headEnd/>
            <a:tailEnd type="triangle" w="med" len="med"/>
          </a:ln>
          <a:effectLst>
            <a:prstShdw prst="shdw17">
              <a:schemeClr val="tx1">
                <a:gamma/>
                <a:shade val="60000"/>
                <a:invGamma/>
              </a:schemeClr>
            </a:prstShdw>
          </a:effectLst>
        </p:spPr>
      </p:cxnSp>
      <p:cxnSp>
        <p:nvCxnSpPr>
          <p:cNvPr id="14" name="AutoShape 14"/>
          <p:cNvCxnSpPr>
            <a:cxnSpLocks noChangeShapeType="1"/>
          </p:cNvCxnSpPr>
          <p:nvPr/>
        </p:nvCxnSpPr>
        <p:spPr bwMode="auto">
          <a:xfrm flipV="1">
            <a:off x="8944777" y="2975520"/>
            <a:ext cx="1" cy="529681"/>
          </a:xfrm>
          <a:prstGeom prst="straightConnector1">
            <a:avLst/>
          </a:prstGeom>
          <a:noFill/>
          <a:ln w="28575">
            <a:solidFill>
              <a:schemeClr val="tx1"/>
            </a:solidFill>
            <a:round/>
            <a:headEnd/>
            <a:tailEnd type="triangle" w="med" len="med"/>
          </a:ln>
          <a:effectLst>
            <a:prstShdw prst="shdw17">
              <a:schemeClr val="tx1">
                <a:gamma/>
                <a:shade val="60000"/>
                <a:invGamma/>
              </a:schemeClr>
            </a:prstShdw>
          </a:effectLst>
        </p:spPr>
      </p:cxnSp>
      <p:sp>
        <p:nvSpPr>
          <p:cNvPr id="15" name="AutoShape 15"/>
          <p:cNvSpPr>
            <a:spLocks noChangeArrowheads="1"/>
          </p:cNvSpPr>
          <p:nvPr/>
        </p:nvSpPr>
        <p:spPr bwMode="auto">
          <a:xfrm>
            <a:off x="7955360" y="5029201"/>
            <a:ext cx="1981200" cy="495599"/>
          </a:xfrm>
          <a:prstGeom prst="rect">
            <a:avLst/>
          </a:prstGeom>
          <a:solidFill>
            <a:srgbClr val="668600"/>
          </a:solidFill>
          <a:ln w="9525">
            <a:noFill/>
            <a:miter lim="800000"/>
            <a:headEnd/>
            <a:tailEnd/>
          </a:ln>
          <a:effectLst/>
        </p:spPr>
        <p:txBody>
          <a:bodyPr wrap="none" anchor="ctr"/>
          <a:lstStyle/>
          <a:p>
            <a:pPr algn="ctr"/>
            <a:r>
              <a:rPr lang="en-US" sz="1200" b="1" dirty="0">
                <a:solidFill>
                  <a:schemeClr val="bg1"/>
                </a:solidFill>
                <a:latin typeface="Arial" charset="0"/>
              </a:rPr>
              <a:t>Bit-accurate RTL</a:t>
            </a:r>
          </a:p>
        </p:txBody>
      </p:sp>
      <p:sp>
        <p:nvSpPr>
          <p:cNvPr id="16" name="AutoShape 16"/>
          <p:cNvSpPr>
            <a:spLocks noChangeArrowheads="1"/>
          </p:cNvSpPr>
          <p:nvPr/>
        </p:nvSpPr>
        <p:spPr bwMode="auto">
          <a:xfrm>
            <a:off x="8390013" y="4343401"/>
            <a:ext cx="1109529" cy="384721"/>
          </a:xfrm>
          <a:prstGeom prst="rect">
            <a:avLst/>
          </a:prstGeom>
          <a:solidFill>
            <a:schemeClr val="accent1"/>
          </a:solidFill>
          <a:ln w="3175">
            <a:noFill/>
            <a:miter lim="800000"/>
            <a:headEnd/>
            <a:tailEnd/>
          </a:ln>
          <a:effectLst/>
        </p:spPr>
        <p:txBody>
          <a:bodyPr wrap="none" anchor="ctr"/>
          <a:lstStyle/>
          <a:p>
            <a:pPr algn="ctr"/>
            <a:r>
              <a:rPr lang="en-US" sz="900" b="1" dirty="0">
                <a:solidFill>
                  <a:schemeClr val="bg1"/>
                </a:solidFill>
                <a:latin typeface="Arial" charset="0"/>
              </a:rPr>
              <a:t>Catapult Ultra</a:t>
            </a:r>
          </a:p>
        </p:txBody>
      </p:sp>
      <p:cxnSp>
        <p:nvCxnSpPr>
          <p:cNvPr id="17" name="AutoShape 17"/>
          <p:cNvCxnSpPr>
            <a:cxnSpLocks noChangeShapeType="1"/>
          </p:cNvCxnSpPr>
          <p:nvPr/>
        </p:nvCxnSpPr>
        <p:spPr bwMode="auto">
          <a:xfrm>
            <a:off x="8944777" y="4000802"/>
            <a:ext cx="1" cy="342599"/>
          </a:xfrm>
          <a:prstGeom prst="straightConnector1">
            <a:avLst/>
          </a:prstGeom>
          <a:noFill/>
          <a:ln w="28575">
            <a:solidFill>
              <a:schemeClr val="tx1"/>
            </a:solidFill>
            <a:round/>
            <a:headEnd/>
            <a:tailEnd type="triangle" w="med" len="med"/>
          </a:ln>
          <a:effectLst>
            <a:prstShdw prst="shdw17">
              <a:schemeClr val="tx1">
                <a:gamma/>
                <a:shade val="60000"/>
                <a:invGamma/>
              </a:schemeClr>
            </a:prstShdw>
          </a:effectLst>
        </p:spPr>
      </p:cxnSp>
      <p:cxnSp>
        <p:nvCxnSpPr>
          <p:cNvPr id="18" name="AutoShape 18"/>
          <p:cNvCxnSpPr>
            <a:cxnSpLocks noChangeShapeType="1"/>
          </p:cNvCxnSpPr>
          <p:nvPr/>
        </p:nvCxnSpPr>
        <p:spPr bwMode="auto">
          <a:xfrm rot="16200000" flipH="1">
            <a:off x="8794830" y="4878069"/>
            <a:ext cx="301079" cy="1183"/>
          </a:xfrm>
          <a:prstGeom prst="bentConnector3">
            <a:avLst>
              <a:gd name="adj1" fmla="val 50000"/>
            </a:avLst>
          </a:prstGeom>
          <a:noFill/>
          <a:ln w="28575">
            <a:solidFill>
              <a:schemeClr val="tx1"/>
            </a:solidFill>
            <a:miter lim="800000"/>
            <a:headEnd/>
            <a:tailEnd type="triangle" w="med" len="med"/>
          </a:ln>
          <a:effectLst>
            <a:prstShdw prst="shdw17">
              <a:schemeClr val="tx1">
                <a:gamma/>
                <a:shade val="60000"/>
                <a:invGamma/>
              </a:schemeClr>
            </a:prstShdw>
          </a:effectLst>
        </p:spPr>
      </p:cxnSp>
      <p:sp>
        <p:nvSpPr>
          <p:cNvPr id="19" name="AutoShape 19"/>
          <p:cNvSpPr>
            <a:spLocks noChangeArrowheads="1"/>
          </p:cNvSpPr>
          <p:nvPr/>
        </p:nvSpPr>
        <p:spPr bwMode="auto">
          <a:xfrm>
            <a:off x="9888553" y="4343401"/>
            <a:ext cx="999590" cy="384721"/>
          </a:xfrm>
          <a:prstGeom prst="rect">
            <a:avLst/>
          </a:prstGeom>
          <a:solidFill>
            <a:schemeClr val="accent1"/>
          </a:solidFill>
          <a:ln w="3175">
            <a:noFill/>
            <a:miter lim="800000"/>
            <a:headEnd/>
            <a:tailEnd/>
          </a:ln>
          <a:effectLst/>
        </p:spPr>
        <p:txBody>
          <a:bodyPr wrap="none" anchor="ctr"/>
          <a:lstStyle/>
          <a:p>
            <a:pPr algn="ctr"/>
            <a:r>
              <a:rPr lang="en-US" sz="900" b="1" dirty="0">
                <a:solidFill>
                  <a:schemeClr val="bg1"/>
                </a:solidFill>
                <a:latin typeface="Arial" charset="0"/>
              </a:rPr>
              <a:t>Verify</a:t>
            </a:r>
          </a:p>
        </p:txBody>
      </p:sp>
      <p:cxnSp>
        <p:nvCxnSpPr>
          <p:cNvPr id="20" name="AutoShape 20"/>
          <p:cNvCxnSpPr>
            <a:cxnSpLocks noChangeShapeType="1"/>
          </p:cNvCxnSpPr>
          <p:nvPr/>
        </p:nvCxnSpPr>
        <p:spPr bwMode="auto">
          <a:xfrm flipV="1">
            <a:off x="9936560" y="4728122"/>
            <a:ext cx="451788" cy="548879"/>
          </a:xfrm>
          <a:prstGeom prst="bentConnector2">
            <a:avLst/>
          </a:prstGeom>
          <a:noFill/>
          <a:ln w="28575">
            <a:solidFill>
              <a:schemeClr val="tx1"/>
            </a:solidFill>
            <a:miter lim="800000"/>
            <a:headEnd/>
            <a:tailEnd type="triangle" w="med" len="med"/>
          </a:ln>
          <a:effectLst>
            <a:prstShdw prst="shdw17">
              <a:schemeClr val="tx1">
                <a:gamma/>
                <a:shade val="60000"/>
                <a:invGamma/>
              </a:schemeClr>
            </a:prstShdw>
          </a:effectLst>
        </p:spPr>
      </p:cxnSp>
      <p:cxnSp>
        <p:nvCxnSpPr>
          <p:cNvPr id="21" name="AutoShape 21"/>
          <p:cNvCxnSpPr>
            <a:cxnSpLocks noChangeShapeType="1"/>
          </p:cNvCxnSpPr>
          <p:nvPr/>
        </p:nvCxnSpPr>
        <p:spPr bwMode="auto">
          <a:xfrm>
            <a:off x="9888552" y="3753002"/>
            <a:ext cx="499796" cy="590399"/>
          </a:xfrm>
          <a:prstGeom prst="bentConnector2">
            <a:avLst/>
          </a:prstGeom>
          <a:noFill/>
          <a:ln w="28575">
            <a:solidFill>
              <a:schemeClr val="tx1"/>
            </a:solidFill>
            <a:miter lim="800000"/>
            <a:headEnd/>
            <a:tailEnd type="triangle" w="med" len="med"/>
          </a:ln>
          <a:effectLst>
            <a:prstShdw prst="shdw17">
              <a:schemeClr val="tx1">
                <a:gamma/>
                <a:shade val="60000"/>
                <a:invGamma/>
              </a:schemeClr>
            </a:prstShdw>
          </a:effectLst>
        </p:spPr>
      </p:cxnSp>
      <p:sp>
        <p:nvSpPr>
          <p:cNvPr id="23" name="Rectangle 4"/>
          <p:cNvSpPr>
            <a:spLocks noChangeArrowheads="1"/>
          </p:cNvSpPr>
          <p:nvPr/>
        </p:nvSpPr>
        <p:spPr bwMode="auto">
          <a:xfrm>
            <a:off x="848433" y="4516616"/>
            <a:ext cx="2844302" cy="1077218"/>
          </a:xfrm>
          <a:prstGeom prst="rect">
            <a:avLst/>
          </a:prstGeom>
          <a:solidFill>
            <a:schemeClr val="bg1">
              <a:lumMod val="95000"/>
            </a:schemeClr>
          </a:solidFill>
          <a:ln w="9525">
            <a:noFill/>
            <a:miter lim="800000"/>
            <a:headEnd/>
            <a:tailEnd/>
          </a:ln>
          <a:extLst/>
        </p:spPr>
        <p:txBody>
          <a:bodyPr wrap="square">
            <a:spAutoFit/>
          </a:bodyPr>
          <a:lstStyle/>
          <a:p>
            <a:pPr fontAlgn="auto">
              <a:spcBef>
                <a:spcPts val="0"/>
              </a:spcBef>
              <a:spcAft>
                <a:spcPts val="0"/>
              </a:spcAft>
              <a:defRPr/>
            </a:pPr>
            <a:r>
              <a:rPr lang="en-US" sz="1600" dirty="0">
                <a:latin typeface="Tahoma" pitchFamily="34" charset="0"/>
              </a:rPr>
              <a:t>The Algorithmic C fixed point data types are declared as:</a:t>
            </a:r>
          </a:p>
          <a:p>
            <a:pPr fontAlgn="auto">
              <a:spcBef>
                <a:spcPts val="0"/>
              </a:spcBef>
              <a:spcAft>
                <a:spcPts val="0"/>
              </a:spcAft>
              <a:defRPr/>
            </a:pPr>
            <a:endParaRPr lang="en-US" sz="800" dirty="0">
              <a:latin typeface="Tahoma" pitchFamily="34" charset="0"/>
            </a:endParaRPr>
          </a:p>
          <a:p>
            <a:pPr fontAlgn="auto">
              <a:spcBef>
                <a:spcPts val="0"/>
              </a:spcBef>
              <a:spcAft>
                <a:spcPts val="0"/>
              </a:spcAft>
              <a:defRPr/>
            </a:pPr>
            <a:r>
              <a:rPr lang="en-US" sz="1600" dirty="0">
                <a:latin typeface="Courier New" pitchFamily="49" charset="0"/>
                <a:cs typeface="Courier New" pitchFamily="49" charset="0"/>
              </a:rPr>
              <a:t>   </a:t>
            </a:r>
            <a:r>
              <a:rPr lang="en-US" sz="1600" b="1" dirty="0">
                <a:latin typeface="Courier New" pitchFamily="49" charset="0"/>
                <a:cs typeface="Courier New" pitchFamily="49" charset="0"/>
              </a:rPr>
              <a:t>ac_fixed&lt;W,I,S&gt; x;</a:t>
            </a:r>
          </a:p>
          <a:p>
            <a:pPr fontAlgn="auto">
              <a:spcBef>
                <a:spcPts val="0"/>
              </a:spcBef>
              <a:spcAft>
                <a:spcPts val="0"/>
              </a:spcAft>
              <a:defRPr/>
            </a:pPr>
            <a:endParaRPr lang="en-US" sz="800" dirty="0">
              <a:latin typeface="+mn-lt"/>
            </a:endParaRPr>
          </a:p>
        </p:txBody>
      </p:sp>
      <p:pic>
        <p:nvPicPr>
          <p:cNvPr id="24" name="Picture 5"/>
          <p:cNvPicPr>
            <a:picLocks noChangeAspect="1" noChangeArrowheads="1"/>
          </p:cNvPicPr>
          <p:nvPr/>
        </p:nvPicPr>
        <p:blipFill>
          <a:blip r:embed="rId3" cstate="print"/>
          <a:srcRect/>
          <a:stretch>
            <a:fillRect/>
          </a:stretch>
        </p:blipFill>
        <p:spPr bwMode="auto">
          <a:xfrm>
            <a:off x="4759608" y="4050391"/>
            <a:ext cx="2819026" cy="1881725"/>
          </a:xfrm>
          <a:prstGeom prst="rect">
            <a:avLst/>
          </a:prstGeom>
          <a:noFill/>
          <a:ln w="9525">
            <a:noFill/>
            <a:miter lim="800000"/>
            <a:headEnd/>
            <a:tailEnd/>
          </a:ln>
        </p:spPr>
      </p:pic>
      <p:sp>
        <p:nvSpPr>
          <p:cNvPr id="25" name="Down Arrow 24"/>
          <p:cNvSpPr/>
          <p:nvPr/>
        </p:nvSpPr>
        <p:spPr>
          <a:xfrm rot="16200000">
            <a:off x="4094601" y="4680320"/>
            <a:ext cx="337573" cy="7498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1412390" y="5648225"/>
            <a:ext cx="805029" cy="400110"/>
          </a:xfrm>
          <a:prstGeom prst="rect">
            <a:avLst/>
          </a:prstGeom>
          <a:noFill/>
        </p:spPr>
        <p:txBody>
          <a:bodyPr wrap="none" rtlCol="0">
            <a:spAutoFit/>
          </a:bodyPr>
          <a:lstStyle/>
          <a:p>
            <a:r>
              <a:rPr lang="en-US" sz="2000" dirty="0" smtClean="0"/>
              <a:t>width</a:t>
            </a:r>
            <a:endParaRPr lang="en-US" sz="2000" dirty="0"/>
          </a:p>
        </p:txBody>
      </p:sp>
      <p:cxnSp>
        <p:nvCxnSpPr>
          <p:cNvPr id="26" name="Straight Arrow Connector 25"/>
          <p:cNvCxnSpPr/>
          <p:nvPr/>
        </p:nvCxnSpPr>
        <p:spPr>
          <a:xfrm flipV="1">
            <a:off x="1913860" y="5380074"/>
            <a:ext cx="531628" cy="331336"/>
          </a:xfrm>
          <a:prstGeom prst="straightConnector1">
            <a:avLst/>
          </a:prstGeom>
          <a:noFill/>
          <a:ln w="19050" cap="flat" cmpd="sng" algn="ctr">
            <a:solidFill>
              <a:schemeClr val="tx1"/>
            </a:solidFill>
            <a:prstDash val="solid"/>
            <a:tailEnd type="triangle"/>
          </a:ln>
          <a:effectLst/>
        </p:spPr>
      </p:cxnSp>
      <p:sp>
        <p:nvSpPr>
          <p:cNvPr id="27" name="TextBox 26"/>
          <p:cNvSpPr txBox="1"/>
          <p:nvPr/>
        </p:nvSpPr>
        <p:spPr>
          <a:xfrm>
            <a:off x="2393675" y="5648225"/>
            <a:ext cx="1655411" cy="400110"/>
          </a:xfrm>
          <a:prstGeom prst="rect">
            <a:avLst/>
          </a:prstGeom>
          <a:noFill/>
        </p:spPr>
        <p:txBody>
          <a:bodyPr wrap="square" rtlCol="0">
            <a:spAutoFit/>
          </a:bodyPr>
          <a:lstStyle/>
          <a:p>
            <a:r>
              <a:rPr lang="en-US" sz="2000" dirty="0" smtClean="0"/>
              <a:t>#integer bits</a:t>
            </a:r>
            <a:endParaRPr lang="en-US" sz="2000" dirty="0"/>
          </a:p>
        </p:txBody>
      </p:sp>
      <p:cxnSp>
        <p:nvCxnSpPr>
          <p:cNvPr id="28" name="Straight Arrow Connector 27"/>
          <p:cNvCxnSpPr/>
          <p:nvPr/>
        </p:nvCxnSpPr>
        <p:spPr>
          <a:xfrm flipH="1" flipV="1">
            <a:off x="2718889" y="5380074"/>
            <a:ext cx="176256" cy="331336"/>
          </a:xfrm>
          <a:prstGeom prst="straightConnector1">
            <a:avLst/>
          </a:prstGeom>
          <a:noFill/>
          <a:ln w="19050" cap="flat" cmpd="sng" algn="ctr">
            <a:solidFill>
              <a:schemeClr val="tx1"/>
            </a:solidFill>
            <a:prstDash val="solid"/>
            <a:tailEnd type="triangle"/>
          </a:ln>
          <a:effectLst/>
        </p:spPr>
      </p:cxnSp>
      <p:sp>
        <p:nvSpPr>
          <p:cNvPr id="22" name="Footer Placeholder 21"/>
          <p:cNvSpPr>
            <a:spLocks noGrp="1"/>
          </p:cNvSpPr>
          <p:nvPr>
            <p:ph type="ftr" sz="quarter" idx="11"/>
          </p:nvPr>
        </p:nvSpPr>
        <p:spPr/>
        <p:txBody>
          <a:bodyPr/>
          <a:lstStyle/>
          <a:p>
            <a:r>
              <a:rPr lang="en-US" dirty="0" smtClean="0"/>
              <a:t>Using High-level Synthesis and Emulation to Rapidly Develop AI Algorithms in Hardware </a:t>
            </a:r>
            <a:endParaRPr lang="en-US" dirty="0"/>
          </a:p>
        </p:txBody>
      </p:sp>
      <p:sp>
        <p:nvSpPr>
          <p:cNvPr id="29" name="Slide Number Placeholder 4"/>
          <p:cNvSpPr>
            <a:spLocks noGrp="1"/>
          </p:cNvSpPr>
          <p:nvPr>
            <p:ph type="sldNum" sz="quarter" idx="12"/>
          </p:nvPr>
        </p:nvSpPr>
        <p:spPr>
          <a:xfrm>
            <a:off x="4759608" y="6492875"/>
            <a:ext cx="2336800" cy="365125"/>
          </a:xfrm>
        </p:spPr>
        <p:txBody>
          <a:bodyPr/>
          <a:lstStyle/>
          <a:p>
            <a:r>
              <a:rPr lang="en-US" dirty="0" smtClean="0"/>
              <a:t>11</a:t>
            </a:r>
            <a:endParaRPr lang="en-US" dirty="0"/>
          </a:p>
        </p:txBody>
      </p:sp>
    </p:spTree>
    <p:extLst>
      <p:ext uri="{BB962C8B-B14F-4D97-AF65-F5344CB8AC3E}">
        <p14:creationId xmlns:p14="http://schemas.microsoft.com/office/powerpoint/2010/main" val="634233091"/>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RTL Creation and Verification is Still a Bottleneck</a:t>
            </a:r>
            <a:endParaRPr lang="en-US" sz="3600" dirty="0"/>
          </a:p>
        </p:txBody>
      </p:sp>
      <p:sp>
        <p:nvSpPr>
          <p:cNvPr id="30" name="Content Placeholder 29"/>
          <p:cNvSpPr>
            <a:spLocks noGrp="1"/>
          </p:cNvSpPr>
          <p:nvPr>
            <p:ph idx="1"/>
          </p:nvPr>
        </p:nvSpPr>
        <p:spPr>
          <a:xfrm>
            <a:off x="20595" y="1292505"/>
            <a:ext cx="5432261" cy="5035296"/>
          </a:xfrm>
        </p:spPr>
        <p:txBody>
          <a:bodyPr/>
          <a:lstStyle/>
          <a:p>
            <a:r>
              <a:rPr lang="en-US" sz="2400" dirty="0" smtClean="0"/>
              <a:t>Going from AI development platform to optimized RTL is not well understood</a:t>
            </a:r>
          </a:p>
          <a:p>
            <a:pPr lvl="1"/>
            <a:r>
              <a:rPr lang="en-US" sz="2000" dirty="0" smtClean="0"/>
              <a:t>How to verify hardware implementation</a:t>
            </a:r>
          </a:p>
          <a:p>
            <a:pPr lvl="1"/>
            <a:r>
              <a:rPr lang="en-US" sz="2000" dirty="0" smtClean="0"/>
              <a:t>How to quantize and optimize the HW</a:t>
            </a:r>
          </a:p>
          <a:p>
            <a:r>
              <a:rPr lang="en-US" sz="2400" dirty="0" smtClean="0"/>
              <a:t>HLS delivers optimized RTL quickly but…</a:t>
            </a:r>
          </a:p>
          <a:p>
            <a:pPr lvl="1"/>
            <a:r>
              <a:rPr lang="en-US" sz="2000" dirty="0" smtClean="0"/>
              <a:t>RTL verification is slow</a:t>
            </a:r>
          </a:p>
          <a:p>
            <a:pPr lvl="1"/>
            <a:r>
              <a:rPr lang="en-US" sz="2000" dirty="0" smtClean="0"/>
              <a:t>Hours/days/weeks of simulation on complex CNN designs</a:t>
            </a:r>
          </a:p>
          <a:p>
            <a:pPr lvl="1"/>
            <a:endParaRPr lang="en-US" dirty="0"/>
          </a:p>
        </p:txBody>
      </p:sp>
      <p:sp>
        <p:nvSpPr>
          <p:cNvPr id="4" name="Footer Placeholder 3"/>
          <p:cNvSpPr>
            <a:spLocks noGrp="1"/>
          </p:cNvSpPr>
          <p:nvPr>
            <p:ph type="ftr" sz="quarter" idx="11"/>
          </p:nvPr>
        </p:nvSpPr>
        <p:spPr/>
        <p:txBody>
          <a:bodyPr/>
          <a:lstStyle/>
          <a:p>
            <a:r>
              <a:rPr lang="en-US" smtClean="0"/>
              <a:t>Using High-level Synthesis and Emulation to Rapidly Develop AI Algorithms in Hardware </a:t>
            </a:r>
            <a:endParaRPr lang="en-US" dirty="0"/>
          </a:p>
        </p:txBody>
      </p:sp>
      <p:sp>
        <p:nvSpPr>
          <p:cNvPr id="5" name="Slide Number Placeholder 4"/>
          <p:cNvSpPr>
            <a:spLocks noGrp="1"/>
          </p:cNvSpPr>
          <p:nvPr>
            <p:ph type="sldNum" sz="quarter" idx="12"/>
          </p:nvPr>
        </p:nvSpPr>
        <p:spPr>
          <a:xfrm>
            <a:off x="4722079" y="6499641"/>
            <a:ext cx="2336800" cy="365125"/>
          </a:xfrm>
        </p:spPr>
        <p:txBody>
          <a:bodyPr/>
          <a:lstStyle/>
          <a:p>
            <a:fld id="{B8EE6C0D-8D49-4EF2-B5AB-91C9339EB8BA}" type="slidenum">
              <a:rPr lang="en-US" smtClean="0"/>
              <a:pPr/>
              <a:t>12</a:t>
            </a:fld>
            <a:endParaRPr lang="en-US" dirty="0"/>
          </a:p>
        </p:txBody>
      </p:sp>
      <p:grpSp>
        <p:nvGrpSpPr>
          <p:cNvPr id="24" name="Group 23"/>
          <p:cNvGrpSpPr/>
          <p:nvPr/>
        </p:nvGrpSpPr>
        <p:grpSpPr>
          <a:xfrm>
            <a:off x="4704434" y="2710068"/>
            <a:ext cx="3542737" cy="3194219"/>
            <a:chOff x="1058851" y="1799956"/>
            <a:chExt cx="3542737" cy="3194219"/>
          </a:xfrm>
        </p:grpSpPr>
        <p:grpSp>
          <p:nvGrpSpPr>
            <p:cNvPr id="12" name="Group 11"/>
            <p:cNvGrpSpPr/>
            <p:nvPr/>
          </p:nvGrpSpPr>
          <p:grpSpPr>
            <a:xfrm>
              <a:off x="1442246" y="1799956"/>
              <a:ext cx="2838287" cy="1437310"/>
              <a:chOff x="3762090" y="1259699"/>
              <a:chExt cx="3843466" cy="2038654"/>
            </a:xfrm>
          </p:grpSpPr>
          <p:pic>
            <p:nvPicPr>
              <p:cNvPr id="7" name="Picture 6"/>
              <p:cNvPicPr>
                <a:picLocks noChangeAspect="1"/>
              </p:cNvPicPr>
              <p:nvPr/>
            </p:nvPicPr>
            <p:blipFill>
              <a:blip r:embed="rId3"/>
              <a:stretch>
                <a:fillRect/>
              </a:stretch>
            </p:blipFill>
            <p:spPr>
              <a:xfrm>
                <a:off x="5410859" y="2117456"/>
                <a:ext cx="1876283" cy="570439"/>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82614" y="2274131"/>
                <a:ext cx="1605164" cy="1024222"/>
              </a:xfrm>
              <a:prstGeom prst="rect">
                <a:avLst/>
              </a:prstGeom>
            </p:spPr>
          </p:pic>
          <p:pic>
            <p:nvPicPr>
              <p:cNvPr id="9" name="Picture 8"/>
              <p:cNvPicPr>
                <a:picLocks noChangeAspect="1"/>
              </p:cNvPicPr>
              <p:nvPr/>
            </p:nvPicPr>
            <p:blipFill>
              <a:blip r:embed="rId5"/>
              <a:stretch>
                <a:fillRect/>
              </a:stretch>
            </p:blipFill>
            <p:spPr>
              <a:xfrm>
                <a:off x="4583267" y="1259699"/>
                <a:ext cx="3022289" cy="852055"/>
              </a:xfrm>
              <a:prstGeom prst="rect">
                <a:avLst/>
              </a:prstGeom>
            </p:spPr>
          </p:pic>
          <p:pic>
            <p:nvPicPr>
              <p:cNvPr id="10" name="Picture 9"/>
              <p:cNvPicPr>
                <a:picLocks noChangeAspect="1"/>
              </p:cNvPicPr>
              <p:nvPr/>
            </p:nvPicPr>
            <p:blipFill>
              <a:blip r:embed="rId6"/>
              <a:stretch>
                <a:fillRect/>
              </a:stretch>
            </p:blipFill>
            <p:spPr>
              <a:xfrm>
                <a:off x="3762090" y="1604930"/>
                <a:ext cx="1223502" cy="800662"/>
              </a:xfrm>
              <a:prstGeom prst="rect">
                <a:avLst/>
              </a:prstGeom>
            </p:spPr>
          </p:pic>
        </p:grpSp>
        <p:pic>
          <p:nvPicPr>
            <p:cNvPr id="11" name="Picture 10"/>
            <p:cNvPicPr>
              <a:picLocks noChangeAspect="1"/>
            </p:cNvPicPr>
            <p:nvPr/>
          </p:nvPicPr>
          <p:blipFill>
            <a:blip r:embed="rId7"/>
            <a:stretch>
              <a:fillRect/>
            </a:stretch>
          </p:blipFill>
          <p:spPr>
            <a:xfrm>
              <a:off x="1058851" y="3860819"/>
              <a:ext cx="1615684" cy="1133356"/>
            </a:xfrm>
            <a:prstGeom prst="rect">
              <a:avLst/>
            </a:prstGeom>
          </p:spPr>
        </p:pic>
        <p:sp>
          <p:nvSpPr>
            <p:cNvPr id="13" name="Rounded Rectangle 12"/>
            <p:cNvSpPr/>
            <p:nvPr/>
          </p:nvSpPr>
          <p:spPr>
            <a:xfrm>
              <a:off x="1422923" y="1799956"/>
              <a:ext cx="3073450" cy="1490085"/>
            </a:xfrm>
            <a:prstGeom prst="roundRect">
              <a:avLst/>
            </a:prstGeom>
            <a:noFill/>
            <a:ln w="9525" cap="flat" cmpd="sng" algn="ctr">
              <a:solidFill>
                <a:schemeClr val="bg2"/>
              </a:solidFill>
              <a:prstDash val="solid"/>
            </a:ln>
            <a:effectLst>
              <a:outerShdw blurRad="50800" dist="38100" dir="5400000" algn="t" rotWithShape="0">
                <a:prstClr val="black">
                  <a:alpha val="40000"/>
                </a:prstClr>
              </a:outerShdw>
            </a:effectLst>
          </p:spPr>
          <p:txBody>
            <a:bodyPr rtlCol="0" anchor="ctr"/>
            <a:lstStyle/>
            <a:p>
              <a:pPr algn="ctr"/>
              <a:endParaRPr lang="en-US" kern="0">
                <a:solidFill>
                  <a:srgbClr val="FFFFFF"/>
                </a:solidFill>
                <a:latin typeface="Tahoma"/>
              </a:endParaRPr>
            </a:p>
          </p:txBody>
        </p:sp>
        <p:sp>
          <p:nvSpPr>
            <p:cNvPr id="14" name="TextBox 13"/>
            <p:cNvSpPr txBox="1"/>
            <p:nvPr/>
          </p:nvSpPr>
          <p:spPr>
            <a:xfrm>
              <a:off x="2764702" y="2774278"/>
              <a:ext cx="1757434" cy="519783"/>
            </a:xfrm>
            <a:prstGeom prst="rect">
              <a:avLst/>
            </a:prstGeom>
            <a:noFill/>
          </p:spPr>
          <p:txBody>
            <a:bodyPr wrap="square" rtlCol="0">
              <a:spAutoFit/>
            </a:bodyPr>
            <a:lstStyle/>
            <a:p>
              <a:r>
                <a:rPr lang="en-US" sz="1400" b="1" dirty="0"/>
                <a:t>AI Development Platforms</a:t>
              </a:r>
            </a:p>
          </p:txBody>
        </p:sp>
        <p:pic>
          <p:nvPicPr>
            <p:cNvPr id="16" name="Picture 1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00034" y="3903562"/>
              <a:ext cx="1501554" cy="1051411"/>
            </a:xfrm>
            <a:prstGeom prst="rect">
              <a:avLst/>
            </a:prstGeom>
          </p:spPr>
        </p:pic>
        <p:cxnSp>
          <p:nvCxnSpPr>
            <p:cNvPr id="23" name="Straight Arrow Connector 22"/>
            <p:cNvCxnSpPr>
              <a:endCxn id="16" idx="0"/>
            </p:cNvCxnSpPr>
            <p:nvPr/>
          </p:nvCxnSpPr>
          <p:spPr>
            <a:xfrm>
              <a:off x="3842620" y="3549159"/>
              <a:ext cx="8191" cy="354403"/>
            </a:xfrm>
            <a:prstGeom prst="straightConnector1">
              <a:avLst/>
            </a:prstGeom>
            <a:noFill/>
            <a:ln w="57150" cap="flat" cmpd="sng" algn="ctr">
              <a:solidFill>
                <a:schemeClr val="tx1"/>
              </a:solidFill>
              <a:prstDash val="solid"/>
              <a:tailEnd type="triangle"/>
            </a:ln>
            <a:effectLst/>
          </p:spPr>
        </p:cxnSp>
        <p:cxnSp>
          <p:nvCxnSpPr>
            <p:cNvPr id="34" name="Straight Arrow Connector 33"/>
            <p:cNvCxnSpPr/>
            <p:nvPr/>
          </p:nvCxnSpPr>
          <p:spPr>
            <a:xfrm>
              <a:off x="1813551" y="3560966"/>
              <a:ext cx="0" cy="425850"/>
            </a:xfrm>
            <a:prstGeom prst="straightConnector1">
              <a:avLst/>
            </a:prstGeom>
            <a:noFill/>
            <a:ln w="57150" cap="flat" cmpd="sng" algn="ctr">
              <a:solidFill>
                <a:schemeClr val="tx1"/>
              </a:solidFill>
              <a:prstDash val="solid"/>
              <a:tailEnd type="triangle"/>
            </a:ln>
            <a:effectLst/>
          </p:spPr>
        </p:cxnSp>
        <p:cxnSp>
          <p:nvCxnSpPr>
            <p:cNvPr id="38" name="Straight Arrow Connector 37"/>
            <p:cNvCxnSpPr/>
            <p:nvPr/>
          </p:nvCxnSpPr>
          <p:spPr>
            <a:xfrm>
              <a:off x="1786680" y="3553179"/>
              <a:ext cx="2057041" cy="6805"/>
            </a:xfrm>
            <a:prstGeom prst="straightConnector1">
              <a:avLst/>
            </a:prstGeom>
            <a:noFill/>
            <a:ln w="57150" cap="flat" cmpd="sng" algn="ctr">
              <a:solidFill>
                <a:schemeClr val="tx1"/>
              </a:solidFill>
              <a:prstDash val="solid"/>
              <a:tailEnd type="none"/>
            </a:ln>
            <a:effectLst/>
          </p:spPr>
        </p:cxnSp>
        <p:cxnSp>
          <p:nvCxnSpPr>
            <p:cNvPr id="33" name="Straight Arrow Connector 32"/>
            <p:cNvCxnSpPr>
              <a:stCxn id="13" idx="2"/>
            </p:cNvCxnSpPr>
            <p:nvPr/>
          </p:nvCxnSpPr>
          <p:spPr>
            <a:xfrm>
              <a:off x="2959648" y="3290041"/>
              <a:ext cx="0" cy="273345"/>
            </a:xfrm>
            <a:prstGeom prst="straightConnector1">
              <a:avLst/>
            </a:prstGeom>
            <a:noFill/>
            <a:ln w="57150" cap="flat" cmpd="sng" algn="ctr">
              <a:solidFill>
                <a:schemeClr val="tx1"/>
              </a:solidFill>
              <a:prstDash val="solid"/>
              <a:tailEnd type="none"/>
            </a:ln>
            <a:effectLst/>
          </p:spPr>
        </p:cxnSp>
      </p:grpSp>
      <p:grpSp>
        <p:nvGrpSpPr>
          <p:cNvPr id="37" name="Group 36"/>
          <p:cNvGrpSpPr/>
          <p:nvPr/>
        </p:nvGrpSpPr>
        <p:grpSpPr>
          <a:xfrm>
            <a:off x="9170276" y="1234464"/>
            <a:ext cx="2896714" cy="4669751"/>
            <a:chOff x="9170276" y="1620904"/>
            <a:chExt cx="2896714" cy="4669751"/>
          </a:xfrm>
        </p:grpSpPr>
        <p:sp>
          <p:nvSpPr>
            <p:cNvPr id="39" name="Rectangle 38"/>
            <p:cNvSpPr/>
            <p:nvPr/>
          </p:nvSpPr>
          <p:spPr>
            <a:xfrm>
              <a:off x="10037984" y="1620904"/>
              <a:ext cx="2029006" cy="4116881"/>
            </a:xfrm>
            <a:prstGeom prst="rect">
              <a:avLst/>
            </a:prstGeom>
            <a:gradFill flip="none" rotWithShape="1">
              <a:gsLst>
                <a:gs pos="0">
                  <a:srgbClr val="8FC7FF"/>
                </a:gs>
                <a:gs pos="50000">
                  <a:srgbClr val="00478E"/>
                </a:gs>
                <a:gs pos="100000">
                  <a:srgbClr val="002448"/>
                </a:gs>
              </a:gsLst>
              <a:path path="circle">
                <a:fillToRect l="100000" b="100000"/>
              </a:path>
              <a:tileRect t="-100000" r="-100000"/>
            </a:gradFill>
            <a:ln w="9525" cap="flat" cmpd="sng" algn="ctr">
              <a:noFill/>
              <a:prstDash val="solid"/>
            </a:ln>
            <a:effectLst/>
          </p:spPr>
          <p:txBody>
            <a:bodyPr rtlCol="0" anchor="ctr"/>
            <a:lstStyle/>
            <a:p>
              <a:pPr algn="ctr"/>
              <a:endParaRPr lang="en-US" sz="1100" b="1" kern="0" dirty="0">
                <a:solidFill>
                  <a:srgbClr val="FFFFFF"/>
                </a:solidFill>
                <a:latin typeface="Tahoma"/>
                <a:ea typeface="Verdana" panose="020B0604030504040204" pitchFamily="34" charset="0"/>
                <a:cs typeface="Tahoma"/>
              </a:endParaRPr>
            </a:p>
          </p:txBody>
        </p:sp>
        <p:sp>
          <p:nvSpPr>
            <p:cNvPr id="40" name="TextBox 39"/>
            <p:cNvSpPr txBox="1"/>
            <p:nvPr/>
          </p:nvSpPr>
          <p:spPr>
            <a:xfrm>
              <a:off x="10042075" y="1620904"/>
              <a:ext cx="2020824" cy="307777"/>
            </a:xfrm>
            <a:prstGeom prst="rect">
              <a:avLst/>
            </a:prstGeom>
            <a:noFill/>
          </p:spPr>
          <p:txBody>
            <a:bodyPr wrap="square" rtlCol="0">
              <a:spAutoFit/>
            </a:bodyPr>
            <a:lstStyle/>
            <a:p>
              <a:pPr algn="ctr"/>
              <a:r>
                <a:rPr lang="en-US" sz="1400" b="1" kern="0" dirty="0">
                  <a:solidFill>
                    <a:srgbClr val="FFFFFF"/>
                  </a:solidFill>
                  <a:latin typeface="Tahoma"/>
                  <a:ea typeface="Verdana" panose="020B0604030504040204" pitchFamily="34" charset="0"/>
                  <a:cs typeface="Tahoma"/>
                </a:rPr>
                <a:t>HDL Simulator</a:t>
              </a:r>
            </a:p>
          </p:txBody>
        </p:sp>
        <p:sp>
          <p:nvSpPr>
            <p:cNvPr id="41" name="Flowchart: Multidocument 40"/>
            <p:cNvSpPr/>
            <p:nvPr/>
          </p:nvSpPr>
          <p:spPr>
            <a:xfrm>
              <a:off x="10617882" y="2093450"/>
              <a:ext cx="1213531" cy="645189"/>
            </a:xfrm>
            <a:prstGeom prst="flowChartMultidocument">
              <a:avLst/>
            </a:prstGeom>
            <a:solidFill>
              <a:schemeClr val="bg1"/>
            </a:solidFill>
            <a:ln w="3175">
              <a:solidFill>
                <a:schemeClr val="bg1">
                  <a:lumMod val="65000"/>
                </a:schemeClr>
              </a:solidFill>
            </a:ln>
            <a:effectLst/>
            <a:scene3d>
              <a:camera prst="orthographicFront">
                <a:rot lat="0" lon="0" rev="0"/>
              </a:camera>
              <a:lightRig rig="threePt" dir="t">
                <a:rot lat="0" lon="0" rev="1200000"/>
              </a:lightRig>
            </a:scene3d>
          </p:spPr>
          <p:style>
            <a:lnRef idx="0">
              <a:schemeClr val="accent2"/>
            </a:lnRef>
            <a:fillRef idx="3">
              <a:schemeClr val="accent2"/>
            </a:fillRef>
            <a:effectRef idx="3">
              <a:schemeClr val="accent2"/>
            </a:effectRef>
            <a:fontRef idx="minor">
              <a:schemeClr val="lt1"/>
            </a:fontRef>
          </p:style>
          <p:txBody>
            <a:bodyPr anchor="ctr"/>
            <a:lstStyle>
              <a:defPPr>
                <a:defRPr lang="en-US"/>
              </a:defPPr>
              <a:lvl1pPr algn="l" rtl="0" fontAlgn="base">
                <a:spcBef>
                  <a:spcPct val="0"/>
                </a:spcBef>
                <a:spcAft>
                  <a:spcPct val="0"/>
                </a:spcAft>
                <a:defRPr sz="3200" kern="1200">
                  <a:solidFill>
                    <a:schemeClr val="lt1"/>
                  </a:solidFill>
                  <a:latin typeface="+mn-lt"/>
                  <a:ea typeface="+mn-ea"/>
                  <a:cs typeface="+mn-cs"/>
                </a:defRPr>
              </a:lvl1pPr>
              <a:lvl2pPr marL="457200" algn="l" rtl="0" fontAlgn="base">
                <a:spcBef>
                  <a:spcPct val="0"/>
                </a:spcBef>
                <a:spcAft>
                  <a:spcPct val="0"/>
                </a:spcAft>
                <a:defRPr sz="3200" kern="1200">
                  <a:solidFill>
                    <a:schemeClr val="lt1"/>
                  </a:solidFill>
                  <a:latin typeface="+mn-lt"/>
                  <a:ea typeface="+mn-ea"/>
                  <a:cs typeface="+mn-cs"/>
                </a:defRPr>
              </a:lvl2pPr>
              <a:lvl3pPr marL="914400" algn="l" rtl="0" fontAlgn="base">
                <a:spcBef>
                  <a:spcPct val="0"/>
                </a:spcBef>
                <a:spcAft>
                  <a:spcPct val="0"/>
                </a:spcAft>
                <a:defRPr sz="3200" kern="1200">
                  <a:solidFill>
                    <a:schemeClr val="lt1"/>
                  </a:solidFill>
                  <a:latin typeface="+mn-lt"/>
                  <a:ea typeface="+mn-ea"/>
                  <a:cs typeface="+mn-cs"/>
                </a:defRPr>
              </a:lvl3pPr>
              <a:lvl4pPr marL="1371600" algn="l" rtl="0" fontAlgn="base">
                <a:spcBef>
                  <a:spcPct val="0"/>
                </a:spcBef>
                <a:spcAft>
                  <a:spcPct val="0"/>
                </a:spcAft>
                <a:defRPr sz="3200" kern="1200">
                  <a:solidFill>
                    <a:schemeClr val="lt1"/>
                  </a:solidFill>
                  <a:latin typeface="+mn-lt"/>
                  <a:ea typeface="+mn-ea"/>
                  <a:cs typeface="+mn-cs"/>
                </a:defRPr>
              </a:lvl4pPr>
              <a:lvl5pPr marL="1828800" algn="l" rtl="0" fontAlgn="base">
                <a:spcBef>
                  <a:spcPct val="0"/>
                </a:spcBef>
                <a:spcAft>
                  <a:spcPct val="0"/>
                </a:spcAft>
                <a:defRPr sz="3200" kern="1200">
                  <a:solidFill>
                    <a:schemeClr val="lt1"/>
                  </a:solidFill>
                  <a:latin typeface="+mn-lt"/>
                  <a:ea typeface="+mn-ea"/>
                  <a:cs typeface="+mn-cs"/>
                </a:defRPr>
              </a:lvl5pPr>
              <a:lvl6pPr marL="2286000" algn="l" defTabSz="914400" rtl="0" eaLnBrk="1" latinLnBrk="0" hangingPunct="1">
                <a:defRPr sz="3200" kern="1200">
                  <a:solidFill>
                    <a:schemeClr val="lt1"/>
                  </a:solidFill>
                  <a:latin typeface="+mn-lt"/>
                  <a:ea typeface="+mn-ea"/>
                  <a:cs typeface="+mn-cs"/>
                </a:defRPr>
              </a:lvl6pPr>
              <a:lvl7pPr marL="2743200" algn="l" defTabSz="914400" rtl="0" eaLnBrk="1" latinLnBrk="0" hangingPunct="1">
                <a:defRPr sz="3200" kern="1200">
                  <a:solidFill>
                    <a:schemeClr val="lt1"/>
                  </a:solidFill>
                  <a:latin typeface="+mn-lt"/>
                  <a:ea typeface="+mn-ea"/>
                  <a:cs typeface="+mn-cs"/>
                </a:defRPr>
              </a:lvl7pPr>
              <a:lvl8pPr marL="3200400" algn="l" defTabSz="914400" rtl="0" eaLnBrk="1" latinLnBrk="0" hangingPunct="1">
                <a:defRPr sz="3200" kern="1200">
                  <a:solidFill>
                    <a:schemeClr val="lt1"/>
                  </a:solidFill>
                  <a:latin typeface="+mn-lt"/>
                  <a:ea typeface="+mn-ea"/>
                  <a:cs typeface="+mn-cs"/>
                </a:defRPr>
              </a:lvl8pPr>
              <a:lvl9pPr marL="3657600" algn="l" defTabSz="914400" rtl="0" eaLnBrk="1" latinLnBrk="0" hangingPunct="1">
                <a:defRPr sz="3200" kern="1200">
                  <a:solidFill>
                    <a:schemeClr val="lt1"/>
                  </a:solidFill>
                  <a:latin typeface="+mn-lt"/>
                  <a:ea typeface="+mn-ea"/>
                  <a:cs typeface="+mn-cs"/>
                </a:defRPr>
              </a:lvl9pPr>
            </a:lstStyle>
            <a:p>
              <a:pPr algn="ctr" fontAlgn="auto">
                <a:spcBef>
                  <a:spcPts val="0"/>
                </a:spcBef>
                <a:spcAft>
                  <a:spcPts val="0"/>
                </a:spcAft>
                <a:defRPr/>
              </a:pPr>
              <a:r>
                <a:rPr lang="en-GB" sz="1600" kern="0" dirty="0">
                  <a:solidFill>
                    <a:schemeClr val="tx1"/>
                  </a:solidFill>
                  <a:latin typeface="Tahoma"/>
                  <a:cs typeface="Tahoma"/>
                </a:rPr>
                <a:t>Stimulus</a:t>
              </a:r>
            </a:p>
          </p:txBody>
        </p:sp>
        <p:grpSp>
          <p:nvGrpSpPr>
            <p:cNvPr id="42" name="Group 41"/>
            <p:cNvGrpSpPr/>
            <p:nvPr/>
          </p:nvGrpSpPr>
          <p:grpSpPr>
            <a:xfrm>
              <a:off x="10570794" y="3119638"/>
              <a:ext cx="1320451" cy="662526"/>
              <a:chOff x="544176" y="3581400"/>
              <a:chExt cx="1320451" cy="662526"/>
            </a:xfrm>
          </p:grpSpPr>
          <p:sp>
            <p:nvSpPr>
              <p:cNvPr id="68" name="Rectangle 67"/>
              <p:cNvSpPr/>
              <p:nvPr/>
            </p:nvSpPr>
            <p:spPr>
              <a:xfrm>
                <a:off x="544176" y="3581400"/>
                <a:ext cx="1320451" cy="662526"/>
              </a:xfrm>
              <a:prstGeom prst="rect">
                <a:avLst/>
              </a:prstGeom>
              <a:solidFill>
                <a:srgbClr val="008000"/>
              </a:solidFill>
              <a:ln w="9525" cap="flat" cmpd="sng" algn="ctr">
                <a:noFill/>
                <a:prstDash val="solid"/>
              </a:ln>
              <a:effectLst/>
            </p:spPr>
            <p:txBody>
              <a:bodyPr rtlCol="0" anchor="ctr"/>
              <a:lstStyle/>
              <a:p>
                <a:pPr algn="ctr"/>
                <a:endParaRPr lang="en-US" sz="1600" b="1" kern="0" dirty="0">
                  <a:solidFill>
                    <a:srgbClr val="FFFFFF"/>
                  </a:solidFill>
                  <a:latin typeface="Tahoma"/>
                  <a:ea typeface="Verdana" panose="020B0604030504040204" pitchFamily="34" charset="0"/>
                  <a:cs typeface="Tahoma"/>
                </a:endParaRPr>
              </a:p>
            </p:txBody>
          </p:sp>
          <p:sp>
            <p:nvSpPr>
              <p:cNvPr id="69" name="TextBox 68"/>
              <p:cNvSpPr txBox="1"/>
              <p:nvPr/>
            </p:nvSpPr>
            <p:spPr>
              <a:xfrm>
                <a:off x="550329" y="3743386"/>
                <a:ext cx="1308144" cy="338554"/>
              </a:xfrm>
              <a:prstGeom prst="rect">
                <a:avLst/>
              </a:prstGeom>
              <a:noFill/>
            </p:spPr>
            <p:txBody>
              <a:bodyPr wrap="square" rtlCol="0">
                <a:spAutoFit/>
              </a:bodyPr>
              <a:lstStyle/>
              <a:p>
                <a:pPr algn="ctr"/>
                <a:r>
                  <a:rPr lang="en-US" sz="1600" b="1" kern="0" dirty="0">
                    <a:solidFill>
                      <a:srgbClr val="FFFFFF"/>
                    </a:solidFill>
                    <a:latin typeface="Tahoma"/>
                    <a:ea typeface="Verdana" panose="020B0604030504040204" pitchFamily="34" charset="0"/>
                    <a:cs typeface="Tahoma"/>
                  </a:rPr>
                  <a:t>RTL</a:t>
                </a:r>
              </a:p>
            </p:txBody>
          </p:sp>
        </p:grpSp>
        <p:sp>
          <p:nvSpPr>
            <p:cNvPr id="43" name="Flowchart: Decision 42"/>
            <p:cNvSpPr/>
            <p:nvPr/>
          </p:nvSpPr>
          <p:spPr>
            <a:xfrm>
              <a:off x="10583100" y="4785405"/>
              <a:ext cx="1283092" cy="841873"/>
            </a:xfrm>
            <a:prstGeom prst="flowChartDecision">
              <a:avLst/>
            </a:prstGeom>
            <a:solidFill>
              <a:schemeClr val="bg1"/>
            </a:solidFill>
            <a:ln w="15875" cap="flat" cmpd="sng" algn="ctr">
              <a:solidFill>
                <a:srgbClr val="FFFFFF"/>
              </a:solidFill>
              <a:prstDash val="solid"/>
            </a:ln>
            <a:effectLst/>
          </p:spPr>
          <p:txBody>
            <a:bodyPr rtlCol="0" anchor="ctr"/>
            <a:lstStyle/>
            <a:p>
              <a:pPr algn="ctr"/>
              <a:endParaRPr lang="en-US" sz="1000" kern="0" dirty="0">
                <a:latin typeface="Tahoma"/>
                <a:cs typeface="Tahoma"/>
              </a:endParaRPr>
            </a:p>
          </p:txBody>
        </p:sp>
        <p:sp>
          <p:nvSpPr>
            <p:cNvPr id="44" name="TextBox 43"/>
            <p:cNvSpPr txBox="1"/>
            <p:nvPr/>
          </p:nvSpPr>
          <p:spPr>
            <a:xfrm>
              <a:off x="10611727" y="4885312"/>
              <a:ext cx="1225838" cy="600164"/>
            </a:xfrm>
            <a:prstGeom prst="rect">
              <a:avLst/>
            </a:prstGeom>
            <a:noFill/>
          </p:spPr>
          <p:txBody>
            <a:bodyPr wrap="square" rtlCol="0">
              <a:spAutoFit/>
            </a:bodyPr>
            <a:lstStyle/>
            <a:p>
              <a:pPr algn="ctr"/>
              <a:r>
                <a:rPr lang="en-US" sz="1100" dirty="0">
                  <a:latin typeface="Tahoma"/>
                  <a:cs typeface="Tahoma"/>
                </a:rPr>
                <a:t>code </a:t>
              </a:r>
            </a:p>
            <a:p>
              <a:pPr algn="ctr"/>
              <a:r>
                <a:rPr lang="en-US" sz="1100" dirty="0">
                  <a:latin typeface="Tahoma"/>
                  <a:cs typeface="Tahoma"/>
                </a:rPr>
                <a:t>coverage goal reached?</a:t>
              </a:r>
            </a:p>
          </p:txBody>
        </p:sp>
        <p:cxnSp>
          <p:nvCxnSpPr>
            <p:cNvPr id="45" name="Elbow Connector 44"/>
            <p:cNvCxnSpPr>
              <a:stCxn id="44" idx="1"/>
              <a:endCxn id="41" idx="1"/>
            </p:cNvCxnSpPr>
            <p:nvPr/>
          </p:nvCxnSpPr>
          <p:spPr>
            <a:xfrm rot="10800000" flipH="1">
              <a:off x="10611727" y="2416044"/>
              <a:ext cx="6154" cy="2769350"/>
            </a:xfrm>
            <a:prstGeom prst="bentConnector3">
              <a:avLst>
                <a:gd name="adj1" fmla="val -6191095"/>
              </a:avLst>
            </a:prstGeom>
            <a:noFill/>
            <a:ln w="19050" cap="flat" cmpd="sng" algn="ctr">
              <a:solidFill>
                <a:schemeClr val="bg1"/>
              </a:solidFill>
              <a:prstDash val="solid"/>
              <a:tailEnd type="arrow"/>
            </a:ln>
            <a:effectLst/>
          </p:spPr>
        </p:cxnSp>
        <p:sp>
          <p:nvSpPr>
            <p:cNvPr id="46" name="TextBox 45"/>
            <p:cNvSpPr txBox="1"/>
            <p:nvPr/>
          </p:nvSpPr>
          <p:spPr>
            <a:xfrm>
              <a:off x="10071029" y="4980994"/>
              <a:ext cx="539269" cy="261610"/>
            </a:xfrm>
            <a:prstGeom prst="rect">
              <a:avLst/>
            </a:prstGeom>
            <a:noFill/>
          </p:spPr>
          <p:txBody>
            <a:bodyPr wrap="square" rtlCol="0">
              <a:spAutoFit/>
            </a:bodyPr>
            <a:lstStyle/>
            <a:p>
              <a:pPr algn="ctr"/>
              <a:r>
                <a:rPr lang="en-US" sz="1100" dirty="0">
                  <a:solidFill>
                    <a:schemeClr val="bg1"/>
                  </a:solidFill>
                  <a:latin typeface="Tahoma"/>
                  <a:cs typeface="Tahoma"/>
                </a:rPr>
                <a:t>no</a:t>
              </a:r>
            </a:p>
          </p:txBody>
        </p:sp>
        <p:sp>
          <p:nvSpPr>
            <p:cNvPr id="47" name="TextBox 46"/>
            <p:cNvSpPr txBox="1"/>
            <p:nvPr/>
          </p:nvSpPr>
          <p:spPr>
            <a:xfrm>
              <a:off x="10100944" y="2814838"/>
              <a:ext cx="793329" cy="261610"/>
            </a:xfrm>
            <a:prstGeom prst="rect">
              <a:avLst/>
            </a:prstGeom>
            <a:solidFill>
              <a:srgbClr val="0072E5"/>
            </a:solidFill>
          </p:spPr>
          <p:txBody>
            <a:bodyPr wrap="square" rtlCol="0">
              <a:spAutoFit/>
            </a:bodyPr>
            <a:lstStyle/>
            <a:p>
              <a:pPr algn="ctr"/>
              <a:r>
                <a:rPr lang="en-US" sz="1100" dirty="0">
                  <a:solidFill>
                    <a:schemeClr val="bg1"/>
                  </a:solidFill>
                  <a:latin typeface="Tahoma"/>
                  <a:cs typeface="Tahoma"/>
                </a:rPr>
                <a:t>Add tests</a:t>
              </a:r>
            </a:p>
          </p:txBody>
        </p:sp>
        <p:cxnSp>
          <p:nvCxnSpPr>
            <p:cNvPr id="49" name="Straight Arrow Connector 48"/>
            <p:cNvCxnSpPr/>
            <p:nvPr/>
          </p:nvCxnSpPr>
          <p:spPr>
            <a:xfrm>
              <a:off x="11199073" y="2738638"/>
              <a:ext cx="1" cy="381000"/>
            </a:xfrm>
            <a:prstGeom prst="straightConnector1">
              <a:avLst/>
            </a:prstGeom>
            <a:noFill/>
            <a:ln w="19050" cap="flat" cmpd="sng" algn="ctr">
              <a:solidFill>
                <a:srgbClr val="666666"/>
              </a:solidFill>
              <a:prstDash val="solid"/>
              <a:tailEnd type="arrow"/>
            </a:ln>
            <a:effectLst/>
          </p:spPr>
        </p:cxnSp>
        <p:cxnSp>
          <p:nvCxnSpPr>
            <p:cNvPr id="54" name="Straight Arrow Connector 53"/>
            <p:cNvCxnSpPr>
              <a:stCxn id="68" idx="2"/>
              <a:endCxn id="43" idx="0"/>
            </p:cNvCxnSpPr>
            <p:nvPr/>
          </p:nvCxnSpPr>
          <p:spPr>
            <a:xfrm flipH="1">
              <a:off x="11224647" y="3782164"/>
              <a:ext cx="6373" cy="1003240"/>
            </a:xfrm>
            <a:prstGeom prst="straightConnector1">
              <a:avLst/>
            </a:prstGeom>
            <a:noFill/>
            <a:ln w="19050" cap="flat" cmpd="sng" algn="ctr">
              <a:solidFill>
                <a:srgbClr val="666666"/>
              </a:solidFill>
              <a:prstDash val="solid"/>
              <a:tailEnd type="arrow"/>
            </a:ln>
            <a:effectLst/>
          </p:spPr>
        </p:cxnSp>
        <p:sp>
          <p:nvSpPr>
            <p:cNvPr id="55" name="TextBox 54"/>
            <p:cNvSpPr txBox="1"/>
            <p:nvPr/>
          </p:nvSpPr>
          <p:spPr>
            <a:xfrm>
              <a:off x="10772810" y="5890545"/>
              <a:ext cx="916417" cy="400110"/>
            </a:xfrm>
            <a:prstGeom prst="rect">
              <a:avLst/>
            </a:prstGeom>
            <a:noFill/>
            <a:ln w="12700">
              <a:solidFill>
                <a:schemeClr val="accent1"/>
              </a:solidFill>
            </a:ln>
          </p:spPr>
          <p:txBody>
            <a:bodyPr wrap="square" rtlCol="0">
              <a:spAutoFit/>
            </a:bodyPr>
            <a:lstStyle/>
            <a:p>
              <a:pPr algn="ctr"/>
              <a:r>
                <a:rPr lang="en-US" sz="2000" b="1" dirty="0">
                  <a:latin typeface="Tahoma"/>
                  <a:cs typeface="Tahoma"/>
                </a:rPr>
                <a:t>Done</a:t>
              </a:r>
            </a:p>
          </p:txBody>
        </p:sp>
        <p:cxnSp>
          <p:nvCxnSpPr>
            <p:cNvPr id="56" name="Straight Arrow Connector 55"/>
            <p:cNvCxnSpPr>
              <a:endCxn id="55" idx="0"/>
            </p:cNvCxnSpPr>
            <p:nvPr/>
          </p:nvCxnSpPr>
          <p:spPr>
            <a:xfrm>
              <a:off x="11224646" y="5737785"/>
              <a:ext cx="6372" cy="152761"/>
            </a:xfrm>
            <a:prstGeom prst="straightConnector1">
              <a:avLst/>
            </a:prstGeom>
            <a:noFill/>
            <a:ln w="19050" cap="flat" cmpd="sng" algn="ctr">
              <a:solidFill>
                <a:srgbClr val="666666"/>
              </a:solidFill>
              <a:prstDash val="solid"/>
              <a:tailEnd type="arrow"/>
            </a:ln>
            <a:effectLst/>
          </p:spPr>
        </p:cxnSp>
        <p:sp>
          <p:nvSpPr>
            <p:cNvPr id="57" name="Flowchart: Magnetic Disk 56"/>
            <p:cNvSpPr/>
            <p:nvPr/>
          </p:nvSpPr>
          <p:spPr>
            <a:xfrm>
              <a:off x="9533382" y="5315361"/>
              <a:ext cx="807281" cy="742890"/>
            </a:xfrm>
            <a:prstGeom prst="flowChartMagneticDisk">
              <a:avLst/>
            </a:prstGeom>
            <a:solidFill>
              <a:srgbClr val="F9A70F"/>
            </a:solidFill>
            <a:ln w="9525" cap="flat" cmpd="sng" algn="ctr">
              <a:solidFill>
                <a:srgbClr val="C17F05"/>
              </a:solidFill>
              <a:prstDash val="solid"/>
            </a:ln>
            <a:effectLst>
              <a:outerShdw blurRad="50800" dist="38100" dir="2700000" algn="tl" rotWithShape="0">
                <a:prstClr val="black">
                  <a:alpha val="40000"/>
                </a:prstClr>
              </a:outerShdw>
            </a:effectLst>
          </p:spPr>
          <p:txBody>
            <a:bodyPr rtlCol="0" anchor="ctr"/>
            <a:lstStyle/>
            <a:p>
              <a:pPr algn="ctr"/>
              <a:endParaRPr lang="en-US" kern="0" dirty="0">
                <a:solidFill>
                  <a:srgbClr val="FFFFFF"/>
                </a:solidFill>
                <a:latin typeface="Tahoma"/>
                <a:cs typeface="Tahoma"/>
              </a:endParaRPr>
            </a:p>
          </p:txBody>
        </p:sp>
        <p:sp>
          <p:nvSpPr>
            <p:cNvPr id="58" name="TextBox 57"/>
            <p:cNvSpPr txBox="1"/>
            <p:nvPr/>
          </p:nvSpPr>
          <p:spPr>
            <a:xfrm>
              <a:off x="9575608" y="5570275"/>
              <a:ext cx="765055" cy="430887"/>
            </a:xfrm>
            <a:prstGeom prst="rect">
              <a:avLst/>
            </a:prstGeom>
            <a:noFill/>
          </p:spPr>
          <p:txBody>
            <a:bodyPr wrap="square" rtlCol="0">
              <a:spAutoFit/>
            </a:bodyPr>
            <a:lstStyle/>
            <a:p>
              <a:pPr algn="ctr"/>
              <a:r>
                <a:rPr lang="en-US" sz="1100" dirty="0">
                  <a:solidFill>
                    <a:schemeClr val="bg1"/>
                  </a:solidFill>
                  <a:latin typeface="Tahoma"/>
                  <a:cs typeface="Tahoma"/>
                </a:rPr>
                <a:t>UCDB</a:t>
              </a:r>
            </a:p>
            <a:p>
              <a:pPr algn="ctr"/>
              <a:r>
                <a:rPr lang="en-US" sz="1100" dirty="0">
                  <a:solidFill>
                    <a:schemeClr val="bg1"/>
                  </a:solidFill>
                  <a:latin typeface="Tahoma"/>
                  <a:cs typeface="Tahoma"/>
                </a:rPr>
                <a:t>Coverage</a:t>
              </a:r>
            </a:p>
          </p:txBody>
        </p:sp>
        <p:sp>
          <p:nvSpPr>
            <p:cNvPr id="62" name="TextBox 61"/>
            <p:cNvSpPr txBox="1"/>
            <p:nvPr/>
          </p:nvSpPr>
          <p:spPr>
            <a:xfrm>
              <a:off x="10669259" y="4080801"/>
              <a:ext cx="1110774" cy="430887"/>
            </a:xfrm>
            <a:prstGeom prst="rect">
              <a:avLst/>
            </a:prstGeom>
            <a:solidFill>
              <a:srgbClr val="0072E5"/>
            </a:solidFill>
            <a:ln>
              <a:noFill/>
            </a:ln>
            <a:effectLst>
              <a:softEdge rad="31750"/>
            </a:effectLst>
          </p:spPr>
          <p:txBody>
            <a:bodyPr wrap="square" rtlCol="0">
              <a:spAutoFit/>
            </a:bodyPr>
            <a:lstStyle/>
            <a:p>
              <a:pPr algn="ctr"/>
              <a:r>
                <a:rPr lang="en-US" sz="1100" dirty="0">
                  <a:solidFill>
                    <a:schemeClr val="bg1"/>
                  </a:solidFill>
                  <a:latin typeface="Tahoma"/>
                  <a:cs typeface="Tahoma"/>
                </a:rPr>
                <a:t>Exclude Unreachables</a:t>
              </a:r>
            </a:p>
          </p:txBody>
        </p:sp>
        <p:grpSp>
          <p:nvGrpSpPr>
            <p:cNvPr id="63" name="Group 62"/>
            <p:cNvGrpSpPr/>
            <p:nvPr/>
          </p:nvGrpSpPr>
          <p:grpSpPr>
            <a:xfrm>
              <a:off x="9170276" y="3983894"/>
              <a:ext cx="1571596" cy="595843"/>
              <a:chOff x="1976965" y="6152590"/>
              <a:chExt cx="2062694" cy="764488"/>
            </a:xfrm>
          </p:grpSpPr>
          <p:sp>
            <p:nvSpPr>
              <p:cNvPr id="64" name="Rectangle 63"/>
              <p:cNvSpPr/>
              <p:nvPr/>
            </p:nvSpPr>
            <p:spPr>
              <a:xfrm>
                <a:off x="1976965" y="6152590"/>
                <a:ext cx="2062694" cy="764488"/>
              </a:xfrm>
              <a:prstGeom prst="rect">
                <a:avLst/>
              </a:prstGeom>
              <a:gradFill flip="none" rotWithShape="1">
                <a:gsLst>
                  <a:gs pos="0">
                    <a:srgbClr val="8FC7FF"/>
                  </a:gs>
                  <a:gs pos="50000">
                    <a:srgbClr val="00478E"/>
                  </a:gs>
                  <a:gs pos="100000">
                    <a:srgbClr val="002448"/>
                  </a:gs>
                </a:gsLst>
                <a:path path="circle">
                  <a:fillToRect l="100000" b="100000"/>
                </a:path>
                <a:tileRect t="-100000" r="-100000"/>
              </a:gradFill>
              <a:ln w="9525" cap="flat" cmpd="sng" algn="ctr">
                <a:noFill/>
                <a:prstDash val="solid"/>
              </a:ln>
              <a:effectLst/>
            </p:spPr>
            <p:txBody>
              <a:bodyPr rtlCol="0" anchor="ctr"/>
              <a:lstStyle/>
              <a:p>
                <a:pPr algn="ctr"/>
                <a:endParaRPr lang="en-US" sz="1000" b="1" kern="0" dirty="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65" name="TextBox 64"/>
              <p:cNvSpPr txBox="1"/>
              <p:nvPr/>
            </p:nvSpPr>
            <p:spPr>
              <a:xfrm>
                <a:off x="1979612" y="6211669"/>
                <a:ext cx="2057399" cy="671310"/>
              </a:xfrm>
              <a:prstGeom prst="rect">
                <a:avLst/>
              </a:prstGeom>
              <a:noFill/>
            </p:spPr>
            <p:txBody>
              <a:bodyPr wrap="square" rtlCol="0">
                <a:spAutoFit/>
              </a:bodyPr>
              <a:lstStyle/>
              <a:p>
                <a:pPr algn="ctr"/>
                <a:r>
                  <a:rPr lang="en-US" sz="1400" b="1" kern="0" dirty="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Questa</a:t>
                </a:r>
              </a:p>
              <a:p>
                <a:pPr algn="ctr"/>
                <a:r>
                  <a:rPr lang="en-US" sz="1400" b="1" kern="0" dirty="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CoverCheck</a:t>
                </a:r>
              </a:p>
            </p:txBody>
          </p:sp>
        </p:grpSp>
      </p:grpSp>
      <p:sp>
        <p:nvSpPr>
          <p:cNvPr id="25" name="Right Arrow 24"/>
          <p:cNvSpPr/>
          <p:nvPr/>
        </p:nvSpPr>
        <p:spPr>
          <a:xfrm>
            <a:off x="8388251" y="3110207"/>
            <a:ext cx="978408" cy="484632"/>
          </a:xfrm>
          <a:prstGeom prst="rightArrow">
            <a:avLst/>
          </a:prstGeom>
          <a:solidFill>
            <a:schemeClr val="accent2"/>
          </a:solidFill>
          <a:ln w="9525" cap="flat" cmpd="sng" algn="ctr">
            <a:solidFill>
              <a:schemeClr val="bg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smtClean="0">
              <a:ln>
                <a:noFill/>
              </a:ln>
              <a:solidFill>
                <a:srgbClr val="FFFFFF"/>
              </a:solidFill>
              <a:effectLst/>
              <a:uLnTx/>
              <a:uFillTx/>
              <a:latin typeface="Tahoma"/>
              <a:ea typeface="+mn-ea"/>
              <a:cs typeface="+mn-cs"/>
            </a:endParaRPr>
          </a:p>
        </p:txBody>
      </p:sp>
      <p:sp>
        <p:nvSpPr>
          <p:cNvPr id="26" name="TextBox 25"/>
          <p:cNvSpPr txBox="1"/>
          <p:nvPr/>
        </p:nvSpPr>
        <p:spPr>
          <a:xfrm>
            <a:off x="8582834" y="2336108"/>
            <a:ext cx="548548" cy="1015663"/>
          </a:xfrm>
          <a:prstGeom prst="rect">
            <a:avLst/>
          </a:prstGeom>
          <a:noFill/>
        </p:spPr>
        <p:txBody>
          <a:bodyPr wrap="none" rtlCol="0">
            <a:spAutoFit/>
          </a:bodyPr>
          <a:lstStyle/>
          <a:p>
            <a:r>
              <a:rPr lang="en-US" sz="6000" dirty="0" smtClean="0"/>
              <a:t>?</a:t>
            </a:r>
            <a:endParaRPr lang="en-US" sz="6000" dirty="0"/>
          </a:p>
        </p:txBody>
      </p:sp>
      <p:sp>
        <p:nvSpPr>
          <p:cNvPr id="27" name="TextBox 26"/>
          <p:cNvSpPr txBox="1"/>
          <p:nvPr/>
        </p:nvSpPr>
        <p:spPr>
          <a:xfrm>
            <a:off x="7549215" y="1708266"/>
            <a:ext cx="2481320" cy="738664"/>
          </a:xfrm>
          <a:prstGeom prst="rect">
            <a:avLst/>
          </a:prstGeom>
          <a:noFill/>
        </p:spPr>
        <p:txBody>
          <a:bodyPr wrap="none" rtlCol="0">
            <a:spAutoFit/>
          </a:bodyPr>
          <a:lstStyle/>
          <a:p>
            <a:pPr marL="285750" indent="-285750">
              <a:buFont typeface="Arial" panose="020B0604020202020204" pitchFamily="34" charset="0"/>
              <a:buChar char="•"/>
            </a:pPr>
            <a:r>
              <a:rPr lang="en-US" sz="1400" dirty="0" smtClean="0"/>
              <a:t>Quantization</a:t>
            </a:r>
          </a:p>
          <a:p>
            <a:pPr marL="285750" indent="-285750">
              <a:buFont typeface="Arial" panose="020B0604020202020204" pitchFamily="34" charset="0"/>
              <a:buChar char="•"/>
            </a:pPr>
            <a:r>
              <a:rPr lang="en-US" sz="1400" dirty="0" smtClean="0"/>
              <a:t>Architectural optimization</a:t>
            </a:r>
          </a:p>
          <a:p>
            <a:pPr marL="285750" indent="-285750">
              <a:buFont typeface="Arial" panose="020B0604020202020204" pitchFamily="34" charset="0"/>
              <a:buChar char="•"/>
            </a:pPr>
            <a:r>
              <a:rPr lang="en-US" sz="1400" dirty="0" smtClean="0"/>
              <a:t>RTL verification</a:t>
            </a:r>
            <a:endParaRPr lang="en-US" sz="1400" dirty="0"/>
          </a:p>
        </p:txBody>
      </p:sp>
    </p:spTree>
    <p:extLst>
      <p:ext uri="{BB962C8B-B14F-4D97-AF65-F5344CB8AC3E}">
        <p14:creationId xmlns:p14="http://schemas.microsoft.com/office/powerpoint/2010/main" val="37899429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65" y="274638"/>
            <a:ext cx="11429935" cy="1143000"/>
          </a:xfrm>
        </p:spPr>
        <p:txBody>
          <a:bodyPr>
            <a:noAutofit/>
          </a:bodyPr>
          <a:lstStyle/>
          <a:p>
            <a:r>
              <a:rPr lang="en-US" sz="3600" dirty="0" smtClean="0"/>
              <a:t>Catapult and </a:t>
            </a:r>
            <a:r>
              <a:rPr lang="en-US" sz="3600" dirty="0" err="1" smtClean="0"/>
              <a:t>Veloce</a:t>
            </a:r>
            <a:r>
              <a:rPr lang="en-US" sz="3600" dirty="0" smtClean="0"/>
              <a:t> Solve the Verification Bottleneck</a:t>
            </a:r>
            <a:endParaRPr lang="en-US" sz="3600" dirty="0"/>
          </a:p>
        </p:txBody>
      </p:sp>
      <p:sp>
        <p:nvSpPr>
          <p:cNvPr id="67" name="Content Placeholder 66"/>
          <p:cNvSpPr>
            <a:spLocks noGrp="1"/>
          </p:cNvSpPr>
          <p:nvPr>
            <p:ph idx="1"/>
          </p:nvPr>
        </p:nvSpPr>
        <p:spPr>
          <a:xfrm>
            <a:off x="609600" y="1320747"/>
            <a:ext cx="10972800" cy="4495800"/>
          </a:xfrm>
        </p:spPr>
        <p:txBody>
          <a:bodyPr/>
          <a:lstStyle/>
          <a:p>
            <a:r>
              <a:rPr lang="en-US" sz="2400" dirty="0" smtClean="0"/>
              <a:t>Quickly verify synthesizable HLS C++ and RTL in the </a:t>
            </a:r>
            <a:r>
              <a:rPr lang="en-US" sz="2400" dirty="0" err="1" smtClean="0"/>
              <a:t>Tensorflow</a:t>
            </a:r>
            <a:r>
              <a:rPr lang="en-US" sz="2400" dirty="0" smtClean="0"/>
              <a:t> environment</a:t>
            </a:r>
          </a:p>
          <a:p>
            <a:pPr lvl="1"/>
            <a:r>
              <a:rPr lang="en-US" sz="2000" dirty="0" smtClean="0"/>
              <a:t>Test the quantized HLS against the floating point model in </a:t>
            </a:r>
            <a:r>
              <a:rPr lang="en-US" sz="2000" dirty="0" err="1" smtClean="0"/>
              <a:t>tensorflow</a:t>
            </a:r>
            <a:endParaRPr lang="en-US" sz="2000" dirty="0" smtClean="0"/>
          </a:p>
          <a:p>
            <a:r>
              <a:rPr lang="en-US" sz="2400" dirty="0" smtClean="0"/>
              <a:t>Reduce RTL verification from hours to minutes</a:t>
            </a:r>
          </a:p>
          <a:p>
            <a:endParaRPr lang="en-US" sz="2400" dirty="0" smtClean="0"/>
          </a:p>
          <a:p>
            <a:endParaRPr lang="en-US" sz="2400" dirty="0"/>
          </a:p>
        </p:txBody>
      </p:sp>
      <p:sp>
        <p:nvSpPr>
          <p:cNvPr id="5" name="Slide Number Placeholder 4"/>
          <p:cNvSpPr>
            <a:spLocks noGrp="1"/>
          </p:cNvSpPr>
          <p:nvPr>
            <p:ph type="sldNum" sz="quarter" idx="12"/>
          </p:nvPr>
        </p:nvSpPr>
        <p:spPr>
          <a:xfrm>
            <a:off x="4952803" y="6486772"/>
            <a:ext cx="2336800" cy="365125"/>
          </a:xfrm>
        </p:spPr>
        <p:txBody>
          <a:bodyPr/>
          <a:lstStyle/>
          <a:p>
            <a:fld id="{B8EE6C0D-8D49-4EF2-B5AB-91C9339EB8BA}" type="slidenum">
              <a:rPr lang="en-US" smtClean="0"/>
              <a:pPr/>
              <a:t>13</a:t>
            </a:fld>
            <a:endParaRPr lang="en-US" dirty="0"/>
          </a:p>
        </p:txBody>
      </p:sp>
      <p:sp>
        <p:nvSpPr>
          <p:cNvPr id="64" name="Rounded Rectangle 63"/>
          <p:cNvSpPr/>
          <p:nvPr/>
        </p:nvSpPr>
        <p:spPr>
          <a:xfrm>
            <a:off x="8103766" y="2685146"/>
            <a:ext cx="3458815" cy="2254601"/>
          </a:xfrm>
          <a:prstGeom prst="roundRect">
            <a:avLst/>
          </a:prstGeom>
          <a:solidFill>
            <a:schemeClr val="bg1">
              <a:lumMod val="65000"/>
            </a:schemeClr>
          </a:solidFill>
          <a:ln w="9525" cap="flat" cmpd="sng" algn="ctr">
            <a:solidFill>
              <a:schemeClr val="bg1"/>
            </a:solidFill>
            <a:prstDash val="solid"/>
          </a:ln>
          <a:effectLst/>
          <a:scene3d>
            <a:camera prst="orthographicFront"/>
            <a:lightRig rig="threePt" dir="t"/>
          </a:scene3d>
          <a:sp3d prstMaterial="dkEdge">
            <a:bevelT/>
          </a:sp3d>
        </p:spPr>
        <p:txBody>
          <a:bodyPr rtlCol="0" anchor="ctr"/>
          <a:lstStyle/>
          <a:p>
            <a:pPr algn="ctr"/>
            <a:endParaRPr lang="en-US" kern="0" dirty="0">
              <a:solidFill>
                <a:srgbClr val="FFFFFF"/>
              </a:solidFill>
              <a:latin typeface="Tahoma"/>
            </a:endParaRPr>
          </a:p>
        </p:txBody>
      </p:sp>
      <p:sp>
        <p:nvSpPr>
          <p:cNvPr id="24" name="Rounded Rectangle 23"/>
          <p:cNvSpPr/>
          <p:nvPr/>
        </p:nvSpPr>
        <p:spPr>
          <a:xfrm>
            <a:off x="4795947" y="2829174"/>
            <a:ext cx="2274410" cy="1952037"/>
          </a:xfrm>
          <a:prstGeom prst="roundRect">
            <a:avLst/>
          </a:prstGeom>
          <a:solidFill>
            <a:srgbClr val="00B0F0"/>
          </a:solidFill>
          <a:ln w="9525" cap="flat" cmpd="sng" algn="ctr">
            <a:solidFill>
              <a:schemeClr val="bg1"/>
            </a:solidFill>
            <a:prstDash val="solid"/>
          </a:ln>
          <a:effectLst/>
        </p:spPr>
        <p:txBody>
          <a:bodyPr rtlCol="0" anchor="ctr"/>
          <a:lstStyle/>
          <a:p>
            <a:pPr algn="ctr"/>
            <a:endParaRPr lang="en-US" sz="1400" kern="0" dirty="0">
              <a:solidFill>
                <a:schemeClr val="bg2">
                  <a:lumMod val="75000"/>
                </a:schemeClr>
              </a:solidFill>
            </a:endParaRPr>
          </a:p>
        </p:txBody>
      </p:sp>
      <p:cxnSp>
        <p:nvCxnSpPr>
          <p:cNvPr id="50" name="Straight Arrow Connector 49"/>
          <p:cNvCxnSpPr>
            <a:endCxn id="35" idx="0"/>
          </p:cNvCxnSpPr>
          <p:nvPr/>
        </p:nvCxnSpPr>
        <p:spPr>
          <a:xfrm>
            <a:off x="5934345" y="5918445"/>
            <a:ext cx="0" cy="116930"/>
          </a:xfrm>
          <a:prstGeom prst="straightConnector1">
            <a:avLst/>
          </a:prstGeom>
          <a:noFill/>
          <a:ln w="57150" cap="flat" cmpd="sng" algn="ctr">
            <a:solidFill>
              <a:schemeClr val="tx1"/>
            </a:solidFill>
            <a:prstDash val="solid"/>
            <a:tailEnd type="triangle"/>
          </a:ln>
          <a:effectLst/>
        </p:spPr>
      </p:cxnSp>
      <p:cxnSp>
        <p:nvCxnSpPr>
          <p:cNvPr id="51" name="Straight Arrow Connector 50"/>
          <p:cNvCxnSpPr>
            <a:endCxn id="28" idx="0"/>
          </p:cNvCxnSpPr>
          <p:nvPr/>
        </p:nvCxnSpPr>
        <p:spPr>
          <a:xfrm>
            <a:off x="5934345" y="4522721"/>
            <a:ext cx="16492" cy="499864"/>
          </a:xfrm>
          <a:prstGeom prst="straightConnector1">
            <a:avLst/>
          </a:prstGeom>
          <a:noFill/>
          <a:ln w="57150" cap="flat" cmpd="sng" algn="ctr">
            <a:solidFill>
              <a:schemeClr val="tx1"/>
            </a:solidFill>
            <a:prstDash val="solid"/>
            <a:tailEnd type="triangle"/>
          </a:ln>
          <a:effectLst/>
        </p:spPr>
      </p:cxnSp>
      <p:pic>
        <p:nvPicPr>
          <p:cNvPr id="11" name="Picture 10"/>
          <p:cNvPicPr>
            <a:picLocks noChangeAspect="1"/>
          </p:cNvPicPr>
          <p:nvPr/>
        </p:nvPicPr>
        <p:blipFill>
          <a:blip r:embed="rId3"/>
          <a:stretch>
            <a:fillRect/>
          </a:stretch>
        </p:blipFill>
        <p:spPr>
          <a:xfrm>
            <a:off x="600734" y="4430242"/>
            <a:ext cx="1615684" cy="1133356"/>
          </a:xfrm>
          <a:prstGeom prst="rect">
            <a:avLst/>
          </a:prstGeom>
        </p:spPr>
      </p:pic>
      <p:pic>
        <p:nvPicPr>
          <p:cNvPr id="9" name="Picture 8"/>
          <p:cNvPicPr>
            <a:picLocks noChangeAspect="1"/>
          </p:cNvPicPr>
          <p:nvPr/>
        </p:nvPicPr>
        <p:blipFill>
          <a:blip r:embed="rId4"/>
          <a:stretch>
            <a:fillRect/>
          </a:stretch>
        </p:blipFill>
        <p:spPr>
          <a:xfrm>
            <a:off x="2113502" y="2599619"/>
            <a:ext cx="2231871" cy="600723"/>
          </a:xfrm>
          <a:prstGeom prst="rect">
            <a:avLst/>
          </a:prstGeom>
        </p:spPr>
      </p:pic>
      <p:grpSp>
        <p:nvGrpSpPr>
          <p:cNvPr id="27" name="Group 26"/>
          <p:cNvGrpSpPr/>
          <p:nvPr/>
        </p:nvGrpSpPr>
        <p:grpSpPr>
          <a:xfrm>
            <a:off x="2113503" y="2660031"/>
            <a:ext cx="2091258" cy="887756"/>
            <a:chOff x="1456544" y="2094207"/>
            <a:chExt cx="3073450" cy="887756"/>
          </a:xfrm>
        </p:grpSpPr>
        <p:sp>
          <p:nvSpPr>
            <p:cNvPr id="13" name="Rounded Rectangle 12"/>
            <p:cNvSpPr/>
            <p:nvPr/>
          </p:nvSpPr>
          <p:spPr>
            <a:xfrm>
              <a:off x="1456544" y="2094207"/>
              <a:ext cx="3073450" cy="880299"/>
            </a:xfrm>
            <a:prstGeom prst="roundRect">
              <a:avLst/>
            </a:prstGeom>
            <a:noFill/>
            <a:ln w="9525" cap="flat" cmpd="sng" algn="ctr">
              <a:solidFill>
                <a:schemeClr val="bg2"/>
              </a:solidFill>
              <a:prstDash val="solid"/>
            </a:ln>
            <a:effectLst>
              <a:outerShdw blurRad="50800" dist="38100" dir="5400000" algn="t" rotWithShape="0">
                <a:prstClr val="black">
                  <a:alpha val="40000"/>
                </a:prstClr>
              </a:outerShdw>
            </a:effectLst>
          </p:spPr>
          <p:txBody>
            <a:bodyPr rtlCol="0" anchor="ctr"/>
            <a:lstStyle/>
            <a:p>
              <a:pPr algn="ctr"/>
              <a:endParaRPr lang="en-US" kern="0">
                <a:solidFill>
                  <a:srgbClr val="FFFFFF"/>
                </a:solidFill>
                <a:latin typeface="Tahoma"/>
              </a:endParaRPr>
            </a:p>
          </p:txBody>
        </p:sp>
        <p:sp>
          <p:nvSpPr>
            <p:cNvPr id="14" name="TextBox 13"/>
            <p:cNvSpPr txBox="1"/>
            <p:nvPr/>
          </p:nvSpPr>
          <p:spPr>
            <a:xfrm>
              <a:off x="1809866" y="2458743"/>
              <a:ext cx="2528145" cy="523220"/>
            </a:xfrm>
            <a:prstGeom prst="rect">
              <a:avLst/>
            </a:prstGeom>
            <a:noFill/>
          </p:spPr>
          <p:txBody>
            <a:bodyPr wrap="square" rtlCol="0">
              <a:spAutoFit/>
            </a:bodyPr>
            <a:lstStyle/>
            <a:p>
              <a:r>
                <a:rPr lang="en-US" sz="1400" b="1" dirty="0"/>
                <a:t>AI Development </a:t>
              </a:r>
              <a:r>
                <a:rPr lang="en-US" sz="1400" b="1" dirty="0" smtClean="0"/>
                <a:t>Platform</a:t>
              </a:r>
              <a:endParaRPr lang="en-US" sz="1400" b="1" dirty="0"/>
            </a:p>
          </p:txBody>
        </p:sp>
      </p:grpSp>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8472" y="4472985"/>
            <a:ext cx="1501554" cy="1051411"/>
          </a:xfrm>
          <a:prstGeom prst="rect">
            <a:avLst/>
          </a:prstGeom>
        </p:spPr>
      </p:pic>
      <p:sp>
        <p:nvSpPr>
          <p:cNvPr id="17" name="Rounded Rectangle 16"/>
          <p:cNvSpPr/>
          <p:nvPr/>
        </p:nvSpPr>
        <p:spPr>
          <a:xfrm>
            <a:off x="4945186" y="4266015"/>
            <a:ext cx="1978318" cy="465137"/>
          </a:xfrm>
          <a:prstGeom prst="roundRect">
            <a:avLst/>
          </a:prstGeom>
          <a:solidFill>
            <a:schemeClr val="bg1">
              <a:lumMod val="50000"/>
            </a:schemeClr>
          </a:solidFill>
          <a:ln w="9525" cap="flat" cmpd="sng" algn="ctr">
            <a:solidFill>
              <a:schemeClr val="bg1"/>
            </a:solidFill>
            <a:prstDash val="solid"/>
          </a:ln>
          <a:effectLst/>
          <a:scene3d>
            <a:camera prst="orthographicFront"/>
            <a:lightRig rig="threePt" dir="t"/>
          </a:scene3d>
          <a:sp3d prstMaterial="dkEdge">
            <a:bevelT/>
          </a:sp3d>
        </p:spPr>
        <p:txBody>
          <a:bodyPr rtlCol="0" anchor="ctr"/>
          <a:lstStyle/>
          <a:p>
            <a:pPr algn="ctr"/>
            <a:r>
              <a:rPr lang="en-US" sz="1600" kern="0" dirty="0">
                <a:solidFill>
                  <a:srgbClr val="FFFFFF"/>
                </a:solidFill>
                <a:latin typeface="Tahoma"/>
              </a:rPr>
              <a:t>HLS Model in C++</a:t>
            </a:r>
          </a:p>
        </p:txBody>
      </p:sp>
      <p:cxnSp>
        <p:nvCxnSpPr>
          <p:cNvPr id="23" name="Straight Arrow Connector 22"/>
          <p:cNvCxnSpPr>
            <a:stCxn id="13" idx="2"/>
            <a:endCxn id="16" idx="0"/>
          </p:cNvCxnSpPr>
          <p:nvPr/>
        </p:nvCxnSpPr>
        <p:spPr>
          <a:xfrm>
            <a:off x="3159132" y="3540330"/>
            <a:ext cx="117" cy="932655"/>
          </a:xfrm>
          <a:prstGeom prst="straightConnector1">
            <a:avLst/>
          </a:prstGeom>
          <a:noFill/>
          <a:ln w="57150" cap="flat" cmpd="sng" algn="ctr">
            <a:solidFill>
              <a:schemeClr val="tx1"/>
            </a:solidFill>
            <a:prstDash val="solid"/>
            <a:headEnd type="triangle" w="med" len="med"/>
            <a:tailEnd type="triangle" w="med" len="med"/>
          </a:ln>
          <a:effectLst/>
        </p:spPr>
      </p:cxnSp>
      <p:sp>
        <p:nvSpPr>
          <p:cNvPr id="28" name="Rounded Rectangle 27"/>
          <p:cNvSpPr/>
          <p:nvPr/>
        </p:nvSpPr>
        <p:spPr>
          <a:xfrm>
            <a:off x="4961678" y="5022585"/>
            <a:ext cx="1978318" cy="895859"/>
          </a:xfrm>
          <a:prstGeom prst="roundRect">
            <a:avLst/>
          </a:prstGeom>
          <a:solidFill>
            <a:srgbClr val="0070C0"/>
          </a:solidFill>
          <a:ln w="9525" cap="flat" cmpd="sng" algn="ctr">
            <a:solidFill>
              <a:schemeClr val="bg1"/>
            </a:solidFill>
            <a:prstDash val="solid"/>
          </a:ln>
          <a:effectLst/>
          <a:scene3d>
            <a:camera prst="orthographicFront"/>
            <a:lightRig rig="threePt" dir="t"/>
          </a:scene3d>
          <a:sp3d prstMaterial="dkEdge">
            <a:bevelT/>
          </a:sp3d>
        </p:spPr>
        <p:txBody>
          <a:bodyPr rtlCol="0" anchor="ctr"/>
          <a:lstStyle/>
          <a:p>
            <a:pPr algn="ctr"/>
            <a:r>
              <a:rPr lang="en-US" sz="2000" b="1" kern="0" dirty="0">
                <a:solidFill>
                  <a:srgbClr val="FFFFFF"/>
                </a:solidFill>
                <a:latin typeface="Tahoma"/>
              </a:rPr>
              <a:t>Catapult HLS</a:t>
            </a:r>
          </a:p>
        </p:txBody>
      </p:sp>
      <p:cxnSp>
        <p:nvCxnSpPr>
          <p:cNvPr id="34" name="Straight Arrow Connector 33"/>
          <p:cNvCxnSpPr/>
          <p:nvPr/>
        </p:nvCxnSpPr>
        <p:spPr>
          <a:xfrm>
            <a:off x="1533971" y="4130389"/>
            <a:ext cx="0" cy="425850"/>
          </a:xfrm>
          <a:prstGeom prst="straightConnector1">
            <a:avLst/>
          </a:prstGeom>
          <a:noFill/>
          <a:ln w="57150" cap="flat" cmpd="sng" algn="ctr">
            <a:solidFill>
              <a:schemeClr val="tx1"/>
            </a:solidFill>
            <a:prstDash val="solid"/>
            <a:tailEnd type="triangle"/>
          </a:ln>
          <a:effectLst/>
        </p:spPr>
      </p:cxnSp>
      <p:cxnSp>
        <p:nvCxnSpPr>
          <p:cNvPr id="38" name="Straight Arrow Connector 37"/>
          <p:cNvCxnSpPr/>
          <p:nvPr/>
        </p:nvCxnSpPr>
        <p:spPr>
          <a:xfrm>
            <a:off x="1501753" y="4096394"/>
            <a:ext cx="3312809" cy="24545"/>
          </a:xfrm>
          <a:prstGeom prst="straightConnector1">
            <a:avLst/>
          </a:prstGeom>
          <a:noFill/>
          <a:ln w="57150" cap="flat" cmpd="sng" algn="ctr">
            <a:solidFill>
              <a:schemeClr val="tx1"/>
            </a:solidFill>
            <a:prstDash val="solid"/>
            <a:headEnd type="none" w="med" len="med"/>
            <a:tailEnd type="triangle" w="med" len="med"/>
          </a:ln>
          <a:effectLst/>
        </p:spPr>
      </p:cxnSp>
      <p:sp>
        <p:nvSpPr>
          <p:cNvPr id="35" name="Rounded Rectangle 34"/>
          <p:cNvSpPr/>
          <p:nvPr/>
        </p:nvSpPr>
        <p:spPr>
          <a:xfrm>
            <a:off x="4945186" y="6035375"/>
            <a:ext cx="1978318" cy="465137"/>
          </a:xfrm>
          <a:prstGeom prst="roundRect">
            <a:avLst/>
          </a:prstGeom>
          <a:solidFill>
            <a:schemeClr val="bg1">
              <a:lumMod val="50000"/>
            </a:schemeClr>
          </a:solidFill>
          <a:ln w="9525" cap="flat" cmpd="sng" algn="ctr">
            <a:solidFill>
              <a:schemeClr val="bg1"/>
            </a:solidFill>
            <a:prstDash val="solid"/>
          </a:ln>
          <a:effectLst/>
          <a:scene3d>
            <a:camera prst="orthographicFront"/>
            <a:lightRig rig="threePt" dir="t"/>
          </a:scene3d>
          <a:sp3d prstMaterial="dkEdge">
            <a:bevelT/>
          </a:sp3d>
        </p:spPr>
        <p:txBody>
          <a:bodyPr rtlCol="0" anchor="ctr"/>
          <a:lstStyle/>
          <a:p>
            <a:pPr algn="ctr"/>
            <a:r>
              <a:rPr lang="en-US" sz="1600" kern="0" dirty="0" smtClean="0">
                <a:solidFill>
                  <a:srgbClr val="FFFFFF"/>
                </a:solidFill>
                <a:latin typeface="Tahoma"/>
              </a:rPr>
              <a:t>Optimized RTL</a:t>
            </a:r>
            <a:endParaRPr lang="en-US" sz="1600" kern="0" dirty="0">
              <a:solidFill>
                <a:srgbClr val="FFFFFF"/>
              </a:solidFill>
              <a:latin typeface="Tahoma"/>
            </a:endParaRPr>
          </a:p>
        </p:txBody>
      </p:sp>
      <p:sp>
        <p:nvSpPr>
          <p:cNvPr id="39" name="Rectangle 38"/>
          <p:cNvSpPr/>
          <p:nvPr/>
        </p:nvSpPr>
        <p:spPr>
          <a:xfrm>
            <a:off x="9227144" y="3540330"/>
            <a:ext cx="2088735" cy="1026367"/>
          </a:xfrm>
          <a:prstGeom prst="rect">
            <a:avLst/>
          </a:prstGeom>
          <a:solidFill>
            <a:schemeClr val="accent1">
              <a:lumMod val="20000"/>
              <a:lumOff val="80000"/>
            </a:schemeClr>
          </a:solidFill>
          <a:ln w="9525" cap="flat" cmpd="sng" algn="ctr">
            <a:solidFill>
              <a:schemeClr val="tx1"/>
            </a:solidFill>
            <a:prstDash val="solid"/>
          </a:ln>
          <a:effectLst>
            <a:innerShdw blurRad="63500" dist="50800" dir="2700000">
              <a:prstClr val="black">
                <a:alpha val="50000"/>
              </a:prstClr>
            </a:innerShdw>
          </a:effectLst>
        </p:spPr>
        <p:txBody>
          <a:bodyPr rtlCol="0" anchor="t"/>
          <a:lstStyle>
            <a:defPPr>
              <a:defRPr lang="en-US"/>
            </a:defPPr>
            <a:lvl1pPr algn="l" rtl="0" fontAlgn="base">
              <a:spcBef>
                <a:spcPct val="0"/>
              </a:spcBef>
              <a:spcAft>
                <a:spcPct val="0"/>
              </a:spcAft>
              <a:defRPr sz="4300" kern="1200">
                <a:solidFill>
                  <a:schemeClr val="tx1"/>
                </a:solidFill>
                <a:latin typeface="Tahoma" pitchFamily="-112" charset="0"/>
                <a:ea typeface="ＭＳ Ｐゴシック" pitchFamily="-112" charset="-128"/>
                <a:cs typeface="+mn-cs"/>
              </a:defRPr>
            </a:lvl1pPr>
            <a:lvl2pPr marL="609468" algn="l" rtl="0" fontAlgn="base">
              <a:spcBef>
                <a:spcPct val="0"/>
              </a:spcBef>
              <a:spcAft>
                <a:spcPct val="0"/>
              </a:spcAft>
              <a:defRPr sz="4300" kern="1200">
                <a:solidFill>
                  <a:schemeClr val="tx1"/>
                </a:solidFill>
                <a:latin typeface="Tahoma" pitchFamily="-112" charset="0"/>
                <a:ea typeface="ＭＳ Ｐゴシック" pitchFamily="-112" charset="-128"/>
                <a:cs typeface="+mn-cs"/>
              </a:defRPr>
            </a:lvl2pPr>
            <a:lvl3pPr marL="1218936" algn="l" rtl="0" fontAlgn="base">
              <a:spcBef>
                <a:spcPct val="0"/>
              </a:spcBef>
              <a:spcAft>
                <a:spcPct val="0"/>
              </a:spcAft>
              <a:defRPr sz="4300" kern="1200">
                <a:solidFill>
                  <a:schemeClr val="tx1"/>
                </a:solidFill>
                <a:latin typeface="Tahoma" pitchFamily="-112" charset="0"/>
                <a:ea typeface="ＭＳ Ｐゴシック" pitchFamily="-112" charset="-128"/>
                <a:cs typeface="+mn-cs"/>
              </a:defRPr>
            </a:lvl3pPr>
            <a:lvl4pPr marL="1828404" algn="l" rtl="0" fontAlgn="base">
              <a:spcBef>
                <a:spcPct val="0"/>
              </a:spcBef>
              <a:spcAft>
                <a:spcPct val="0"/>
              </a:spcAft>
              <a:defRPr sz="4300" kern="1200">
                <a:solidFill>
                  <a:schemeClr val="tx1"/>
                </a:solidFill>
                <a:latin typeface="Tahoma" pitchFamily="-112" charset="0"/>
                <a:ea typeface="ＭＳ Ｐゴシック" pitchFamily="-112" charset="-128"/>
                <a:cs typeface="+mn-cs"/>
              </a:defRPr>
            </a:lvl4pPr>
            <a:lvl5pPr marL="2437872" algn="l" rtl="0" fontAlgn="base">
              <a:spcBef>
                <a:spcPct val="0"/>
              </a:spcBef>
              <a:spcAft>
                <a:spcPct val="0"/>
              </a:spcAft>
              <a:defRPr sz="4300" kern="1200">
                <a:solidFill>
                  <a:schemeClr val="tx1"/>
                </a:solidFill>
                <a:latin typeface="Tahoma" pitchFamily="-112" charset="0"/>
                <a:ea typeface="ＭＳ Ｐゴシック" pitchFamily="-112" charset="-128"/>
                <a:cs typeface="+mn-cs"/>
              </a:defRPr>
            </a:lvl5pPr>
            <a:lvl6pPr marL="3047340" algn="l" defTabSz="1218936" rtl="0" eaLnBrk="1" latinLnBrk="0" hangingPunct="1">
              <a:defRPr sz="4300" kern="1200">
                <a:solidFill>
                  <a:schemeClr val="tx1"/>
                </a:solidFill>
                <a:latin typeface="Tahoma" pitchFamily="-112" charset="0"/>
                <a:ea typeface="ＭＳ Ｐゴシック" pitchFamily="-112" charset="-128"/>
                <a:cs typeface="+mn-cs"/>
              </a:defRPr>
            </a:lvl6pPr>
            <a:lvl7pPr marL="3656808" algn="l" defTabSz="1218936" rtl="0" eaLnBrk="1" latinLnBrk="0" hangingPunct="1">
              <a:defRPr sz="4300" kern="1200">
                <a:solidFill>
                  <a:schemeClr val="tx1"/>
                </a:solidFill>
                <a:latin typeface="Tahoma" pitchFamily="-112" charset="0"/>
                <a:ea typeface="ＭＳ Ｐゴシック" pitchFamily="-112" charset="-128"/>
                <a:cs typeface="+mn-cs"/>
              </a:defRPr>
            </a:lvl7pPr>
            <a:lvl8pPr marL="4266275" algn="l" defTabSz="1218936" rtl="0" eaLnBrk="1" latinLnBrk="0" hangingPunct="1">
              <a:defRPr sz="4300" kern="1200">
                <a:solidFill>
                  <a:schemeClr val="tx1"/>
                </a:solidFill>
                <a:latin typeface="Tahoma" pitchFamily="-112" charset="0"/>
                <a:ea typeface="ＭＳ Ｐゴシック" pitchFamily="-112" charset="-128"/>
                <a:cs typeface="+mn-cs"/>
              </a:defRPr>
            </a:lvl8pPr>
            <a:lvl9pPr marL="4875744" algn="l" defTabSz="1218936" rtl="0" eaLnBrk="1" latinLnBrk="0" hangingPunct="1">
              <a:defRPr sz="4300" kern="1200">
                <a:solidFill>
                  <a:schemeClr val="tx1"/>
                </a:solidFill>
                <a:latin typeface="Tahoma" pitchFamily="-112" charset="0"/>
                <a:ea typeface="ＭＳ Ｐゴシック" pitchFamily="-112" charset="-128"/>
                <a:cs typeface="+mn-cs"/>
              </a:defRPr>
            </a:lvl9pPr>
          </a:lstStyle>
          <a:p>
            <a:pPr marL="0" marR="0" indent="0" algn="ctr" defTabSz="914400" eaLnBrk="1" fontAlgn="auto" latinLnBrk="0" hangingPunct="1">
              <a:lnSpc>
                <a:spcPct val="100000"/>
              </a:lnSpc>
              <a:spcBef>
                <a:spcPts val="0"/>
              </a:spcBef>
              <a:spcAft>
                <a:spcPts val="0"/>
              </a:spcAft>
              <a:buClrTx/>
              <a:buSzTx/>
              <a:buFontTx/>
              <a:buNone/>
              <a:tabLst/>
            </a:pPr>
            <a:r>
              <a:rPr lang="en-US" sz="1400" b="1" kern="0" dirty="0" smtClean="0">
                <a:latin typeface="Times New Roman" panose="02020603050405020304" pitchFamily="18" charset="0"/>
                <a:cs typeface="Times New Roman" panose="02020603050405020304" pitchFamily="18" charset="0"/>
              </a:rPr>
              <a:t>Synthesized RTL model</a:t>
            </a:r>
            <a:br>
              <a:rPr lang="en-US" sz="1400" b="1" kern="0" dirty="0" smtClean="0">
                <a:latin typeface="Times New Roman" panose="02020603050405020304" pitchFamily="18" charset="0"/>
                <a:cs typeface="Times New Roman" panose="02020603050405020304" pitchFamily="18" charset="0"/>
              </a:rPr>
            </a:br>
            <a:r>
              <a:rPr lang="en-US" sz="1200" b="1" kern="0" dirty="0" smtClean="0">
                <a:solidFill>
                  <a:srgbClr val="FF0000"/>
                </a:solidFill>
                <a:latin typeface="Courier New" panose="02070309020205020404" pitchFamily="49" charset="0"/>
                <a:cs typeface="Courier New" panose="02070309020205020404" pitchFamily="49" charset="0"/>
              </a:rPr>
              <a:t>module </a:t>
            </a:r>
            <a:r>
              <a:rPr lang="en-US" sz="1200" b="1" kern="0" dirty="0" err="1" smtClean="0">
                <a:solidFill>
                  <a:srgbClr val="FF0000"/>
                </a:solidFill>
                <a:latin typeface="Courier New" panose="02070309020205020404" pitchFamily="49" charset="0"/>
                <a:cs typeface="Courier New" panose="02070309020205020404" pitchFamily="49" charset="0"/>
              </a:rPr>
              <a:t>yolo_tiny</a:t>
            </a:r>
            <a:r>
              <a:rPr lang="en-US" sz="1200" b="1" kern="0" dirty="0" smtClean="0">
                <a:solidFill>
                  <a:srgbClr val="FF0000"/>
                </a:solidFill>
                <a:latin typeface="Courier New" panose="02070309020205020404" pitchFamily="49" charset="0"/>
                <a:cs typeface="Courier New" panose="02070309020205020404" pitchFamily="49" charset="0"/>
              </a:rPr>
              <a:t>(…)</a:t>
            </a:r>
            <a:endParaRPr lang="en-US" sz="1200" b="1" kern="0" dirty="0">
              <a:solidFill>
                <a:srgbClr val="FF0000"/>
              </a:solidFill>
              <a:latin typeface="Courier New" panose="02070309020205020404" pitchFamily="49" charset="0"/>
              <a:cs typeface="Courier New" panose="02070309020205020404" pitchFamily="49" charset="0"/>
            </a:endParaRPr>
          </a:p>
        </p:txBody>
      </p:sp>
      <p:grpSp>
        <p:nvGrpSpPr>
          <p:cNvPr id="40" name="Group 39"/>
          <p:cNvGrpSpPr/>
          <p:nvPr/>
        </p:nvGrpSpPr>
        <p:grpSpPr>
          <a:xfrm rot="5400000">
            <a:off x="7857218" y="3119874"/>
            <a:ext cx="658097" cy="2235551"/>
            <a:chOff x="2782931" y="3512156"/>
            <a:chExt cx="658097" cy="1766083"/>
          </a:xfrm>
        </p:grpSpPr>
        <p:sp>
          <p:nvSpPr>
            <p:cNvPr id="41" name="Down Arrow 40"/>
            <p:cNvSpPr/>
            <p:nvPr/>
          </p:nvSpPr>
          <p:spPr>
            <a:xfrm rot="10800000" flipH="1">
              <a:off x="2935701" y="3567306"/>
              <a:ext cx="505327" cy="1710933"/>
            </a:xfrm>
            <a:prstGeom prst="downArrow">
              <a:avLst/>
            </a:prstGeom>
            <a:solidFill>
              <a:srgbClr val="92D050"/>
            </a:solidFill>
            <a:ln w="9525" cap="flat" cmpd="sng" algn="ctr">
              <a:solidFill>
                <a:schemeClr val="tx1"/>
              </a:solidFill>
              <a:prstDash val="solid"/>
            </a:ln>
            <a:effectLst>
              <a:innerShdw blurRad="63500" dist="50800" dir="2700000">
                <a:prstClr val="black">
                  <a:alpha val="50000"/>
                </a:prstClr>
              </a:innerShdw>
            </a:effectLst>
          </p:spPr>
          <p:txBody>
            <a:bodyPr vert="vert270" rtlCol="0" anchor="t"/>
            <a:lstStyle/>
            <a:p>
              <a:pPr algn="ctr"/>
              <a:endParaRPr lang="en-US" sz="1050" b="1" kern="0" dirty="0">
                <a:solidFill>
                  <a:srgbClr val="002060"/>
                </a:solidFill>
                <a:latin typeface="Times New Roman" panose="02020603050405020304" pitchFamily="18" charset="0"/>
                <a:ea typeface="ＭＳ Ｐゴシック" pitchFamily="-112" charset="-128"/>
                <a:cs typeface="Times New Roman" panose="02020603050405020304" pitchFamily="18" charset="0"/>
              </a:endParaRPr>
            </a:p>
          </p:txBody>
        </p:sp>
        <p:sp>
          <p:nvSpPr>
            <p:cNvPr id="42" name="TextBox 41"/>
            <p:cNvSpPr txBox="1"/>
            <p:nvPr/>
          </p:nvSpPr>
          <p:spPr>
            <a:xfrm rot="16200000">
              <a:off x="2162397" y="4132690"/>
              <a:ext cx="1764287" cy="523220"/>
            </a:xfrm>
            <a:prstGeom prst="rect">
              <a:avLst/>
            </a:prstGeom>
            <a:noFill/>
          </p:spPr>
          <p:txBody>
            <a:bodyPr wrap="square" rtlCol="0">
              <a:spAutoFit/>
            </a:bodyPr>
            <a:lstStyle/>
            <a:p>
              <a:pPr algn="ctr"/>
              <a:r>
                <a:rPr lang="en-US" sz="1400" b="1" u="sng" kern="0" dirty="0" err="1">
                  <a:latin typeface="Times New Roman" panose="02020603050405020304" pitchFamily="18" charset="0"/>
                  <a:ea typeface="ＭＳ Ｐゴシック" pitchFamily="-112" charset="-128"/>
                  <a:cs typeface="Times New Roman" panose="02020603050405020304" pitchFamily="18" charset="0"/>
                </a:rPr>
                <a:t>XlAcChannelMaster</a:t>
              </a:r>
              <a:r>
                <a:rPr lang="en-US" sz="1400" u="sng" dirty="0" smtClean="0"/>
                <a:t> </a:t>
              </a:r>
              <a:r>
                <a:rPr lang="en-US" sz="1400" b="1" kern="0" dirty="0">
                  <a:latin typeface="Times New Roman" panose="02020603050405020304" pitchFamily="18" charset="0"/>
                  <a:ea typeface="ＭＳ Ｐゴシック" pitchFamily="-112" charset="-128"/>
                  <a:cs typeface="Times New Roman" panose="02020603050405020304" pitchFamily="18" charset="0"/>
                </a:rPr>
                <a:t>(</a:t>
              </a:r>
              <a:r>
                <a:rPr lang="en-US" sz="1400" b="1" kern="0" dirty="0" err="1">
                  <a:latin typeface="Times New Roman" panose="02020603050405020304" pitchFamily="18" charset="0"/>
                  <a:ea typeface="ＭＳ Ｐゴシック" pitchFamily="-112" charset="-128"/>
                  <a:cs typeface="Times New Roman" panose="02020603050405020304" pitchFamily="18" charset="0"/>
                </a:rPr>
                <a:t>driver+xactor</a:t>
              </a:r>
              <a:r>
                <a:rPr lang="en-US" sz="1400" b="1" kern="0" dirty="0">
                  <a:latin typeface="Times New Roman" panose="02020603050405020304" pitchFamily="18" charset="0"/>
                  <a:ea typeface="ＭＳ Ｐゴシック" pitchFamily="-112" charset="-128"/>
                  <a:cs typeface="Times New Roman" panose="02020603050405020304" pitchFamily="18" charset="0"/>
                </a:rPr>
                <a:t>)</a:t>
              </a:r>
            </a:p>
          </p:txBody>
        </p:sp>
      </p:grpSp>
      <p:grpSp>
        <p:nvGrpSpPr>
          <p:cNvPr id="43" name="Group 42"/>
          <p:cNvGrpSpPr/>
          <p:nvPr/>
        </p:nvGrpSpPr>
        <p:grpSpPr>
          <a:xfrm rot="5400000">
            <a:off x="7857668" y="2584067"/>
            <a:ext cx="658096" cy="2234652"/>
            <a:chOff x="3633187" y="3520173"/>
            <a:chExt cx="658096" cy="1766082"/>
          </a:xfrm>
        </p:grpSpPr>
        <p:sp>
          <p:nvSpPr>
            <p:cNvPr id="44" name="Down Arrow 43"/>
            <p:cNvSpPr/>
            <p:nvPr/>
          </p:nvSpPr>
          <p:spPr>
            <a:xfrm rot="10800000" flipV="1">
              <a:off x="3785956" y="3575322"/>
              <a:ext cx="505327" cy="1710933"/>
            </a:xfrm>
            <a:prstGeom prst="downArrow">
              <a:avLst/>
            </a:prstGeom>
            <a:solidFill>
              <a:srgbClr val="92D050"/>
            </a:solidFill>
            <a:ln w="9525" cap="flat" cmpd="sng" algn="ctr">
              <a:solidFill>
                <a:schemeClr val="tx1"/>
              </a:solidFill>
              <a:prstDash val="solid"/>
            </a:ln>
            <a:effectLst>
              <a:innerShdw blurRad="63500" dist="50800" dir="2700000">
                <a:prstClr val="black">
                  <a:alpha val="50000"/>
                </a:prstClr>
              </a:innerShdw>
            </a:effectLst>
          </p:spPr>
          <p:txBody>
            <a:bodyPr vert="vert270" rtlCol="0" anchor="t"/>
            <a:lstStyle/>
            <a:p>
              <a:pPr algn="ctr"/>
              <a:endParaRPr lang="en-US" sz="1050" b="1" kern="0" dirty="0">
                <a:solidFill>
                  <a:srgbClr val="002060"/>
                </a:solidFill>
                <a:latin typeface="Times New Roman" panose="02020603050405020304" pitchFamily="18" charset="0"/>
                <a:ea typeface="ＭＳ Ｐゴシック" pitchFamily="-112" charset="-128"/>
                <a:cs typeface="Times New Roman" panose="02020603050405020304" pitchFamily="18" charset="0"/>
              </a:endParaRPr>
            </a:p>
          </p:txBody>
        </p:sp>
        <p:sp>
          <p:nvSpPr>
            <p:cNvPr id="45" name="TextBox 44"/>
            <p:cNvSpPr txBox="1"/>
            <p:nvPr/>
          </p:nvSpPr>
          <p:spPr>
            <a:xfrm rot="16200000">
              <a:off x="3012653" y="4140707"/>
              <a:ext cx="1764287" cy="523220"/>
            </a:xfrm>
            <a:prstGeom prst="rect">
              <a:avLst/>
            </a:prstGeom>
            <a:noFill/>
          </p:spPr>
          <p:txBody>
            <a:bodyPr wrap="square" rtlCol="0">
              <a:spAutoFit/>
            </a:bodyPr>
            <a:lstStyle/>
            <a:p>
              <a:pPr algn="ctr"/>
              <a:r>
                <a:rPr lang="en-US" sz="1400" b="1" u="sng" kern="0" dirty="0" err="1" smtClean="0">
                  <a:latin typeface="Times New Roman" panose="02020603050405020304" pitchFamily="18" charset="0"/>
                  <a:ea typeface="ＭＳ Ｐゴシック" pitchFamily="-112" charset="-128"/>
                  <a:cs typeface="Times New Roman" panose="02020603050405020304" pitchFamily="18" charset="0"/>
                </a:rPr>
                <a:t>XlAcChannelSlave</a:t>
              </a:r>
              <a:r>
                <a:rPr lang="en-US" sz="1400" b="1" u="sng" kern="0" dirty="0" smtClean="0">
                  <a:latin typeface="Times New Roman" panose="02020603050405020304" pitchFamily="18" charset="0"/>
                  <a:ea typeface="ＭＳ Ｐゴシック" pitchFamily="-112" charset="-128"/>
                  <a:cs typeface="Times New Roman" panose="02020603050405020304" pitchFamily="18" charset="0"/>
                </a:rPr>
                <a:t/>
              </a:r>
              <a:br>
                <a:rPr lang="en-US" sz="1400" b="1" u="sng" kern="0" dirty="0" smtClean="0">
                  <a:latin typeface="Times New Roman" panose="02020603050405020304" pitchFamily="18" charset="0"/>
                  <a:ea typeface="ＭＳ Ｐゴシック" pitchFamily="-112" charset="-128"/>
                  <a:cs typeface="Times New Roman" panose="02020603050405020304" pitchFamily="18" charset="0"/>
                </a:rPr>
              </a:br>
              <a:r>
                <a:rPr lang="en-US" sz="1400" b="1" kern="0" dirty="0" smtClean="0">
                  <a:latin typeface="Times New Roman" panose="02020603050405020304" pitchFamily="18" charset="0"/>
                  <a:ea typeface="ＭＳ Ｐゴシック" pitchFamily="-112" charset="-128"/>
                  <a:cs typeface="Times New Roman" panose="02020603050405020304" pitchFamily="18" charset="0"/>
                </a:rPr>
                <a:t>(</a:t>
              </a:r>
              <a:r>
                <a:rPr lang="en-US" sz="1400" b="1" kern="0" dirty="0" err="1" smtClean="0">
                  <a:latin typeface="Times New Roman" panose="02020603050405020304" pitchFamily="18" charset="0"/>
                  <a:ea typeface="ＭＳ Ｐゴシック" pitchFamily="-112" charset="-128"/>
                  <a:cs typeface="Times New Roman" panose="02020603050405020304" pitchFamily="18" charset="0"/>
                </a:rPr>
                <a:t>driver+xactor</a:t>
              </a:r>
              <a:r>
                <a:rPr lang="en-US" sz="1400" b="1" kern="0" dirty="0">
                  <a:latin typeface="Times New Roman" panose="02020603050405020304" pitchFamily="18" charset="0"/>
                  <a:ea typeface="ＭＳ Ｐゴシック" pitchFamily="-112" charset="-128"/>
                  <a:cs typeface="Times New Roman" panose="02020603050405020304" pitchFamily="18" charset="0"/>
                </a:rPr>
                <a:t>)</a:t>
              </a:r>
            </a:p>
          </p:txBody>
        </p:sp>
      </p:grpSp>
      <p:sp>
        <p:nvSpPr>
          <p:cNvPr id="57" name="TextBox 56"/>
          <p:cNvSpPr txBox="1"/>
          <p:nvPr/>
        </p:nvSpPr>
        <p:spPr>
          <a:xfrm>
            <a:off x="4814562" y="2855406"/>
            <a:ext cx="2249364" cy="646331"/>
          </a:xfrm>
          <a:prstGeom prst="rect">
            <a:avLst/>
          </a:prstGeom>
          <a:noFill/>
        </p:spPr>
        <p:txBody>
          <a:bodyPr wrap="square" rtlCol="0">
            <a:spAutoFit/>
          </a:bodyPr>
          <a:lstStyle/>
          <a:p>
            <a:pPr algn="ctr"/>
            <a:r>
              <a:rPr lang="en-US" dirty="0" err="1" smtClean="0">
                <a:solidFill>
                  <a:schemeClr val="bg1"/>
                </a:solidFill>
              </a:rPr>
              <a:t>Tensorflow</a:t>
            </a:r>
            <a:r>
              <a:rPr lang="en-US" dirty="0" smtClean="0">
                <a:solidFill>
                  <a:schemeClr val="bg1"/>
                </a:solidFill>
              </a:rPr>
              <a:t> </a:t>
            </a:r>
            <a:r>
              <a:rPr lang="en-US" dirty="0">
                <a:solidFill>
                  <a:schemeClr val="bg1"/>
                </a:solidFill>
              </a:rPr>
              <a:t>Operator API Wrapper</a:t>
            </a:r>
          </a:p>
        </p:txBody>
      </p:sp>
      <p:sp>
        <p:nvSpPr>
          <p:cNvPr id="58" name="Rectangle 57"/>
          <p:cNvSpPr/>
          <p:nvPr/>
        </p:nvSpPr>
        <p:spPr>
          <a:xfrm>
            <a:off x="4748035" y="3438367"/>
            <a:ext cx="2366573" cy="830997"/>
          </a:xfrm>
          <a:prstGeom prst="rect">
            <a:avLst/>
          </a:prstGeom>
        </p:spPr>
        <p:txBody>
          <a:bodyPr wrap="square">
            <a:spAutoFit/>
          </a:bodyPr>
          <a:lstStyle/>
          <a:p>
            <a:pPr algn="ctr"/>
            <a:r>
              <a:rPr lang="en-US" sz="1600" b="1" kern="0" dirty="0">
                <a:latin typeface="Times New Roman" panose="02020603050405020304" pitchFamily="18" charset="0"/>
                <a:cs typeface="Times New Roman" panose="02020603050405020304" pitchFamily="18" charset="0"/>
              </a:rPr>
              <a:t>Driver “proxy” </a:t>
            </a:r>
            <a:endParaRPr lang="en-US" sz="1600" b="1" kern="0" dirty="0" smtClean="0">
              <a:latin typeface="Times New Roman" panose="02020603050405020304" pitchFamily="18" charset="0"/>
              <a:cs typeface="Times New Roman" panose="02020603050405020304" pitchFamily="18" charset="0"/>
            </a:endParaRPr>
          </a:p>
          <a:p>
            <a:pPr algn="ctr"/>
            <a:r>
              <a:rPr lang="en-US" sz="1600" b="1" kern="0" dirty="0" smtClean="0">
                <a:latin typeface="Times New Roman" panose="02020603050405020304" pitchFamily="18" charset="0"/>
                <a:cs typeface="Times New Roman" panose="02020603050405020304" pitchFamily="18" charset="0"/>
              </a:rPr>
              <a:t>C</a:t>
            </a:r>
            <a:r>
              <a:rPr lang="en-US" sz="1600" b="1" kern="0" dirty="0">
                <a:latin typeface="Times New Roman" panose="02020603050405020304" pitchFamily="18" charset="0"/>
                <a:cs typeface="Times New Roman" panose="02020603050405020304" pitchFamily="18" charset="0"/>
              </a:rPr>
              <a:t>++ model</a:t>
            </a:r>
            <a:br>
              <a:rPr lang="en-US" sz="1600" b="1" kern="0" dirty="0">
                <a:latin typeface="Times New Roman" panose="02020603050405020304" pitchFamily="18" charset="0"/>
                <a:cs typeface="Times New Roman" panose="02020603050405020304" pitchFamily="18" charset="0"/>
              </a:rPr>
            </a:br>
            <a:r>
              <a:rPr lang="en-US" sz="1600" b="1" kern="0" dirty="0" err="1" smtClean="0">
                <a:solidFill>
                  <a:srgbClr val="FF0000"/>
                </a:solidFill>
                <a:latin typeface="Courier New" panose="02070309020205020404" pitchFamily="49" charset="0"/>
                <a:cs typeface="Courier New" panose="02070309020205020404" pitchFamily="49" charset="0"/>
              </a:rPr>
              <a:t>yolo_tiny.run</a:t>
            </a:r>
            <a:r>
              <a:rPr lang="en-US" sz="1600" b="1" kern="0" dirty="0">
                <a:solidFill>
                  <a:srgbClr val="FF0000"/>
                </a:solidFill>
                <a:latin typeface="Courier New" panose="02070309020205020404" pitchFamily="49" charset="0"/>
                <a:cs typeface="Courier New" panose="02070309020205020404" pitchFamily="49" charset="0"/>
              </a:rPr>
              <a:t>(…)</a:t>
            </a:r>
          </a:p>
        </p:txBody>
      </p:sp>
      <p:cxnSp>
        <p:nvCxnSpPr>
          <p:cNvPr id="60" name="Elbow Connector 59"/>
          <p:cNvCxnSpPr>
            <a:stCxn id="35" idx="3"/>
            <a:endCxn id="39" idx="2"/>
          </p:cNvCxnSpPr>
          <p:nvPr/>
        </p:nvCxnSpPr>
        <p:spPr>
          <a:xfrm flipV="1">
            <a:off x="6923504" y="4566697"/>
            <a:ext cx="3348008" cy="1701247"/>
          </a:xfrm>
          <a:prstGeom prst="bentConnector2">
            <a:avLst/>
          </a:prstGeom>
          <a:noFill/>
          <a:ln w="19050" cap="flat" cmpd="sng" algn="ctr">
            <a:solidFill>
              <a:schemeClr val="tx1"/>
            </a:solidFill>
            <a:prstDash val="dash"/>
            <a:tailEnd type="triangle"/>
          </a:ln>
          <a:effectLst/>
        </p:spPr>
      </p:cxnSp>
      <p:sp>
        <p:nvSpPr>
          <p:cNvPr id="65" name="TextBox 64"/>
          <p:cNvSpPr txBox="1"/>
          <p:nvPr/>
        </p:nvSpPr>
        <p:spPr>
          <a:xfrm>
            <a:off x="8615109" y="2852109"/>
            <a:ext cx="2249364" cy="523220"/>
          </a:xfrm>
          <a:prstGeom prst="rect">
            <a:avLst/>
          </a:prstGeom>
          <a:noFill/>
        </p:spPr>
        <p:txBody>
          <a:bodyPr wrap="square" rtlCol="0">
            <a:spAutoFit/>
          </a:bodyPr>
          <a:lstStyle/>
          <a:p>
            <a:pPr algn="ctr"/>
            <a:r>
              <a:rPr lang="en-US" sz="2800" b="1" dirty="0" err="1">
                <a:latin typeface="Tahoma" panose="020B0604030504040204" pitchFamily="34" charset="0"/>
                <a:ea typeface="Tahoma" panose="020B0604030504040204" pitchFamily="34" charset="0"/>
                <a:cs typeface="Tahoma" panose="020B0604030504040204" pitchFamily="34" charset="0"/>
              </a:rPr>
              <a:t>Veloce</a:t>
            </a:r>
            <a:endParaRPr lang="en-US" sz="2800" dirty="0">
              <a:latin typeface="Tahoma" panose="020B0604030504040204" pitchFamily="34" charset="0"/>
              <a:ea typeface="Tahoma" panose="020B0604030504040204" pitchFamily="34" charset="0"/>
              <a:cs typeface="Tahoma" panose="020B0604030504040204" pitchFamily="34" charset="0"/>
            </a:endParaRPr>
          </a:p>
        </p:txBody>
      </p:sp>
      <p:sp>
        <p:nvSpPr>
          <p:cNvPr id="3" name="Footer Placeholder 2"/>
          <p:cNvSpPr>
            <a:spLocks noGrp="1"/>
          </p:cNvSpPr>
          <p:nvPr>
            <p:ph type="ftr" sz="quarter" idx="11"/>
          </p:nvPr>
        </p:nvSpPr>
        <p:spPr>
          <a:xfrm>
            <a:off x="1684957" y="6355695"/>
            <a:ext cx="2946400" cy="365125"/>
          </a:xfrm>
        </p:spPr>
        <p:txBody>
          <a:bodyPr/>
          <a:lstStyle/>
          <a:p>
            <a:r>
              <a:rPr lang="en-US" dirty="0" smtClean="0"/>
              <a:t>Using High-level Synthesis and Emulation to Rapidly Develop AI Algorithms in Hardware </a:t>
            </a:r>
            <a:endParaRPr lang="en-US" dirty="0"/>
          </a:p>
        </p:txBody>
      </p:sp>
    </p:spTree>
    <p:extLst>
      <p:ext uri="{BB962C8B-B14F-4D97-AF65-F5344CB8AC3E}">
        <p14:creationId xmlns:p14="http://schemas.microsoft.com/office/powerpoint/2010/main" val="17792913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099" y="160839"/>
            <a:ext cx="10972800" cy="1143000"/>
          </a:xfrm>
        </p:spPr>
        <p:txBody>
          <a:bodyPr>
            <a:normAutofit/>
          </a:bodyPr>
          <a:lstStyle/>
          <a:p>
            <a:r>
              <a:rPr lang="en-US" sz="3600" dirty="0" smtClean="0"/>
              <a:t>Even “Small” CNNs are Computationally Intensive</a:t>
            </a:r>
            <a:endParaRPr lang="en-US" sz="3600" dirty="0"/>
          </a:p>
        </p:txBody>
      </p:sp>
      <p:sp>
        <p:nvSpPr>
          <p:cNvPr id="3" name="Content Placeholder 2"/>
          <p:cNvSpPr>
            <a:spLocks noGrp="1"/>
          </p:cNvSpPr>
          <p:nvPr>
            <p:ph idx="1"/>
          </p:nvPr>
        </p:nvSpPr>
        <p:spPr>
          <a:xfrm>
            <a:off x="1" y="1193800"/>
            <a:ext cx="8531440" cy="5035296"/>
          </a:xfrm>
        </p:spPr>
        <p:txBody>
          <a:bodyPr/>
          <a:lstStyle/>
          <a:p>
            <a:r>
              <a:rPr lang="en-US" sz="2400" b="1" dirty="0" smtClean="0"/>
              <a:t>Yolo Tiny* </a:t>
            </a:r>
          </a:p>
          <a:p>
            <a:pPr lvl="1"/>
            <a:r>
              <a:rPr lang="en-US" sz="2000" dirty="0" smtClean="0"/>
              <a:t>used in object detection and classification for cell phones</a:t>
            </a:r>
          </a:p>
          <a:p>
            <a:pPr lvl="1"/>
            <a:r>
              <a:rPr lang="en-US" sz="2000" dirty="0" smtClean="0"/>
              <a:t>Over 70 Billion MAC/Sec</a:t>
            </a:r>
          </a:p>
          <a:p>
            <a:pPr lvl="1"/>
            <a:r>
              <a:rPr lang="en-US" sz="2000" dirty="0"/>
              <a:t>Over 25 million </a:t>
            </a:r>
            <a:r>
              <a:rPr lang="en-US" sz="2000" dirty="0" smtClean="0"/>
              <a:t>weights</a:t>
            </a:r>
          </a:p>
          <a:p>
            <a:r>
              <a:rPr lang="en-US" sz="2400" dirty="0" smtClean="0"/>
              <a:t>Made up of mostly 2-d convolution and pooling layers</a:t>
            </a:r>
          </a:p>
          <a:p>
            <a:endParaRPr lang="en-US" sz="2400" dirty="0"/>
          </a:p>
        </p:txBody>
      </p:sp>
      <p:pic>
        <p:nvPicPr>
          <p:cNvPr id="4" name="Picture 3"/>
          <p:cNvPicPr>
            <a:picLocks noChangeAspect="1"/>
          </p:cNvPicPr>
          <p:nvPr/>
        </p:nvPicPr>
        <p:blipFill>
          <a:blip r:embed="rId3"/>
          <a:stretch>
            <a:fillRect/>
          </a:stretch>
        </p:blipFill>
        <p:spPr>
          <a:xfrm>
            <a:off x="355134" y="3508874"/>
            <a:ext cx="7065945" cy="2871148"/>
          </a:xfrm>
          <a:prstGeom prst="rect">
            <a:avLst/>
          </a:prstGeom>
        </p:spPr>
      </p:pic>
      <p:pic>
        <p:nvPicPr>
          <p:cNvPr id="5" name="Picture 4"/>
          <p:cNvPicPr>
            <a:picLocks noChangeAspect="1"/>
          </p:cNvPicPr>
          <p:nvPr/>
        </p:nvPicPr>
        <p:blipFill>
          <a:blip r:embed="rId4"/>
          <a:stretch>
            <a:fillRect/>
          </a:stretch>
        </p:blipFill>
        <p:spPr>
          <a:xfrm>
            <a:off x="8026316" y="2733575"/>
            <a:ext cx="3843165" cy="3175434"/>
          </a:xfrm>
          <a:prstGeom prst="rect">
            <a:avLst/>
          </a:prstGeom>
        </p:spPr>
      </p:pic>
      <p:sp>
        <p:nvSpPr>
          <p:cNvPr id="6" name="Down Arrow 5"/>
          <p:cNvSpPr/>
          <p:nvPr/>
        </p:nvSpPr>
        <p:spPr>
          <a:xfrm rot="16200000">
            <a:off x="6877389" y="4115174"/>
            <a:ext cx="337573" cy="7498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6"/>
          <p:cNvSpPr/>
          <p:nvPr/>
        </p:nvSpPr>
        <p:spPr>
          <a:xfrm>
            <a:off x="1617346" y="5255895"/>
            <a:ext cx="729655" cy="1282031"/>
          </a:xfrm>
          <a:custGeom>
            <a:avLst/>
            <a:gdLst>
              <a:gd name="connsiteX0" fmla="*/ 9525 w 714375"/>
              <a:gd name="connsiteY0" fmla="*/ 1085850 h 1295400"/>
              <a:gd name="connsiteX1" fmla="*/ 0 w 714375"/>
              <a:gd name="connsiteY1" fmla="*/ 1295400 h 1295400"/>
              <a:gd name="connsiteX2" fmla="*/ 333375 w 714375"/>
              <a:gd name="connsiteY2" fmla="*/ 1295400 h 1295400"/>
              <a:gd name="connsiteX3" fmla="*/ 352425 w 714375"/>
              <a:gd name="connsiteY3" fmla="*/ 0 h 1295400"/>
              <a:gd name="connsiteX4" fmla="*/ 714375 w 714375"/>
              <a:gd name="connsiteY4" fmla="*/ 19050 h 1295400"/>
              <a:gd name="connsiteX5" fmla="*/ 695325 w 714375"/>
              <a:gd name="connsiteY5" fmla="*/ 47625 h 1295400"/>
              <a:gd name="connsiteX0" fmla="*/ 0 w 704850"/>
              <a:gd name="connsiteY0" fmla="*/ 1085850 h 1295400"/>
              <a:gd name="connsiteX1" fmla="*/ 1905 w 704850"/>
              <a:gd name="connsiteY1" fmla="*/ 1295400 h 1295400"/>
              <a:gd name="connsiteX2" fmla="*/ 323850 w 704850"/>
              <a:gd name="connsiteY2" fmla="*/ 1295400 h 1295400"/>
              <a:gd name="connsiteX3" fmla="*/ 342900 w 704850"/>
              <a:gd name="connsiteY3" fmla="*/ 0 h 1295400"/>
              <a:gd name="connsiteX4" fmla="*/ 704850 w 704850"/>
              <a:gd name="connsiteY4" fmla="*/ 19050 h 1295400"/>
              <a:gd name="connsiteX5" fmla="*/ 685800 w 704850"/>
              <a:gd name="connsiteY5" fmla="*/ 47625 h 1295400"/>
              <a:gd name="connsiteX0" fmla="*/ 0 w 704850"/>
              <a:gd name="connsiteY0" fmla="*/ 1085850 h 1301115"/>
              <a:gd name="connsiteX1" fmla="*/ 1905 w 704850"/>
              <a:gd name="connsiteY1" fmla="*/ 1295400 h 1301115"/>
              <a:gd name="connsiteX2" fmla="*/ 331470 w 704850"/>
              <a:gd name="connsiteY2" fmla="*/ 1301115 h 1301115"/>
              <a:gd name="connsiteX3" fmla="*/ 342900 w 704850"/>
              <a:gd name="connsiteY3" fmla="*/ 0 h 1301115"/>
              <a:gd name="connsiteX4" fmla="*/ 704850 w 704850"/>
              <a:gd name="connsiteY4" fmla="*/ 19050 h 1301115"/>
              <a:gd name="connsiteX5" fmla="*/ 685800 w 704850"/>
              <a:gd name="connsiteY5" fmla="*/ 47625 h 1301115"/>
              <a:gd name="connsiteX0" fmla="*/ 0 w 685800"/>
              <a:gd name="connsiteY0" fmla="*/ 1093470 h 1308735"/>
              <a:gd name="connsiteX1" fmla="*/ 1905 w 685800"/>
              <a:gd name="connsiteY1" fmla="*/ 1303020 h 1308735"/>
              <a:gd name="connsiteX2" fmla="*/ 331470 w 685800"/>
              <a:gd name="connsiteY2" fmla="*/ 1308735 h 1308735"/>
              <a:gd name="connsiteX3" fmla="*/ 342900 w 685800"/>
              <a:gd name="connsiteY3" fmla="*/ 7620 h 1308735"/>
              <a:gd name="connsiteX4" fmla="*/ 683895 w 685800"/>
              <a:gd name="connsiteY4" fmla="*/ 0 h 1308735"/>
              <a:gd name="connsiteX5" fmla="*/ 685800 w 685800"/>
              <a:gd name="connsiteY5" fmla="*/ 55245 h 1308735"/>
              <a:gd name="connsiteX0" fmla="*/ 0 w 689610"/>
              <a:gd name="connsiteY0" fmla="*/ 1085850 h 1301115"/>
              <a:gd name="connsiteX1" fmla="*/ 1905 w 689610"/>
              <a:gd name="connsiteY1" fmla="*/ 1295400 h 1301115"/>
              <a:gd name="connsiteX2" fmla="*/ 331470 w 689610"/>
              <a:gd name="connsiteY2" fmla="*/ 1301115 h 1301115"/>
              <a:gd name="connsiteX3" fmla="*/ 342900 w 689610"/>
              <a:gd name="connsiteY3" fmla="*/ 0 h 1301115"/>
              <a:gd name="connsiteX4" fmla="*/ 689610 w 689610"/>
              <a:gd name="connsiteY4" fmla="*/ 1905 h 1301115"/>
              <a:gd name="connsiteX5" fmla="*/ 685800 w 689610"/>
              <a:gd name="connsiteY5" fmla="*/ 47625 h 1301115"/>
              <a:gd name="connsiteX0" fmla="*/ 0 w 689610"/>
              <a:gd name="connsiteY0" fmla="*/ 1085850 h 1295400"/>
              <a:gd name="connsiteX1" fmla="*/ 1905 w 689610"/>
              <a:gd name="connsiteY1" fmla="*/ 1295400 h 1295400"/>
              <a:gd name="connsiteX2" fmla="*/ 329565 w 689610"/>
              <a:gd name="connsiteY2" fmla="*/ 1295400 h 1295400"/>
              <a:gd name="connsiteX3" fmla="*/ 342900 w 689610"/>
              <a:gd name="connsiteY3" fmla="*/ 0 h 1295400"/>
              <a:gd name="connsiteX4" fmla="*/ 689610 w 689610"/>
              <a:gd name="connsiteY4" fmla="*/ 1905 h 1295400"/>
              <a:gd name="connsiteX5" fmla="*/ 685800 w 689610"/>
              <a:gd name="connsiteY5" fmla="*/ 47625 h 1295400"/>
              <a:gd name="connsiteX0" fmla="*/ 0 w 689610"/>
              <a:gd name="connsiteY0" fmla="*/ 1085850 h 1295400"/>
              <a:gd name="connsiteX1" fmla="*/ 1905 w 689610"/>
              <a:gd name="connsiteY1" fmla="*/ 1295400 h 1295400"/>
              <a:gd name="connsiteX2" fmla="*/ 339090 w 689610"/>
              <a:gd name="connsiteY2" fmla="*/ 1293495 h 1295400"/>
              <a:gd name="connsiteX3" fmla="*/ 342900 w 689610"/>
              <a:gd name="connsiteY3" fmla="*/ 0 h 1295400"/>
              <a:gd name="connsiteX4" fmla="*/ 689610 w 689610"/>
              <a:gd name="connsiteY4" fmla="*/ 1905 h 1295400"/>
              <a:gd name="connsiteX5" fmla="*/ 685800 w 689610"/>
              <a:gd name="connsiteY5" fmla="*/ 47625 h 1295400"/>
              <a:gd name="connsiteX0" fmla="*/ 0 w 733425"/>
              <a:gd name="connsiteY0" fmla="*/ 1085850 h 1295400"/>
              <a:gd name="connsiteX1" fmla="*/ 1905 w 733425"/>
              <a:gd name="connsiteY1" fmla="*/ 1295400 h 1295400"/>
              <a:gd name="connsiteX2" fmla="*/ 339090 w 733425"/>
              <a:gd name="connsiteY2" fmla="*/ 1293495 h 1295400"/>
              <a:gd name="connsiteX3" fmla="*/ 342900 w 733425"/>
              <a:gd name="connsiteY3" fmla="*/ 0 h 1295400"/>
              <a:gd name="connsiteX4" fmla="*/ 689610 w 733425"/>
              <a:gd name="connsiteY4" fmla="*/ 1905 h 1295400"/>
              <a:gd name="connsiteX5" fmla="*/ 733425 w 733425"/>
              <a:gd name="connsiteY5" fmla="*/ 76200 h 1295400"/>
              <a:gd name="connsiteX0" fmla="*/ 0 w 733425"/>
              <a:gd name="connsiteY0" fmla="*/ 1095375 h 1304925"/>
              <a:gd name="connsiteX1" fmla="*/ 1905 w 733425"/>
              <a:gd name="connsiteY1" fmla="*/ 1304925 h 1304925"/>
              <a:gd name="connsiteX2" fmla="*/ 339090 w 733425"/>
              <a:gd name="connsiteY2" fmla="*/ 1303020 h 1304925"/>
              <a:gd name="connsiteX3" fmla="*/ 342900 w 733425"/>
              <a:gd name="connsiteY3" fmla="*/ 9525 h 1304925"/>
              <a:gd name="connsiteX4" fmla="*/ 714375 w 733425"/>
              <a:gd name="connsiteY4" fmla="*/ 0 h 1304925"/>
              <a:gd name="connsiteX5" fmla="*/ 733425 w 733425"/>
              <a:gd name="connsiteY5" fmla="*/ 85725 h 1304925"/>
              <a:gd name="connsiteX0" fmla="*/ 0 w 733425"/>
              <a:gd name="connsiteY0" fmla="*/ 1091565 h 1301115"/>
              <a:gd name="connsiteX1" fmla="*/ 1905 w 733425"/>
              <a:gd name="connsiteY1" fmla="*/ 1301115 h 1301115"/>
              <a:gd name="connsiteX2" fmla="*/ 339090 w 733425"/>
              <a:gd name="connsiteY2" fmla="*/ 1299210 h 1301115"/>
              <a:gd name="connsiteX3" fmla="*/ 342900 w 733425"/>
              <a:gd name="connsiteY3" fmla="*/ 5715 h 1301115"/>
              <a:gd name="connsiteX4" fmla="*/ 723900 w 733425"/>
              <a:gd name="connsiteY4" fmla="*/ 0 h 1301115"/>
              <a:gd name="connsiteX5" fmla="*/ 733425 w 733425"/>
              <a:gd name="connsiteY5" fmla="*/ 81915 h 1301115"/>
              <a:gd name="connsiteX0" fmla="*/ 0 w 725805"/>
              <a:gd name="connsiteY0" fmla="*/ 1091565 h 1301115"/>
              <a:gd name="connsiteX1" fmla="*/ 1905 w 725805"/>
              <a:gd name="connsiteY1" fmla="*/ 1301115 h 1301115"/>
              <a:gd name="connsiteX2" fmla="*/ 339090 w 725805"/>
              <a:gd name="connsiteY2" fmla="*/ 1299210 h 1301115"/>
              <a:gd name="connsiteX3" fmla="*/ 342900 w 725805"/>
              <a:gd name="connsiteY3" fmla="*/ 5715 h 1301115"/>
              <a:gd name="connsiteX4" fmla="*/ 723900 w 725805"/>
              <a:gd name="connsiteY4" fmla="*/ 0 h 1301115"/>
              <a:gd name="connsiteX5" fmla="*/ 725805 w 725805"/>
              <a:gd name="connsiteY5" fmla="*/ 85725 h 1301115"/>
              <a:gd name="connsiteX0" fmla="*/ 0 w 723900"/>
              <a:gd name="connsiteY0" fmla="*/ 1091565 h 1301115"/>
              <a:gd name="connsiteX1" fmla="*/ 1905 w 723900"/>
              <a:gd name="connsiteY1" fmla="*/ 1301115 h 1301115"/>
              <a:gd name="connsiteX2" fmla="*/ 339090 w 723900"/>
              <a:gd name="connsiteY2" fmla="*/ 1299210 h 1301115"/>
              <a:gd name="connsiteX3" fmla="*/ 342900 w 723900"/>
              <a:gd name="connsiteY3" fmla="*/ 5715 h 1301115"/>
              <a:gd name="connsiteX4" fmla="*/ 723900 w 723900"/>
              <a:gd name="connsiteY4" fmla="*/ 0 h 1301115"/>
              <a:gd name="connsiteX5" fmla="*/ 720090 w 723900"/>
              <a:gd name="connsiteY5" fmla="*/ 55245 h 1301115"/>
              <a:gd name="connsiteX0" fmla="*/ 0 w 720090"/>
              <a:gd name="connsiteY0" fmla="*/ 1089660 h 1299210"/>
              <a:gd name="connsiteX1" fmla="*/ 1905 w 720090"/>
              <a:gd name="connsiteY1" fmla="*/ 1299210 h 1299210"/>
              <a:gd name="connsiteX2" fmla="*/ 339090 w 720090"/>
              <a:gd name="connsiteY2" fmla="*/ 1297305 h 1299210"/>
              <a:gd name="connsiteX3" fmla="*/ 342900 w 720090"/>
              <a:gd name="connsiteY3" fmla="*/ 3810 h 1299210"/>
              <a:gd name="connsiteX4" fmla="*/ 718185 w 720090"/>
              <a:gd name="connsiteY4" fmla="*/ 0 h 1299210"/>
              <a:gd name="connsiteX5" fmla="*/ 720090 w 720090"/>
              <a:gd name="connsiteY5" fmla="*/ 53340 h 1299210"/>
              <a:gd name="connsiteX0" fmla="*/ 0 w 725805"/>
              <a:gd name="connsiteY0" fmla="*/ 1097280 h 1306830"/>
              <a:gd name="connsiteX1" fmla="*/ 1905 w 725805"/>
              <a:gd name="connsiteY1" fmla="*/ 1306830 h 1306830"/>
              <a:gd name="connsiteX2" fmla="*/ 339090 w 725805"/>
              <a:gd name="connsiteY2" fmla="*/ 1304925 h 1306830"/>
              <a:gd name="connsiteX3" fmla="*/ 342900 w 725805"/>
              <a:gd name="connsiteY3" fmla="*/ 11430 h 1306830"/>
              <a:gd name="connsiteX4" fmla="*/ 725805 w 725805"/>
              <a:gd name="connsiteY4" fmla="*/ 0 h 1306830"/>
              <a:gd name="connsiteX5" fmla="*/ 720090 w 725805"/>
              <a:gd name="connsiteY5" fmla="*/ 60960 h 1306830"/>
              <a:gd name="connsiteX0" fmla="*/ 0 w 725805"/>
              <a:gd name="connsiteY0" fmla="*/ 1097280 h 1306830"/>
              <a:gd name="connsiteX1" fmla="*/ 1905 w 725805"/>
              <a:gd name="connsiteY1" fmla="*/ 1306830 h 1306830"/>
              <a:gd name="connsiteX2" fmla="*/ 339090 w 725805"/>
              <a:gd name="connsiteY2" fmla="*/ 1304925 h 1306830"/>
              <a:gd name="connsiteX3" fmla="*/ 356235 w 725805"/>
              <a:gd name="connsiteY3" fmla="*/ 0 h 1306830"/>
              <a:gd name="connsiteX4" fmla="*/ 725805 w 725805"/>
              <a:gd name="connsiteY4" fmla="*/ 0 h 1306830"/>
              <a:gd name="connsiteX5" fmla="*/ 720090 w 725805"/>
              <a:gd name="connsiteY5" fmla="*/ 60960 h 1306830"/>
              <a:gd name="connsiteX0" fmla="*/ 0 w 725805"/>
              <a:gd name="connsiteY0" fmla="*/ 1099185 h 1308735"/>
              <a:gd name="connsiteX1" fmla="*/ 1905 w 725805"/>
              <a:gd name="connsiteY1" fmla="*/ 1308735 h 1308735"/>
              <a:gd name="connsiteX2" fmla="*/ 339090 w 725805"/>
              <a:gd name="connsiteY2" fmla="*/ 1306830 h 1308735"/>
              <a:gd name="connsiteX3" fmla="*/ 352425 w 725805"/>
              <a:gd name="connsiteY3" fmla="*/ 0 h 1308735"/>
              <a:gd name="connsiteX4" fmla="*/ 725805 w 725805"/>
              <a:gd name="connsiteY4" fmla="*/ 1905 h 1308735"/>
              <a:gd name="connsiteX5" fmla="*/ 720090 w 725805"/>
              <a:gd name="connsiteY5" fmla="*/ 62865 h 1308735"/>
              <a:gd name="connsiteX0" fmla="*/ 0 w 725805"/>
              <a:gd name="connsiteY0" fmla="*/ 1099185 h 1308735"/>
              <a:gd name="connsiteX1" fmla="*/ 1905 w 725805"/>
              <a:gd name="connsiteY1" fmla="*/ 1308735 h 1308735"/>
              <a:gd name="connsiteX2" fmla="*/ 356235 w 725805"/>
              <a:gd name="connsiteY2" fmla="*/ 1287780 h 1308735"/>
              <a:gd name="connsiteX3" fmla="*/ 352425 w 725805"/>
              <a:gd name="connsiteY3" fmla="*/ 0 h 1308735"/>
              <a:gd name="connsiteX4" fmla="*/ 725805 w 725805"/>
              <a:gd name="connsiteY4" fmla="*/ 1905 h 1308735"/>
              <a:gd name="connsiteX5" fmla="*/ 720090 w 725805"/>
              <a:gd name="connsiteY5" fmla="*/ 62865 h 1308735"/>
              <a:gd name="connsiteX0" fmla="*/ 11430 w 737235"/>
              <a:gd name="connsiteY0" fmla="*/ 1099185 h 1287780"/>
              <a:gd name="connsiteX1" fmla="*/ 0 w 737235"/>
              <a:gd name="connsiteY1" fmla="*/ 1280160 h 1287780"/>
              <a:gd name="connsiteX2" fmla="*/ 367665 w 737235"/>
              <a:gd name="connsiteY2" fmla="*/ 1287780 h 1287780"/>
              <a:gd name="connsiteX3" fmla="*/ 363855 w 737235"/>
              <a:gd name="connsiteY3" fmla="*/ 0 h 1287780"/>
              <a:gd name="connsiteX4" fmla="*/ 737235 w 737235"/>
              <a:gd name="connsiteY4" fmla="*/ 1905 h 1287780"/>
              <a:gd name="connsiteX5" fmla="*/ 731520 w 737235"/>
              <a:gd name="connsiteY5" fmla="*/ 62865 h 1287780"/>
              <a:gd name="connsiteX0" fmla="*/ 0 w 737235"/>
              <a:gd name="connsiteY0" fmla="*/ 1097280 h 1287780"/>
              <a:gd name="connsiteX1" fmla="*/ 0 w 737235"/>
              <a:gd name="connsiteY1" fmla="*/ 1280160 h 1287780"/>
              <a:gd name="connsiteX2" fmla="*/ 367665 w 737235"/>
              <a:gd name="connsiteY2" fmla="*/ 1287780 h 1287780"/>
              <a:gd name="connsiteX3" fmla="*/ 363855 w 737235"/>
              <a:gd name="connsiteY3" fmla="*/ 0 h 1287780"/>
              <a:gd name="connsiteX4" fmla="*/ 737235 w 737235"/>
              <a:gd name="connsiteY4" fmla="*/ 1905 h 1287780"/>
              <a:gd name="connsiteX5" fmla="*/ 731520 w 737235"/>
              <a:gd name="connsiteY5" fmla="*/ 62865 h 1287780"/>
              <a:gd name="connsiteX0" fmla="*/ 0 w 737235"/>
              <a:gd name="connsiteY0" fmla="*/ 1097280 h 1280160"/>
              <a:gd name="connsiteX1" fmla="*/ 0 w 737235"/>
              <a:gd name="connsiteY1" fmla="*/ 1280160 h 1280160"/>
              <a:gd name="connsiteX2" fmla="*/ 369570 w 737235"/>
              <a:gd name="connsiteY2" fmla="*/ 1278255 h 1280160"/>
              <a:gd name="connsiteX3" fmla="*/ 363855 w 737235"/>
              <a:gd name="connsiteY3" fmla="*/ 0 h 1280160"/>
              <a:gd name="connsiteX4" fmla="*/ 737235 w 737235"/>
              <a:gd name="connsiteY4" fmla="*/ 1905 h 1280160"/>
              <a:gd name="connsiteX5" fmla="*/ 731520 w 737235"/>
              <a:gd name="connsiteY5" fmla="*/ 62865 h 1280160"/>
              <a:gd name="connsiteX0" fmla="*/ 0 w 737235"/>
              <a:gd name="connsiteY0" fmla="*/ 1097280 h 1285875"/>
              <a:gd name="connsiteX1" fmla="*/ 0 w 737235"/>
              <a:gd name="connsiteY1" fmla="*/ 1280160 h 1285875"/>
              <a:gd name="connsiteX2" fmla="*/ 360045 w 737235"/>
              <a:gd name="connsiteY2" fmla="*/ 1285875 h 1285875"/>
              <a:gd name="connsiteX3" fmla="*/ 363855 w 737235"/>
              <a:gd name="connsiteY3" fmla="*/ 0 h 1285875"/>
              <a:gd name="connsiteX4" fmla="*/ 737235 w 737235"/>
              <a:gd name="connsiteY4" fmla="*/ 1905 h 1285875"/>
              <a:gd name="connsiteX5" fmla="*/ 731520 w 737235"/>
              <a:gd name="connsiteY5" fmla="*/ 62865 h 1285875"/>
              <a:gd name="connsiteX0" fmla="*/ 0 w 731520"/>
              <a:gd name="connsiteY0" fmla="*/ 1097280 h 1285875"/>
              <a:gd name="connsiteX1" fmla="*/ 0 w 731520"/>
              <a:gd name="connsiteY1" fmla="*/ 1280160 h 1285875"/>
              <a:gd name="connsiteX2" fmla="*/ 360045 w 731520"/>
              <a:gd name="connsiteY2" fmla="*/ 1285875 h 1285875"/>
              <a:gd name="connsiteX3" fmla="*/ 363855 w 731520"/>
              <a:gd name="connsiteY3" fmla="*/ 0 h 1285875"/>
              <a:gd name="connsiteX4" fmla="*/ 729615 w 731520"/>
              <a:gd name="connsiteY4" fmla="*/ 1905 h 1285875"/>
              <a:gd name="connsiteX5" fmla="*/ 731520 w 731520"/>
              <a:gd name="connsiteY5" fmla="*/ 62865 h 1285875"/>
              <a:gd name="connsiteX0" fmla="*/ 0 w 731520"/>
              <a:gd name="connsiteY0" fmla="*/ 1095375 h 1283970"/>
              <a:gd name="connsiteX1" fmla="*/ 0 w 731520"/>
              <a:gd name="connsiteY1" fmla="*/ 1278255 h 1283970"/>
              <a:gd name="connsiteX2" fmla="*/ 360045 w 731520"/>
              <a:gd name="connsiteY2" fmla="*/ 1283970 h 1283970"/>
              <a:gd name="connsiteX3" fmla="*/ 369570 w 731520"/>
              <a:gd name="connsiteY3" fmla="*/ 1905 h 1283970"/>
              <a:gd name="connsiteX4" fmla="*/ 729615 w 731520"/>
              <a:gd name="connsiteY4" fmla="*/ 0 h 1283970"/>
              <a:gd name="connsiteX5" fmla="*/ 731520 w 731520"/>
              <a:gd name="connsiteY5" fmla="*/ 60960 h 1283970"/>
              <a:gd name="connsiteX0" fmla="*/ 0 w 731520"/>
              <a:gd name="connsiteY0" fmla="*/ 1095375 h 1283970"/>
              <a:gd name="connsiteX1" fmla="*/ 0 w 731520"/>
              <a:gd name="connsiteY1" fmla="*/ 1278255 h 1283970"/>
              <a:gd name="connsiteX2" fmla="*/ 360045 w 731520"/>
              <a:gd name="connsiteY2" fmla="*/ 1283970 h 1283970"/>
              <a:gd name="connsiteX3" fmla="*/ 369570 w 731520"/>
              <a:gd name="connsiteY3" fmla="*/ 1905 h 1283970"/>
              <a:gd name="connsiteX4" fmla="*/ 729615 w 731520"/>
              <a:gd name="connsiteY4" fmla="*/ 0 h 1283970"/>
              <a:gd name="connsiteX5" fmla="*/ 731520 w 731520"/>
              <a:gd name="connsiteY5" fmla="*/ 60960 h 1283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520" h="1283970">
                <a:moveTo>
                  <a:pt x="0" y="1095375"/>
                </a:moveTo>
                <a:lnTo>
                  <a:pt x="0" y="1278255"/>
                </a:lnTo>
                <a:lnTo>
                  <a:pt x="360045" y="1283970"/>
                </a:lnTo>
                <a:lnTo>
                  <a:pt x="369570" y="1905"/>
                </a:lnTo>
                <a:lnTo>
                  <a:pt x="729615" y="0"/>
                </a:lnTo>
                <a:lnTo>
                  <a:pt x="731520" y="60960"/>
                </a:lnTo>
              </a:path>
            </a:pathLst>
          </a:custGeom>
          <a:ln>
            <a:tailEnd type="stealth"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 name="Straight Connector 8"/>
          <p:cNvCxnSpPr/>
          <p:nvPr/>
        </p:nvCxnSpPr>
        <p:spPr>
          <a:xfrm>
            <a:off x="1616075" y="5791174"/>
            <a:ext cx="0" cy="91439"/>
          </a:xfrm>
          <a:prstGeom prst="line">
            <a:avLst/>
          </a:prstGeom>
          <a:ln>
            <a:tailEnd type="stealth" w="sm" len="sm"/>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347001" y="5796889"/>
            <a:ext cx="0" cy="91439"/>
          </a:xfrm>
          <a:prstGeom prst="line">
            <a:avLst/>
          </a:prstGeom>
          <a:ln>
            <a:tailEnd type="stealth" w="sm" len="sm"/>
          </a:ln>
        </p:spPr>
        <p:style>
          <a:lnRef idx="1">
            <a:schemeClr val="accent1"/>
          </a:lnRef>
          <a:fillRef idx="0">
            <a:schemeClr val="accent1"/>
          </a:fillRef>
          <a:effectRef idx="0">
            <a:schemeClr val="accent1"/>
          </a:effectRef>
          <a:fontRef idx="minor">
            <a:schemeClr val="tx1"/>
          </a:fontRef>
        </p:style>
      </p:cxnSp>
      <p:sp>
        <p:nvSpPr>
          <p:cNvPr id="11" name="Freeform 10"/>
          <p:cNvSpPr/>
          <p:nvPr/>
        </p:nvSpPr>
        <p:spPr>
          <a:xfrm>
            <a:off x="2345731" y="5255895"/>
            <a:ext cx="641343" cy="1282031"/>
          </a:xfrm>
          <a:custGeom>
            <a:avLst/>
            <a:gdLst>
              <a:gd name="connsiteX0" fmla="*/ 9525 w 714375"/>
              <a:gd name="connsiteY0" fmla="*/ 1085850 h 1295400"/>
              <a:gd name="connsiteX1" fmla="*/ 0 w 714375"/>
              <a:gd name="connsiteY1" fmla="*/ 1295400 h 1295400"/>
              <a:gd name="connsiteX2" fmla="*/ 333375 w 714375"/>
              <a:gd name="connsiteY2" fmla="*/ 1295400 h 1295400"/>
              <a:gd name="connsiteX3" fmla="*/ 352425 w 714375"/>
              <a:gd name="connsiteY3" fmla="*/ 0 h 1295400"/>
              <a:gd name="connsiteX4" fmla="*/ 714375 w 714375"/>
              <a:gd name="connsiteY4" fmla="*/ 19050 h 1295400"/>
              <a:gd name="connsiteX5" fmla="*/ 695325 w 714375"/>
              <a:gd name="connsiteY5" fmla="*/ 47625 h 1295400"/>
              <a:gd name="connsiteX0" fmla="*/ 0 w 704850"/>
              <a:gd name="connsiteY0" fmla="*/ 1085850 h 1295400"/>
              <a:gd name="connsiteX1" fmla="*/ 1905 w 704850"/>
              <a:gd name="connsiteY1" fmla="*/ 1295400 h 1295400"/>
              <a:gd name="connsiteX2" fmla="*/ 323850 w 704850"/>
              <a:gd name="connsiteY2" fmla="*/ 1295400 h 1295400"/>
              <a:gd name="connsiteX3" fmla="*/ 342900 w 704850"/>
              <a:gd name="connsiteY3" fmla="*/ 0 h 1295400"/>
              <a:gd name="connsiteX4" fmla="*/ 704850 w 704850"/>
              <a:gd name="connsiteY4" fmla="*/ 19050 h 1295400"/>
              <a:gd name="connsiteX5" fmla="*/ 685800 w 704850"/>
              <a:gd name="connsiteY5" fmla="*/ 47625 h 1295400"/>
              <a:gd name="connsiteX0" fmla="*/ 0 w 704850"/>
              <a:gd name="connsiteY0" fmla="*/ 1085850 h 1301115"/>
              <a:gd name="connsiteX1" fmla="*/ 1905 w 704850"/>
              <a:gd name="connsiteY1" fmla="*/ 1295400 h 1301115"/>
              <a:gd name="connsiteX2" fmla="*/ 331470 w 704850"/>
              <a:gd name="connsiteY2" fmla="*/ 1301115 h 1301115"/>
              <a:gd name="connsiteX3" fmla="*/ 342900 w 704850"/>
              <a:gd name="connsiteY3" fmla="*/ 0 h 1301115"/>
              <a:gd name="connsiteX4" fmla="*/ 704850 w 704850"/>
              <a:gd name="connsiteY4" fmla="*/ 19050 h 1301115"/>
              <a:gd name="connsiteX5" fmla="*/ 685800 w 704850"/>
              <a:gd name="connsiteY5" fmla="*/ 47625 h 1301115"/>
              <a:gd name="connsiteX0" fmla="*/ 0 w 685800"/>
              <a:gd name="connsiteY0" fmla="*/ 1093470 h 1308735"/>
              <a:gd name="connsiteX1" fmla="*/ 1905 w 685800"/>
              <a:gd name="connsiteY1" fmla="*/ 1303020 h 1308735"/>
              <a:gd name="connsiteX2" fmla="*/ 331470 w 685800"/>
              <a:gd name="connsiteY2" fmla="*/ 1308735 h 1308735"/>
              <a:gd name="connsiteX3" fmla="*/ 342900 w 685800"/>
              <a:gd name="connsiteY3" fmla="*/ 7620 h 1308735"/>
              <a:gd name="connsiteX4" fmla="*/ 683895 w 685800"/>
              <a:gd name="connsiteY4" fmla="*/ 0 h 1308735"/>
              <a:gd name="connsiteX5" fmla="*/ 685800 w 685800"/>
              <a:gd name="connsiteY5" fmla="*/ 55245 h 1308735"/>
              <a:gd name="connsiteX0" fmla="*/ 0 w 689610"/>
              <a:gd name="connsiteY0" fmla="*/ 1085850 h 1301115"/>
              <a:gd name="connsiteX1" fmla="*/ 1905 w 689610"/>
              <a:gd name="connsiteY1" fmla="*/ 1295400 h 1301115"/>
              <a:gd name="connsiteX2" fmla="*/ 331470 w 689610"/>
              <a:gd name="connsiteY2" fmla="*/ 1301115 h 1301115"/>
              <a:gd name="connsiteX3" fmla="*/ 342900 w 689610"/>
              <a:gd name="connsiteY3" fmla="*/ 0 h 1301115"/>
              <a:gd name="connsiteX4" fmla="*/ 689610 w 689610"/>
              <a:gd name="connsiteY4" fmla="*/ 1905 h 1301115"/>
              <a:gd name="connsiteX5" fmla="*/ 685800 w 689610"/>
              <a:gd name="connsiteY5" fmla="*/ 47625 h 1301115"/>
              <a:gd name="connsiteX0" fmla="*/ 0 w 689610"/>
              <a:gd name="connsiteY0" fmla="*/ 1085850 h 1295400"/>
              <a:gd name="connsiteX1" fmla="*/ 1905 w 689610"/>
              <a:gd name="connsiteY1" fmla="*/ 1295400 h 1295400"/>
              <a:gd name="connsiteX2" fmla="*/ 329565 w 689610"/>
              <a:gd name="connsiteY2" fmla="*/ 1295400 h 1295400"/>
              <a:gd name="connsiteX3" fmla="*/ 342900 w 689610"/>
              <a:gd name="connsiteY3" fmla="*/ 0 h 1295400"/>
              <a:gd name="connsiteX4" fmla="*/ 689610 w 689610"/>
              <a:gd name="connsiteY4" fmla="*/ 1905 h 1295400"/>
              <a:gd name="connsiteX5" fmla="*/ 685800 w 689610"/>
              <a:gd name="connsiteY5" fmla="*/ 47625 h 1295400"/>
              <a:gd name="connsiteX0" fmla="*/ 0 w 689610"/>
              <a:gd name="connsiteY0" fmla="*/ 1085850 h 1295400"/>
              <a:gd name="connsiteX1" fmla="*/ 1905 w 689610"/>
              <a:gd name="connsiteY1" fmla="*/ 1295400 h 1295400"/>
              <a:gd name="connsiteX2" fmla="*/ 339090 w 689610"/>
              <a:gd name="connsiteY2" fmla="*/ 1293495 h 1295400"/>
              <a:gd name="connsiteX3" fmla="*/ 342900 w 689610"/>
              <a:gd name="connsiteY3" fmla="*/ 0 h 1295400"/>
              <a:gd name="connsiteX4" fmla="*/ 689610 w 689610"/>
              <a:gd name="connsiteY4" fmla="*/ 1905 h 1295400"/>
              <a:gd name="connsiteX5" fmla="*/ 685800 w 689610"/>
              <a:gd name="connsiteY5" fmla="*/ 47625 h 1295400"/>
              <a:gd name="connsiteX0" fmla="*/ 0 w 733425"/>
              <a:gd name="connsiteY0" fmla="*/ 1085850 h 1295400"/>
              <a:gd name="connsiteX1" fmla="*/ 1905 w 733425"/>
              <a:gd name="connsiteY1" fmla="*/ 1295400 h 1295400"/>
              <a:gd name="connsiteX2" fmla="*/ 339090 w 733425"/>
              <a:gd name="connsiteY2" fmla="*/ 1293495 h 1295400"/>
              <a:gd name="connsiteX3" fmla="*/ 342900 w 733425"/>
              <a:gd name="connsiteY3" fmla="*/ 0 h 1295400"/>
              <a:gd name="connsiteX4" fmla="*/ 689610 w 733425"/>
              <a:gd name="connsiteY4" fmla="*/ 1905 h 1295400"/>
              <a:gd name="connsiteX5" fmla="*/ 733425 w 733425"/>
              <a:gd name="connsiteY5" fmla="*/ 76200 h 1295400"/>
              <a:gd name="connsiteX0" fmla="*/ 0 w 733425"/>
              <a:gd name="connsiteY0" fmla="*/ 1095375 h 1304925"/>
              <a:gd name="connsiteX1" fmla="*/ 1905 w 733425"/>
              <a:gd name="connsiteY1" fmla="*/ 1304925 h 1304925"/>
              <a:gd name="connsiteX2" fmla="*/ 339090 w 733425"/>
              <a:gd name="connsiteY2" fmla="*/ 1303020 h 1304925"/>
              <a:gd name="connsiteX3" fmla="*/ 342900 w 733425"/>
              <a:gd name="connsiteY3" fmla="*/ 9525 h 1304925"/>
              <a:gd name="connsiteX4" fmla="*/ 714375 w 733425"/>
              <a:gd name="connsiteY4" fmla="*/ 0 h 1304925"/>
              <a:gd name="connsiteX5" fmla="*/ 733425 w 733425"/>
              <a:gd name="connsiteY5" fmla="*/ 85725 h 1304925"/>
              <a:gd name="connsiteX0" fmla="*/ 0 w 733425"/>
              <a:gd name="connsiteY0" fmla="*/ 1091565 h 1301115"/>
              <a:gd name="connsiteX1" fmla="*/ 1905 w 733425"/>
              <a:gd name="connsiteY1" fmla="*/ 1301115 h 1301115"/>
              <a:gd name="connsiteX2" fmla="*/ 339090 w 733425"/>
              <a:gd name="connsiteY2" fmla="*/ 1299210 h 1301115"/>
              <a:gd name="connsiteX3" fmla="*/ 342900 w 733425"/>
              <a:gd name="connsiteY3" fmla="*/ 5715 h 1301115"/>
              <a:gd name="connsiteX4" fmla="*/ 723900 w 733425"/>
              <a:gd name="connsiteY4" fmla="*/ 0 h 1301115"/>
              <a:gd name="connsiteX5" fmla="*/ 733425 w 733425"/>
              <a:gd name="connsiteY5" fmla="*/ 81915 h 1301115"/>
              <a:gd name="connsiteX0" fmla="*/ 0 w 725805"/>
              <a:gd name="connsiteY0" fmla="*/ 1091565 h 1301115"/>
              <a:gd name="connsiteX1" fmla="*/ 1905 w 725805"/>
              <a:gd name="connsiteY1" fmla="*/ 1301115 h 1301115"/>
              <a:gd name="connsiteX2" fmla="*/ 339090 w 725805"/>
              <a:gd name="connsiteY2" fmla="*/ 1299210 h 1301115"/>
              <a:gd name="connsiteX3" fmla="*/ 342900 w 725805"/>
              <a:gd name="connsiteY3" fmla="*/ 5715 h 1301115"/>
              <a:gd name="connsiteX4" fmla="*/ 723900 w 725805"/>
              <a:gd name="connsiteY4" fmla="*/ 0 h 1301115"/>
              <a:gd name="connsiteX5" fmla="*/ 725805 w 725805"/>
              <a:gd name="connsiteY5" fmla="*/ 85725 h 1301115"/>
              <a:gd name="connsiteX0" fmla="*/ 0 w 723900"/>
              <a:gd name="connsiteY0" fmla="*/ 1091565 h 1301115"/>
              <a:gd name="connsiteX1" fmla="*/ 1905 w 723900"/>
              <a:gd name="connsiteY1" fmla="*/ 1301115 h 1301115"/>
              <a:gd name="connsiteX2" fmla="*/ 339090 w 723900"/>
              <a:gd name="connsiteY2" fmla="*/ 1299210 h 1301115"/>
              <a:gd name="connsiteX3" fmla="*/ 342900 w 723900"/>
              <a:gd name="connsiteY3" fmla="*/ 5715 h 1301115"/>
              <a:gd name="connsiteX4" fmla="*/ 723900 w 723900"/>
              <a:gd name="connsiteY4" fmla="*/ 0 h 1301115"/>
              <a:gd name="connsiteX5" fmla="*/ 720090 w 723900"/>
              <a:gd name="connsiteY5" fmla="*/ 55245 h 1301115"/>
              <a:gd name="connsiteX0" fmla="*/ 0 w 720090"/>
              <a:gd name="connsiteY0" fmla="*/ 1089660 h 1299210"/>
              <a:gd name="connsiteX1" fmla="*/ 1905 w 720090"/>
              <a:gd name="connsiteY1" fmla="*/ 1299210 h 1299210"/>
              <a:gd name="connsiteX2" fmla="*/ 339090 w 720090"/>
              <a:gd name="connsiteY2" fmla="*/ 1297305 h 1299210"/>
              <a:gd name="connsiteX3" fmla="*/ 342900 w 720090"/>
              <a:gd name="connsiteY3" fmla="*/ 3810 h 1299210"/>
              <a:gd name="connsiteX4" fmla="*/ 718185 w 720090"/>
              <a:gd name="connsiteY4" fmla="*/ 0 h 1299210"/>
              <a:gd name="connsiteX5" fmla="*/ 720090 w 720090"/>
              <a:gd name="connsiteY5" fmla="*/ 53340 h 1299210"/>
              <a:gd name="connsiteX0" fmla="*/ 0 w 725805"/>
              <a:gd name="connsiteY0" fmla="*/ 1097280 h 1306830"/>
              <a:gd name="connsiteX1" fmla="*/ 1905 w 725805"/>
              <a:gd name="connsiteY1" fmla="*/ 1306830 h 1306830"/>
              <a:gd name="connsiteX2" fmla="*/ 339090 w 725805"/>
              <a:gd name="connsiteY2" fmla="*/ 1304925 h 1306830"/>
              <a:gd name="connsiteX3" fmla="*/ 342900 w 725805"/>
              <a:gd name="connsiteY3" fmla="*/ 11430 h 1306830"/>
              <a:gd name="connsiteX4" fmla="*/ 725805 w 725805"/>
              <a:gd name="connsiteY4" fmla="*/ 0 h 1306830"/>
              <a:gd name="connsiteX5" fmla="*/ 720090 w 725805"/>
              <a:gd name="connsiteY5" fmla="*/ 60960 h 1306830"/>
              <a:gd name="connsiteX0" fmla="*/ 0 w 725805"/>
              <a:gd name="connsiteY0" fmla="*/ 1097280 h 1306830"/>
              <a:gd name="connsiteX1" fmla="*/ 1905 w 725805"/>
              <a:gd name="connsiteY1" fmla="*/ 1306830 h 1306830"/>
              <a:gd name="connsiteX2" fmla="*/ 339090 w 725805"/>
              <a:gd name="connsiteY2" fmla="*/ 1304925 h 1306830"/>
              <a:gd name="connsiteX3" fmla="*/ 356235 w 725805"/>
              <a:gd name="connsiteY3" fmla="*/ 0 h 1306830"/>
              <a:gd name="connsiteX4" fmla="*/ 725805 w 725805"/>
              <a:gd name="connsiteY4" fmla="*/ 0 h 1306830"/>
              <a:gd name="connsiteX5" fmla="*/ 720090 w 725805"/>
              <a:gd name="connsiteY5" fmla="*/ 60960 h 1306830"/>
              <a:gd name="connsiteX0" fmla="*/ 0 w 725805"/>
              <a:gd name="connsiteY0" fmla="*/ 1099185 h 1308735"/>
              <a:gd name="connsiteX1" fmla="*/ 1905 w 725805"/>
              <a:gd name="connsiteY1" fmla="*/ 1308735 h 1308735"/>
              <a:gd name="connsiteX2" fmla="*/ 339090 w 725805"/>
              <a:gd name="connsiteY2" fmla="*/ 1306830 h 1308735"/>
              <a:gd name="connsiteX3" fmla="*/ 352425 w 725805"/>
              <a:gd name="connsiteY3" fmla="*/ 0 h 1308735"/>
              <a:gd name="connsiteX4" fmla="*/ 725805 w 725805"/>
              <a:gd name="connsiteY4" fmla="*/ 1905 h 1308735"/>
              <a:gd name="connsiteX5" fmla="*/ 720090 w 725805"/>
              <a:gd name="connsiteY5" fmla="*/ 62865 h 1308735"/>
              <a:gd name="connsiteX0" fmla="*/ 0 w 725805"/>
              <a:gd name="connsiteY0" fmla="*/ 1099185 h 1308735"/>
              <a:gd name="connsiteX1" fmla="*/ 1905 w 725805"/>
              <a:gd name="connsiteY1" fmla="*/ 1308735 h 1308735"/>
              <a:gd name="connsiteX2" fmla="*/ 356235 w 725805"/>
              <a:gd name="connsiteY2" fmla="*/ 1287780 h 1308735"/>
              <a:gd name="connsiteX3" fmla="*/ 352425 w 725805"/>
              <a:gd name="connsiteY3" fmla="*/ 0 h 1308735"/>
              <a:gd name="connsiteX4" fmla="*/ 725805 w 725805"/>
              <a:gd name="connsiteY4" fmla="*/ 1905 h 1308735"/>
              <a:gd name="connsiteX5" fmla="*/ 720090 w 725805"/>
              <a:gd name="connsiteY5" fmla="*/ 62865 h 1308735"/>
              <a:gd name="connsiteX0" fmla="*/ 11430 w 737235"/>
              <a:gd name="connsiteY0" fmla="*/ 1099185 h 1287780"/>
              <a:gd name="connsiteX1" fmla="*/ 0 w 737235"/>
              <a:gd name="connsiteY1" fmla="*/ 1280160 h 1287780"/>
              <a:gd name="connsiteX2" fmla="*/ 367665 w 737235"/>
              <a:gd name="connsiteY2" fmla="*/ 1287780 h 1287780"/>
              <a:gd name="connsiteX3" fmla="*/ 363855 w 737235"/>
              <a:gd name="connsiteY3" fmla="*/ 0 h 1287780"/>
              <a:gd name="connsiteX4" fmla="*/ 737235 w 737235"/>
              <a:gd name="connsiteY4" fmla="*/ 1905 h 1287780"/>
              <a:gd name="connsiteX5" fmla="*/ 731520 w 737235"/>
              <a:gd name="connsiteY5" fmla="*/ 62865 h 1287780"/>
              <a:gd name="connsiteX0" fmla="*/ 0 w 737235"/>
              <a:gd name="connsiteY0" fmla="*/ 1097280 h 1287780"/>
              <a:gd name="connsiteX1" fmla="*/ 0 w 737235"/>
              <a:gd name="connsiteY1" fmla="*/ 1280160 h 1287780"/>
              <a:gd name="connsiteX2" fmla="*/ 367665 w 737235"/>
              <a:gd name="connsiteY2" fmla="*/ 1287780 h 1287780"/>
              <a:gd name="connsiteX3" fmla="*/ 363855 w 737235"/>
              <a:gd name="connsiteY3" fmla="*/ 0 h 1287780"/>
              <a:gd name="connsiteX4" fmla="*/ 737235 w 737235"/>
              <a:gd name="connsiteY4" fmla="*/ 1905 h 1287780"/>
              <a:gd name="connsiteX5" fmla="*/ 731520 w 737235"/>
              <a:gd name="connsiteY5" fmla="*/ 62865 h 1287780"/>
              <a:gd name="connsiteX0" fmla="*/ 0 w 737235"/>
              <a:gd name="connsiteY0" fmla="*/ 1097280 h 1280160"/>
              <a:gd name="connsiteX1" fmla="*/ 0 w 737235"/>
              <a:gd name="connsiteY1" fmla="*/ 1280160 h 1280160"/>
              <a:gd name="connsiteX2" fmla="*/ 369570 w 737235"/>
              <a:gd name="connsiteY2" fmla="*/ 1278255 h 1280160"/>
              <a:gd name="connsiteX3" fmla="*/ 363855 w 737235"/>
              <a:gd name="connsiteY3" fmla="*/ 0 h 1280160"/>
              <a:gd name="connsiteX4" fmla="*/ 737235 w 737235"/>
              <a:gd name="connsiteY4" fmla="*/ 1905 h 1280160"/>
              <a:gd name="connsiteX5" fmla="*/ 731520 w 737235"/>
              <a:gd name="connsiteY5" fmla="*/ 62865 h 1280160"/>
              <a:gd name="connsiteX0" fmla="*/ 0 w 737235"/>
              <a:gd name="connsiteY0" fmla="*/ 1097280 h 1285875"/>
              <a:gd name="connsiteX1" fmla="*/ 0 w 737235"/>
              <a:gd name="connsiteY1" fmla="*/ 1280160 h 1285875"/>
              <a:gd name="connsiteX2" fmla="*/ 360045 w 737235"/>
              <a:gd name="connsiteY2" fmla="*/ 1285875 h 1285875"/>
              <a:gd name="connsiteX3" fmla="*/ 363855 w 737235"/>
              <a:gd name="connsiteY3" fmla="*/ 0 h 1285875"/>
              <a:gd name="connsiteX4" fmla="*/ 737235 w 737235"/>
              <a:gd name="connsiteY4" fmla="*/ 1905 h 1285875"/>
              <a:gd name="connsiteX5" fmla="*/ 731520 w 737235"/>
              <a:gd name="connsiteY5" fmla="*/ 62865 h 1285875"/>
              <a:gd name="connsiteX0" fmla="*/ 0 w 731520"/>
              <a:gd name="connsiteY0" fmla="*/ 1097280 h 1285875"/>
              <a:gd name="connsiteX1" fmla="*/ 0 w 731520"/>
              <a:gd name="connsiteY1" fmla="*/ 1280160 h 1285875"/>
              <a:gd name="connsiteX2" fmla="*/ 360045 w 731520"/>
              <a:gd name="connsiteY2" fmla="*/ 1285875 h 1285875"/>
              <a:gd name="connsiteX3" fmla="*/ 363855 w 731520"/>
              <a:gd name="connsiteY3" fmla="*/ 0 h 1285875"/>
              <a:gd name="connsiteX4" fmla="*/ 729615 w 731520"/>
              <a:gd name="connsiteY4" fmla="*/ 1905 h 1285875"/>
              <a:gd name="connsiteX5" fmla="*/ 731520 w 731520"/>
              <a:gd name="connsiteY5" fmla="*/ 62865 h 1285875"/>
              <a:gd name="connsiteX0" fmla="*/ 0 w 731520"/>
              <a:gd name="connsiteY0" fmla="*/ 1095375 h 1283970"/>
              <a:gd name="connsiteX1" fmla="*/ 0 w 731520"/>
              <a:gd name="connsiteY1" fmla="*/ 1278255 h 1283970"/>
              <a:gd name="connsiteX2" fmla="*/ 360045 w 731520"/>
              <a:gd name="connsiteY2" fmla="*/ 1283970 h 1283970"/>
              <a:gd name="connsiteX3" fmla="*/ 369570 w 731520"/>
              <a:gd name="connsiteY3" fmla="*/ 1905 h 1283970"/>
              <a:gd name="connsiteX4" fmla="*/ 729615 w 731520"/>
              <a:gd name="connsiteY4" fmla="*/ 0 h 1283970"/>
              <a:gd name="connsiteX5" fmla="*/ 731520 w 731520"/>
              <a:gd name="connsiteY5" fmla="*/ 60960 h 1283970"/>
              <a:gd name="connsiteX0" fmla="*/ 0 w 731520"/>
              <a:gd name="connsiteY0" fmla="*/ 1095375 h 1283970"/>
              <a:gd name="connsiteX1" fmla="*/ 0 w 731520"/>
              <a:gd name="connsiteY1" fmla="*/ 1278255 h 1283970"/>
              <a:gd name="connsiteX2" fmla="*/ 360045 w 731520"/>
              <a:gd name="connsiteY2" fmla="*/ 1283970 h 1283970"/>
              <a:gd name="connsiteX3" fmla="*/ 369570 w 731520"/>
              <a:gd name="connsiteY3" fmla="*/ 1905 h 1283970"/>
              <a:gd name="connsiteX4" fmla="*/ 729615 w 731520"/>
              <a:gd name="connsiteY4" fmla="*/ 0 h 1283970"/>
              <a:gd name="connsiteX5" fmla="*/ 731520 w 731520"/>
              <a:gd name="connsiteY5" fmla="*/ 60960 h 1283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520" h="1283970">
                <a:moveTo>
                  <a:pt x="0" y="1095375"/>
                </a:moveTo>
                <a:lnTo>
                  <a:pt x="0" y="1278255"/>
                </a:lnTo>
                <a:lnTo>
                  <a:pt x="360045" y="1283970"/>
                </a:lnTo>
                <a:lnTo>
                  <a:pt x="369570" y="1905"/>
                </a:lnTo>
                <a:lnTo>
                  <a:pt x="729615" y="0"/>
                </a:lnTo>
                <a:lnTo>
                  <a:pt x="731520" y="60960"/>
                </a:lnTo>
              </a:path>
            </a:pathLst>
          </a:custGeom>
          <a:ln>
            <a:tailEnd type="stealth"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 name="Straight Connector 11"/>
          <p:cNvCxnSpPr/>
          <p:nvPr/>
        </p:nvCxnSpPr>
        <p:spPr>
          <a:xfrm>
            <a:off x="2987074" y="5791174"/>
            <a:ext cx="0" cy="91439"/>
          </a:xfrm>
          <a:prstGeom prst="line">
            <a:avLst/>
          </a:prstGeom>
          <a:ln>
            <a:tailEnd type="stealth" w="sm" len="sm"/>
          </a:ln>
        </p:spPr>
        <p:style>
          <a:lnRef idx="1">
            <a:schemeClr val="accent1"/>
          </a:lnRef>
          <a:fillRef idx="0">
            <a:schemeClr val="accent1"/>
          </a:fillRef>
          <a:effectRef idx="0">
            <a:schemeClr val="accent1"/>
          </a:effectRef>
          <a:fontRef idx="minor">
            <a:schemeClr val="tx1"/>
          </a:fontRef>
        </p:style>
      </p:cxnSp>
      <p:sp>
        <p:nvSpPr>
          <p:cNvPr id="13" name="Freeform 12"/>
          <p:cNvSpPr/>
          <p:nvPr/>
        </p:nvSpPr>
        <p:spPr>
          <a:xfrm>
            <a:off x="2985804" y="5255895"/>
            <a:ext cx="641343" cy="1282031"/>
          </a:xfrm>
          <a:custGeom>
            <a:avLst/>
            <a:gdLst>
              <a:gd name="connsiteX0" fmla="*/ 9525 w 714375"/>
              <a:gd name="connsiteY0" fmla="*/ 1085850 h 1295400"/>
              <a:gd name="connsiteX1" fmla="*/ 0 w 714375"/>
              <a:gd name="connsiteY1" fmla="*/ 1295400 h 1295400"/>
              <a:gd name="connsiteX2" fmla="*/ 333375 w 714375"/>
              <a:gd name="connsiteY2" fmla="*/ 1295400 h 1295400"/>
              <a:gd name="connsiteX3" fmla="*/ 352425 w 714375"/>
              <a:gd name="connsiteY3" fmla="*/ 0 h 1295400"/>
              <a:gd name="connsiteX4" fmla="*/ 714375 w 714375"/>
              <a:gd name="connsiteY4" fmla="*/ 19050 h 1295400"/>
              <a:gd name="connsiteX5" fmla="*/ 695325 w 714375"/>
              <a:gd name="connsiteY5" fmla="*/ 47625 h 1295400"/>
              <a:gd name="connsiteX0" fmla="*/ 0 w 704850"/>
              <a:gd name="connsiteY0" fmla="*/ 1085850 h 1295400"/>
              <a:gd name="connsiteX1" fmla="*/ 1905 w 704850"/>
              <a:gd name="connsiteY1" fmla="*/ 1295400 h 1295400"/>
              <a:gd name="connsiteX2" fmla="*/ 323850 w 704850"/>
              <a:gd name="connsiteY2" fmla="*/ 1295400 h 1295400"/>
              <a:gd name="connsiteX3" fmla="*/ 342900 w 704850"/>
              <a:gd name="connsiteY3" fmla="*/ 0 h 1295400"/>
              <a:gd name="connsiteX4" fmla="*/ 704850 w 704850"/>
              <a:gd name="connsiteY4" fmla="*/ 19050 h 1295400"/>
              <a:gd name="connsiteX5" fmla="*/ 685800 w 704850"/>
              <a:gd name="connsiteY5" fmla="*/ 47625 h 1295400"/>
              <a:gd name="connsiteX0" fmla="*/ 0 w 704850"/>
              <a:gd name="connsiteY0" fmla="*/ 1085850 h 1301115"/>
              <a:gd name="connsiteX1" fmla="*/ 1905 w 704850"/>
              <a:gd name="connsiteY1" fmla="*/ 1295400 h 1301115"/>
              <a:gd name="connsiteX2" fmla="*/ 331470 w 704850"/>
              <a:gd name="connsiteY2" fmla="*/ 1301115 h 1301115"/>
              <a:gd name="connsiteX3" fmla="*/ 342900 w 704850"/>
              <a:gd name="connsiteY3" fmla="*/ 0 h 1301115"/>
              <a:gd name="connsiteX4" fmla="*/ 704850 w 704850"/>
              <a:gd name="connsiteY4" fmla="*/ 19050 h 1301115"/>
              <a:gd name="connsiteX5" fmla="*/ 685800 w 704850"/>
              <a:gd name="connsiteY5" fmla="*/ 47625 h 1301115"/>
              <a:gd name="connsiteX0" fmla="*/ 0 w 685800"/>
              <a:gd name="connsiteY0" fmla="*/ 1093470 h 1308735"/>
              <a:gd name="connsiteX1" fmla="*/ 1905 w 685800"/>
              <a:gd name="connsiteY1" fmla="*/ 1303020 h 1308735"/>
              <a:gd name="connsiteX2" fmla="*/ 331470 w 685800"/>
              <a:gd name="connsiteY2" fmla="*/ 1308735 h 1308735"/>
              <a:gd name="connsiteX3" fmla="*/ 342900 w 685800"/>
              <a:gd name="connsiteY3" fmla="*/ 7620 h 1308735"/>
              <a:gd name="connsiteX4" fmla="*/ 683895 w 685800"/>
              <a:gd name="connsiteY4" fmla="*/ 0 h 1308735"/>
              <a:gd name="connsiteX5" fmla="*/ 685800 w 685800"/>
              <a:gd name="connsiteY5" fmla="*/ 55245 h 1308735"/>
              <a:gd name="connsiteX0" fmla="*/ 0 w 689610"/>
              <a:gd name="connsiteY0" fmla="*/ 1085850 h 1301115"/>
              <a:gd name="connsiteX1" fmla="*/ 1905 w 689610"/>
              <a:gd name="connsiteY1" fmla="*/ 1295400 h 1301115"/>
              <a:gd name="connsiteX2" fmla="*/ 331470 w 689610"/>
              <a:gd name="connsiteY2" fmla="*/ 1301115 h 1301115"/>
              <a:gd name="connsiteX3" fmla="*/ 342900 w 689610"/>
              <a:gd name="connsiteY3" fmla="*/ 0 h 1301115"/>
              <a:gd name="connsiteX4" fmla="*/ 689610 w 689610"/>
              <a:gd name="connsiteY4" fmla="*/ 1905 h 1301115"/>
              <a:gd name="connsiteX5" fmla="*/ 685800 w 689610"/>
              <a:gd name="connsiteY5" fmla="*/ 47625 h 1301115"/>
              <a:gd name="connsiteX0" fmla="*/ 0 w 689610"/>
              <a:gd name="connsiteY0" fmla="*/ 1085850 h 1295400"/>
              <a:gd name="connsiteX1" fmla="*/ 1905 w 689610"/>
              <a:gd name="connsiteY1" fmla="*/ 1295400 h 1295400"/>
              <a:gd name="connsiteX2" fmla="*/ 329565 w 689610"/>
              <a:gd name="connsiteY2" fmla="*/ 1295400 h 1295400"/>
              <a:gd name="connsiteX3" fmla="*/ 342900 w 689610"/>
              <a:gd name="connsiteY3" fmla="*/ 0 h 1295400"/>
              <a:gd name="connsiteX4" fmla="*/ 689610 w 689610"/>
              <a:gd name="connsiteY4" fmla="*/ 1905 h 1295400"/>
              <a:gd name="connsiteX5" fmla="*/ 685800 w 689610"/>
              <a:gd name="connsiteY5" fmla="*/ 47625 h 1295400"/>
              <a:gd name="connsiteX0" fmla="*/ 0 w 689610"/>
              <a:gd name="connsiteY0" fmla="*/ 1085850 h 1295400"/>
              <a:gd name="connsiteX1" fmla="*/ 1905 w 689610"/>
              <a:gd name="connsiteY1" fmla="*/ 1295400 h 1295400"/>
              <a:gd name="connsiteX2" fmla="*/ 339090 w 689610"/>
              <a:gd name="connsiteY2" fmla="*/ 1293495 h 1295400"/>
              <a:gd name="connsiteX3" fmla="*/ 342900 w 689610"/>
              <a:gd name="connsiteY3" fmla="*/ 0 h 1295400"/>
              <a:gd name="connsiteX4" fmla="*/ 689610 w 689610"/>
              <a:gd name="connsiteY4" fmla="*/ 1905 h 1295400"/>
              <a:gd name="connsiteX5" fmla="*/ 685800 w 689610"/>
              <a:gd name="connsiteY5" fmla="*/ 47625 h 1295400"/>
              <a:gd name="connsiteX0" fmla="*/ 0 w 733425"/>
              <a:gd name="connsiteY0" fmla="*/ 1085850 h 1295400"/>
              <a:gd name="connsiteX1" fmla="*/ 1905 w 733425"/>
              <a:gd name="connsiteY1" fmla="*/ 1295400 h 1295400"/>
              <a:gd name="connsiteX2" fmla="*/ 339090 w 733425"/>
              <a:gd name="connsiteY2" fmla="*/ 1293495 h 1295400"/>
              <a:gd name="connsiteX3" fmla="*/ 342900 w 733425"/>
              <a:gd name="connsiteY3" fmla="*/ 0 h 1295400"/>
              <a:gd name="connsiteX4" fmla="*/ 689610 w 733425"/>
              <a:gd name="connsiteY4" fmla="*/ 1905 h 1295400"/>
              <a:gd name="connsiteX5" fmla="*/ 733425 w 733425"/>
              <a:gd name="connsiteY5" fmla="*/ 76200 h 1295400"/>
              <a:gd name="connsiteX0" fmla="*/ 0 w 733425"/>
              <a:gd name="connsiteY0" fmla="*/ 1095375 h 1304925"/>
              <a:gd name="connsiteX1" fmla="*/ 1905 w 733425"/>
              <a:gd name="connsiteY1" fmla="*/ 1304925 h 1304925"/>
              <a:gd name="connsiteX2" fmla="*/ 339090 w 733425"/>
              <a:gd name="connsiteY2" fmla="*/ 1303020 h 1304925"/>
              <a:gd name="connsiteX3" fmla="*/ 342900 w 733425"/>
              <a:gd name="connsiteY3" fmla="*/ 9525 h 1304925"/>
              <a:gd name="connsiteX4" fmla="*/ 714375 w 733425"/>
              <a:gd name="connsiteY4" fmla="*/ 0 h 1304925"/>
              <a:gd name="connsiteX5" fmla="*/ 733425 w 733425"/>
              <a:gd name="connsiteY5" fmla="*/ 85725 h 1304925"/>
              <a:gd name="connsiteX0" fmla="*/ 0 w 733425"/>
              <a:gd name="connsiteY0" fmla="*/ 1091565 h 1301115"/>
              <a:gd name="connsiteX1" fmla="*/ 1905 w 733425"/>
              <a:gd name="connsiteY1" fmla="*/ 1301115 h 1301115"/>
              <a:gd name="connsiteX2" fmla="*/ 339090 w 733425"/>
              <a:gd name="connsiteY2" fmla="*/ 1299210 h 1301115"/>
              <a:gd name="connsiteX3" fmla="*/ 342900 w 733425"/>
              <a:gd name="connsiteY3" fmla="*/ 5715 h 1301115"/>
              <a:gd name="connsiteX4" fmla="*/ 723900 w 733425"/>
              <a:gd name="connsiteY4" fmla="*/ 0 h 1301115"/>
              <a:gd name="connsiteX5" fmla="*/ 733425 w 733425"/>
              <a:gd name="connsiteY5" fmla="*/ 81915 h 1301115"/>
              <a:gd name="connsiteX0" fmla="*/ 0 w 725805"/>
              <a:gd name="connsiteY0" fmla="*/ 1091565 h 1301115"/>
              <a:gd name="connsiteX1" fmla="*/ 1905 w 725805"/>
              <a:gd name="connsiteY1" fmla="*/ 1301115 h 1301115"/>
              <a:gd name="connsiteX2" fmla="*/ 339090 w 725805"/>
              <a:gd name="connsiteY2" fmla="*/ 1299210 h 1301115"/>
              <a:gd name="connsiteX3" fmla="*/ 342900 w 725805"/>
              <a:gd name="connsiteY3" fmla="*/ 5715 h 1301115"/>
              <a:gd name="connsiteX4" fmla="*/ 723900 w 725805"/>
              <a:gd name="connsiteY4" fmla="*/ 0 h 1301115"/>
              <a:gd name="connsiteX5" fmla="*/ 725805 w 725805"/>
              <a:gd name="connsiteY5" fmla="*/ 85725 h 1301115"/>
              <a:gd name="connsiteX0" fmla="*/ 0 w 723900"/>
              <a:gd name="connsiteY0" fmla="*/ 1091565 h 1301115"/>
              <a:gd name="connsiteX1" fmla="*/ 1905 w 723900"/>
              <a:gd name="connsiteY1" fmla="*/ 1301115 h 1301115"/>
              <a:gd name="connsiteX2" fmla="*/ 339090 w 723900"/>
              <a:gd name="connsiteY2" fmla="*/ 1299210 h 1301115"/>
              <a:gd name="connsiteX3" fmla="*/ 342900 w 723900"/>
              <a:gd name="connsiteY3" fmla="*/ 5715 h 1301115"/>
              <a:gd name="connsiteX4" fmla="*/ 723900 w 723900"/>
              <a:gd name="connsiteY4" fmla="*/ 0 h 1301115"/>
              <a:gd name="connsiteX5" fmla="*/ 720090 w 723900"/>
              <a:gd name="connsiteY5" fmla="*/ 55245 h 1301115"/>
              <a:gd name="connsiteX0" fmla="*/ 0 w 720090"/>
              <a:gd name="connsiteY0" fmla="*/ 1089660 h 1299210"/>
              <a:gd name="connsiteX1" fmla="*/ 1905 w 720090"/>
              <a:gd name="connsiteY1" fmla="*/ 1299210 h 1299210"/>
              <a:gd name="connsiteX2" fmla="*/ 339090 w 720090"/>
              <a:gd name="connsiteY2" fmla="*/ 1297305 h 1299210"/>
              <a:gd name="connsiteX3" fmla="*/ 342900 w 720090"/>
              <a:gd name="connsiteY3" fmla="*/ 3810 h 1299210"/>
              <a:gd name="connsiteX4" fmla="*/ 718185 w 720090"/>
              <a:gd name="connsiteY4" fmla="*/ 0 h 1299210"/>
              <a:gd name="connsiteX5" fmla="*/ 720090 w 720090"/>
              <a:gd name="connsiteY5" fmla="*/ 53340 h 1299210"/>
              <a:gd name="connsiteX0" fmla="*/ 0 w 725805"/>
              <a:gd name="connsiteY0" fmla="*/ 1097280 h 1306830"/>
              <a:gd name="connsiteX1" fmla="*/ 1905 w 725805"/>
              <a:gd name="connsiteY1" fmla="*/ 1306830 h 1306830"/>
              <a:gd name="connsiteX2" fmla="*/ 339090 w 725805"/>
              <a:gd name="connsiteY2" fmla="*/ 1304925 h 1306830"/>
              <a:gd name="connsiteX3" fmla="*/ 342900 w 725805"/>
              <a:gd name="connsiteY3" fmla="*/ 11430 h 1306830"/>
              <a:gd name="connsiteX4" fmla="*/ 725805 w 725805"/>
              <a:gd name="connsiteY4" fmla="*/ 0 h 1306830"/>
              <a:gd name="connsiteX5" fmla="*/ 720090 w 725805"/>
              <a:gd name="connsiteY5" fmla="*/ 60960 h 1306830"/>
              <a:gd name="connsiteX0" fmla="*/ 0 w 725805"/>
              <a:gd name="connsiteY0" fmla="*/ 1097280 h 1306830"/>
              <a:gd name="connsiteX1" fmla="*/ 1905 w 725805"/>
              <a:gd name="connsiteY1" fmla="*/ 1306830 h 1306830"/>
              <a:gd name="connsiteX2" fmla="*/ 339090 w 725805"/>
              <a:gd name="connsiteY2" fmla="*/ 1304925 h 1306830"/>
              <a:gd name="connsiteX3" fmla="*/ 356235 w 725805"/>
              <a:gd name="connsiteY3" fmla="*/ 0 h 1306830"/>
              <a:gd name="connsiteX4" fmla="*/ 725805 w 725805"/>
              <a:gd name="connsiteY4" fmla="*/ 0 h 1306830"/>
              <a:gd name="connsiteX5" fmla="*/ 720090 w 725805"/>
              <a:gd name="connsiteY5" fmla="*/ 60960 h 1306830"/>
              <a:gd name="connsiteX0" fmla="*/ 0 w 725805"/>
              <a:gd name="connsiteY0" fmla="*/ 1099185 h 1308735"/>
              <a:gd name="connsiteX1" fmla="*/ 1905 w 725805"/>
              <a:gd name="connsiteY1" fmla="*/ 1308735 h 1308735"/>
              <a:gd name="connsiteX2" fmla="*/ 339090 w 725805"/>
              <a:gd name="connsiteY2" fmla="*/ 1306830 h 1308735"/>
              <a:gd name="connsiteX3" fmla="*/ 352425 w 725805"/>
              <a:gd name="connsiteY3" fmla="*/ 0 h 1308735"/>
              <a:gd name="connsiteX4" fmla="*/ 725805 w 725805"/>
              <a:gd name="connsiteY4" fmla="*/ 1905 h 1308735"/>
              <a:gd name="connsiteX5" fmla="*/ 720090 w 725805"/>
              <a:gd name="connsiteY5" fmla="*/ 62865 h 1308735"/>
              <a:gd name="connsiteX0" fmla="*/ 0 w 725805"/>
              <a:gd name="connsiteY0" fmla="*/ 1099185 h 1308735"/>
              <a:gd name="connsiteX1" fmla="*/ 1905 w 725805"/>
              <a:gd name="connsiteY1" fmla="*/ 1308735 h 1308735"/>
              <a:gd name="connsiteX2" fmla="*/ 356235 w 725805"/>
              <a:gd name="connsiteY2" fmla="*/ 1287780 h 1308735"/>
              <a:gd name="connsiteX3" fmla="*/ 352425 w 725805"/>
              <a:gd name="connsiteY3" fmla="*/ 0 h 1308735"/>
              <a:gd name="connsiteX4" fmla="*/ 725805 w 725805"/>
              <a:gd name="connsiteY4" fmla="*/ 1905 h 1308735"/>
              <a:gd name="connsiteX5" fmla="*/ 720090 w 725805"/>
              <a:gd name="connsiteY5" fmla="*/ 62865 h 1308735"/>
              <a:gd name="connsiteX0" fmla="*/ 11430 w 737235"/>
              <a:gd name="connsiteY0" fmla="*/ 1099185 h 1287780"/>
              <a:gd name="connsiteX1" fmla="*/ 0 w 737235"/>
              <a:gd name="connsiteY1" fmla="*/ 1280160 h 1287780"/>
              <a:gd name="connsiteX2" fmla="*/ 367665 w 737235"/>
              <a:gd name="connsiteY2" fmla="*/ 1287780 h 1287780"/>
              <a:gd name="connsiteX3" fmla="*/ 363855 w 737235"/>
              <a:gd name="connsiteY3" fmla="*/ 0 h 1287780"/>
              <a:gd name="connsiteX4" fmla="*/ 737235 w 737235"/>
              <a:gd name="connsiteY4" fmla="*/ 1905 h 1287780"/>
              <a:gd name="connsiteX5" fmla="*/ 731520 w 737235"/>
              <a:gd name="connsiteY5" fmla="*/ 62865 h 1287780"/>
              <a:gd name="connsiteX0" fmla="*/ 0 w 737235"/>
              <a:gd name="connsiteY0" fmla="*/ 1097280 h 1287780"/>
              <a:gd name="connsiteX1" fmla="*/ 0 w 737235"/>
              <a:gd name="connsiteY1" fmla="*/ 1280160 h 1287780"/>
              <a:gd name="connsiteX2" fmla="*/ 367665 w 737235"/>
              <a:gd name="connsiteY2" fmla="*/ 1287780 h 1287780"/>
              <a:gd name="connsiteX3" fmla="*/ 363855 w 737235"/>
              <a:gd name="connsiteY3" fmla="*/ 0 h 1287780"/>
              <a:gd name="connsiteX4" fmla="*/ 737235 w 737235"/>
              <a:gd name="connsiteY4" fmla="*/ 1905 h 1287780"/>
              <a:gd name="connsiteX5" fmla="*/ 731520 w 737235"/>
              <a:gd name="connsiteY5" fmla="*/ 62865 h 1287780"/>
              <a:gd name="connsiteX0" fmla="*/ 0 w 737235"/>
              <a:gd name="connsiteY0" fmla="*/ 1097280 h 1280160"/>
              <a:gd name="connsiteX1" fmla="*/ 0 w 737235"/>
              <a:gd name="connsiteY1" fmla="*/ 1280160 h 1280160"/>
              <a:gd name="connsiteX2" fmla="*/ 369570 w 737235"/>
              <a:gd name="connsiteY2" fmla="*/ 1278255 h 1280160"/>
              <a:gd name="connsiteX3" fmla="*/ 363855 w 737235"/>
              <a:gd name="connsiteY3" fmla="*/ 0 h 1280160"/>
              <a:gd name="connsiteX4" fmla="*/ 737235 w 737235"/>
              <a:gd name="connsiteY4" fmla="*/ 1905 h 1280160"/>
              <a:gd name="connsiteX5" fmla="*/ 731520 w 737235"/>
              <a:gd name="connsiteY5" fmla="*/ 62865 h 1280160"/>
              <a:gd name="connsiteX0" fmla="*/ 0 w 737235"/>
              <a:gd name="connsiteY0" fmla="*/ 1097280 h 1285875"/>
              <a:gd name="connsiteX1" fmla="*/ 0 w 737235"/>
              <a:gd name="connsiteY1" fmla="*/ 1280160 h 1285875"/>
              <a:gd name="connsiteX2" fmla="*/ 360045 w 737235"/>
              <a:gd name="connsiteY2" fmla="*/ 1285875 h 1285875"/>
              <a:gd name="connsiteX3" fmla="*/ 363855 w 737235"/>
              <a:gd name="connsiteY3" fmla="*/ 0 h 1285875"/>
              <a:gd name="connsiteX4" fmla="*/ 737235 w 737235"/>
              <a:gd name="connsiteY4" fmla="*/ 1905 h 1285875"/>
              <a:gd name="connsiteX5" fmla="*/ 731520 w 737235"/>
              <a:gd name="connsiteY5" fmla="*/ 62865 h 1285875"/>
              <a:gd name="connsiteX0" fmla="*/ 0 w 731520"/>
              <a:gd name="connsiteY0" fmla="*/ 1097280 h 1285875"/>
              <a:gd name="connsiteX1" fmla="*/ 0 w 731520"/>
              <a:gd name="connsiteY1" fmla="*/ 1280160 h 1285875"/>
              <a:gd name="connsiteX2" fmla="*/ 360045 w 731520"/>
              <a:gd name="connsiteY2" fmla="*/ 1285875 h 1285875"/>
              <a:gd name="connsiteX3" fmla="*/ 363855 w 731520"/>
              <a:gd name="connsiteY3" fmla="*/ 0 h 1285875"/>
              <a:gd name="connsiteX4" fmla="*/ 729615 w 731520"/>
              <a:gd name="connsiteY4" fmla="*/ 1905 h 1285875"/>
              <a:gd name="connsiteX5" fmla="*/ 731520 w 731520"/>
              <a:gd name="connsiteY5" fmla="*/ 62865 h 1285875"/>
              <a:gd name="connsiteX0" fmla="*/ 0 w 731520"/>
              <a:gd name="connsiteY0" fmla="*/ 1095375 h 1283970"/>
              <a:gd name="connsiteX1" fmla="*/ 0 w 731520"/>
              <a:gd name="connsiteY1" fmla="*/ 1278255 h 1283970"/>
              <a:gd name="connsiteX2" fmla="*/ 360045 w 731520"/>
              <a:gd name="connsiteY2" fmla="*/ 1283970 h 1283970"/>
              <a:gd name="connsiteX3" fmla="*/ 369570 w 731520"/>
              <a:gd name="connsiteY3" fmla="*/ 1905 h 1283970"/>
              <a:gd name="connsiteX4" fmla="*/ 729615 w 731520"/>
              <a:gd name="connsiteY4" fmla="*/ 0 h 1283970"/>
              <a:gd name="connsiteX5" fmla="*/ 731520 w 731520"/>
              <a:gd name="connsiteY5" fmla="*/ 60960 h 1283970"/>
              <a:gd name="connsiteX0" fmla="*/ 0 w 731520"/>
              <a:gd name="connsiteY0" fmla="*/ 1095375 h 1283970"/>
              <a:gd name="connsiteX1" fmla="*/ 0 w 731520"/>
              <a:gd name="connsiteY1" fmla="*/ 1278255 h 1283970"/>
              <a:gd name="connsiteX2" fmla="*/ 360045 w 731520"/>
              <a:gd name="connsiteY2" fmla="*/ 1283970 h 1283970"/>
              <a:gd name="connsiteX3" fmla="*/ 369570 w 731520"/>
              <a:gd name="connsiteY3" fmla="*/ 1905 h 1283970"/>
              <a:gd name="connsiteX4" fmla="*/ 729615 w 731520"/>
              <a:gd name="connsiteY4" fmla="*/ 0 h 1283970"/>
              <a:gd name="connsiteX5" fmla="*/ 731520 w 731520"/>
              <a:gd name="connsiteY5" fmla="*/ 60960 h 1283970"/>
              <a:gd name="connsiteX0" fmla="*/ 0 w 729615"/>
              <a:gd name="connsiteY0" fmla="*/ 1095375 h 1283970"/>
              <a:gd name="connsiteX1" fmla="*/ 0 w 729615"/>
              <a:gd name="connsiteY1" fmla="*/ 1278255 h 1283970"/>
              <a:gd name="connsiteX2" fmla="*/ 360045 w 729615"/>
              <a:gd name="connsiteY2" fmla="*/ 1283970 h 1283970"/>
              <a:gd name="connsiteX3" fmla="*/ 369570 w 729615"/>
              <a:gd name="connsiteY3" fmla="*/ 1905 h 1283970"/>
              <a:gd name="connsiteX4" fmla="*/ 729615 w 729615"/>
              <a:gd name="connsiteY4" fmla="*/ 0 h 1283970"/>
              <a:gd name="connsiteX5" fmla="*/ 725001 w 729615"/>
              <a:gd name="connsiteY5" fmla="*/ 284182 h 1283970"/>
              <a:gd name="connsiteX0" fmla="*/ 0 w 731520"/>
              <a:gd name="connsiteY0" fmla="*/ 1095375 h 1283970"/>
              <a:gd name="connsiteX1" fmla="*/ 0 w 731520"/>
              <a:gd name="connsiteY1" fmla="*/ 1278255 h 1283970"/>
              <a:gd name="connsiteX2" fmla="*/ 360045 w 731520"/>
              <a:gd name="connsiteY2" fmla="*/ 1283970 h 1283970"/>
              <a:gd name="connsiteX3" fmla="*/ 369570 w 731520"/>
              <a:gd name="connsiteY3" fmla="*/ 1905 h 1283970"/>
              <a:gd name="connsiteX4" fmla="*/ 729615 w 731520"/>
              <a:gd name="connsiteY4" fmla="*/ 0 h 1283970"/>
              <a:gd name="connsiteX5" fmla="*/ 731520 w 731520"/>
              <a:gd name="connsiteY5" fmla="*/ 284182 h 1283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520" h="1283970">
                <a:moveTo>
                  <a:pt x="0" y="1095375"/>
                </a:moveTo>
                <a:lnTo>
                  <a:pt x="0" y="1278255"/>
                </a:lnTo>
                <a:lnTo>
                  <a:pt x="360045" y="1283970"/>
                </a:lnTo>
                <a:lnTo>
                  <a:pt x="369570" y="1905"/>
                </a:lnTo>
                <a:lnTo>
                  <a:pt x="729615" y="0"/>
                </a:lnTo>
                <a:lnTo>
                  <a:pt x="731520" y="284182"/>
                </a:lnTo>
              </a:path>
            </a:pathLst>
          </a:custGeom>
          <a:ln>
            <a:tailEnd type="stealth"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5" name="Straight Connector 14"/>
          <p:cNvCxnSpPr/>
          <p:nvPr/>
        </p:nvCxnSpPr>
        <p:spPr>
          <a:xfrm rot="16200000">
            <a:off x="3943373" y="5730214"/>
            <a:ext cx="0" cy="91439"/>
          </a:xfrm>
          <a:prstGeom prst="line">
            <a:avLst/>
          </a:prstGeom>
          <a:ln>
            <a:tailEnd type="stealth" w="sm" len="sm"/>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a:off x="4577732" y="5732119"/>
            <a:ext cx="0" cy="91439"/>
          </a:xfrm>
          <a:prstGeom prst="line">
            <a:avLst/>
          </a:prstGeom>
          <a:ln>
            <a:tailEnd type="stealth" w="sm" len="sm"/>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276904" y="6119893"/>
            <a:ext cx="5398712" cy="369332"/>
          </a:xfrm>
          <a:prstGeom prst="rect">
            <a:avLst/>
          </a:prstGeom>
          <a:noFill/>
        </p:spPr>
        <p:txBody>
          <a:bodyPr wrap="square" rtlCol="0">
            <a:spAutoFit/>
          </a:bodyPr>
          <a:lstStyle/>
          <a:p>
            <a:r>
              <a:rPr lang="en-US" dirty="0" smtClean="0"/>
              <a:t>* </a:t>
            </a:r>
            <a:r>
              <a:rPr lang="en-US" sz="1400" i="1" dirty="0" smtClean="0">
                <a:latin typeface="Times New Roman" panose="02020603050405020304" pitchFamily="18" charset="0"/>
                <a:cs typeface="Times New Roman" panose="02020603050405020304" pitchFamily="18" charset="0"/>
              </a:rPr>
              <a:t>Courtesy of </a:t>
            </a:r>
            <a:r>
              <a:rPr lang="en-US" sz="1400" i="1" dirty="0">
                <a:latin typeface="Times New Roman" panose="02020603050405020304" pitchFamily="18" charset="0"/>
                <a:cs typeface="Times New Roman" panose="02020603050405020304" pitchFamily="18" charset="0"/>
              </a:rPr>
              <a:t>Joseph </a:t>
            </a:r>
            <a:r>
              <a:rPr lang="en-US" sz="1400" i="1" dirty="0" err="1" smtClean="0">
                <a:latin typeface="Times New Roman" panose="02020603050405020304" pitchFamily="18" charset="0"/>
                <a:cs typeface="Times New Roman" panose="02020603050405020304" pitchFamily="18" charset="0"/>
              </a:rPr>
              <a:t>Redmon</a:t>
            </a:r>
            <a:r>
              <a:rPr lang="en-US" sz="1400" i="1" dirty="0" smtClean="0">
                <a:latin typeface="Times New Roman" panose="02020603050405020304" pitchFamily="18" charset="0"/>
                <a:cs typeface="Times New Roman" panose="02020603050405020304" pitchFamily="18" charset="0"/>
              </a:rPr>
              <a:t>, https</a:t>
            </a:r>
            <a:r>
              <a:rPr lang="en-US" sz="1400" i="1" dirty="0">
                <a:latin typeface="Times New Roman" panose="02020603050405020304" pitchFamily="18" charset="0"/>
                <a:cs typeface="Times New Roman" panose="02020603050405020304" pitchFamily="18" charset="0"/>
              </a:rPr>
              <a:t>://</a:t>
            </a:r>
            <a:r>
              <a:rPr lang="en-US" sz="1400" i="1" dirty="0" smtClean="0">
                <a:latin typeface="Times New Roman" panose="02020603050405020304" pitchFamily="18" charset="0"/>
                <a:cs typeface="Times New Roman" panose="02020603050405020304" pitchFamily="18" charset="0"/>
              </a:rPr>
              <a:t>pjreddie.com/darknet/yolo</a:t>
            </a:r>
            <a:endParaRPr lang="en-US" sz="1400" i="1" dirty="0">
              <a:latin typeface="Times New Roman" panose="02020603050405020304" pitchFamily="18" charset="0"/>
              <a:cs typeface="Times New Roman" panose="02020603050405020304" pitchFamily="18" charset="0"/>
            </a:endParaRPr>
          </a:p>
        </p:txBody>
      </p:sp>
      <p:sp>
        <p:nvSpPr>
          <p:cNvPr id="8" name="Footer Placeholder 7"/>
          <p:cNvSpPr>
            <a:spLocks noGrp="1"/>
          </p:cNvSpPr>
          <p:nvPr>
            <p:ph type="ftr" sz="quarter" idx="11"/>
          </p:nvPr>
        </p:nvSpPr>
        <p:spPr>
          <a:xfrm>
            <a:off x="2330504" y="6471500"/>
            <a:ext cx="2946400" cy="365125"/>
          </a:xfrm>
        </p:spPr>
        <p:txBody>
          <a:bodyPr/>
          <a:lstStyle/>
          <a:p>
            <a:r>
              <a:rPr lang="en-US" dirty="0" smtClean="0"/>
              <a:t>Using High-level Synthesis and Emulation to Rapidly Develop AI Algorithms in Hardware </a:t>
            </a:r>
            <a:endParaRPr lang="en-US" dirty="0"/>
          </a:p>
        </p:txBody>
      </p:sp>
      <p:sp>
        <p:nvSpPr>
          <p:cNvPr id="14" name="Slide Number Placeholder 13"/>
          <p:cNvSpPr>
            <a:spLocks noGrp="1"/>
          </p:cNvSpPr>
          <p:nvPr>
            <p:ph type="sldNum" sz="quarter" idx="12"/>
          </p:nvPr>
        </p:nvSpPr>
        <p:spPr>
          <a:xfrm>
            <a:off x="4709375" y="6517546"/>
            <a:ext cx="2336800" cy="365125"/>
          </a:xfrm>
        </p:spPr>
        <p:txBody>
          <a:bodyPr/>
          <a:lstStyle/>
          <a:p>
            <a:fld id="{9243CB3A-8434-40A5-AD43-7D8D051A8891}" type="slidenum">
              <a:rPr lang="en-US" smtClean="0"/>
              <a:t>14</a:t>
            </a:fld>
            <a:endParaRPr lang="en-US" dirty="0"/>
          </a:p>
        </p:txBody>
      </p:sp>
    </p:spTree>
    <p:extLst>
      <p:ext uri="{BB962C8B-B14F-4D97-AF65-F5344CB8AC3E}">
        <p14:creationId xmlns:p14="http://schemas.microsoft.com/office/powerpoint/2010/main" val="4227641168"/>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Yolo Tiny* </a:t>
            </a:r>
            <a:r>
              <a:rPr lang="en-US" sz="4000" i="1" dirty="0" smtClean="0"/>
              <a:t>progressive refinement</a:t>
            </a:r>
            <a:endParaRPr lang="en-US" sz="4000" i="1" dirty="0"/>
          </a:p>
        </p:txBody>
      </p:sp>
      <p:sp>
        <p:nvSpPr>
          <p:cNvPr id="3" name="Content Placeholder 2"/>
          <p:cNvSpPr>
            <a:spLocks noGrp="1"/>
          </p:cNvSpPr>
          <p:nvPr>
            <p:ph idx="1"/>
          </p:nvPr>
        </p:nvSpPr>
        <p:spPr/>
        <p:txBody>
          <a:bodyPr/>
          <a:lstStyle/>
          <a:p>
            <a:r>
              <a:rPr lang="en-US" smtClean="0"/>
              <a:t>This “Yolo Tiny” demo is based on the Google </a:t>
            </a:r>
            <a:r>
              <a:rPr lang="en-US" i="1" smtClean="0"/>
              <a:t>TensorFlow</a:t>
            </a:r>
            <a:r>
              <a:rPr lang="en-US" smtClean="0"/>
              <a:t> open-source machine learning technology based in Python</a:t>
            </a:r>
          </a:p>
          <a:p>
            <a:r>
              <a:rPr lang="en-US" smtClean="0"/>
              <a:t>The intent of the demo is to show techniques for progressive refinement from high-level abstracted TensorFlow CNN layer models written in Python3 down to HLS-synthesized RTL, i.e.,</a:t>
            </a:r>
          </a:p>
          <a:p>
            <a:pPr marL="857250" lvl="2" indent="0">
              <a:buNone/>
            </a:pPr>
            <a:r>
              <a:rPr lang="en-US" smtClean="0"/>
              <a:t>Original TensorFlow code         HLS “synthesis-friendly” C++ blocks       Synthesized RTL blocks</a:t>
            </a:r>
          </a:p>
          <a:p>
            <a:pPr lvl="1"/>
            <a:r>
              <a:rPr lang="en-US" smtClean="0"/>
              <a:t>Then re-validation after each refinement, ultimately deploying an emulator for validation of synthesized RTL blocks</a:t>
            </a:r>
          </a:p>
          <a:p>
            <a:pPr marL="857250" lvl="2" indent="0">
              <a:buNone/>
            </a:pPr>
            <a:endParaRPr lang="en-US" dirty="0"/>
          </a:p>
        </p:txBody>
      </p:sp>
      <p:sp>
        <p:nvSpPr>
          <p:cNvPr id="4" name="Footer Placeholder 3"/>
          <p:cNvSpPr>
            <a:spLocks noGrp="1"/>
          </p:cNvSpPr>
          <p:nvPr>
            <p:ph type="ftr" sz="quarter" idx="11"/>
          </p:nvPr>
        </p:nvSpPr>
        <p:spPr/>
        <p:txBody>
          <a:bodyPr/>
          <a:lstStyle/>
          <a:p>
            <a:r>
              <a:rPr lang="en-US" smtClean="0"/>
              <a:t>Using High-level Synthesis and Emulation to Rapidly Develop AI Algorithms in Hardware </a:t>
            </a:r>
            <a:endParaRPr lang="en-US" dirty="0"/>
          </a:p>
        </p:txBody>
      </p:sp>
      <p:sp>
        <p:nvSpPr>
          <p:cNvPr id="5" name="Slide Number Placeholder 4"/>
          <p:cNvSpPr>
            <a:spLocks noGrp="1"/>
          </p:cNvSpPr>
          <p:nvPr>
            <p:ph type="sldNum" sz="quarter" idx="12"/>
          </p:nvPr>
        </p:nvSpPr>
        <p:spPr>
          <a:xfrm>
            <a:off x="4815854" y="6461383"/>
            <a:ext cx="2336800" cy="365125"/>
          </a:xfrm>
        </p:spPr>
        <p:txBody>
          <a:bodyPr/>
          <a:lstStyle/>
          <a:p>
            <a:fld id="{9243CB3A-8434-40A5-AD43-7D8D051A8891}" type="slidenum">
              <a:rPr lang="en-US" smtClean="0"/>
              <a:t>15</a:t>
            </a:fld>
            <a:endParaRPr lang="en-US" dirty="0"/>
          </a:p>
        </p:txBody>
      </p:sp>
      <p:sp>
        <p:nvSpPr>
          <p:cNvPr id="6" name="Right Arrow 5"/>
          <p:cNvSpPr/>
          <p:nvPr/>
        </p:nvSpPr>
        <p:spPr>
          <a:xfrm>
            <a:off x="4305781" y="3851907"/>
            <a:ext cx="289367" cy="1736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8335698" y="3851906"/>
            <a:ext cx="289367" cy="1736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364488" y="6044426"/>
            <a:ext cx="5398712" cy="369332"/>
          </a:xfrm>
          <a:prstGeom prst="rect">
            <a:avLst/>
          </a:prstGeom>
          <a:noFill/>
        </p:spPr>
        <p:txBody>
          <a:bodyPr wrap="square" rtlCol="0">
            <a:spAutoFit/>
          </a:bodyPr>
          <a:lstStyle/>
          <a:p>
            <a:r>
              <a:rPr lang="en-US" dirty="0" smtClean="0"/>
              <a:t>* </a:t>
            </a:r>
            <a:r>
              <a:rPr lang="en-US" sz="1400" i="1" dirty="0" smtClean="0">
                <a:latin typeface="Times New Roman" panose="02020603050405020304" pitchFamily="18" charset="0"/>
                <a:cs typeface="Times New Roman" panose="02020603050405020304" pitchFamily="18" charset="0"/>
              </a:rPr>
              <a:t>Courtesy of </a:t>
            </a:r>
            <a:r>
              <a:rPr lang="en-US" sz="1400" i="1" dirty="0">
                <a:latin typeface="Times New Roman" panose="02020603050405020304" pitchFamily="18" charset="0"/>
                <a:cs typeface="Times New Roman" panose="02020603050405020304" pitchFamily="18" charset="0"/>
              </a:rPr>
              <a:t>Joseph </a:t>
            </a:r>
            <a:r>
              <a:rPr lang="en-US" sz="1400" i="1" dirty="0" err="1" smtClean="0">
                <a:latin typeface="Times New Roman" panose="02020603050405020304" pitchFamily="18" charset="0"/>
                <a:cs typeface="Times New Roman" panose="02020603050405020304" pitchFamily="18" charset="0"/>
              </a:rPr>
              <a:t>Redmon</a:t>
            </a:r>
            <a:r>
              <a:rPr lang="en-US" sz="1400" i="1" dirty="0" smtClean="0">
                <a:latin typeface="Times New Roman" panose="02020603050405020304" pitchFamily="18" charset="0"/>
                <a:cs typeface="Times New Roman" panose="02020603050405020304" pitchFamily="18" charset="0"/>
              </a:rPr>
              <a:t>, https</a:t>
            </a:r>
            <a:r>
              <a:rPr lang="en-US" sz="1400" i="1" dirty="0">
                <a:latin typeface="Times New Roman" panose="02020603050405020304" pitchFamily="18" charset="0"/>
                <a:cs typeface="Times New Roman" panose="02020603050405020304" pitchFamily="18" charset="0"/>
              </a:rPr>
              <a:t>://</a:t>
            </a:r>
            <a:r>
              <a:rPr lang="en-US" sz="1400" i="1" dirty="0" smtClean="0">
                <a:latin typeface="Times New Roman" panose="02020603050405020304" pitchFamily="18" charset="0"/>
                <a:cs typeface="Times New Roman" panose="02020603050405020304" pitchFamily="18" charset="0"/>
              </a:rPr>
              <a:t>pjreddie.com/darknet/yolo</a:t>
            </a:r>
            <a:endParaRPr lang="en-US" sz="14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48096959"/>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Architectural exploration acceleration and early tradeoff analysis</a:t>
            </a:r>
            <a:endParaRPr lang="en-US" dirty="0"/>
          </a:p>
        </p:txBody>
      </p:sp>
      <p:sp>
        <p:nvSpPr>
          <p:cNvPr id="3" name="Content Placeholder 2"/>
          <p:cNvSpPr>
            <a:spLocks noGrp="1"/>
          </p:cNvSpPr>
          <p:nvPr>
            <p:ph idx="1"/>
          </p:nvPr>
        </p:nvSpPr>
        <p:spPr/>
        <p:txBody>
          <a:bodyPr>
            <a:normAutofit fontScale="92500"/>
          </a:bodyPr>
          <a:lstStyle/>
          <a:p>
            <a:r>
              <a:rPr lang="en-US" smtClean="0"/>
              <a:t>Specifically we're exploring an approach that still keeps the whole flow in the architectural exploration phase of a machine learning design project, even while playing with the software/hardware representational tradeoffs</a:t>
            </a:r>
          </a:p>
          <a:p>
            <a:pPr lvl="1"/>
            <a:r>
              <a:rPr lang="en-US" smtClean="0"/>
              <a:t> And, because emulation is deployed, being able to accelerate the RTL verification as well as starting to look at early power analysis, performance, etc.</a:t>
            </a:r>
          </a:p>
          <a:p>
            <a:r>
              <a:rPr lang="en-US" smtClean="0"/>
              <a:t>All of this can potentially be done before even thinking about bringing interface synthesis into the picture and targeting real hardware bus interfaces</a:t>
            </a:r>
          </a:p>
          <a:p>
            <a:pPr lvl="1"/>
            <a:r>
              <a:rPr lang="en-US" smtClean="0"/>
              <a:t>I.e. doing all architectural exploration - even at RTL abstraction while using strictly abstract bit accurate native HLS data types such as ac_fixed&lt;&gt;, ac_channel&lt;&gt;'s for communication, etc.</a:t>
            </a:r>
            <a:endParaRPr lang="en-US" dirty="0"/>
          </a:p>
        </p:txBody>
      </p:sp>
      <p:sp>
        <p:nvSpPr>
          <p:cNvPr id="4" name="Footer Placeholder 3"/>
          <p:cNvSpPr>
            <a:spLocks noGrp="1"/>
          </p:cNvSpPr>
          <p:nvPr>
            <p:ph type="ftr" sz="quarter" idx="11"/>
          </p:nvPr>
        </p:nvSpPr>
        <p:spPr/>
        <p:txBody>
          <a:bodyPr/>
          <a:lstStyle/>
          <a:p>
            <a:r>
              <a:rPr lang="en-US" smtClean="0"/>
              <a:t>Using High-level Synthesis and Emulation to Rapidly Develop AI Algorithms in Hardware </a:t>
            </a:r>
            <a:endParaRPr lang="en-US" dirty="0"/>
          </a:p>
        </p:txBody>
      </p:sp>
      <p:sp>
        <p:nvSpPr>
          <p:cNvPr id="5" name="Slide Number Placeholder 4"/>
          <p:cNvSpPr>
            <a:spLocks noGrp="1"/>
          </p:cNvSpPr>
          <p:nvPr>
            <p:ph type="sldNum" sz="quarter" idx="12"/>
          </p:nvPr>
        </p:nvSpPr>
        <p:spPr>
          <a:xfrm>
            <a:off x="4815854" y="6492875"/>
            <a:ext cx="2336800" cy="365125"/>
          </a:xfrm>
        </p:spPr>
        <p:txBody>
          <a:bodyPr/>
          <a:lstStyle/>
          <a:p>
            <a:fld id="{9243CB3A-8434-40A5-AD43-7D8D051A8891}" type="slidenum">
              <a:rPr lang="en-US" smtClean="0"/>
              <a:pPr/>
              <a:t>16</a:t>
            </a:fld>
            <a:endParaRPr lang="en-US"/>
          </a:p>
        </p:txBody>
      </p:sp>
    </p:spTree>
    <p:extLst>
      <p:ext uri="{BB962C8B-B14F-4D97-AF65-F5344CB8AC3E}">
        <p14:creationId xmlns:p14="http://schemas.microsoft.com/office/powerpoint/2010/main" val="2877336308"/>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2618" y="217301"/>
            <a:ext cx="10972800" cy="592137"/>
          </a:xfrm>
        </p:spPr>
        <p:txBody>
          <a:bodyPr>
            <a:normAutofit fontScale="90000"/>
          </a:bodyPr>
          <a:lstStyle/>
          <a:p>
            <a:r>
              <a:rPr lang="en-US" dirty="0" err="1" smtClean="0"/>
              <a:t>YoloTiny</a:t>
            </a:r>
            <a:r>
              <a:rPr lang="en-US" dirty="0" smtClean="0"/>
              <a:t>: Original python3/</a:t>
            </a:r>
            <a:r>
              <a:rPr lang="en-US" dirty="0" err="1" smtClean="0"/>
              <a:t>TensorFlow</a:t>
            </a:r>
            <a:r>
              <a:rPr lang="en-US" dirty="0" smtClean="0"/>
              <a:t> </a:t>
            </a:r>
            <a:r>
              <a:rPr lang="en-US" dirty="0" err="1" smtClean="0"/>
              <a:t>testbench</a:t>
            </a:r>
            <a:endParaRPr lang="en-US" dirty="0"/>
          </a:p>
        </p:txBody>
      </p:sp>
      <p:sp>
        <p:nvSpPr>
          <p:cNvPr id="4" name="Footer Placeholder 3"/>
          <p:cNvSpPr>
            <a:spLocks noGrp="1"/>
          </p:cNvSpPr>
          <p:nvPr>
            <p:ph type="ftr" sz="quarter" idx="11"/>
          </p:nvPr>
        </p:nvSpPr>
        <p:spPr/>
        <p:txBody>
          <a:bodyPr/>
          <a:lstStyle/>
          <a:p>
            <a:r>
              <a:rPr lang="en-US" smtClean="0"/>
              <a:t>Using High-level Synthesis and Emulation to Rapidly Develop AI Algorithms in Hardware </a:t>
            </a:r>
            <a:endParaRPr lang="en-US" dirty="0"/>
          </a:p>
        </p:txBody>
      </p:sp>
      <p:sp>
        <p:nvSpPr>
          <p:cNvPr id="5" name="Slide Number Placeholder 4"/>
          <p:cNvSpPr>
            <a:spLocks noGrp="1"/>
          </p:cNvSpPr>
          <p:nvPr>
            <p:ph type="sldNum" sz="quarter" idx="12"/>
          </p:nvPr>
        </p:nvSpPr>
        <p:spPr>
          <a:xfrm>
            <a:off x="4724415" y="6491271"/>
            <a:ext cx="2336800" cy="365125"/>
          </a:xfrm>
        </p:spPr>
        <p:txBody>
          <a:bodyPr/>
          <a:lstStyle/>
          <a:p>
            <a:fld id="{9243CB3A-8434-40A5-AD43-7D8D051A8891}" type="slidenum">
              <a:rPr lang="en-US" smtClean="0"/>
              <a:t>17</a:t>
            </a:fld>
            <a:endParaRPr lang="en-US" dirty="0"/>
          </a:p>
        </p:txBody>
      </p:sp>
      <p:sp>
        <p:nvSpPr>
          <p:cNvPr id="7" name="Rectangle 6"/>
          <p:cNvSpPr/>
          <p:nvPr/>
        </p:nvSpPr>
        <p:spPr>
          <a:xfrm>
            <a:off x="1870636" y="1325853"/>
            <a:ext cx="1554523" cy="47548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p:cNvSpPr/>
          <p:nvPr/>
        </p:nvSpPr>
        <p:spPr>
          <a:xfrm>
            <a:off x="2327891" y="1600170"/>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00" dirty="0" smtClean="0">
                <a:solidFill>
                  <a:schemeClr val="tx1"/>
                </a:solidFill>
              </a:rPr>
              <a:t>conv2d</a:t>
            </a:r>
            <a:endParaRPr lang="en-US" sz="1000" dirty="0">
              <a:solidFill>
                <a:schemeClr val="tx1"/>
              </a:solidFill>
            </a:endParaRPr>
          </a:p>
        </p:txBody>
      </p:sp>
      <p:sp>
        <p:nvSpPr>
          <p:cNvPr id="15" name="Rectangle 14"/>
          <p:cNvSpPr/>
          <p:nvPr/>
        </p:nvSpPr>
        <p:spPr>
          <a:xfrm>
            <a:off x="2327891" y="2148804"/>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00" dirty="0">
                <a:solidFill>
                  <a:schemeClr val="tx1"/>
                </a:solidFill>
              </a:rPr>
              <a:t>conv2d</a:t>
            </a:r>
          </a:p>
        </p:txBody>
      </p:sp>
      <p:sp>
        <p:nvSpPr>
          <p:cNvPr id="16" name="Rectangle 15"/>
          <p:cNvSpPr/>
          <p:nvPr/>
        </p:nvSpPr>
        <p:spPr>
          <a:xfrm>
            <a:off x="2327891" y="2697438"/>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00" dirty="0">
                <a:solidFill>
                  <a:schemeClr val="tx1"/>
                </a:solidFill>
              </a:rPr>
              <a:t>conv2d</a:t>
            </a:r>
          </a:p>
        </p:txBody>
      </p:sp>
      <p:sp>
        <p:nvSpPr>
          <p:cNvPr id="17" name="Rectangle 16"/>
          <p:cNvSpPr/>
          <p:nvPr/>
        </p:nvSpPr>
        <p:spPr>
          <a:xfrm>
            <a:off x="2327891" y="3246072"/>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00" dirty="0">
                <a:solidFill>
                  <a:schemeClr val="tx1"/>
                </a:solidFill>
              </a:rPr>
              <a:t>conv2d</a:t>
            </a:r>
          </a:p>
        </p:txBody>
      </p:sp>
      <p:sp>
        <p:nvSpPr>
          <p:cNvPr id="18" name="Rectangle 17"/>
          <p:cNvSpPr/>
          <p:nvPr/>
        </p:nvSpPr>
        <p:spPr>
          <a:xfrm>
            <a:off x="2327891" y="3794706"/>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00" dirty="0">
                <a:solidFill>
                  <a:schemeClr val="tx1"/>
                </a:solidFill>
              </a:rPr>
              <a:t>conv2d</a:t>
            </a:r>
          </a:p>
        </p:txBody>
      </p:sp>
      <p:sp>
        <p:nvSpPr>
          <p:cNvPr id="19" name="Rectangle 18"/>
          <p:cNvSpPr/>
          <p:nvPr/>
        </p:nvSpPr>
        <p:spPr>
          <a:xfrm>
            <a:off x="2327891" y="4343340"/>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conv2d</a:t>
            </a:r>
          </a:p>
        </p:txBody>
      </p:sp>
      <p:sp>
        <p:nvSpPr>
          <p:cNvPr id="20" name="Rectangle 19"/>
          <p:cNvSpPr/>
          <p:nvPr/>
        </p:nvSpPr>
        <p:spPr>
          <a:xfrm>
            <a:off x="2327891" y="4891974"/>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conv2d</a:t>
            </a:r>
          </a:p>
        </p:txBody>
      </p:sp>
      <p:sp>
        <p:nvSpPr>
          <p:cNvPr id="21" name="Rectangle 20"/>
          <p:cNvSpPr/>
          <p:nvPr/>
        </p:nvSpPr>
        <p:spPr>
          <a:xfrm>
            <a:off x="2327891" y="5257730"/>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conv2d</a:t>
            </a:r>
          </a:p>
        </p:txBody>
      </p:sp>
      <p:sp>
        <p:nvSpPr>
          <p:cNvPr id="22" name="Rectangle 21"/>
          <p:cNvSpPr/>
          <p:nvPr/>
        </p:nvSpPr>
        <p:spPr>
          <a:xfrm>
            <a:off x="2327891" y="5623486"/>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conv2d</a:t>
            </a:r>
          </a:p>
        </p:txBody>
      </p:sp>
      <p:sp>
        <p:nvSpPr>
          <p:cNvPr id="24" name="Rectangle 23"/>
          <p:cNvSpPr/>
          <p:nvPr/>
        </p:nvSpPr>
        <p:spPr>
          <a:xfrm>
            <a:off x="2327891" y="1783048"/>
            <a:ext cx="731512" cy="18287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solidFill>
                  <a:schemeClr val="tx1"/>
                </a:solidFill>
              </a:rPr>
              <a:t>maxpool</a:t>
            </a:r>
            <a:endParaRPr lang="en-US" sz="1000" dirty="0">
              <a:solidFill>
                <a:schemeClr val="tx1"/>
              </a:solidFill>
            </a:endParaRPr>
          </a:p>
        </p:txBody>
      </p:sp>
      <p:sp>
        <p:nvSpPr>
          <p:cNvPr id="30" name="Rectangle 29"/>
          <p:cNvSpPr/>
          <p:nvPr/>
        </p:nvSpPr>
        <p:spPr>
          <a:xfrm>
            <a:off x="2327891" y="2331682"/>
            <a:ext cx="731512" cy="18287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solidFill>
                  <a:schemeClr val="tx1"/>
                </a:solidFill>
              </a:rPr>
              <a:t>maxpool</a:t>
            </a:r>
            <a:endParaRPr lang="en-US" sz="1000" dirty="0">
              <a:solidFill>
                <a:schemeClr val="tx1"/>
              </a:solidFill>
            </a:endParaRPr>
          </a:p>
        </p:txBody>
      </p:sp>
      <p:sp>
        <p:nvSpPr>
          <p:cNvPr id="31" name="Rectangle 30"/>
          <p:cNvSpPr/>
          <p:nvPr/>
        </p:nvSpPr>
        <p:spPr>
          <a:xfrm>
            <a:off x="2327891" y="2880316"/>
            <a:ext cx="731512" cy="18287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solidFill>
                  <a:schemeClr val="tx1"/>
                </a:solidFill>
              </a:rPr>
              <a:t>maxpool</a:t>
            </a:r>
            <a:endParaRPr lang="en-US" sz="1000" dirty="0">
              <a:solidFill>
                <a:schemeClr val="tx1"/>
              </a:solidFill>
            </a:endParaRPr>
          </a:p>
        </p:txBody>
      </p:sp>
      <p:sp>
        <p:nvSpPr>
          <p:cNvPr id="32" name="Rectangle 31"/>
          <p:cNvSpPr/>
          <p:nvPr/>
        </p:nvSpPr>
        <p:spPr>
          <a:xfrm>
            <a:off x="2327891" y="3428950"/>
            <a:ext cx="731512" cy="18287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solidFill>
                  <a:schemeClr val="tx1"/>
                </a:solidFill>
              </a:rPr>
              <a:t>maxpool</a:t>
            </a:r>
            <a:endParaRPr lang="en-US" sz="1000" dirty="0">
              <a:solidFill>
                <a:schemeClr val="tx1"/>
              </a:solidFill>
            </a:endParaRPr>
          </a:p>
        </p:txBody>
      </p:sp>
      <p:sp>
        <p:nvSpPr>
          <p:cNvPr id="33" name="Rectangle 32"/>
          <p:cNvSpPr/>
          <p:nvPr/>
        </p:nvSpPr>
        <p:spPr>
          <a:xfrm>
            <a:off x="2327891" y="3977584"/>
            <a:ext cx="731512" cy="18287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solidFill>
                  <a:schemeClr val="tx1"/>
                </a:solidFill>
              </a:rPr>
              <a:t>maxpool</a:t>
            </a:r>
            <a:endParaRPr lang="en-US" sz="1000" dirty="0">
              <a:solidFill>
                <a:schemeClr val="tx1"/>
              </a:solidFill>
            </a:endParaRPr>
          </a:p>
        </p:txBody>
      </p:sp>
      <p:sp>
        <p:nvSpPr>
          <p:cNvPr id="34" name="Rectangle 33"/>
          <p:cNvSpPr/>
          <p:nvPr/>
        </p:nvSpPr>
        <p:spPr>
          <a:xfrm>
            <a:off x="2327891" y="4526218"/>
            <a:ext cx="731512" cy="18287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solidFill>
                  <a:schemeClr val="tx1"/>
                </a:solidFill>
              </a:rPr>
              <a:t>maxpool</a:t>
            </a:r>
            <a:endParaRPr lang="en-US" sz="1000" dirty="0">
              <a:solidFill>
                <a:schemeClr val="tx1"/>
              </a:solidFill>
            </a:endParaRPr>
          </a:p>
        </p:txBody>
      </p:sp>
      <p:sp>
        <p:nvSpPr>
          <p:cNvPr id="36" name="TextBox 35"/>
          <p:cNvSpPr txBox="1"/>
          <p:nvPr/>
        </p:nvSpPr>
        <p:spPr>
          <a:xfrm>
            <a:off x="1729617" y="1323221"/>
            <a:ext cx="689713" cy="276999"/>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s</a:t>
            </a:r>
            <a:r>
              <a:rPr lang="en-US" sz="1200" b="1" dirty="0" smtClean="0">
                <a:latin typeface="Times New Roman" panose="02020603050405020304" pitchFamily="18" charset="0"/>
                <a:cs typeface="Times New Roman" panose="02020603050405020304" pitchFamily="18" charset="0"/>
              </a:rPr>
              <a:t>tage</a:t>
            </a:r>
            <a:endParaRPr lang="en-US" sz="1200" b="1" dirty="0">
              <a:latin typeface="Times New Roman" panose="02020603050405020304" pitchFamily="18" charset="0"/>
              <a:cs typeface="Times New Roman" panose="02020603050405020304" pitchFamily="18" charset="0"/>
            </a:endParaRPr>
          </a:p>
        </p:txBody>
      </p:sp>
      <p:sp>
        <p:nvSpPr>
          <p:cNvPr id="37" name="TextBox 36"/>
          <p:cNvSpPr txBox="1"/>
          <p:nvPr/>
        </p:nvSpPr>
        <p:spPr>
          <a:xfrm>
            <a:off x="2876525" y="1325903"/>
            <a:ext cx="689713" cy="276999"/>
          </a:xfrm>
          <a:prstGeom prst="rect">
            <a:avLst/>
          </a:prstGeom>
          <a:noFill/>
        </p:spPr>
        <p:txBody>
          <a:bodyPr wrap="square" rtlCol="0">
            <a:spAutoFit/>
          </a:bodyPr>
          <a:lstStyle/>
          <a:p>
            <a:pPr algn="ctr"/>
            <a:r>
              <a:rPr lang="en-US" sz="1200" b="1" dirty="0" smtClean="0">
                <a:latin typeface="Times New Roman" panose="02020603050405020304" pitchFamily="18" charset="0"/>
                <a:cs typeface="Times New Roman" panose="02020603050405020304" pitchFamily="18" charset="0"/>
              </a:rPr>
              <a:t>layer</a:t>
            </a:r>
            <a:endParaRPr lang="en-US" sz="1200" b="1" dirty="0">
              <a:latin typeface="Times New Roman" panose="02020603050405020304" pitchFamily="18" charset="0"/>
              <a:cs typeface="Times New Roman" panose="02020603050405020304" pitchFamily="18" charset="0"/>
            </a:endParaRPr>
          </a:p>
        </p:txBody>
      </p:sp>
      <p:sp>
        <p:nvSpPr>
          <p:cNvPr id="38" name="TextBox 37"/>
          <p:cNvSpPr txBox="1"/>
          <p:nvPr/>
        </p:nvSpPr>
        <p:spPr>
          <a:xfrm>
            <a:off x="1870696" y="1597538"/>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1</a:t>
            </a:r>
          </a:p>
        </p:txBody>
      </p:sp>
      <p:sp>
        <p:nvSpPr>
          <p:cNvPr id="39" name="TextBox 38"/>
          <p:cNvSpPr txBox="1"/>
          <p:nvPr/>
        </p:nvSpPr>
        <p:spPr>
          <a:xfrm>
            <a:off x="1870696" y="2146172"/>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2</a:t>
            </a:r>
          </a:p>
        </p:txBody>
      </p:sp>
      <p:sp>
        <p:nvSpPr>
          <p:cNvPr id="40" name="TextBox 39"/>
          <p:cNvSpPr txBox="1"/>
          <p:nvPr/>
        </p:nvSpPr>
        <p:spPr>
          <a:xfrm>
            <a:off x="1870696" y="2694806"/>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3</a:t>
            </a:r>
          </a:p>
        </p:txBody>
      </p:sp>
      <p:sp>
        <p:nvSpPr>
          <p:cNvPr id="41" name="TextBox 40"/>
          <p:cNvSpPr txBox="1"/>
          <p:nvPr/>
        </p:nvSpPr>
        <p:spPr>
          <a:xfrm>
            <a:off x="1870696" y="3246122"/>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4</a:t>
            </a:r>
          </a:p>
        </p:txBody>
      </p:sp>
      <p:sp>
        <p:nvSpPr>
          <p:cNvPr id="42" name="TextBox 41"/>
          <p:cNvSpPr txBox="1"/>
          <p:nvPr/>
        </p:nvSpPr>
        <p:spPr>
          <a:xfrm>
            <a:off x="1870696" y="3794756"/>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5</a:t>
            </a:r>
          </a:p>
        </p:txBody>
      </p:sp>
      <p:sp>
        <p:nvSpPr>
          <p:cNvPr id="43" name="TextBox 42"/>
          <p:cNvSpPr txBox="1"/>
          <p:nvPr/>
        </p:nvSpPr>
        <p:spPr>
          <a:xfrm>
            <a:off x="1870696" y="4343390"/>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6</a:t>
            </a:r>
          </a:p>
        </p:txBody>
      </p:sp>
      <p:sp>
        <p:nvSpPr>
          <p:cNvPr id="44" name="TextBox 43"/>
          <p:cNvSpPr txBox="1"/>
          <p:nvPr/>
        </p:nvSpPr>
        <p:spPr>
          <a:xfrm>
            <a:off x="1870696" y="4889342"/>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7</a:t>
            </a:r>
          </a:p>
        </p:txBody>
      </p:sp>
      <p:sp>
        <p:nvSpPr>
          <p:cNvPr id="45" name="TextBox 44"/>
          <p:cNvSpPr txBox="1"/>
          <p:nvPr/>
        </p:nvSpPr>
        <p:spPr>
          <a:xfrm>
            <a:off x="1870696" y="5257780"/>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8</a:t>
            </a:r>
          </a:p>
        </p:txBody>
      </p:sp>
      <p:sp>
        <p:nvSpPr>
          <p:cNvPr id="46" name="TextBox 45"/>
          <p:cNvSpPr txBox="1"/>
          <p:nvPr/>
        </p:nvSpPr>
        <p:spPr>
          <a:xfrm>
            <a:off x="1870696" y="5623536"/>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9</a:t>
            </a:r>
          </a:p>
        </p:txBody>
      </p:sp>
      <p:sp>
        <p:nvSpPr>
          <p:cNvPr id="47" name="TextBox 46"/>
          <p:cNvSpPr txBox="1"/>
          <p:nvPr/>
        </p:nvSpPr>
        <p:spPr>
          <a:xfrm>
            <a:off x="3059403" y="1600221"/>
            <a:ext cx="321865" cy="246221"/>
          </a:xfrm>
          <a:prstGeom prst="rect">
            <a:avLst/>
          </a:prstGeom>
          <a:noFill/>
        </p:spPr>
        <p:txBody>
          <a:bodyPr wrap="square" rtlCol="0">
            <a:spAutoFit/>
          </a:bodyPr>
          <a:lstStyle/>
          <a:p>
            <a:r>
              <a:rPr lang="en-US" sz="1000" b="1" dirty="0">
                <a:latin typeface="Times New Roman" panose="02020603050405020304" pitchFamily="18" charset="0"/>
                <a:cs typeface="Times New Roman" panose="02020603050405020304" pitchFamily="18" charset="0"/>
              </a:rPr>
              <a:t>1</a:t>
            </a:r>
          </a:p>
        </p:txBody>
      </p:sp>
      <p:sp>
        <p:nvSpPr>
          <p:cNvPr id="48" name="TextBox 47"/>
          <p:cNvSpPr txBox="1"/>
          <p:nvPr/>
        </p:nvSpPr>
        <p:spPr>
          <a:xfrm>
            <a:off x="3059403" y="1783098"/>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2</a:t>
            </a:r>
            <a:endParaRPr lang="en-US" sz="1000" b="1" dirty="0">
              <a:latin typeface="Times New Roman" panose="02020603050405020304" pitchFamily="18" charset="0"/>
              <a:cs typeface="Times New Roman" panose="02020603050405020304" pitchFamily="18" charset="0"/>
            </a:endParaRPr>
          </a:p>
        </p:txBody>
      </p:sp>
      <p:sp>
        <p:nvSpPr>
          <p:cNvPr id="51" name="TextBox 50"/>
          <p:cNvSpPr txBox="1"/>
          <p:nvPr/>
        </p:nvSpPr>
        <p:spPr>
          <a:xfrm>
            <a:off x="3059403" y="2148854"/>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3</a:t>
            </a:r>
            <a:endParaRPr lang="en-US" sz="1000" b="1" dirty="0">
              <a:latin typeface="Times New Roman" panose="02020603050405020304" pitchFamily="18" charset="0"/>
              <a:cs typeface="Times New Roman" panose="02020603050405020304" pitchFamily="18" charset="0"/>
            </a:endParaRPr>
          </a:p>
        </p:txBody>
      </p:sp>
      <p:sp>
        <p:nvSpPr>
          <p:cNvPr id="52" name="TextBox 51"/>
          <p:cNvSpPr txBox="1"/>
          <p:nvPr/>
        </p:nvSpPr>
        <p:spPr>
          <a:xfrm>
            <a:off x="3059403" y="2331731"/>
            <a:ext cx="321865" cy="246221"/>
          </a:xfrm>
          <a:prstGeom prst="rect">
            <a:avLst/>
          </a:prstGeom>
          <a:noFill/>
        </p:spPr>
        <p:txBody>
          <a:bodyPr wrap="square" rtlCol="0">
            <a:spAutoFit/>
          </a:bodyPr>
          <a:lstStyle/>
          <a:p>
            <a:r>
              <a:rPr lang="en-US" sz="1000" b="1" dirty="0">
                <a:latin typeface="Times New Roman" panose="02020603050405020304" pitchFamily="18" charset="0"/>
                <a:cs typeface="Times New Roman" panose="02020603050405020304" pitchFamily="18" charset="0"/>
              </a:rPr>
              <a:t>4</a:t>
            </a:r>
          </a:p>
        </p:txBody>
      </p:sp>
      <p:sp>
        <p:nvSpPr>
          <p:cNvPr id="53" name="TextBox 52"/>
          <p:cNvSpPr txBox="1"/>
          <p:nvPr/>
        </p:nvSpPr>
        <p:spPr>
          <a:xfrm>
            <a:off x="3059403" y="2725585"/>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5</a:t>
            </a:r>
            <a:endParaRPr lang="en-US" sz="1000" b="1" dirty="0">
              <a:latin typeface="Times New Roman" panose="02020603050405020304" pitchFamily="18" charset="0"/>
              <a:cs typeface="Times New Roman" panose="02020603050405020304" pitchFamily="18" charset="0"/>
            </a:endParaRPr>
          </a:p>
        </p:txBody>
      </p:sp>
      <p:sp>
        <p:nvSpPr>
          <p:cNvPr id="54" name="TextBox 53"/>
          <p:cNvSpPr txBox="1"/>
          <p:nvPr/>
        </p:nvSpPr>
        <p:spPr>
          <a:xfrm>
            <a:off x="3059403" y="2908462"/>
            <a:ext cx="321865" cy="246221"/>
          </a:xfrm>
          <a:prstGeom prst="rect">
            <a:avLst/>
          </a:prstGeom>
          <a:noFill/>
        </p:spPr>
        <p:txBody>
          <a:bodyPr wrap="square" rtlCol="0">
            <a:spAutoFit/>
          </a:bodyPr>
          <a:lstStyle/>
          <a:p>
            <a:r>
              <a:rPr lang="en-US" sz="1000" b="1" dirty="0">
                <a:latin typeface="Times New Roman" panose="02020603050405020304" pitchFamily="18" charset="0"/>
                <a:cs typeface="Times New Roman" panose="02020603050405020304" pitchFamily="18" charset="0"/>
              </a:rPr>
              <a:t>6</a:t>
            </a:r>
          </a:p>
        </p:txBody>
      </p:sp>
      <p:sp>
        <p:nvSpPr>
          <p:cNvPr id="55" name="TextBox 54"/>
          <p:cNvSpPr txBox="1"/>
          <p:nvPr/>
        </p:nvSpPr>
        <p:spPr>
          <a:xfrm>
            <a:off x="3059403" y="3246122"/>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7</a:t>
            </a:r>
            <a:endParaRPr lang="en-US" sz="1000" b="1" dirty="0">
              <a:latin typeface="Times New Roman" panose="02020603050405020304" pitchFamily="18" charset="0"/>
              <a:cs typeface="Times New Roman" panose="02020603050405020304" pitchFamily="18" charset="0"/>
            </a:endParaRPr>
          </a:p>
        </p:txBody>
      </p:sp>
      <p:sp>
        <p:nvSpPr>
          <p:cNvPr id="56" name="TextBox 55"/>
          <p:cNvSpPr txBox="1"/>
          <p:nvPr/>
        </p:nvSpPr>
        <p:spPr>
          <a:xfrm>
            <a:off x="3059403" y="3428999"/>
            <a:ext cx="321865" cy="246221"/>
          </a:xfrm>
          <a:prstGeom prst="rect">
            <a:avLst/>
          </a:prstGeom>
          <a:noFill/>
        </p:spPr>
        <p:txBody>
          <a:bodyPr wrap="square" rtlCol="0">
            <a:spAutoFit/>
          </a:bodyPr>
          <a:lstStyle/>
          <a:p>
            <a:r>
              <a:rPr lang="en-US" sz="1000" b="1" dirty="0">
                <a:latin typeface="Times New Roman" panose="02020603050405020304" pitchFamily="18" charset="0"/>
                <a:cs typeface="Times New Roman" panose="02020603050405020304" pitchFamily="18" charset="0"/>
              </a:rPr>
              <a:t>8</a:t>
            </a:r>
          </a:p>
        </p:txBody>
      </p:sp>
      <p:sp>
        <p:nvSpPr>
          <p:cNvPr id="57" name="TextBox 56"/>
          <p:cNvSpPr txBox="1"/>
          <p:nvPr/>
        </p:nvSpPr>
        <p:spPr>
          <a:xfrm>
            <a:off x="3059403" y="3794756"/>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9</a:t>
            </a:r>
            <a:endParaRPr lang="en-US" sz="1000" b="1" dirty="0">
              <a:latin typeface="Times New Roman" panose="02020603050405020304" pitchFamily="18" charset="0"/>
              <a:cs typeface="Times New Roman" panose="02020603050405020304" pitchFamily="18" charset="0"/>
            </a:endParaRPr>
          </a:p>
        </p:txBody>
      </p:sp>
      <p:sp>
        <p:nvSpPr>
          <p:cNvPr id="58" name="TextBox 57"/>
          <p:cNvSpPr txBox="1"/>
          <p:nvPr/>
        </p:nvSpPr>
        <p:spPr>
          <a:xfrm>
            <a:off x="3059403" y="3977633"/>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10</a:t>
            </a:r>
            <a:endParaRPr lang="en-US" sz="1000" b="1" dirty="0">
              <a:latin typeface="Times New Roman" panose="02020603050405020304" pitchFamily="18" charset="0"/>
              <a:cs typeface="Times New Roman" panose="02020603050405020304" pitchFamily="18" charset="0"/>
            </a:endParaRPr>
          </a:p>
        </p:txBody>
      </p:sp>
      <p:sp>
        <p:nvSpPr>
          <p:cNvPr id="59" name="TextBox 58"/>
          <p:cNvSpPr txBox="1"/>
          <p:nvPr/>
        </p:nvSpPr>
        <p:spPr>
          <a:xfrm>
            <a:off x="3059403" y="4343390"/>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11</a:t>
            </a:r>
            <a:endParaRPr lang="en-US" sz="1000" b="1" dirty="0">
              <a:latin typeface="Times New Roman" panose="02020603050405020304" pitchFamily="18" charset="0"/>
              <a:cs typeface="Times New Roman" panose="02020603050405020304" pitchFamily="18" charset="0"/>
            </a:endParaRPr>
          </a:p>
        </p:txBody>
      </p:sp>
      <p:sp>
        <p:nvSpPr>
          <p:cNvPr id="60" name="TextBox 59"/>
          <p:cNvSpPr txBox="1"/>
          <p:nvPr/>
        </p:nvSpPr>
        <p:spPr>
          <a:xfrm>
            <a:off x="3059403" y="4526267"/>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12</a:t>
            </a:r>
            <a:endParaRPr lang="en-US" sz="1000" b="1" dirty="0">
              <a:latin typeface="Times New Roman" panose="02020603050405020304" pitchFamily="18" charset="0"/>
              <a:cs typeface="Times New Roman" panose="02020603050405020304" pitchFamily="18" charset="0"/>
            </a:endParaRPr>
          </a:p>
        </p:txBody>
      </p:sp>
      <p:sp>
        <p:nvSpPr>
          <p:cNvPr id="61" name="TextBox 60"/>
          <p:cNvSpPr txBox="1"/>
          <p:nvPr/>
        </p:nvSpPr>
        <p:spPr>
          <a:xfrm>
            <a:off x="3059403" y="4892024"/>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13</a:t>
            </a:r>
            <a:endParaRPr lang="en-US" sz="1000" b="1" dirty="0">
              <a:latin typeface="Times New Roman" panose="02020603050405020304" pitchFamily="18" charset="0"/>
              <a:cs typeface="Times New Roman" panose="02020603050405020304" pitchFamily="18" charset="0"/>
            </a:endParaRPr>
          </a:p>
        </p:txBody>
      </p:sp>
      <p:sp>
        <p:nvSpPr>
          <p:cNvPr id="62" name="TextBox 61"/>
          <p:cNvSpPr txBox="1"/>
          <p:nvPr/>
        </p:nvSpPr>
        <p:spPr>
          <a:xfrm>
            <a:off x="3059403" y="5257780"/>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14</a:t>
            </a:r>
            <a:endParaRPr lang="en-US" sz="1000" b="1" dirty="0">
              <a:latin typeface="Times New Roman" panose="02020603050405020304" pitchFamily="18" charset="0"/>
              <a:cs typeface="Times New Roman" panose="02020603050405020304" pitchFamily="18" charset="0"/>
            </a:endParaRPr>
          </a:p>
        </p:txBody>
      </p:sp>
      <p:sp>
        <p:nvSpPr>
          <p:cNvPr id="63" name="TextBox 62"/>
          <p:cNvSpPr txBox="1"/>
          <p:nvPr/>
        </p:nvSpPr>
        <p:spPr>
          <a:xfrm>
            <a:off x="3059403" y="5623536"/>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15</a:t>
            </a:r>
            <a:endParaRPr lang="en-US" sz="1000" b="1" dirty="0">
              <a:latin typeface="Times New Roman" panose="02020603050405020304" pitchFamily="18" charset="0"/>
              <a:cs typeface="Times New Roman" panose="02020603050405020304" pitchFamily="18" charset="0"/>
            </a:endParaRPr>
          </a:p>
        </p:txBody>
      </p:sp>
      <p:cxnSp>
        <p:nvCxnSpPr>
          <p:cNvPr id="65" name="Straight Arrow Connector 64"/>
          <p:cNvCxnSpPr>
            <a:stCxn id="24" idx="2"/>
            <a:endCxn id="15" idx="0"/>
          </p:cNvCxnSpPr>
          <p:nvPr/>
        </p:nvCxnSpPr>
        <p:spPr>
          <a:xfrm>
            <a:off x="2693647" y="1965926"/>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30" idx="2"/>
            <a:endCxn id="16" idx="0"/>
          </p:cNvCxnSpPr>
          <p:nvPr/>
        </p:nvCxnSpPr>
        <p:spPr>
          <a:xfrm>
            <a:off x="2693647" y="2514560"/>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stCxn id="31" idx="2"/>
            <a:endCxn id="17" idx="0"/>
          </p:cNvCxnSpPr>
          <p:nvPr/>
        </p:nvCxnSpPr>
        <p:spPr>
          <a:xfrm>
            <a:off x="2693647" y="3063194"/>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32" idx="2"/>
            <a:endCxn id="18" idx="0"/>
          </p:cNvCxnSpPr>
          <p:nvPr/>
        </p:nvCxnSpPr>
        <p:spPr>
          <a:xfrm>
            <a:off x="2693647" y="3611828"/>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33" idx="2"/>
            <a:endCxn id="19" idx="0"/>
          </p:cNvCxnSpPr>
          <p:nvPr/>
        </p:nvCxnSpPr>
        <p:spPr>
          <a:xfrm>
            <a:off x="2693647" y="4160462"/>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stCxn id="34" idx="2"/>
            <a:endCxn id="20" idx="0"/>
          </p:cNvCxnSpPr>
          <p:nvPr/>
        </p:nvCxnSpPr>
        <p:spPr>
          <a:xfrm>
            <a:off x="2693647" y="4709096"/>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stCxn id="20" idx="2"/>
            <a:endCxn id="21" idx="0"/>
          </p:cNvCxnSpPr>
          <p:nvPr/>
        </p:nvCxnSpPr>
        <p:spPr>
          <a:xfrm>
            <a:off x="2693647" y="5074852"/>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a:stCxn id="21" idx="2"/>
          </p:cNvCxnSpPr>
          <p:nvPr/>
        </p:nvCxnSpPr>
        <p:spPr>
          <a:xfrm>
            <a:off x="2693647" y="5440608"/>
            <a:ext cx="0" cy="18292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1230623" y="1051586"/>
            <a:ext cx="689713" cy="677108"/>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i</a:t>
            </a:r>
            <a:r>
              <a:rPr lang="en-US" sz="1200" b="1" dirty="0" smtClean="0">
                <a:latin typeface="Times New Roman" panose="02020603050405020304" pitchFamily="18" charset="0"/>
                <a:cs typeface="Times New Roman" panose="02020603050405020304" pitchFamily="18" charset="0"/>
              </a:rPr>
              <a:t>nput tensor</a:t>
            </a:r>
          </a:p>
          <a:p>
            <a:pPr algn="ctr"/>
            <a:r>
              <a:rPr lang="en-US" sz="1400" b="1" dirty="0">
                <a:solidFill>
                  <a:srgbClr val="FF0000"/>
                </a:solidFill>
                <a:latin typeface="Times New Roman" panose="02020603050405020304" pitchFamily="18" charset="0"/>
                <a:cs typeface="Times New Roman" panose="02020603050405020304" pitchFamily="18" charset="0"/>
              </a:rPr>
              <a:t>x</a:t>
            </a:r>
          </a:p>
        </p:txBody>
      </p:sp>
      <p:sp>
        <p:nvSpPr>
          <p:cNvPr id="93" name="Freeform 92"/>
          <p:cNvSpPr/>
          <p:nvPr/>
        </p:nvSpPr>
        <p:spPr>
          <a:xfrm>
            <a:off x="1682040" y="1394839"/>
            <a:ext cx="1011837" cy="245593"/>
          </a:xfrm>
          <a:custGeom>
            <a:avLst/>
            <a:gdLst>
              <a:gd name="connsiteX0" fmla="*/ 0 w 1011555"/>
              <a:gd name="connsiteY0" fmla="*/ 154305 h 154305"/>
              <a:gd name="connsiteX1" fmla="*/ 375285 w 1011555"/>
              <a:gd name="connsiteY1" fmla="*/ 152400 h 154305"/>
              <a:gd name="connsiteX2" fmla="*/ 1003935 w 1011555"/>
              <a:gd name="connsiteY2" fmla="*/ 0 h 154305"/>
              <a:gd name="connsiteX3" fmla="*/ 1011555 w 1011555"/>
              <a:gd name="connsiteY3" fmla="*/ 154305 h 154305"/>
              <a:gd name="connsiteX0" fmla="*/ 0 w 1011555"/>
              <a:gd name="connsiteY0" fmla="*/ 154305 h 154305"/>
              <a:gd name="connsiteX1" fmla="*/ 440055 w 1011555"/>
              <a:gd name="connsiteY1" fmla="*/ 150495 h 154305"/>
              <a:gd name="connsiteX2" fmla="*/ 1003935 w 1011555"/>
              <a:gd name="connsiteY2" fmla="*/ 0 h 154305"/>
              <a:gd name="connsiteX3" fmla="*/ 1011555 w 1011555"/>
              <a:gd name="connsiteY3" fmla="*/ 154305 h 154305"/>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74281 h 196316"/>
              <a:gd name="connsiteX1" fmla="*/ 440055 w 1011555"/>
              <a:gd name="connsiteY1" fmla="*/ 170471 h 196316"/>
              <a:gd name="connsiteX2" fmla="*/ 1003935 w 1011555"/>
              <a:gd name="connsiteY2" fmla="*/ 19976 h 196316"/>
              <a:gd name="connsiteX3" fmla="*/ 1011555 w 1011555"/>
              <a:gd name="connsiteY3" fmla="*/ 174281 h 196316"/>
              <a:gd name="connsiteX0" fmla="*/ 0 w 1023539"/>
              <a:gd name="connsiteY0" fmla="*/ 174281 h 196316"/>
              <a:gd name="connsiteX1" fmla="*/ 440055 w 1023539"/>
              <a:gd name="connsiteY1" fmla="*/ 170471 h 196316"/>
              <a:gd name="connsiteX2" fmla="*/ 1003935 w 1023539"/>
              <a:gd name="connsiteY2" fmla="*/ 19976 h 196316"/>
              <a:gd name="connsiteX3" fmla="*/ 1011555 w 1023539"/>
              <a:gd name="connsiteY3" fmla="*/ 174281 h 196316"/>
              <a:gd name="connsiteX0" fmla="*/ 0 w 1019752"/>
              <a:gd name="connsiteY0" fmla="*/ 193971 h 216006"/>
              <a:gd name="connsiteX1" fmla="*/ 440055 w 1019752"/>
              <a:gd name="connsiteY1" fmla="*/ 190161 h 216006"/>
              <a:gd name="connsiteX2" fmla="*/ 998220 w 1019752"/>
              <a:gd name="connsiteY2" fmla="*/ 16806 h 216006"/>
              <a:gd name="connsiteX3" fmla="*/ 1011555 w 1019752"/>
              <a:gd name="connsiteY3" fmla="*/ 193971 h 216006"/>
              <a:gd name="connsiteX0" fmla="*/ 0 w 1018125"/>
              <a:gd name="connsiteY0" fmla="*/ 193971 h 216006"/>
              <a:gd name="connsiteX1" fmla="*/ 440055 w 1018125"/>
              <a:gd name="connsiteY1" fmla="*/ 190161 h 216006"/>
              <a:gd name="connsiteX2" fmla="*/ 998220 w 1018125"/>
              <a:gd name="connsiteY2" fmla="*/ 16806 h 216006"/>
              <a:gd name="connsiteX3" fmla="*/ 1011555 w 1018125"/>
              <a:gd name="connsiteY3" fmla="*/ 193971 h 216006"/>
              <a:gd name="connsiteX0" fmla="*/ 0 w 1011555"/>
              <a:gd name="connsiteY0" fmla="*/ 217909 h 239944"/>
              <a:gd name="connsiteX1" fmla="*/ 440055 w 1011555"/>
              <a:gd name="connsiteY1" fmla="*/ 214099 h 239944"/>
              <a:gd name="connsiteX2" fmla="*/ 965835 w 1011555"/>
              <a:gd name="connsiteY2" fmla="*/ 14074 h 239944"/>
              <a:gd name="connsiteX3" fmla="*/ 1011555 w 1011555"/>
              <a:gd name="connsiteY3" fmla="*/ 217909 h 239944"/>
              <a:gd name="connsiteX0" fmla="*/ 0 w 1011555"/>
              <a:gd name="connsiteY0" fmla="*/ 216174 h 238209"/>
              <a:gd name="connsiteX1" fmla="*/ 440055 w 1011555"/>
              <a:gd name="connsiteY1" fmla="*/ 212364 h 238209"/>
              <a:gd name="connsiteX2" fmla="*/ 979170 w 1011555"/>
              <a:gd name="connsiteY2" fmla="*/ 14244 h 238209"/>
              <a:gd name="connsiteX3" fmla="*/ 1011555 w 1011555"/>
              <a:gd name="connsiteY3" fmla="*/ 216174 h 238209"/>
              <a:gd name="connsiteX0" fmla="*/ 0 w 1016157"/>
              <a:gd name="connsiteY0" fmla="*/ 216174 h 238209"/>
              <a:gd name="connsiteX1" fmla="*/ 440055 w 1016157"/>
              <a:gd name="connsiteY1" fmla="*/ 212364 h 238209"/>
              <a:gd name="connsiteX2" fmla="*/ 979170 w 1016157"/>
              <a:gd name="connsiteY2" fmla="*/ 14244 h 238209"/>
              <a:gd name="connsiteX3" fmla="*/ 1011555 w 1016157"/>
              <a:gd name="connsiteY3" fmla="*/ 216174 h 238209"/>
              <a:gd name="connsiteX0" fmla="*/ 0 w 1011837"/>
              <a:gd name="connsiteY0" fmla="*/ 216174 h 238209"/>
              <a:gd name="connsiteX1" fmla="*/ 440055 w 1011837"/>
              <a:gd name="connsiteY1" fmla="*/ 212364 h 238209"/>
              <a:gd name="connsiteX2" fmla="*/ 979170 w 1011837"/>
              <a:gd name="connsiteY2" fmla="*/ 14244 h 238209"/>
              <a:gd name="connsiteX3" fmla="*/ 1011555 w 1011837"/>
              <a:gd name="connsiteY3" fmla="*/ 216174 h 238209"/>
              <a:gd name="connsiteX0" fmla="*/ 0 w 1011837"/>
              <a:gd name="connsiteY0" fmla="*/ 207691 h 229726"/>
              <a:gd name="connsiteX1" fmla="*/ 440055 w 1011837"/>
              <a:gd name="connsiteY1" fmla="*/ 203881 h 229726"/>
              <a:gd name="connsiteX2" fmla="*/ 979170 w 1011837"/>
              <a:gd name="connsiteY2" fmla="*/ 5761 h 229726"/>
              <a:gd name="connsiteX3" fmla="*/ 1011555 w 1011837"/>
              <a:gd name="connsiteY3" fmla="*/ 207691 h 229726"/>
              <a:gd name="connsiteX0" fmla="*/ 0 w 1011837"/>
              <a:gd name="connsiteY0" fmla="*/ 207691 h 244111"/>
              <a:gd name="connsiteX1" fmla="*/ 440055 w 1011837"/>
              <a:gd name="connsiteY1" fmla="*/ 203881 h 244111"/>
              <a:gd name="connsiteX2" fmla="*/ 979170 w 1011837"/>
              <a:gd name="connsiteY2" fmla="*/ 5761 h 244111"/>
              <a:gd name="connsiteX3" fmla="*/ 1011555 w 1011837"/>
              <a:gd name="connsiteY3" fmla="*/ 207691 h 244111"/>
              <a:gd name="connsiteX0" fmla="*/ 0 w 1011837"/>
              <a:gd name="connsiteY0" fmla="*/ 209173 h 245593"/>
              <a:gd name="connsiteX1" fmla="*/ 440055 w 1011837"/>
              <a:gd name="connsiteY1" fmla="*/ 205363 h 245593"/>
              <a:gd name="connsiteX2" fmla="*/ 979170 w 1011837"/>
              <a:gd name="connsiteY2" fmla="*/ 7243 h 245593"/>
              <a:gd name="connsiteX3" fmla="*/ 1011555 w 1011837"/>
              <a:gd name="connsiteY3" fmla="*/ 209173 h 245593"/>
            </a:gdLst>
            <a:ahLst/>
            <a:cxnLst>
              <a:cxn ang="0">
                <a:pos x="connsiteX0" y="connsiteY0"/>
              </a:cxn>
              <a:cxn ang="0">
                <a:pos x="connsiteX1" y="connsiteY1"/>
              </a:cxn>
              <a:cxn ang="0">
                <a:pos x="connsiteX2" y="connsiteY2"/>
              </a:cxn>
              <a:cxn ang="0">
                <a:pos x="connsiteX3" y="connsiteY3"/>
              </a:cxn>
            </a:cxnLst>
            <a:rect l="l" t="t" r="r" b="b"/>
            <a:pathLst>
              <a:path w="1011837" h="245593">
                <a:moveTo>
                  <a:pt x="0" y="209173"/>
                </a:moveTo>
                <a:cubicBezTo>
                  <a:pt x="146685" y="207903"/>
                  <a:pt x="295275" y="294263"/>
                  <a:pt x="440055" y="205363"/>
                </a:cubicBezTo>
                <a:cubicBezTo>
                  <a:pt x="755650" y="29468"/>
                  <a:pt x="817880" y="-20697"/>
                  <a:pt x="979170" y="7243"/>
                </a:cubicBezTo>
                <a:cubicBezTo>
                  <a:pt x="1031240" y="47248"/>
                  <a:pt x="1003300" y="117733"/>
                  <a:pt x="1011555" y="209173"/>
                </a:cubicBezTo>
              </a:path>
            </a:pathLst>
          </a:cu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TextBox 93"/>
          <p:cNvSpPr txBox="1"/>
          <p:nvPr/>
        </p:nvSpPr>
        <p:spPr>
          <a:xfrm>
            <a:off x="1261036" y="5376320"/>
            <a:ext cx="689713" cy="677108"/>
          </a:xfrm>
          <a:prstGeom prst="rect">
            <a:avLst/>
          </a:prstGeom>
          <a:noFill/>
        </p:spPr>
        <p:txBody>
          <a:bodyPr wrap="square" rtlCol="0">
            <a:spAutoFit/>
          </a:bodyPr>
          <a:lstStyle/>
          <a:p>
            <a:pPr algn="ctr"/>
            <a:r>
              <a:rPr lang="en-US" sz="1200" b="1" dirty="0" smtClean="0">
                <a:latin typeface="Times New Roman" panose="02020603050405020304" pitchFamily="18" charset="0"/>
                <a:cs typeface="Times New Roman" panose="02020603050405020304" pitchFamily="18" charset="0"/>
              </a:rPr>
              <a:t>output tensor</a:t>
            </a:r>
          </a:p>
          <a:p>
            <a:pPr algn="ctr"/>
            <a:r>
              <a:rPr lang="en-US" sz="1400" b="1" dirty="0" smtClean="0">
                <a:solidFill>
                  <a:srgbClr val="FF0000"/>
                </a:solidFill>
                <a:latin typeface="Times New Roman" panose="02020603050405020304" pitchFamily="18" charset="0"/>
                <a:cs typeface="Times New Roman" panose="02020603050405020304" pitchFamily="18" charset="0"/>
              </a:rPr>
              <a:t>o9</a:t>
            </a:r>
            <a:endParaRPr lang="en-US" sz="1400" b="1" dirty="0">
              <a:solidFill>
                <a:srgbClr val="FF0000"/>
              </a:solidFill>
              <a:latin typeface="Times New Roman" panose="02020603050405020304" pitchFamily="18" charset="0"/>
              <a:cs typeface="Times New Roman" panose="02020603050405020304" pitchFamily="18" charset="0"/>
            </a:endParaRPr>
          </a:p>
        </p:txBody>
      </p:sp>
      <p:sp>
        <p:nvSpPr>
          <p:cNvPr id="95" name="Freeform 94"/>
          <p:cNvSpPr/>
          <p:nvPr/>
        </p:nvSpPr>
        <p:spPr>
          <a:xfrm>
            <a:off x="1746810" y="5810250"/>
            <a:ext cx="946785" cy="165436"/>
          </a:xfrm>
          <a:custGeom>
            <a:avLst/>
            <a:gdLst>
              <a:gd name="connsiteX0" fmla="*/ 946785 w 948690"/>
              <a:gd name="connsiteY0" fmla="*/ 0 h 99060"/>
              <a:gd name="connsiteX1" fmla="*/ 948690 w 948690"/>
              <a:gd name="connsiteY1" fmla="*/ 99060 h 99060"/>
              <a:gd name="connsiteX2" fmla="*/ 0 w 948690"/>
              <a:gd name="connsiteY2" fmla="*/ 99060 h 99060"/>
              <a:gd name="connsiteX0" fmla="*/ 946785 w 948690"/>
              <a:gd name="connsiteY0" fmla="*/ 0 h 152400"/>
              <a:gd name="connsiteX1" fmla="*/ 948690 w 948690"/>
              <a:gd name="connsiteY1" fmla="*/ 99060 h 152400"/>
              <a:gd name="connsiteX2" fmla="*/ 0 w 948690"/>
              <a:gd name="connsiteY2" fmla="*/ 99060 h 152400"/>
              <a:gd name="connsiteX0" fmla="*/ 946785 w 946785"/>
              <a:gd name="connsiteY0" fmla="*/ 0 h 165436"/>
              <a:gd name="connsiteX1" fmla="*/ 904875 w 946785"/>
              <a:gd name="connsiteY1" fmla="*/ 116205 h 165436"/>
              <a:gd name="connsiteX2" fmla="*/ 0 w 946785"/>
              <a:gd name="connsiteY2" fmla="*/ 99060 h 165436"/>
              <a:gd name="connsiteX0" fmla="*/ 946785 w 946785"/>
              <a:gd name="connsiteY0" fmla="*/ 0 h 165436"/>
              <a:gd name="connsiteX1" fmla="*/ 904875 w 946785"/>
              <a:gd name="connsiteY1" fmla="*/ 116205 h 165436"/>
              <a:gd name="connsiteX2" fmla="*/ 0 w 946785"/>
              <a:gd name="connsiteY2" fmla="*/ 99060 h 165436"/>
            </a:gdLst>
            <a:ahLst/>
            <a:cxnLst>
              <a:cxn ang="0">
                <a:pos x="connsiteX0" y="connsiteY0"/>
              </a:cxn>
              <a:cxn ang="0">
                <a:pos x="connsiteX1" y="connsiteY1"/>
              </a:cxn>
              <a:cxn ang="0">
                <a:pos x="connsiteX2" y="connsiteY2"/>
              </a:cxn>
            </a:cxnLst>
            <a:rect l="l" t="t" r="r" b="b"/>
            <a:pathLst>
              <a:path w="946785" h="165436">
                <a:moveTo>
                  <a:pt x="946785" y="0"/>
                </a:moveTo>
                <a:cubicBezTo>
                  <a:pt x="932815" y="38735"/>
                  <a:pt x="958850" y="88900"/>
                  <a:pt x="904875" y="116205"/>
                </a:cubicBezTo>
                <a:cubicBezTo>
                  <a:pt x="571500" y="236220"/>
                  <a:pt x="316230" y="99060"/>
                  <a:pt x="0" y="99060"/>
                </a:cubicBezTo>
              </a:path>
            </a:pathLst>
          </a:cu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Content Placeholder 2"/>
          <p:cNvSpPr>
            <a:spLocks noGrp="1"/>
          </p:cNvSpPr>
          <p:nvPr>
            <p:ph idx="1"/>
          </p:nvPr>
        </p:nvSpPr>
        <p:spPr>
          <a:xfrm>
            <a:off x="4328185" y="3200324"/>
            <a:ext cx="7711350" cy="3063285"/>
          </a:xfrm>
        </p:spPr>
        <p:txBody>
          <a:bodyPr>
            <a:normAutofit fontScale="70000" lnSpcReduction="20000"/>
          </a:bodyPr>
          <a:lstStyle/>
          <a:p>
            <a:r>
              <a:rPr lang="en-US" dirty="0" smtClean="0"/>
              <a:t>9 stage CNN with 9 </a:t>
            </a:r>
            <a:r>
              <a:rPr lang="en-US" i="1" dirty="0" smtClean="0"/>
              <a:t>conv2d</a:t>
            </a:r>
            <a:r>
              <a:rPr lang="en-US" dirty="0" smtClean="0"/>
              <a:t> layers the first 6 of which are separated by </a:t>
            </a:r>
            <a:r>
              <a:rPr lang="en-US" i="1" dirty="0" err="1" smtClean="0"/>
              <a:t>maxpool</a:t>
            </a:r>
            <a:r>
              <a:rPr lang="en-US" dirty="0" smtClean="0"/>
              <a:t> layers which then feed densely connected </a:t>
            </a:r>
            <a:r>
              <a:rPr lang="en-US" i="1" dirty="0" smtClean="0"/>
              <a:t>conv2d</a:t>
            </a:r>
            <a:r>
              <a:rPr lang="en-US" dirty="0" smtClean="0"/>
              <a:t> layers</a:t>
            </a:r>
          </a:p>
          <a:p>
            <a:r>
              <a:rPr lang="en-US" dirty="0" smtClean="0"/>
              <a:t>First </a:t>
            </a:r>
            <a:r>
              <a:rPr lang="en-US" i="1" dirty="0" smtClean="0"/>
              <a:t>conv2d</a:t>
            </a:r>
            <a:r>
              <a:rPr lang="en-US" dirty="0" smtClean="0"/>
              <a:t> layer is fed an input tensor </a:t>
            </a:r>
            <a:r>
              <a:rPr lang="en-US" i="1" dirty="0" smtClean="0">
                <a:solidFill>
                  <a:srgbClr val="FF0000"/>
                </a:solidFill>
              </a:rPr>
              <a:t>‘x’</a:t>
            </a:r>
            <a:r>
              <a:rPr lang="en-US" dirty="0" smtClean="0"/>
              <a:t> which is the 2-dimensional </a:t>
            </a:r>
            <a:r>
              <a:rPr lang="en-US" sz="2400" dirty="0" err="1" smtClean="0">
                <a:latin typeface="Courier New" panose="02070309020205020404" pitchFamily="49" charset="0"/>
                <a:cs typeface="Courier New" panose="02070309020205020404" pitchFamily="49" charset="0"/>
              </a:rPr>
              <a:t>preprocessed_image</a:t>
            </a:r>
            <a:r>
              <a:rPr lang="en-US" sz="2400" dirty="0" smtClean="0"/>
              <a:t> </a:t>
            </a:r>
            <a:r>
              <a:rPr lang="en-US" dirty="0" smtClean="0"/>
              <a:t>from the top level python3 </a:t>
            </a:r>
            <a:r>
              <a:rPr lang="en-US" i="1" dirty="0">
                <a:latin typeface="Times New Roman" panose="02020603050405020304" pitchFamily="18" charset="0"/>
                <a:cs typeface="Times New Roman" panose="02020603050405020304" pitchFamily="18" charset="0"/>
              </a:rPr>
              <a:t>test.py</a:t>
            </a:r>
            <a:r>
              <a:rPr lang="en-US" dirty="0" smtClean="0"/>
              <a:t> </a:t>
            </a:r>
            <a:r>
              <a:rPr lang="en-US" dirty="0" err="1" smtClean="0"/>
              <a:t>testbench</a:t>
            </a:r>
            <a:endParaRPr lang="en-US" dirty="0" smtClean="0"/>
          </a:p>
          <a:p>
            <a:r>
              <a:rPr lang="en-US" dirty="0" smtClean="0"/>
              <a:t>9</a:t>
            </a:r>
            <a:r>
              <a:rPr lang="en-US" baseline="30000" dirty="0" smtClean="0"/>
              <a:t>th</a:t>
            </a:r>
            <a:r>
              <a:rPr lang="en-US" dirty="0" smtClean="0"/>
              <a:t> stage provides recognized images in the output tensor </a:t>
            </a:r>
            <a:r>
              <a:rPr lang="en-US" i="1" dirty="0" smtClean="0">
                <a:solidFill>
                  <a:srgbClr val="FF0000"/>
                </a:solidFill>
              </a:rPr>
              <a:t>‘o9’ </a:t>
            </a:r>
            <a:r>
              <a:rPr lang="en-US" dirty="0" smtClean="0"/>
              <a:t>which is fed back up to top the level </a:t>
            </a:r>
            <a:r>
              <a:rPr lang="en-US" i="1" dirty="0" smtClean="0">
                <a:latin typeface="Times New Roman" panose="02020603050405020304" pitchFamily="18" charset="0"/>
                <a:cs typeface="Times New Roman" panose="02020603050405020304" pitchFamily="18" charset="0"/>
              </a:rPr>
              <a:t>test.py</a:t>
            </a:r>
            <a:r>
              <a:rPr lang="en-US" dirty="0" smtClean="0"/>
              <a:t> for post processing of the output image, with classification and bounding box info included</a:t>
            </a:r>
          </a:p>
          <a:p>
            <a:r>
              <a:rPr lang="en-US" dirty="0" smtClean="0"/>
              <a:t>Each </a:t>
            </a:r>
            <a:r>
              <a:rPr lang="en-US" i="1" dirty="0" smtClean="0"/>
              <a:t>conv2d</a:t>
            </a:r>
            <a:r>
              <a:rPr lang="en-US" dirty="0" smtClean="0"/>
              <a:t> image is fed learned weights and biases for that stage</a:t>
            </a:r>
          </a:p>
          <a:p>
            <a:r>
              <a:rPr lang="en-US" dirty="0" smtClean="0"/>
              <a:t>Where preceded by a </a:t>
            </a:r>
            <a:r>
              <a:rPr lang="en-US" i="1" dirty="0" err="1" smtClean="0"/>
              <a:t>maxpool</a:t>
            </a:r>
            <a:r>
              <a:rPr lang="en-US" dirty="0" smtClean="0"/>
              <a:t> layer, it is fed by the output of that layer, otherwise simply the output of the preceding </a:t>
            </a:r>
            <a:r>
              <a:rPr lang="en-US" i="1" dirty="0" smtClean="0"/>
              <a:t>conv2d</a:t>
            </a:r>
            <a:r>
              <a:rPr lang="en-US" dirty="0" smtClean="0"/>
              <a:t> layer</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9476" y="908651"/>
            <a:ext cx="5286375" cy="1057275"/>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30988" y="2095405"/>
            <a:ext cx="5505450" cy="1066800"/>
          </a:xfrm>
          <a:prstGeom prst="rect">
            <a:avLst/>
          </a:prstGeom>
        </p:spPr>
      </p:pic>
      <p:cxnSp>
        <p:nvCxnSpPr>
          <p:cNvPr id="9" name="Straight Connector 8"/>
          <p:cNvCxnSpPr/>
          <p:nvPr/>
        </p:nvCxnSpPr>
        <p:spPr>
          <a:xfrm flipV="1">
            <a:off x="3059343" y="908651"/>
            <a:ext cx="640133" cy="679869"/>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V="1">
            <a:off x="3059403" y="1955651"/>
            <a:ext cx="640073" cy="10326"/>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3059403" y="2115594"/>
            <a:ext cx="1371585" cy="3326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3059403" y="2514610"/>
            <a:ext cx="1371585" cy="654124"/>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pic>
        <p:nvPicPr>
          <p:cNvPr id="79" name="Picture 78"/>
          <p:cNvPicPr>
            <a:picLocks noChangeAspect="1"/>
          </p:cNvPicPr>
          <p:nvPr/>
        </p:nvPicPr>
        <p:blipFill>
          <a:blip r:embed="rId4"/>
          <a:stretch>
            <a:fillRect/>
          </a:stretch>
        </p:blipFill>
        <p:spPr>
          <a:xfrm>
            <a:off x="59678" y="5244914"/>
            <a:ext cx="1256575" cy="939919"/>
          </a:xfrm>
          <a:prstGeom prst="rect">
            <a:avLst/>
          </a:prstGeom>
        </p:spPr>
      </p:pic>
      <p:pic>
        <p:nvPicPr>
          <p:cNvPr id="27" name="Picture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487" y="920563"/>
            <a:ext cx="1256575" cy="942431"/>
          </a:xfrm>
          <a:prstGeom prst="rect">
            <a:avLst/>
          </a:prstGeom>
        </p:spPr>
      </p:pic>
      <p:sp>
        <p:nvSpPr>
          <p:cNvPr id="82" name="TextBox 81"/>
          <p:cNvSpPr txBox="1"/>
          <p:nvPr/>
        </p:nvSpPr>
        <p:spPr>
          <a:xfrm>
            <a:off x="1889746" y="868708"/>
            <a:ext cx="1371645" cy="523220"/>
          </a:xfrm>
          <a:prstGeom prst="rect">
            <a:avLst/>
          </a:prstGeom>
          <a:noFill/>
        </p:spPr>
        <p:txBody>
          <a:bodyPr wrap="square" rtlCol="0">
            <a:spAutoFit/>
          </a:bodyPr>
          <a:lstStyle/>
          <a:p>
            <a:pPr algn="ctr"/>
            <a:r>
              <a:rPr lang="en-US" sz="1400" b="1" dirty="0" err="1" smtClean="0">
                <a:latin typeface="Times New Roman" panose="02020603050405020304" pitchFamily="18" charset="0"/>
                <a:cs typeface="Times New Roman" panose="02020603050405020304" pitchFamily="18" charset="0"/>
              </a:rPr>
              <a:t>TensorFlow</a:t>
            </a:r>
            <a:r>
              <a:rPr lang="en-US" sz="1400" b="1" dirty="0" smtClean="0">
                <a:latin typeface="Times New Roman" panose="02020603050405020304" pitchFamily="18" charset="0"/>
                <a:cs typeface="Times New Roman" panose="02020603050405020304" pitchFamily="18" charset="0"/>
              </a:rPr>
              <a:t/>
            </a:r>
            <a:br>
              <a:rPr lang="en-US" sz="1400" b="1" dirty="0" smtClean="0">
                <a:latin typeface="Times New Roman" panose="02020603050405020304" pitchFamily="18" charset="0"/>
                <a:cs typeface="Times New Roman" panose="02020603050405020304" pitchFamily="18" charset="0"/>
              </a:rPr>
            </a:br>
            <a:r>
              <a:rPr lang="en-US" sz="1400" b="1" dirty="0" err="1" smtClean="0">
                <a:latin typeface="Times New Roman" panose="02020603050405020304" pitchFamily="18" charset="0"/>
                <a:cs typeface="Times New Roman" panose="02020603050405020304" pitchFamily="18" charset="0"/>
              </a:rPr>
              <a:t>testbench</a:t>
            </a:r>
            <a:endParaRPr lang="en-US" sz="1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124222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Quickly Implement CNN Architectures Using HLS</a:t>
            </a:r>
            <a:endParaRPr lang="en-US" dirty="0"/>
          </a:p>
        </p:txBody>
      </p:sp>
      <p:sp>
        <p:nvSpPr>
          <p:cNvPr id="27" name="Content Placeholder 26"/>
          <p:cNvSpPr>
            <a:spLocks noGrp="1"/>
          </p:cNvSpPr>
          <p:nvPr>
            <p:ph idx="1"/>
          </p:nvPr>
        </p:nvSpPr>
        <p:spPr>
          <a:xfrm>
            <a:off x="609600" y="1447801"/>
            <a:ext cx="5866362" cy="4495800"/>
          </a:xfrm>
        </p:spPr>
        <p:txBody>
          <a:bodyPr/>
          <a:lstStyle/>
          <a:p>
            <a:r>
              <a:rPr lang="en-US" sz="2000" dirty="0" smtClean="0"/>
              <a:t>Easily code multiple architectures in C++</a:t>
            </a:r>
          </a:p>
          <a:p>
            <a:pPr lvl="1"/>
            <a:r>
              <a:rPr lang="en-US" sz="1600" dirty="0" smtClean="0"/>
              <a:t>Sliding-window architecture processes fmap data in raster order</a:t>
            </a:r>
          </a:p>
          <a:p>
            <a:pPr lvl="1"/>
            <a:r>
              <a:rPr lang="en-US" sz="1600" dirty="0" smtClean="0"/>
              <a:t>In-place architecture reads weights once</a:t>
            </a:r>
            <a:endParaRPr lang="en-US" sz="1800" dirty="0" smtClean="0"/>
          </a:p>
          <a:p>
            <a:r>
              <a:rPr lang="en-US" sz="2000" dirty="0" smtClean="0"/>
              <a:t>HLS constraints allow architectural exploration</a:t>
            </a:r>
          </a:p>
          <a:p>
            <a:pPr lvl="1"/>
            <a:r>
              <a:rPr lang="en-US" sz="1600" dirty="0" smtClean="0"/>
              <a:t>Massive parallelism is possible</a:t>
            </a:r>
          </a:p>
          <a:p>
            <a:pPr lvl="1"/>
            <a:r>
              <a:rPr lang="en-US" sz="1600" dirty="0"/>
              <a:t>Evaluate power, performance, and area </a:t>
            </a:r>
            <a:r>
              <a:rPr lang="en-US" sz="1600" dirty="0" smtClean="0"/>
              <a:t>PPA across multiple architectures and microarchitectures</a:t>
            </a:r>
            <a:endParaRPr lang="en-US" sz="1600" dirty="0"/>
          </a:p>
          <a:p>
            <a:pPr lvl="1"/>
            <a:endParaRPr lang="en-US" sz="1600" dirty="0"/>
          </a:p>
        </p:txBody>
      </p:sp>
      <p:grpSp>
        <p:nvGrpSpPr>
          <p:cNvPr id="38" name="Group 37"/>
          <p:cNvGrpSpPr/>
          <p:nvPr/>
        </p:nvGrpSpPr>
        <p:grpSpPr>
          <a:xfrm>
            <a:off x="393558" y="4380939"/>
            <a:ext cx="6082404" cy="1857205"/>
            <a:chOff x="1138232" y="3026802"/>
            <a:chExt cx="8438582" cy="2576642"/>
          </a:xfrm>
        </p:grpSpPr>
        <p:sp>
          <p:nvSpPr>
            <p:cNvPr id="4" name="Rectangle 3"/>
            <p:cNvSpPr/>
            <p:nvPr/>
          </p:nvSpPr>
          <p:spPr>
            <a:xfrm>
              <a:off x="1138232" y="3026803"/>
              <a:ext cx="1422088" cy="1300662"/>
            </a:xfrm>
            <a:prstGeom prst="rect">
              <a:avLst/>
            </a:prstGeom>
            <a:solidFill>
              <a:srgbClr val="0070C0"/>
            </a:solidFill>
            <a:ln w="9525" cap="flat" cmpd="sng" algn="ctr">
              <a:solidFill>
                <a:schemeClr val="tx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sz="1100" b="0" i="0" u="none" strike="noStrike" kern="0" cap="none" spc="0" normalizeH="0" baseline="0" noProof="0" dirty="0" smtClean="0">
                  <a:ln>
                    <a:noFill/>
                  </a:ln>
                  <a:solidFill>
                    <a:srgbClr val="FFFFFF"/>
                  </a:solidFill>
                  <a:effectLst/>
                  <a:uLnTx/>
                  <a:uFillTx/>
                  <a:latin typeface="Tahoma"/>
                </a:rPr>
                <a:t>Sliding</a:t>
              </a:r>
              <a:r>
                <a:rPr lang="en-US" sz="1100" kern="0" dirty="0" smtClean="0">
                  <a:solidFill>
                    <a:srgbClr val="FFFFFF"/>
                  </a:solidFill>
                  <a:latin typeface="Tahoma"/>
                </a:rPr>
                <a:t>-</a:t>
              </a:r>
              <a:r>
                <a:rPr kumimoji="0" lang="en-US" sz="1100" b="0" i="0" u="none" strike="noStrike" kern="0" cap="none" spc="0" normalizeH="0" noProof="0" dirty="0" smtClean="0">
                  <a:ln>
                    <a:noFill/>
                  </a:ln>
                  <a:solidFill>
                    <a:srgbClr val="FFFFFF"/>
                  </a:solidFill>
                  <a:effectLst/>
                  <a:uLnTx/>
                  <a:uFillTx/>
                  <a:latin typeface="Tahoma"/>
                </a:rPr>
                <a:t>Window</a:t>
              </a:r>
            </a:p>
            <a:p>
              <a:pPr marL="0" marR="0" indent="0" algn="ctr" defTabSz="914400" eaLnBrk="1" fontAlgn="auto" latinLnBrk="0" hangingPunct="1">
                <a:lnSpc>
                  <a:spcPct val="100000"/>
                </a:lnSpc>
                <a:spcBef>
                  <a:spcPts val="0"/>
                </a:spcBef>
                <a:spcAft>
                  <a:spcPts val="0"/>
                </a:spcAft>
                <a:buClrTx/>
                <a:buSzTx/>
                <a:buFontTx/>
                <a:buNone/>
                <a:tabLst/>
              </a:pPr>
              <a:r>
                <a:rPr lang="en-US" sz="1100" kern="0" baseline="0" dirty="0" smtClean="0">
                  <a:solidFill>
                    <a:srgbClr val="FFFFFF"/>
                  </a:solidFill>
                  <a:latin typeface="Tahoma"/>
                </a:rPr>
                <a:t>Convolution / Max Pooling</a:t>
              </a:r>
              <a:endParaRPr kumimoji="0" lang="en-US" sz="1100" b="0" i="0" u="none" strike="noStrike" kern="0" cap="none" spc="0" normalizeH="0" baseline="0" noProof="0" dirty="0" smtClean="0">
                <a:ln>
                  <a:noFill/>
                </a:ln>
                <a:solidFill>
                  <a:srgbClr val="FFFFFF"/>
                </a:solidFill>
                <a:effectLst/>
                <a:uLnTx/>
                <a:uFillTx/>
                <a:latin typeface="Tahoma"/>
              </a:endParaRPr>
            </a:p>
          </p:txBody>
        </p:sp>
        <p:sp>
          <p:nvSpPr>
            <p:cNvPr id="5" name="Rectangle 4"/>
            <p:cNvSpPr/>
            <p:nvPr/>
          </p:nvSpPr>
          <p:spPr>
            <a:xfrm>
              <a:off x="3265415" y="3026803"/>
              <a:ext cx="1422088" cy="1300662"/>
            </a:xfrm>
            <a:prstGeom prst="rect">
              <a:avLst/>
            </a:prstGeom>
            <a:solidFill>
              <a:srgbClr val="0070C0"/>
            </a:solidFill>
            <a:ln w="9525" cap="flat" cmpd="sng" algn="ctr">
              <a:solidFill>
                <a:schemeClr val="tx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sz="1100" b="0" i="0" u="none" strike="noStrike" kern="0" cap="none" spc="0" normalizeH="0" baseline="0" noProof="0" dirty="0" smtClean="0">
                  <a:ln>
                    <a:noFill/>
                  </a:ln>
                  <a:solidFill>
                    <a:srgbClr val="FFFFFF"/>
                  </a:solidFill>
                  <a:effectLst/>
                  <a:uLnTx/>
                  <a:uFillTx/>
                  <a:latin typeface="Tahoma"/>
                </a:rPr>
                <a:t>Sliding</a:t>
              </a:r>
              <a:r>
                <a:rPr lang="en-US" sz="1100" kern="0" dirty="0" smtClean="0">
                  <a:solidFill>
                    <a:srgbClr val="FFFFFF"/>
                  </a:solidFill>
                  <a:latin typeface="Tahoma"/>
                </a:rPr>
                <a:t>-</a:t>
              </a:r>
              <a:r>
                <a:rPr kumimoji="0" lang="en-US" sz="1100" b="0" i="0" u="none" strike="noStrike" kern="0" cap="none" spc="0" normalizeH="0" noProof="0" dirty="0" smtClean="0">
                  <a:ln>
                    <a:noFill/>
                  </a:ln>
                  <a:solidFill>
                    <a:srgbClr val="FFFFFF"/>
                  </a:solidFill>
                  <a:effectLst/>
                  <a:uLnTx/>
                  <a:uFillTx/>
                  <a:latin typeface="Tahoma"/>
                </a:rPr>
                <a:t>Window</a:t>
              </a:r>
            </a:p>
            <a:p>
              <a:pPr algn="ctr"/>
              <a:r>
                <a:rPr lang="en-US" sz="1100" kern="0" dirty="0">
                  <a:solidFill>
                    <a:srgbClr val="FFFFFF"/>
                  </a:solidFill>
                </a:rPr>
                <a:t>Convolution/ Max Pooling</a:t>
              </a:r>
            </a:p>
            <a:p>
              <a:pPr marL="0" marR="0" indent="0" algn="ctr" defTabSz="914400" eaLnBrk="1" fontAlgn="auto" latinLnBrk="0" hangingPunct="1">
                <a:lnSpc>
                  <a:spcPct val="100000"/>
                </a:lnSpc>
                <a:spcBef>
                  <a:spcPts val="0"/>
                </a:spcBef>
                <a:spcAft>
                  <a:spcPts val="0"/>
                </a:spcAft>
                <a:buClrTx/>
                <a:buSzTx/>
                <a:buFontTx/>
                <a:buNone/>
                <a:tabLst/>
              </a:pPr>
              <a:endParaRPr kumimoji="0" lang="en-US" sz="1100" b="0" i="0" u="none" strike="noStrike" kern="0" cap="none" spc="0" normalizeH="0" baseline="0" noProof="0" dirty="0" smtClean="0">
                <a:ln>
                  <a:noFill/>
                </a:ln>
                <a:solidFill>
                  <a:srgbClr val="FFFFFF"/>
                </a:solidFill>
                <a:effectLst/>
                <a:uLnTx/>
                <a:uFillTx/>
                <a:latin typeface="Tahoma"/>
              </a:endParaRPr>
            </a:p>
          </p:txBody>
        </p:sp>
        <p:sp>
          <p:nvSpPr>
            <p:cNvPr id="6" name="Rectangle 5"/>
            <p:cNvSpPr/>
            <p:nvPr/>
          </p:nvSpPr>
          <p:spPr>
            <a:xfrm>
              <a:off x="2635394" y="3467973"/>
              <a:ext cx="554946" cy="418321"/>
            </a:xfrm>
            <a:prstGeom prst="rect">
              <a:avLst/>
            </a:prstGeom>
            <a:solidFill>
              <a:srgbClr val="00B0F0"/>
            </a:solidFill>
            <a:ln w="9525" cap="flat" cmpd="sng" algn="ctr">
              <a:solidFill>
                <a:schemeClr val="bg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sz="800" b="0" i="0" u="none" strike="noStrike" kern="0" cap="none" spc="0" normalizeH="0" baseline="0" noProof="0" dirty="0" smtClean="0">
                  <a:ln>
                    <a:noFill/>
                  </a:ln>
                  <a:solidFill>
                    <a:srgbClr val="FFFFFF"/>
                  </a:solidFill>
                  <a:effectLst/>
                  <a:uLnTx/>
                  <a:uFillTx/>
                  <a:latin typeface="Tahoma"/>
                  <a:ea typeface="+mn-ea"/>
                  <a:cs typeface="+mn-cs"/>
                </a:rPr>
                <a:t>FIFO</a:t>
              </a:r>
            </a:p>
          </p:txBody>
        </p:sp>
        <p:cxnSp>
          <p:nvCxnSpPr>
            <p:cNvPr id="8" name="Straight Arrow Connector 7"/>
            <p:cNvCxnSpPr>
              <a:stCxn id="4" idx="3"/>
              <a:endCxn id="6" idx="1"/>
            </p:cNvCxnSpPr>
            <p:nvPr/>
          </p:nvCxnSpPr>
          <p:spPr>
            <a:xfrm>
              <a:off x="2560320" y="3677134"/>
              <a:ext cx="75074" cy="0"/>
            </a:xfrm>
            <a:prstGeom prst="straightConnector1">
              <a:avLst/>
            </a:prstGeom>
            <a:noFill/>
            <a:ln w="19050" cap="flat" cmpd="sng" algn="ctr">
              <a:solidFill>
                <a:schemeClr val="tx1"/>
              </a:solidFill>
              <a:prstDash val="solid"/>
              <a:tailEnd type="triangle"/>
            </a:ln>
            <a:effectLst/>
          </p:spPr>
        </p:cxnSp>
        <p:cxnSp>
          <p:nvCxnSpPr>
            <p:cNvPr id="10" name="Straight Arrow Connector 9"/>
            <p:cNvCxnSpPr>
              <a:stCxn id="6" idx="3"/>
              <a:endCxn id="5" idx="1"/>
            </p:cNvCxnSpPr>
            <p:nvPr/>
          </p:nvCxnSpPr>
          <p:spPr>
            <a:xfrm>
              <a:off x="3190340" y="3677134"/>
              <a:ext cx="75075" cy="0"/>
            </a:xfrm>
            <a:prstGeom prst="straightConnector1">
              <a:avLst/>
            </a:prstGeom>
            <a:noFill/>
            <a:ln w="19050" cap="flat" cmpd="sng" algn="ctr">
              <a:solidFill>
                <a:schemeClr val="tx1"/>
              </a:solidFill>
              <a:prstDash val="solid"/>
              <a:tailEnd type="triangle"/>
            </a:ln>
            <a:effectLst/>
          </p:spPr>
        </p:cxnSp>
        <p:sp>
          <p:nvSpPr>
            <p:cNvPr id="15" name="Rectangle 14"/>
            <p:cNvSpPr/>
            <p:nvPr/>
          </p:nvSpPr>
          <p:spPr>
            <a:xfrm>
              <a:off x="5340975" y="3026802"/>
              <a:ext cx="1422088" cy="1300662"/>
            </a:xfrm>
            <a:prstGeom prst="rect">
              <a:avLst/>
            </a:prstGeom>
            <a:solidFill>
              <a:srgbClr val="0070C0"/>
            </a:solidFill>
            <a:ln w="9525" cap="flat" cmpd="sng" algn="ctr">
              <a:solidFill>
                <a:schemeClr val="tx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sz="1100" b="0" i="0" u="none" strike="noStrike" kern="0" cap="none" spc="0" normalizeH="0" baseline="0" noProof="0" dirty="0" smtClean="0">
                  <a:ln>
                    <a:noFill/>
                  </a:ln>
                  <a:solidFill>
                    <a:srgbClr val="FFFFFF"/>
                  </a:solidFill>
                  <a:effectLst/>
                  <a:uLnTx/>
                  <a:uFillTx/>
                  <a:latin typeface="Tahoma"/>
                </a:rPr>
                <a:t>Sliding</a:t>
              </a:r>
              <a:r>
                <a:rPr lang="en-US" sz="1100" kern="0" dirty="0" smtClean="0">
                  <a:solidFill>
                    <a:srgbClr val="FFFFFF"/>
                  </a:solidFill>
                  <a:latin typeface="Tahoma"/>
                </a:rPr>
                <a:t>-</a:t>
              </a:r>
              <a:r>
                <a:rPr kumimoji="0" lang="en-US" sz="1100" b="0" i="0" u="none" strike="noStrike" kern="0" cap="none" spc="0" normalizeH="0" noProof="0" dirty="0" smtClean="0">
                  <a:ln>
                    <a:noFill/>
                  </a:ln>
                  <a:solidFill>
                    <a:srgbClr val="FFFFFF"/>
                  </a:solidFill>
                  <a:effectLst/>
                  <a:uLnTx/>
                  <a:uFillTx/>
                  <a:latin typeface="Tahoma"/>
                </a:rPr>
                <a:t>Window</a:t>
              </a:r>
            </a:p>
            <a:p>
              <a:pPr algn="ctr"/>
              <a:r>
                <a:rPr lang="en-US" sz="1100" kern="0" dirty="0">
                  <a:solidFill>
                    <a:srgbClr val="FFFFFF"/>
                  </a:solidFill>
                </a:rPr>
                <a:t>Convolution/ Max Pooling</a:t>
              </a:r>
            </a:p>
            <a:p>
              <a:pPr marL="0" marR="0" indent="0" algn="ctr" defTabSz="914400" eaLnBrk="1" fontAlgn="auto" latinLnBrk="0" hangingPunct="1">
                <a:lnSpc>
                  <a:spcPct val="100000"/>
                </a:lnSpc>
                <a:spcBef>
                  <a:spcPts val="0"/>
                </a:spcBef>
                <a:spcAft>
                  <a:spcPts val="0"/>
                </a:spcAft>
                <a:buClrTx/>
                <a:buSzTx/>
                <a:buFontTx/>
                <a:buNone/>
                <a:tabLst/>
              </a:pPr>
              <a:endParaRPr kumimoji="0" lang="en-US" sz="1100" b="0" i="0" u="none" strike="noStrike" kern="0" cap="none" spc="0" normalizeH="0" baseline="0" noProof="0" dirty="0" smtClean="0">
                <a:ln>
                  <a:noFill/>
                </a:ln>
                <a:solidFill>
                  <a:srgbClr val="FFFFFF"/>
                </a:solidFill>
                <a:effectLst/>
                <a:uLnTx/>
                <a:uFillTx/>
                <a:latin typeface="Tahoma"/>
              </a:endParaRPr>
            </a:p>
          </p:txBody>
        </p:sp>
        <p:sp>
          <p:nvSpPr>
            <p:cNvPr id="16" name="TextBox 15"/>
            <p:cNvSpPr txBox="1"/>
            <p:nvPr/>
          </p:nvSpPr>
          <p:spPr>
            <a:xfrm>
              <a:off x="4736998" y="3359500"/>
              <a:ext cx="554324" cy="497761"/>
            </a:xfrm>
            <a:prstGeom prst="rect">
              <a:avLst/>
            </a:prstGeom>
            <a:noFill/>
          </p:spPr>
          <p:txBody>
            <a:bodyPr wrap="none" rtlCol="0">
              <a:spAutoFit/>
            </a:bodyPr>
            <a:lstStyle/>
            <a:p>
              <a:r>
                <a:rPr lang="en-US" sz="1600" dirty="0" smtClean="0"/>
                <a:t>….</a:t>
              </a:r>
              <a:endParaRPr lang="en-US" sz="1600" dirty="0"/>
            </a:p>
          </p:txBody>
        </p:sp>
        <p:sp>
          <p:nvSpPr>
            <p:cNvPr id="17" name="Rectangle 16"/>
            <p:cNvSpPr/>
            <p:nvPr/>
          </p:nvSpPr>
          <p:spPr>
            <a:xfrm>
              <a:off x="6861589" y="3467973"/>
              <a:ext cx="554946" cy="418321"/>
            </a:xfrm>
            <a:prstGeom prst="rect">
              <a:avLst/>
            </a:prstGeom>
            <a:solidFill>
              <a:srgbClr val="00B0F0"/>
            </a:solidFill>
            <a:ln w="9525" cap="flat" cmpd="sng" algn="ctr">
              <a:solidFill>
                <a:schemeClr val="bg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sz="800" b="0" i="0" u="none" strike="noStrike" kern="0" cap="none" spc="0" normalizeH="0" baseline="0" noProof="0" dirty="0" smtClean="0">
                  <a:ln>
                    <a:noFill/>
                  </a:ln>
                  <a:solidFill>
                    <a:srgbClr val="FFFFFF"/>
                  </a:solidFill>
                  <a:effectLst/>
                  <a:uLnTx/>
                  <a:uFillTx/>
                  <a:latin typeface="Tahoma"/>
                  <a:ea typeface="+mn-ea"/>
                  <a:cs typeface="+mn-cs"/>
                </a:rPr>
                <a:t>FIFO</a:t>
              </a:r>
            </a:p>
          </p:txBody>
        </p:sp>
        <p:cxnSp>
          <p:nvCxnSpPr>
            <p:cNvPr id="18" name="Straight Arrow Connector 17"/>
            <p:cNvCxnSpPr>
              <a:endCxn id="17" idx="1"/>
            </p:cNvCxnSpPr>
            <p:nvPr/>
          </p:nvCxnSpPr>
          <p:spPr>
            <a:xfrm>
              <a:off x="6786515" y="3677134"/>
              <a:ext cx="75074" cy="0"/>
            </a:xfrm>
            <a:prstGeom prst="straightConnector1">
              <a:avLst/>
            </a:prstGeom>
            <a:noFill/>
            <a:ln w="19050" cap="flat" cmpd="sng" algn="ctr">
              <a:solidFill>
                <a:schemeClr val="tx1"/>
              </a:solidFill>
              <a:prstDash val="solid"/>
              <a:tailEnd type="triangle"/>
            </a:ln>
            <a:effectLst/>
          </p:spPr>
        </p:cxnSp>
        <p:cxnSp>
          <p:nvCxnSpPr>
            <p:cNvPr id="19" name="Straight Arrow Connector 18"/>
            <p:cNvCxnSpPr>
              <a:stCxn id="17" idx="3"/>
            </p:cNvCxnSpPr>
            <p:nvPr/>
          </p:nvCxnSpPr>
          <p:spPr>
            <a:xfrm>
              <a:off x="7416535" y="3677134"/>
              <a:ext cx="75075" cy="0"/>
            </a:xfrm>
            <a:prstGeom prst="straightConnector1">
              <a:avLst/>
            </a:prstGeom>
            <a:noFill/>
            <a:ln w="19050" cap="flat" cmpd="sng" algn="ctr">
              <a:solidFill>
                <a:schemeClr val="tx1"/>
              </a:solidFill>
              <a:prstDash val="solid"/>
              <a:tailEnd type="triangle"/>
            </a:ln>
            <a:effectLst/>
          </p:spPr>
        </p:cxnSp>
        <p:sp>
          <p:nvSpPr>
            <p:cNvPr id="20" name="Rectangle 19"/>
            <p:cNvSpPr/>
            <p:nvPr/>
          </p:nvSpPr>
          <p:spPr>
            <a:xfrm>
              <a:off x="7515061" y="3026802"/>
              <a:ext cx="1422088" cy="1300662"/>
            </a:xfrm>
            <a:prstGeom prst="rect">
              <a:avLst/>
            </a:prstGeom>
            <a:solidFill>
              <a:srgbClr val="0070C0"/>
            </a:solidFill>
            <a:ln w="9525" cap="flat" cmpd="sng" algn="ctr">
              <a:solidFill>
                <a:schemeClr val="tx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sz="1100" b="0" i="0" u="none" strike="noStrike" kern="0" cap="none" spc="0" normalizeH="0" baseline="0" noProof="0" dirty="0" smtClean="0">
                  <a:ln>
                    <a:noFill/>
                  </a:ln>
                  <a:solidFill>
                    <a:srgbClr val="FFFFFF"/>
                  </a:solidFill>
                  <a:effectLst/>
                  <a:uLnTx/>
                  <a:uFillTx/>
                  <a:latin typeface="Tahoma"/>
                </a:rPr>
                <a:t>In-place</a:t>
              </a:r>
              <a:endParaRPr kumimoji="0" lang="en-US" sz="1100" b="0" i="0" u="none" strike="noStrike" kern="0" cap="none" spc="0" normalizeH="0" noProof="0" dirty="0" smtClean="0">
                <a:ln>
                  <a:noFill/>
                </a:ln>
                <a:solidFill>
                  <a:srgbClr val="FFFFFF"/>
                </a:solidFill>
                <a:effectLst/>
                <a:uLnTx/>
                <a:uFillTx/>
                <a:latin typeface="Tahoma"/>
              </a:endParaRPr>
            </a:p>
            <a:p>
              <a:pPr algn="ctr"/>
              <a:r>
                <a:rPr lang="en-US" sz="1100" kern="0" dirty="0">
                  <a:solidFill>
                    <a:srgbClr val="FFFFFF"/>
                  </a:solidFill>
                </a:rPr>
                <a:t>Convolution/ Max Pooling</a:t>
              </a:r>
            </a:p>
            <a:p>
              <a:pPr marL="0" marR="0" indent="0" algn="ctr" defTabSz="914400" eaLnBrk="1" fontAlgn="auto" latinLnBrk="0" hangingPunct="1">
                <a:lnSpc>
                  <a:spcPct val="100000"/>
                </a:lnSpc>
                <a:spcBef>
                  <a:spcPts val="0"/>
                </a:spcBef>
                <a:spcAft>
                  <a:spcPts val="0"/>
                </a:spcAft>
                <a:buClrTx/>
                <a:buSzTx/>
                <a:buFontTx/>
                <a:buNone/>
                <a:tabLst/>
              </a:pPr>
              <a:endParaRPr kumimoji="0" lang="en-US" sz="1100" b="0" i="0" u="none" strike="noStrike" kern="0" cap="none" spc="0" normalizeH="0" baseline="0" noProof="0" dirty="0" smtClean="0">
                <a:ln>
                  <a:noFill/>
                </a:ln>
                <a:solidFill>
                  <a:srgbClr val="FFFFFF"/>
                </a:solidFill>
                <a:effectLst/>
                <a:uLnTx/>
                <a:uFillTx/>
                <a:latin typeface="Tahoma"/>
              </a:endParaRPr>
            </a:p>
          </p:txBody>
        </p:sp>
        <p:sp>
          <p:nvSpPr>
            <p:cNvPr id="26" name="Rectangle 25"/>
            <p:cNvSpPr/>
            <p:nvPr/>
          </p:nvSpPr>
          <p:spPr>
            <a:xfrm>
              <a:off x="4349789" y="4813022"/>
              <a:ext cx="3404459" cy="790422"/>
            </a:xfrm>
            <a:prstGeom prst="rect">
              <a:avLst/>
            </a:prstGeom>
            <a:solidFill>
              <a:srgbClr val="00B0F0"/>
            </a:solidFill>
            <a:ln w="9525" cap="flat" cmpd="sng" algn="ctr">
              <a:solidFill>
                <a:schemeClr val="bg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sz="1050" b="0" i="0" u="none" strike="noStrike" kern="0" cap="none" spc="0" normalizeH="0" baseline="0" noProof="0" dirty="0" smtClean="0">
                  <a:ln>
                    <a:noFill/>
                  </a:ln>
                  <a:solidFill>
                    <a:srgbClr val="FFFFFF"/>
                  </a:solidFill>
                  <a:effectLst/>
                  <a:uLnTx/>
                  <a:uFillTx/>
                  <a:latin typeface="Tahoma"/>
                  <a:ea typeface="+mn-ea"/>
                  <a:cs typeface="+mn-cs"/>
                </a:rPr>
                <a:t>Off-chip DRAM</a:t>
              </a:r>
            </a:p>
          </p:txBody>
        </p:sp>
        <p:cxnSp>
          <p:nvCxnSpPr>
            <p:cNvPr id="29" name="Elbow Connector 28"/>
            <p:cNvCxnSpPr>
              <a:stCxn id="26" idx="1"/>
              <a:endCxn id="4" idx="1"/>
            </p:cNvCxnSpPr>
            <p:nvPr/>
          </p:nvCxnSpPr>
          <p:spPr>
            <a:xfrm rot="10800000">
              <a:off x="1138233" y="3677135"/>
              <a:ext cx="3211557" cy="1531099"/>
            </a:xfrm>
            <a:prstGeom prst="bentConnector3">
              <a:avLst>
                <a:gd name="adj1" fmla="val 107118"/>
              </a:avLst>
            </a:prstGeom>
            <a:noFill/>
            <a:ln w="19050" cap="flat" cmpd="sng" algn="ctr">
              <a:solidFill>
                <a:schemeClr val="tx1"/>
              </a:solidFill>
              <a:prstDash val="solid"/>
              <a:tailEnd type="triangle"/>
            </a:ln>
            <a:effectLst/>
          </p:spPr>
        </p:cxnSp>
        <p:sp>
          <p:nvSpPr>
            <p:cNvPr id="30" name="TextBox 29"/>
            <p:cNvSpPr txBox="1"/>
            <p:nvPr/>
          </p:nvSpPr>
          <p:spPr>
            <a:xfrm>
              <a:off x="2017858" y="4900456"/>
              <a:ext cx="1294367" cy="384633"/>
            </a:xfrm>
            <a:prstGeom prst="rect">
              <a:avLst/>
            </a:prstGeom>
            <a:noFill/>
          </p:spPr>
          <p:txBody>
            <a:bodyPr wrap="none" rtlCol="0">
              <a:spAutoFit/>
            </a:bodyPr>
            <a:lstStyle/>
            <a:p>
              <a:r>
                <a:rPr lang="en-US" sz="1100" dirty="0" smtClean="0"/>
                <a:t>AXI4 stream</a:t>
              </a:r>
              <a:endParaRPr lang="en-US" sz="1100" dirty="0"/>
            </a:p>
          </p:txBody>
        </p:sp>
        <p:cxnSp>
          <p:nvCxnSpPr>
            <p:cNvPr id="32" name="Straight Connector 31"/>
            <p:cNvCxnSpPr>
              <a:stCxn id="26" idx="0"/>
            </p:cNvCxnSpPr>
            <p:nvPr/>
          </p:nvCxnSpPr>
          <p:spPr>
            <a:xfrm flipH="1" flipV="1">
              <a:off x="6052018" y="4562375"/>
              <a:ext cx="1" cy="250647"/>
            </a:xfrm>
            <a:prstGeom prst="line">
              <a:avLst/>
            </a:prstGeom>
            <a:noFill/>
            <a:ln w="19050" cap="flat" cmpd="sng" algn="ctr">
              <a:solidFill>
                <a:schemeClr val="tx1"/>
              </a:solidFill>
              <a:prstDash val="solid"/>
              <a:headEnd type="triangle" w="med" len="med"/>
              <a:tailEnd type="none" w="med" len="med"/>
            </a:ln>
            <a:effectLst/>
          </p:spPr>
        </p:cxnSp>
        <p:cxnSp>
          <p:nvCxnSpPr>
            <p:cNvPr id="34" name="Elbow Connector 33"/>
            <p:cNvCxnSpPr>
              <a:endCxn id="20" idx="2"/>
            </p:cNvCxnSpPr>
            <p:nvPr/>
          </p:nvCxnSpPr>
          <p:spPr>
            <a:xfrm flipV="1">
              <a:off x="6052018" y="4327464"/>
              <a:ext cx="2174087" cy="215660"/>
            </a:xfrm>
            <a:prstGeom prst="bentConnector2">
              <a:avLst/>
            </a:prstGeom>
            <a:noFill/>
            <a:ln w="19050" cap="flat" cmpd="sng" algn="ctr">
              <a:solidFill>
                <a:schemeClr val="tx1"/>
              </a:solidFill>
              <a:prstDash val="solid"/>
              <a:tailEnd type="triangle"/>
            </a:ln>
            <a:effectLst/>
          </p:spPr>
        </p:cxnSp>
        <p:cxnSp>
          <p:nvCxnSpPr>
            <p:cNvPr id="36" name="Straight Arrow Connector 35"/>
            <p:cNvCxnSpPr>
              <a:endCxn id="20" idx="2"/>
            </p:cNvCxnSpPr>
            <p:nvPr/>
          </p:nvCxnSpPr>
          <p:spPr>
            <a:xfrm flipH="1" flipV="1">
              <a:off x="8226105" y="4327464"/>
              <a:ext cx="3495" cy="215660"/>
            </a:xfrm>
            <a:prstGeom prst="straightConnector1">
              <a:avLst/>
            </a:prstGeom>
            <a:noFill/>
            <a:ln w="19050" cap="flat" cmpd="sng" algn="ctr">
              <a:solidFill>
                <a:schemeClr val="tx1"/>
              </a:solidFill>
              <a:prstDash val="solid"/>
              <a:tailEnd type="triangle"/>
            </a:ln>
            <a:effectLst/>
          </p:spPr>
        </p:cxnSp>
        <p:sp>
          <p:nvSpPr>
            <p:cNvPr id="37" name="TextBox 36"/>
            <p:cNvSpPr txBox="1"/>
            <p:nvPr/>
          </p:nvSpPr>
          <p:spPr>
            <a:xfrm>
              <a:off x="7646105" y="4548235"/>
              <a:ext cx="1930709" cy="384633"/>
            </a:xfrm>
            <a:prstGeom prst="rect">
              <a:avLst/>
            </a:prstGeom>
            <a:noFill/>
          </p:spPr>
          <p:txBody>
            <a:bodyPr wrap="none" rtlCol="0">
              <a:spAutoFit/>
            </a:bodyPr>
            <a:lstStyle/>
            <a:p>
              <a:r>
                <a:rPr lang="en-US" sz="1100" dirty="0" smtClean="0"/>
                <a:t>Weights and results</a:t>
              </a:r>
              <a:endParaRPr lang="en-US" sz="1100" dirty="0"/>
            </a:p>
          </p:txBody>
        </p:sp>
      </p:grpSp>
      <p:grpSp>
        <p:nvGrpSpPr>
          <p:cNvPr id="9" name="Group 8"/>
          <p:cNvGrpSpPr/>
          <p:nvPr/>
        </p:nvGrpSpPr>
        <p:grpSpPr>
          <a:xfrm>
            <a:off x="5930430" y="2116500"/>
            <a:ext cx="5897926" cy="3638303"/>
            <a:chOff x="728792" y="2326692"/>
            <a:chExt cx="11056139" cy="6820291"/>
          </a:xfrm>
        </p:grpSpPr>
        <p:pic>
          <p:nvPicPr>
            <p:cNvPr id="31" name="Content Placeholder 6"/>
            <p:cNvPicPr>
              <a:picLocks noChangeAspect="1"/>
            </p:cNvPicPr>
            <p:nvPr/>
          </p:nvPicPr>
          <p:blipFill>
            <a:blip r:embed="rId3"/>
            <a:stretch>
              <a:fillRect/>
            </a:stretch>
          </p:blipFill>
          <p:spPr>
            <a:xfrm>
              <a:off x="9344971" y="3443452"/>
              <a:ext cx="2439960" cy="5703531"/>
            </a:xfrm>
            <a:prstGeom prst="rect">
              <a:avLst/>
            </a:prstGeom>
          </p:spPr>
        </p:pic>
        <p:sp>
          <p:nvSpPr>
            <p:cNvPr id="33" name="Rectangle 32"/>
            <p:cNvSpPr/>
            <p:nvPr/>
          </p:nvSpPr>
          <p:spPr>
            <a:xfrm>
              <a:off x="2006041" y="3443454"/>
              <a:ext cx="7745194" cy="4586768"/>
            </a:xfrm>
            <a:prstGeom prst="rect">
              <a:avLst/>
            </a:prstGeom>
            <a:ln>
              <a:solidFill>
                <a:schemeClr val="tx1"/>
              </a:solidFill>
            </a:ln>
          </p:spPr>
          <p:txBody>
            <a:bodyPr wrap="square">
              <a:spAutoFit/>
            </a:bodyPr>
            <a:lstStyle/>
            <a:p>
              <a:r>
                <a:rPr lang="en-US" sz="900" b="1" dirty="0">
                  <a:solidFill>
                    <a:srgbClr val="00B050"/>
                  </a:solidFill>
                  <a:latin typeface="Courier New" panose="02070309020205020404" pitchFamily="49" charset="0"/>
                  <a:cs typeface="Courier New" panose="02070309020205020404" pitchFamily="49" charset="0"/>
                </a:rPr>
                <a:t>FMAP_HEIGHT</a:t>
              </a:r>
              <a:r>
                <a:rPr lang="en-US" sz="900" b="1" dirty="0">
                  <a:latin typeface="Courier New" panose="02070309020205020404" pitchFamily="49" charset="0"/>
                  <a:cs typeface="Courier New" panose="02070309020205020404" pitchFamily="49" charset="0"/>
                </a:rPr>
                <a:t>:</a:t>
              </a:r>
              <a:r>
                <a:rPr lang="en-US" sz="900" b="1" dirty="0">
                  <a:solidFill>
                    <a:srgbClr val="0070C0"/>
                  </a:solidFill>
                  <a:latin typeface="Courier New" panose="02070309020205020404" pitchFamily="49" charset="0"/>
                  <a:cs typeface="Courier New" panose="02070309020205020404" pitchFamily="49" charset="0"/>
                </a:rPr>
                <a:t>for</a:t>
              </a:r>
              <a:r>
                <a:rPr lang="en-US" sz="900" b="1" dirty="0">
                  <a:latin typeface="Courier New" panose="02070309020205020404" pitchFamily="49" charset="0"/>
                  <a:cs typeface="Courier New" panose="02070309020205020404" pitchFamily="49" charset="0"/>
                </a:rPr>
                <a:t>(</a:t>
              </a:r>
              <a:r>
                <a:rPr lang="en-US" sz="900" b="1" dirty="0">
                  <a:solidFill>
                    <a:srgbClr val="0070C0"/>
                  </a:solidFill>
                  <a:latin typeface="Courier New" panose="02070309020205020404" pitchFamily="49" charset="0"/>
                  <a:cs typeface="Courier New" panose="02070309020205020404" pitchFamily="49" charset="0"/>
                </a:rPr>
                <a:t>int</a:t>
              </a:r>
              <a:r>
                <a:rPr lang="en-US" sz="900" b="1" dirty="0">
                  <a:latin typeface="Courier New" panose="02070309020205020404" pitchFamily="49" charset="0"/>
                  <a:cs typeface="Courier New" panose="02070309020205020404" pitchFamily="49" charset="0"/>
                </a:rPr>
                <a:t> r=0;r&lt;IN_HEIGHT;r++){</a:t>
              </a:r>
            </a:p>
            <a:p>
              <a:r>
                <a:rPr lang="en-US" sz="900" b="1" dirty="0">
                  <a:latin typeface="Courier New" panose="02070309020205020404" pitchFamily="49" charset="0"/>
                  <a:cs typeface="Courier New" panose="02070309020205020404" pitchFamily="49" charset="0"/>
                </a:rPr>
                <a:t> </a:t>
              </a:r>
              <a:r>
                <a:rPr lang="en-US" sz="900" b="1" dirty="0" smtClean="0">
                  <a:latin typeface="Courier New" panose="02070309020205020404" pitchFamily="49" charset="0"/>
                  <a:cs typeface="Courier New" panose="02070309020205020404" pitchFamily="49" charset="0"/>
                </a:rPr>
                <a:t> </a:t>
              </a:r>
              <a:r>
                <a:rPr lang="en-US" sz="900" b="1" dirty="0" smtClean="0">
                  <a:solidFill>
                    <a:schemeClr val="accent6">
                      <a:lumMod val="75000"/>
                    </a:schemeClr>
                  </a:solidFill>
                  <a:latin typeface="Courier New" panose="02070309020205020404" pitchFamily="49" charset="0"/>
                  <a:cs typeface="Courier New" panose="02070309020205020404" pitchFamily="49" charset="0"/>
                </a:rPr>
                <a:t>IN_CHAN</a:t>
              </a:r>
              <a:r>
                <a:rPr lang="en-US" sz="900" b="1" dirty="0" smtClean="0">
                  <a:latin typeface="Courier New" panose="02070309020205020404" pitchFamily="49" charset="0"/>
                  <a:cs typeface="Courier New" panose="02070309020205020404" pitchFamily="49" charset="0"/>
                </a:rPr>
                <a:t>:</a:t>
              </a:r>
              <a:r>
                <a:rPr lang="en-US" sz="900" b="1" dirty="0" smtClean="0">
                  <a:solidFill>
                    <a:srgbClr val="0070C0"/>
                  </a:solidFill>
                  <a:latin typeface="Courier New" panose="02070309020205020404" pitchFamily="49" charset="0"/>
                  <a:cs typeface="Courier New" panose="02070309020205020404" pitchFamily="49" charset="0"/>
                </a:rPr>
                <a:t>for</a:t>
              </a:r>
              <a:r>
                <a:rPr lang="en-US" sz="900" b="1" dirty="0" smtClean="0">
                  <a:latin typeface="Courier New" panose="02070309020205020404" pitchFamily="49" charset="0"/>
                  <a:cs typeface="Courier New" panose="02070309020205020404" pitchFamily="49" charset="0"/>
                </a:rPr>
                <a:t>(</a:t>
              </a:r>
              <a:r>
                <a:rPr lang="en-US" sz="900" b="1" dirty="0" smtClean="0">
                  <a:solidFill>
                    <a:srgbClr val="0070C0"/>
                  </a:solidFill>
                  <a:latin typeface="Courier New" panose="02070309020205020404" pitchFamily="49" charset="0"/>
                  <a:cs typeface="Courier New" panose="02070309020205020404" pitchFamily="49" charset="0"/>
                </a:rPr>
                <a:t>int</a:t>
              </a:r>
              <a:r>
                <a:rPr lang="en-US" sz="900" b="1" dirty="0" smtClean="0">
                  <a:latin typeface="Courier New" panose="02070309020205020404" pitchFamily="49" charset="0"/>
                  <a:cs typeface="Courier New" panose="02070309020205020404" pitchFamily="49" charset="0"/>
                </a:rPr>
                <a:t> ic=0;ic&lt;IN_CHANNELS;ic++){</a:t>
              </a:r>
              <a:endParaRPr lang="en-US" sz="900" b="1" dirty="0">
                <a:latin typeface="Courier New" panose="02070309020205020404" pitchFamily="49" charset="0"/>
                <a:cs typeface="Courier New" panose="02070309020205020404" pitchFamily="49" charset="0"/>
              </a:endParaRPr>
            </a:p>
            <a:p>
              <a:r>
                <a:rPr lang="en-US" sz="900" b="1" dirty="0" smtClean="0">
                  <a:latin typeface="Courier New" panose="02070309020205020404" pitchFamily="49" charset="0"/>
                  <a:cs typeface="Courier New" panose="02070309020205020404" pitchFamily="49" charset="0"/>
                </a:rPr>
                <a:t>    </a:t>
              </a:r>
              <a:r>
                <a:rPr lang="en-US" sz="900" b="1" dirty="0" smtClean="0">
                  <a:solidFill>
                    <a:srgbClr val="00B0F0"/>
                  </a:solidFill>
                  <a:latin typeface="Courier New" panose="02070309020205020404" pitchFamily="49" charset="0"/>
                  <a:cs typeface="Courier New" panose="02070309020205020404" pitchFamily="49" charset="0"/>
                </a:rPr>
                <a:t>FMAP_WIDTH</a:t>
              </a:r>
              <a:r>
                <a:rPr lang="en-US" sz="900" b="1" dirty="0" smtClean="0">
                  <a:latin typeface="Courier New" panose="02070309020205020404" pitchFamily="49" charset="0"/>
                  <a:cs typeface="Courier New" panose="02070309020205020404" pitchFamily="49" charset="0"/>
                </a:rPr>
                <a:t>:</a:t>
              </a:r>
              <a:r>
                <a:rPr lang="en-US" sz="900" b="1" dirty="0" smtClean="0">
                  <a:solidFill>
                    <a:srgbClr val="0070C0"/>
                  </a:solidFill>
                  <a:latin typeface="Courier New" panose="02070309020205020404" pitchFamily="49" charset="0"/>
                  <a:cs typeface="Courier New" panose="02070309020205020404" pitchFamily="49" charset="0"/>
                </a:rPr>
                <a:t>for</a:t>
              </a:r>
              <a:r>
                <a:rPr lang="en-US" sz="900" b="1" dirty="0" smtClean="0">
                  <a:latin typeface="Courier New" panose="02070309020205020404" pitchFamily="49" charset="0"/>
                  <a:cs typeface="Courier New" panose="02070309020205020404" pitchFamily="49" charset="0"/>
                </a:rPr>
                <a:t>(</a:t>
              </a:r>
              <a:r>
                <a:rPr lang="en-US" sz="900" b="1" dirty="0" smtClean="0">
                  <a:solidFill>
                    <a:srgbClr val="0070C0"/>
                  </a:solidFill>
                  <a:latin typeface="Courier New" panose="02070309020205020404" pitchFamily="49" charset="0"/>
                  <a:cs typeface="Courier New" panose="02070309020205020404" pitchFamily="49" charset="0"/>
                </a:rPr>
                <a:t>int</a:t>
              </a:r>
              <a:r>
                <a:rPr lang="en-US" sz="900" b="1" dirty="0" smtClean="0">
                  <a:latin typeface="Courier New" panose="02070309020205020404" pitchFamily="49" charset="0"/>
                  <a:cs typeface="Courier New" panose="02070309020205020404" pitchFamily="49" charset="0"/>
                </a:rPr>
                <a:t> c=0;c&lt;IN_WIDTH+1;c++){</a:t>
              </a:r>
            </a:p>
            <a:p>
              <a:r>
                <a:rPr lang="en-US" sz="900" b="1" dirty="0" smtClean="0">
                  <a:latin typeface="Courier New" panose="02070309020205020404" pitchFamily="49" charset="0"/>
                  <a:cs typeface="Courier New" panose="02070309020205020404" pitchFamily="49" charset="0"/>
                </a:rPr>
                <a:t>      </a:t>
              </a:r>
              <a:r>
                <a:rPr lang="en-US" sz="900" b="1" dirty="0" smtClean="0">
                  <a:solidFill>
                    <a:srgbClr val="7030A0"/>
                  </a:solidFill>
                  <a:latin typeface="Courier New" panose="02070309020205020404" pitchFamily="49" charset="0"/>
                  <a:cs typeface="Courier New" panose="02070309020205020404" pitchFamily="49" charset="0"/>
                </a:rPr>
                <a:t>&lt; Read feature map data stream &gt;</a:t>
              </a:r>
            </a:p>
            <a:p>
              <a:r>
                <a:rPr lang="en-US" sz="900" b="1" dirty="0" smtClean="0">
                  <a:solidFill>
                    <a:srgbClr val="7030A0"/>
                  </a:solidFill>
                  <a:latin typeface="Courier New" panose="02070309020205020404" pitchFamily="49" charset="0"/>
                  <a:cs typeface="Courier New" panose="02070309020205020404" pitchFamily="49" charset="0"/>
                </a:rPr>
                <a:t>      &lt; Sliding window of feature map data &gt;</a:t>
              </a:r>
              <a:endParaRPr lang="en-US" sz="900" b="1" dirty="0">
                <a:solidFill>
                  <a:srgbClr val="7030A0"/>
                </a:solidFill>
                <a:latin typeface="Courier New" panose="02070309020205020404" pitchFamily="49" charset="0"/>
                <a:cs typeface="Courier New" panose="02070309020205020404" pitchFamily="49" charset="0"/>
              </a:endParaRPr>
            </a:p>
            <a:p>
              <a:r>
                <a:rPr lang="en-US" sz="900" b="1" dirty="0" smtClean="0">
                  <a:latin typeface="Courier New" panose="02070309020205020404" pitchFamily="49" charset="0"/>
                  <a:cs typeface="Courier New" panose="02070309020205020404" pitchFamily="49" charset="0"/>
                </a:rPr>
                <a:t>      </a:t>
              </a:r>
              <a:r>
                <a:rPr lang="en-US" sz="900" b="1" dirty="0" smtClean="0">
                  <a:solidFill>
                    <a:srgbClr val="C00000"/>
                  </a:solidFill>
                  <a:latin typeface="Courier New" panose="02070309020205020404" pitchFamily="49" charset="0"/>
                  <a:cs typeface="Courier New" panose="02070309020205020404" pitchFamily="49" charset="0"/>
                </a:rPr>
                <a:t>OUT_CHAN</a:t>
              </a:r>
              <a:r>
                <a:rPr lang="en-US" sz="900" b="1" dirty="0" smtClean="0">
                  <a:latin typeface="Courier New" panose="02070309020205020404" pitchFamily="49" charset="0"/>
                  <a:cs typeface="Courier New" panose="02070309020205020404" pitchFamily="49" charset="0"/>
                </a:rPr>
                <a:t>:</a:t>
              </a:r>
              <a:r>
                <a:rPr lang="en-US" sz="900" b="1" dirty="0" smtClean="0">
                  <a:solidFill>
                    <a:srgbClr val="0070C0"/>
                  </a:solidFill>
                  <a:latin typeface="Courier New" panose="02070309020205020404" pitchFamily="49" charset="0"/>
                  <a:cs typeface="Courier New" panose="02070309020205020404" pitchFamily="49" charset="0"/>
                </a:rPr>
                <a:t>for</a:t>
              </a:r>
              <a:r>
                <a:rPr lang="en-US" sz="900" b="1" dirty="0" smtClean="0">
                  <a:latin typeface="Courier New" panose="02070309020205020404" pitchFamily="49" charset="0"/>
                  <a:cs typeface="Courier New" panose="02070309020205020404" pitchFamily="49" charset="0"/>
                </a:rPr>
                <a:t>(</a:t>
              </a:r>
              <a:r>
                <a:rPr lang="en-US" sz="900" b="1" dirty="0" smtClean="0">
                  <a:solidFill>
                    <a:srgbClr val="0070C0"/>
                  </a:solidFill>
                  <a:latin typeface="Courier New" panose="02070309020205020404" pitchFamily="49" charset="0"/>
                  <a:cs typeface="Courier New" panose="02070309020205020404" pitchFamily="49" charset="0"/>
                </a:rPr>
                <a:t>int</a:t>
              </a:r>
              <a:r>
                <a:rPr lang="en-US" sz="900" b="1" dirty="0" smtClean="0">
                  <a:latin typeface="Courier New" panose="02070309020205020404" pitchFamily="49" charset="0"/>
                  <a:cs typeface="Courier New" panose="02070309020205020404" pitchFamily="49" charset="0"/>
                </a:rPr>
                <a:t> oc=0;oc&lt;OUT_CHANNELS;oc++){</a:t>
              </a:r>
              <a:endParaRPr lang="en-US" sz="900" b="1" dirty="0">
                <a:latin typeface="Courier New" panose="02070309020205020404" pitchFamily="49" charset="0"/>
                <a:cs typeface="Courier New" panose="02070309020205020404" pitchFamily="49" charset="0"/>
              </a:endParaRPr>
            </a:p>
            <a:p>
              <a:r>
                <a:rPr lang="en-US" sz="900" b="1" dirty="0" smtClean="0">
                  <a:latin typeface="Courier New" panose="02070309020205020404" pitchFamily="49" charset="0"/>
                  <a:cs typeface="Courier New" panose="02070309020205020404" pitchFamily="49" charset="0"/>
                </a:rPr>
                <a:t>        </a:t>
              </a:r>
              <a:r>
                <a:rPr lang="en-US" sz="900" b="1" dirty="0" smtClean="0">
                  <a:solidFill>
                    <a:srgbClr val="7030A0"/>
                  </a:solidFill>
                  <a:latin typeface="Courier New" panose="02070309020205020404" pitchFamily="49" charset="0"/>
                  <a:cs typeface="Courier New" panose="02070309020205020404" pitchFamily="49" charset="0"/>
                </a:rPr>
                <a:t>&lt; Read kernel weights from SRAM &gt;</a:t>
              </a:r>
              <a:r>
                <a:rPr lang="en-US" sz="900" b="1" dirty="0">
                  <a:solidFill>
                    <a:srgbClr val="00B050"/>
                  </a:solidFill>
                  <a:latin typeface="Courier New" panose="02070309020205020404" pitchFamily="49" charset="0"/>
                  <a:cs typeface="Courier New" panose="02070309020205020404" pitchFamily="49" charset="0"/>
                </a:rPr>
                <a:t>	</a:t>
              </a:r>
              <a:endParaRPr lang="en-US" sz="900" b="1" dirty="0">
                <a:latin typeface="Courier New" panose="02070309020205020404" pitchFamily="49" charset="0"/>
                <a:cs typeface="Courier New" panose="02070309020205020404" pitchFamily="49" charset="0"/>
              </a:endParaRPr>
            </a:p>
            <a:p>
              <a:r>
                <a:rPr lang="en-US" sz="900" b="1" dirty="0" smtClean="0">
                  <a:latin typeface="Courier New" panose="02070309020205020404" pitchFamily="49" charset="0"/>
                  <a:cs typeface="Courier New" panose="02070309020205020404" pitchFamily="49" charset="0"/>
                </a:rPr>
                <a:t>        KERNEL_Y:</a:t>
              </a:r>
              <a:r>
                <a:rPr lang="en-US" sz="900" b="1" dirty="0" smtClean="0">
                  <a:solidFill>
                    <a:srgbClr val="0070C0"/>
                  </a:solidFill>
                  <a:latin typeface="Courier New" panose="02070309020205020404" pitchFamily="49" charset="0"/>
                  <a:cs typeface="Courier New" panose="02070309020205020404" pitchFamily="49" charset="0"/>
                </a:rPr>
                <a:t>for</a:t>
              </a:r>
              <a:r>
                <a:rPr lang="en-US" sz="900" b="1" dirty="0" smtClean="0">
                  <a:latin typeface="Courier New" panose="02070309020205020404" pitchFamily="49" charset="0"/>
                  <a:cs typeface="Courier New" panose="02070309020205020404" pitchFamily="49" charset="0"/>
                </a:rPr>
                <a:t>(</a:t>
              </a:r>
              <a:r>
                <a:rPr lang="en-US" sz="900" b="1" dirty="0" smtClean="0">
                  <a:solidFill>
                    <a:srgbClr val="0070C0"/>
                  </a:solidFill>
                  <a:latin typeface="Courier New" panose="02070309020205020404" pitchFamily="49" charset="0"/>
                  <a:cs typeface="Courier New" panose="02070309020205020404" pitchFamily="49" charset="0"/>
                </a:rPr>
                <a:t>int</a:t>
              </a:r>
              <a:r>
                <a:rPr lang="en-US" sz="900" b="1" dirty="0" smtClean="0">
                  <a:latin typeface="Courier New" panose="02070309020205020404" pitchFamily="49" charset="0"/>
                  <a:cs typeface="Courier New" panose="02070309020205020404" pitchFamily="49" charset="0"/>
                </a:rPr>
                <a:t> </a:t>
              </a:r>
              <a:r>
                <a:rPr lang="en-US" sz="900" b="1" dirty="0">
                  <a:latin typeface="Courier New" panose="02070309020205020404" pitchFamily="49" charset="0"/>
                  <a:cs typeface="Courier New" panose="02070309020205020404" pitchFamily="49" charset="0"/>
                </a:rPr>
                <a:t>i=0;i&lt;3;i++){</a:t>
              </a:r>
            </a:p>
            <a:p>
              <a:r>
                <a:rPr lang="en-US" sz="900" b="1" dirty="0" smtClean="0">
                  <a:latin typeface="Courier New" panose="02070309020205020404" pitchFamily="49" charset="0"/>
                  <a:cs typeface="Courier New" panose="02070309020205020404" pitchFamily="49" charset="0"/>
                </a:rPr>
                <a:t>          KERNEL_X:</a:t>
              </a:r>
              <a:r>
                <a:rPr lang="en-US" sz="900" b="1" dirty="0" smtClean="0">
                  <a:solidFill>
                    <a:srgbClr val="0070C0"/>
                  </a:solidFill>
                  <a:latin typeface="Courier New" panose="02070309020205020404" pitchFamily="49" charset="0"/>
                  <a:cs typeface="Courier New" panose="02070309020205020404" pitchFamily="49" charset="0"/>
                </a:rPr>
                <a:t>for</a:t>
              </a:r>
              <a:r>
                <a:rPr lang="en-US" sz="900" b="1" dirty="0" smtClean="0">
                  <a:latin typeface="Courier New" panose="02070309020205020404" pitchFamily="49" charset="0"/>
                  <a:cs typeface="Courier New" panose="02070309020205020404" pitchFamily="49" charset="0"/>
                </a:rPr>
                <a:t>(</a:t>
              </a:r>
              <a:r>
                <a:rPr lang="en-US" sz="900" b="1" dirty="0" smtClean="0">
                  <a:solidFill>
                    <a:srgbClr val="0070C0"/>
                  </a:solidFill>
                  <a:latin typeface="Courier New" panose="02070309020205020404" pitchFamily="49" charset="0"/>
                  <a:cs typeface="Courier New" panose="02070309020205020404" pitchFamily="49" charset="0"/>
                </a:rPr>
                <a:t>int</a:t>
              </a:r>
              <a:r>
                <a:rPr lang="en-US" sz="900" b="1" dirty="0" smtClean="0">
                  <a:latin typeface="Courier New" panose="02070309020205020404" pitchFamily="49" charset="0"/>
                  <a:cs typeface="Courier New" panose="02070309020205020404" pitchFamily="49" charset="0"/>
                </a:rPr>
                <a:t> </a:t>
              </a:r>
              <a:r>
                <a:rPr lang="en-US" sz="900" b="1" dirty="0">
                  <a:latin typeface="Courier New" panose="02070309020205020404" pitchFamily="49" charset="0"/>
                  <a:cs typeface="Courier New" panose="02070309020205020404" pitchFamily="49" charset="0"/>
                </a:rPr>
                <a:t>j=0;j&lt;3;j</a:t>
              </a:r>
              <a:r>
                <a:rPr lang="en-US" sz="900" b="1" dirty="0" smtClean="0">
                  <a:latin typeface="Courier New" panose="02070309020205020404" pitchFamily="49" charset="0"/>
                  <a:cs typeface="Courier New" panose="02070309020205020404" pitchFamily="49" charset="0"/>
                </a:rPr>
                <a:t>++){</a:t>
              </a:r>
            </a:p>
            <a:p>
              <a:r>
                <a:rPr lang="en-US" sz="900" b="1" dirty="0" smtClean="0">
                  <a:latin typeface="Courier New" panose="02070309020205020404" pitchFamily="49" charset="0"/>
                  <a:cs typeface="Courier New" panose="02070309020205020404" pitchFamily="49" charset="0"/>
                </a:rPr>
                <a:t>            acc </a:t>
              </a:r>
              <a:r>
                <a:rPr lang="en-US" sz="900" b="1" dirty="0">
                  <a:latin typeface="Courier New" panose="02070309020205020404" pitchFamily="49" charset="0"/>
                  <a:cs typeface="Courier New" panose="02070309020205020404" pitchFamily="49" charset="0"/>
                </a:rPr>
                <a:t>+= </a:t>
              </a:r>
              <a:r>
                <a:rPr lang="en-US" sz="900" b="1" dirty="0" smtClean="0">
                  <a:latin typeface="Courier New" panose="02070309020205020404" pitchFamily="49" charset="0"/>
                  <a:cs typeface="Courier New" panose="02070309020205020404" pitchFamily="49" charset="0"/>
                </a:rPr>
                <a:t>fmap_window[r+i][c+j</a:t>
              </a:r>
              <a:r>
                <a:rPr lang="en-US" sz="900" b="1" dirty="0">
                  <a:latin typeface="Courier New" panose="02070309020205020404" pitchFamily="49" charset="0"/>
                  <a:cs typeface="Courier New" panose="02070309020205020404" pitchFamily="49" charset="0"/>
                </a:rPr>
                <a:t>] * </a:t>
              </a:r>
              <a:r>
                <a:rPr lang="en-US" sz="900" b="1" dirty="0" smtClean="0">
                  <a:latin typeface="Courier New" panose="02070309020205020404" pitchFamily="49" charset="0"/>
                  <a:cs typeface="Courier New" panose="02070309020205020404" pitchFamily="49" charset="0"/>
                </a:rPr>
                <a:t>kernel[i*3+j</a:t>
              </a:r>
              <a:r>
                <a:rPr lang="en-US" sz="900" b="1" dirty="0">
                  <a:latin typeface="Courier New" panose="02070309020205020404" pitchFamily="49" charset="0"/>
                  <a:cs typeface="Courier New" panose="02070309020205020404" pitchFamily="49" charset="0"/>
                </a:rPr>
                <a:t>];</a:t>
              </a:r>
            </a:p>
            <a:p>
              <a:r>
                <a:rPr lang="en-US" sz="900" b="1" dirty="0">
                  <a:latin typeface="Courier New" panose="02070309020205020404" pitchFamily="49" charset="0"/>
                  <a:cs typeface="Courier New" panose="02070309020205020404" pitchFamily="49" charset="0"/>
                </a:rPr>
                <a:t>	</a:t>
              </a:r>
              <a:r>
                <a:rPr lang="en-US" sz="900" b="1" dirty="0" smtClean="0">
                  <a:latin typeface="Courier New" panose="02070309020205020404" pitchFamily="49" charset="0"/>
                  <a:cs typeface="Courier New" panose="02070309020205020404" pitchFamily="49" charset="0"/>
                </a:rPr>
                <a:t> }</a:t>
              </a:r>
              <a:endParaRPr lang="en-US" sz="900" b="1" dirty="0">
                <a:latin typeface="Courier New" panose="02070309020205020404" pitchFamily="49" charset="0"/>
                <a:cs typeface="Courier New" panose="02070309020205020404" pitchFamily="49" charset="0"/>
              </a:endParaRPr>
            </a:p>
            <a:p>
              <a:r>
                <a:rPr lang="en-US" sz="900" b="1" dirty="0" smtClean="0">
                  <a:latin typeface="Courier New" panose="02070309020205020404" pitchFamily="49" charset="0"/>
                  <a:cs typeface="Courier New" panose="02070309020205020404" pitchFamily="49" charset="0"/>
                </a:rPr>
                <a:t>        }</a:t>
              </a:r>
              <a:endParaRPr lang="en-US" sz="900" b="1" dirty="0">
                <a:latin typeface="Courier New" panose="02070309020205020404" pitchFamily="49" charset="0"/>
                <a:cs typeface="Courier New" panose="02070309020205020404" pitchFamily="49" charset="0"/>
              </a:endParaRPr>
            </a:p>
            <a:p>
              <a:r>
                <a:rPr lang="en-US" sz="900" b="1" dirty="0" smtClean="0">
                  <a:latin typeface="Courier New" panose="02070309020205020404" pitchFamily="49" charset="0"/>
                  <a:cs typeface="Courier New" panose="02070309020205020404" pitchFamily="49" charset="0"/>
                </a:rPr>
                <a:t>        </a:t>
              </a:r>
              <a:r>
                <a:rPr lang="en-US" sz="900" b="1" dirty="0" smtClean="0">
                  <a:solidFill>
                    <a:srgbClr val="7030A0"/>
                  </a:solidFill>
                  <a:latin typeface="Courier New" panose="02070309020205020404" pitchFamily="49" charset="0"/>
                  <a:cs typeface="Courier New" panose="02070309020205020404" pitchFamily="49" charset="0"/>
                </a:rPr>
                <a:t>&lt; Write </a:t>
              </a:r>
              <a:r>
                <a:rPr lang="en-US" sz="900" b="1" dirty="0">
                  <a:solidFill>
                    <a:srgbClr val="7030A0"/>
                  </a:solidFill>
                  <a:latin typeface="Courier New" panose="02070309020205020404" pitchFamily="49" charset="0"/>
                  <a:cs typeface="Courier New" panose="02070309020205020404" pitchFamily="49" charset="0"/>
                </a:rPr>
                <a:t>out </a:t>
              </a:r>
              <a:r>
                <a:rPr lang="en-US" sz="900" b="1" dirty="0" smtClean="0">
                  <a:solidFill>
                    <a:srgbClr val="7030A0"/>
                  </a:solidFill>
                  <a:latin typeface="Courier New" panose="02070309020205020404" pitchFamily="49" charset="0"/>
                  <a:cs typeface="Courier New" panose="02070309020205020404" pitchFamily="49" charset="0"/>
                </a:rPr>
                <a:t>partial output channel sums &gt;</a:t>
              </a:r>
              <a:endParaRPr lang="en-US" sz="900" b="1" dirty="0">
                <a:solidFill>
                  <a:srgbClr val="7030A0"/>
                </a:solidFill>
                <a:latin typeface="Courier New" panose="02070309020205020404" pitchFamily="49" charset="0"/>
                <a:cs typeface="Courier New" panose="02070309020205020404" pitchFamily="49" charset="0"/>
              </a:endParaRPr>
            </a:p>
            <a:p>
              <a:r>
                <a:rPr lang="en-US" sz="900" b="1" dirty="0" smtClean="0">
                  <a:latin typeface="Courier New" panose="02070309020205020404" pitchFamily="49" charset="0"/>
                  <a:cs typeface="Courier New" panose="02070309020205020404" pitchFamily="49" charset="0"/>
                </a:rPr>
                <a:t>      }</a:t>
              </a:r>
            </a:p>
            <a:p>
              <a:r>
                <a:rPr lang="en-US" sz="900" b="1" dirty="0">
                  <a:latin typeface="Courier New" panose="02070309020205020404" pitchFamily="49" charset="0"/>
                  <a:cs typeface="Courier New" panose="02070309020205020404" pitchFamily="49" charset="0"/>
                </a:rPr>
                <a:t> </a:t>
              </a:r>
              <a:r>
                <a:rPr lang="en-US" sz="900" b="1" dirty="0" smtClean="0">
                  <a:latin typeface="Courier New" panose="02070309020205020404" pitchFamily="49" charset="0"/>
                  <a:cs typeface="Courier New" panose="02070309020205020404" pitchFamily="49" charset="0"/>
                </a:rPr>
                <a:t>   }  </a:t>
              </a:r>
              <a:endParaRPr lang="en-US" sz="900" b="1" dirty="0">
                <a:latin typeface="Courier New" panose="02070309020205020404" pitchFamily="49" charset="0"/>
                <a:cs typeface="Courier New" panose="02070309020205020404" pitchFamily="49" charset="0"/>
              </a:endParaRPr>
            </a:p>
            <a:p>
              <a:r>
                <a:rPr lang="en-US" sz="900" b="1" dirty="0" smtClean="0">
                  <a:latin typeface="Courier New" panose="02070309020205020404" pitchFamily="49" charset="0"/>
                  <a:cs typeface="Courier New" panose="02070309020205020404" pitchFamily="49" charset="0"/>
                </a:rPr>
                <a:t>  }</a:t>
              </a:r>
              <a:endParaRPr lang="en-US" sz="900" b="1" dirty="0">
                <a:latin typeface="Courier New" panose="02070309020205020404" pitchFamily="49" charset="0"/>
                <a:cs typeface="Courier New" panose="02070309020205020404" pitchFamily="49" charset="0"/>
              </a:endParaRPr>
            </a:p>
            <a:p>
              <a:r>
                <a:rPr lang="en-US" sz="900" b="1" dirty="0" smtClean="0">
                  <a:latin typeface="Courier New" panose="02070309020205020404" pitchFamily="49" charset="0"/>
                  <a:cs typeface="Courier New" panose="02070309020205020404" pitchFamily="49" charset="0"/>
                </a:rPr>
                <a:t>}</a:t>
              </a:r>
              <a:endParaRPr lang="en-US" sz="900" b="1" dirty="0">
                <a:latin typeface="Courier New" panose="02070309020205020404" pitchFamily="49" charset="0"/>
                <a:cs typeface="Courier New" panose="02070309020205020404" pitchFamily="49" charset="0"/>
              </a:endParaRPr>
            </a:p>
          </p:txBody>
        </p:sp>
        <p:sp>
          <p:nvSpPr>
            <p:cNvPr id="35" name="Rounded Rectangular Callout 34"/>
            <p:cNvSpPr/>
            <p:nvPr/>
          </p:nvSpPr>
          <p:spPr>
            <a:xfrm>
              <a:off x="728792" y="5250162"/>
              <a:ext cx="2083000" cy="1321403"/>
            </a:xfrm>
            <a:prstGeom prst="wedgeRoundRectCallout">
              <a:avLst>
                <a:gd name="adj1" fmla="val 79474"/>
                <a:gd name="adj2" fmla="val -1491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t>Loops can be unrolled</a:t>
              </a:r>
              <a:endParaRPr lang="en-US" sz="1400" dirty="0"/>
            </a:p>
          </p:txBody>
        </p:sp>
        <p:sp>
          <p:nvSpPr>
            <p:cNvPr id="39" name="Down Arrow 38"/>
            <p:cNvSpPr/>
            <p:nvPr/>
          </p:nvSpPr>
          <p:spPr>
            <a:xfrm rot="16200000">
              <a:off x="7702814" y="5193148"/>
              <a:ext cx="337573" cy="7498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40" name="Rounded Rectangular Callout 39"/>
            <p:cNvSpPr/>
            <p:nvPr/>
          </p:nvSpPr>
          <p:spPr>
            <a:xfrm>
              <a:off x="9751235" y="2326692"/>
              <a:ext cx="1977617" cy="859332"/>
            </a:xfrm>
            <a:prstGeom prst="wedgeRoundRectCallout">
              <a:avLst>
                <a:gd name="adj1" fmla="val -38726"/>
                <a:gd name="adj2" fmla="val 8364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36-parallel multipliers</a:t>
              </a:r>
              <a:endParaRPr lang="en-US" sz="1200" dirty="0"/>
            </a:p>
          </p:txBody>
        </p:sp>
      </p:grpSp>
      <p:sp>
        <p:nvSpPr>
          <p:cNvPr id="11" name="TextBox 10"/>
          <p:cNvSpPr txBox="1"/>
          <p:nvPr/>
        </p:nvSpPr>
        <p:spPr>
          <a:xfrm>
            <a:off x="2624038" y="4001926"/>
            <a:ext cx="1126462" cy="369332"/>
          </a:xfrm>
          <a:prstGeom prst="rect">
            <a:avLst/>
          </a:prstGeom>
          <a:noFill/>
        </p:spPr>
        <p:txBody>
          <a:bodyPr wrap="none" rtlCol="0">
            <a:spAutoFit/>
          </a:bodyPr>
          <a:lstStyle/>
          <a:p>
            <a:r>
              <a:rPr lang="en-US" u="sng" dirty="0" smtClean="0"/>
              <a:t>YOLO Tiny</a:t>
            </a:r>
            <a:endParaRPr lang="en-US" u="sng" dirty="0"/>
          </a:p>
        </p:txBody>
      </p:sp>
      <p:sp>
        <p:nvSpPr>
          <p:cNvPr id="3" name="Footer Placeholder 2"/>
          <p:cNvSpPr>
            <a:spLocks noGrp="1"/>
          </p:cNvSpPr>
          <p:nvPr>
            <p:ph type="ftr" sz="quarter" idx="11"/>
          </p:nvPr>
        </p:nvSpPr>
        <p:spPr/>
        <p:txBody>
          <a:bodyPr/>
          <a:lstStyle/>
          <a:p>
            <a:r>
              <a:rPr lang="en-US" smtClean="0"/>
              <a:t>Using High-level Synthesis and Emulation to Rapidly Develop AI Algorithms in Hardware </a:t>
            </a:r>
            <a:endParaRPr lang="en-US" dirty="0"/>
          </a:p>
        </p:txBody>
      </p:sp>
      <p:sp>
        <p:nvSpPr>
          <p:cNvPr id="7" name="Slide Number Placeholder 6"/>
          <p:cNvSpPr>
            <a:spLocks noGrp="1"/>
          </p:cNvSpPr>
          <p:nvPr>
            <p:ph type="sldNum" sz="quarter" idx="12"/>
          </p:nvPr>
        </p:nvSpPr>
        <p:spPr>
          <a:xfrm>
            <a:off x="4762030" y="6492875"/>
            <a:ext cx="2336800" cy="365125"/>
          </a:xfrm>
        </p:spPr>
        <p:txBody>
          <a:bodyPr/>
          <a:lstStyle/>
          <a:p>
            <a:fld id="{9243CB3A-8434-40A5-AD43-7D8D051A8891}" type="slidenum">
              <a:rPr lang="en-US" smtClean="0"/>
              <a:t>18</a:t>
            </a:fld>
            <a:endParaRPr lang="en-US"/>
          </a:p>
        </p:txBody>
      </p:sp>
    </p:spTree>
    <p:extLst>
      <p:ext uri="{BB962C8B-B14F-4D97-AF65-F5344CB8AC3E}">
        <p14:creationId xmlns:p14="http://schemas.microsoft.com/office/powerpoint/2010/main" val="442361793"/>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Easily Test HW Models and RTL Quickly</a:t>
            </a:r>
            <a:endParaRPr lang="en-US" sz="4000" dirty="0"/>
          </a:p>
        </p:txBody>
      </p:sp>
      <p:sp>
        <p:nvSpPr>
          <p:cNvPr id="3" name="Content Placeholder 2"/>
          <p:cNvSpPr>
            <a:spLocks noGrp="1"/>
          </p:cNvSpPr>
          <p:nvPr>
            <p:ph idx="1"/>
          </p:nvPr>
        </p:nvSpPr>
        <p:spPr>
          <a:xfrm>
            <a:off x="609600" y="1447801"/>
            <a:ext cx="11207262" cy="4495800"/>
          </a:xfrm>
        </p:spPr>
        <p:txBody>
          <a:bodyPr/>
          <a:lstStyle/>
          <a:p>
            <a:r>
              <a:rPr lang="en-US" dirty="0" smtClean="0"/>
              <a:t>Swap any layer or the entire design</a:t>
            </a:r>
          </a:p>
          <a:p>
            <a:pPr lvl="1"/>
            <a:r>
              <a:rPr lang="en-US" dirty="0" smtClean="0"/>
              <a:t>HLS C++ executable or RTL running on </a:t>
            </a:r>
            <a:r>
              <a:rPr lang="en-US" dirty="0" err="1" smtClean="0"/>
              <a:t>Veloce</a:t>
            </a:r>
            <a:r>
              <a:rPr lang="en-US" dirty="0" smtClean="0"/>
              <a:t> is a python function call in </a:t>
            </a:r>
            <a:r>
              <a:rPr lang="en-US" dirty="0" err="1" smtClean="0"/>
              <a:t>tensorflow</a:t>
            </a:r>
            <a:endParaRPr lang="en-US" dirty="0" smtClean="0"/>
          </a:p>
          <a:p>
            <a:endParaRPr lang="en-US" dirty="0"/>
          </a:p>
        </p:txBody>
      </p:sp>
      <p:sp>
        <p:nvSpPr>
          <p:cNvPr id="4" name="Footer Placeholder 3"/>
          <p:cNvSpPr>
            <a:spLocks noGrp="1"/>
          </p:cNvSpPr>
          <p:nvPr>
            <p:ph type="ftr" sz="quarter" idx="11"/>
          </p:nvPr>
        </p:nvSpPr>
        <p:spPr>
          <a:xfrm>
            <a:off x="2044859" y="6473668"/>
            <a:ext cx="2946400" cy="365125"/>
          </a:xfrm>
        </p:spPr>
        <p:txBody>
          <a:bodyPr/>
          <a:lstStyle/>
          <a:p>
            <a:r>
              <a:rPr lang="en-US" dirty="0" smtClean="0"/>
              <a:t>Using High-level Synthesis and Emulation to Rapidly Develop AI Algorithms in Hardware </a:t>
            </a:r>
            <a:endParaRPr lang="en-US" dirty="0"/>
          </a:p>
        </p:txBody>
      </p:sp>
      <p:sp>
        <p:nvSpPr>
          <p:cNvPr id="5" name="Slide Number Placeholder 4"/>
          <p:cNvSpPr>
            <a:spLocks noGrp="1"/>
          </p:cNvSpPr>
          <p:nvPr>
            <p:ph type="sldNum" sz="quarter" idx="12"/>
          </p:nvPr>
        </p:nvSpPr>
        <p:spPr>
          <a:xfrm>
            <a:off x="4746213" y="6509684"/>
            <a:ext cx="2336800" cy="365125"/>
          </a:xfrm>
        </p:spPr>
        <p:txBody>
          <a:bodyPr/>
          <a:lstStyle/>
          <a:p>
            <a:fld id="{9243CB3A-8434-40A5-AD43-7D8D051A8891}" type="slidenum">
              <a:rPr lang="en-US" smtClean="0"/>
              <a:t>19</a:t>
            </a:fld>
            <a:endParaRPr lang="en-US" dirty="0"/>
          </a:p>
        </p:txBody>
      </p:sp>
      <p:pic>
        <p:nvPicPr>
          <p:cNvPr id="27" name="Picture 26"/>
          <p:cNvPicPr>
            <a:picLocks noChangeAspect="1"/>
          </p:cNvPicPr>
          <p:nvPr/>
        </p:nvPicPr>
        <p:blipFill>
          <a:blip r:embed="rId3"/>
          <a:stretch>
            <a:fillRect/>
          </a:stretch>
        </p:blipFill>
        <p:spPr>
          <a:xfrm>
            <a:off x="2998868" y="2705683"/>
            <a:ext cx="4214732" cy="1922103"/>
          </a:xfrm>
          <a:prstGeom prst="rect">
            <a:avLst/>
          </a:prstGeom>
        </p:spPr>
      </p:pic>
      <p:grpSp>
        <p:nvGrpSpPr>
          <p:cNvPr id="6" name="Group 5"/>
          <p:cNvGrpSpPr/>
          <p:nvPr/>
        </p:nvGrpSpPr>
        <p:grpSpPr>
          <a:xfrm>
            <a:off x="2332680" y="4834161"/>
            <a:ext cx="5280918" cy="1610284"/>
            <a:chOff x="1138232" y="3026802"/>
            <a:chExt cx="8450085" cy="2576642"/>
          </a:xfrm>
        </p:grpSpPr>
        <p:sp>
          <p:nvSpPr>
            <p:cNvPr id="7" name="Rectangle 6"/>
            <p:cNvSpPr/>
            <p:nvPr/>
          </p:nvSpPr>
          <p:spPr>
            <a:xfrm>
              <a:off x="1138232" y="3026803"/>
              <a:ext cx="1422088" cy="1300662"/>
            </a:xfrm>
            <a:prstGeom prst="rect">
              <a:avLst/>
            </a:prstGeom>
            <a:solidFill>
              <a:srgbClr val="0070C0"/>
            </a:solidFill>
            <a:ln w="9525" cap="flat" cmpd="sng" algn="ctr">
              <a:solidFill>
                <a:schemeClr val="tx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lang="en-US" sz="1000" kern="0" noProof="0" dirty="0" smtClean="0">
                  <a:solidFill>
                    <a:srgbClr val="FFFFFF"/>
                  </a:solidFill>
                  <a:latin typeface="Tahoma"/>
                </a:rPr>
                <a:t>c</a:t>
              </a:r>
              <a:r>
                <a:rPr kumimoji="0" lang="en-US" sz="1000" b="0" i="0" u="none" strike="noStrike" kern="0" cap="none" spc="0" normalizeH="0" baseline="0" noProof="0" dirty="0" smtClean="0">
                  <a:ln>
                    <a:noFill/>
                  </a:ln>
                  <a:solidFill>
                    <a:srgbClr val="FFFFFF"/>
                  </a:solidFill>
                  <a:effectLst/>
                  <a:uLnTx/>
                  <a:uFillTx/>
                  <a:latin typeface="Tahoma"/>
                </a:rPr>
                <a:t>atapult</a:t>
              </a:r>
            </a:p>
            <a:p>
              <a:pPr marL="0" marR="0" indent="0" algn="ctr" defTabSz="914400" eaLnBrk="1" fontAlgn="auto" latinLnBrk="0" hangingPunct="1">
                <a:lnSpc>
                  <a:spcPct val="100000"/>
                </a:lnSpc>
                <a:spcBef>
                  <a:spcPts val="0"/>
                </a:spcBef>
                <a:spcAft>
                  <a:spcPts val="0"/>
                </a:spcAft>
                <a:buClrTx/>
                <a:buSzTx/>
                <a:buFontTx/>
                <a:buNone/>
                <a:tabLst/>
              </a:pPr>
              <a:r>
                <a:rPr kumimoji="0" lang="en-US" sz="1000" b="0" i="0" u="none" strike="noStrike" kern="0" cap="none" spc="0" normalizeH="0" baseline="0" noProof="0" dirty="0" smtClean="0">
                  <a:ln>
                    <a:noFill/>
                  </a:ln>
                  <a:solidFill>
                    <a:srgbClr val="FFFFFF"/>
                  </a:solidFill>
                  <a:effectLst/>
                  <a:uLnTx/>
                  <a:uFillTx/>
                  <a:latin typeface="Tahoma"/>
                </a:rPr>
                <a:t>conv2d</a:t>
              </a:r>
            </a:p>
          </p:txBody>
        </p:sp>
        <p:sp>
          <p:nvSpPr>
            <p:cNvPr id="8" name="Rectangle 7"/>
            <p:cNvSpPr/>
            <p:nvPr/>
          </p:nvSpPr>
          <p:spPr>
            <a:xfrm>
              <a:off x="3265415" y="3026803"/>
              <a:ext cx="1422088" cy="1300662"/>
            </a:xfrm>
            <a:prstGeom prst="rect">
              <a:avLst/>
            </a:prstGeom>
            <a:solidFill>
              <a:srgbClr val="0070C0"/>
            </a:solidFill>
            <a:ln w="9525" cap="flat" cmpd="sng" algn="ctr">
              <a:solidFill>
                <a:schemeClr val="tx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sz="1000" b="0" i="0" u="none" strike="noStrike" kern="0" cap="none" spc="0" normalizeH="0" baseline="0" noProof="0" dirty="0" smtClean="0">
                  <a:ln>
                    <a:noFill/>
                  </a:ln>
                  <a:solidFill>
                    <a:srgbClr val="FFFFFF"/>
                  </a:solidFill>
                  <a:effectLst/>
                  <a:uLnTx/>
                  <a:uFillTx/>
                  <a:latin typeface="Tahoma"/>
                </a:rPr>
                <a:t>Sliding</a:t>
              </a:r>
              <a:r>
                <a:rPr lang="en-US" sz="1000" kern="0" dirty="0" smtClean="0">
                  <a:solidFill>
                    <a:srgbClr val="FFFFFF"/>
                  </a:solidFill>
                  <a:latin typeface="Tahoma"/>
                </a:rPr>
                <a:t>-</a:t>
              </a:r>
              <a:r>
                <a:rPr kumimoji="0" lang="en-US" sz="1000" b="0" i="0" u="none" strike="noStrike" kern="0" cap="none" spc="0" normalizeH="0" noProof="0" dirty="0" smtClean="0">
                  <a:ln>
                    <a:noFill/>
                  </a:ln>
                  <a:solidFill>
                    <a:srgbClr val="FFFFFF"/>
                  </a:solidFill>
                  <a:effectLst/>
                  <a:uLnTx/>
                  <a:uFillTx/>
                  <a:latin typeface="Tahoma"/>
                </a:rPr>
                <a:t>Window</a:t>
              </a:r>
            </a:p>
            <a:p>
              <a:pPr algn="ctr"/>
              <a:r>
                <a:rPr lang="en-US" sz="1000" kern="0" dirty="0">
                  <a:solidFill>
                    <a:srgbClr val="FFFFFF"/>
                  </a:solidFill>
                </a:rPr>
                <a:t>Convolution/ Max Pooling</a:t>
              </a:r>
            </a:p>
            <a:p>
              <a:pPr marL="0" marR="0" indent="0" algn="ctr" defTabSz="914400" eaLnBrk="1" fontAlgn="auto" latinLnBrk="0" hangingPunct="1">
                <a:lnSpc>
                  <a:spcPct val="100000"/>
                </a:lnSpc>
                <a:spcBef>
                  <a:spcPts val="0"/>
                </a:spcBef>
                <a:spcAft>
                  <a:spcPts val="0"/>
                </a:spcAft>
                <a:buClrTx/>
                <a:buSzTx/>
                <a:buFontTx/>
                <a:buNone/>
                <a:tabLst/>
              </a:pPr>
              <a:endParaRPr kumimoji="0" lang="en-US" sz="1000" b="0" i="0" u="none" strike="noStrike" kern="0" cap="none" spc="0" normalizeH="0" baseline="0" noProof="0" dirty="0" smtClean="0">
                <a:ln>
                  <a:noFill/>
                </a:ln>
                <a:solidFill>
                  <a:srgbClr val="FFFFFF"/>
                </a:solidFill>
                <a:effectLst/>
                <a:uLnTx/>
                <a:uFillTx/>
                <a:latin typeface="Tahoma"/>
              </a:endParaRPr>
            </a:p>
          </p:txBody>
        </p:sp>
        <p:sp>
          <p:nvSpPr>
            <p:cNvPr id="9" name="Rectangle 8"/>
            <p:cNvSpPr/>
            <p:nvPr/>
          </p:nvSpPr>
          <p:spPr>
            <a:xfrm>
              <a:off x="2635394" y="3467973"/>
              <a:ext cx="554946" cy="418321"/>
            </a:xfrm>
            <a:prstGeom prst="rect">
              <a:avLst/>
            </a:prstGeom>
            <a:solidFill>
              <a:srgbClr val="00B0F0"/>
            </a:solidFill>
            <a:ln w="9525" cap="flat" cmpd="sng" algn="ctr">
              <a:solidFill>
                <a:schemeClr val="bg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sz="600" b="0" i="0" u="none" strike="noStrike" kern="0" cap="none" spc="0" normalizeH="0" baseline="0" noProof="0" dirty="0" smtClean="0">
                  <a:ln>
                    <a:noFill/>
                  </a:ln>
                  <a:solidFill>
                    <a:srgbClr val="FFFFFF"/>
                  </a:solidFill>
                  <a:effectLst/>
                  <a:uLnTx/>
                  <a:uFillTx/>
                  <a:latin typeface="Tahoma"/>
                  <a:ea typeface="+mn-ea"/>
                  <a:cs typeface="+mn-cs"/>
                </a:rPr>
                <a:t>FIFO</a:t>
              </a:r>
            </a:p>
          </p:txBody>
        </p:sp>
        <p:cxnSp>
          <p:nvCxnSpPr>
            <p:cNvPr id="10" name="Straight Arrow Connector 9"/>
            <p:cNvCxnSpPr>
              <a:stCxn id="7" idx="3"/>
              <a:endCxn id="9" idx="1"/>
            </p:cNvCxnSpPr>
            <p:nvPr/>
          </p:nvCxnSpPr>
          <p:spPr>
            <a:xfrm>
              <a:off x="2560320" y="3677134"/>
              <a:ext cx="75074" cy="0"/>
            </a:xfrm>
            <a:prstGeom prst="straightConnector1">
              <a:avLst/>
            </a:prstGeom>
            <a:noFill/>
            <a:ln w="19050" cap="flat" cmpd="sng" algn="ctr">
              <a:solidFill>
                <a:schemeClr val="tx1"/>
              </a:solidFill>
              <a:prstDash val="solid"/>
              <a:tailEnd type="triangle"/>
            </a:ln>
            <a:effectLst/>
          </p:spPr>
        </p:cxnSp>
        <p:cxnSp>
          <p:nvCxnSpPr>
            <p:cNvPr id="11" name="Straight Arrow Connector 10"/>
            <p:cNvCxnSpPr>
              <a:stCxn id="9" idx="3"/>
              <a:endCxn id="8" idx="1"/>
            </p:cNvCxnSpPr>
            <p:nvPr/>
          </p:nvCxnSpPr>
          <p:spPr>
            <a:xfrm>
              <a:off x="3190340" y="3677134"/>
              <a:ext cx="75075" cy="0"/>
            </a:xfrm>
            <a:prstGeom prst="straightConnector1">
              <a:avLst/>
            </a:prstGeom>
            <a:noFill/>
            <a:ln w="19050" cap="flat" cmpd="sng" algn="ctr">
              <a:solidFill>
                <a:schemeClr val="tx1"/>
              </a:solidFill>
              <a:prstDash val="solid"/>
              <a:tailEnd type="triangle"/>
            </a:ln>
            <a:effectLst/>
          </p:spPr>
        </p:cxnSp>
        <p:sp>
          <p:nvSpPr>
            <p:cNvPr id="12" name="Rectangle 11"/>
            <p:cNvSpPr/>
            <p:nvPr/>
          </p:nvSpPr>
          <p:spPr>
            <a:xfrm>
              <a:off x="5340975" y="3026802"/>
              <a:ext cx="1422088" cy="1300662"/>
            </a:xfrm>
            <a:prstGeom prst="rect">
              <a:avLst/>
            </a:prstGeom>
            <a:solidFill>
              <a:srgbClr val="0070C0"/>
            </a:solidFill>
            <a:ln w="9525" cap="flat" cmpd="sng" algn="ctr">
              <a:solidFill>
                <a:schemeClr val="tx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sz="1000" b="0" i="0" u="none" strike="noStrike" kern="0" cap="none" spc="0" normalizeH="0" baseline="0" noProof="0" dirty="0" smtClean="0">
                  <a:ln>
                    <a:noFill/>
                  </a:ln>
                  <a:solidFill>
                    <a:srgbClr val="FFFFFF"/>
                  </a:solidFill>
                  <a:effectLst/>
                  <a:uLnTx/>
                  <a:uFillTx/>
                  <a:latin typeface="Tahoma"/>
                </a:rPr>
                <a:t>Sliding</a:t>
              </a:r>
              <a:r>
                <a:rPr lang="en-US" sz="1000" kern="0" dirty="0" smtClean="0">
                  <a:solidFill>
                    <a:srgbClr val="FFFFFF"/>
                  </a:solidFill>
                  <a:latin typeface="Tahoma"/>
                </a:rPr>
                <a:t>-</a:t>
              </a:r>
              <a:r>
                <a:rPr kumimoji="0" lang="en-US" sz="1000" b="0" i="0" u="none" strike="noStrike" kern="0" cap="none" spc="0" normalizeH="0" noProof="0" dirty="0" smtClean="0">
                  <a:ln>
                    <a:noFill/>
                  </a:ln>
                  <a:solidFill>
                    <a:srgbClr val="FFFFFF"/>
                  </a:solidFill>
                  <a:effectLst/>
                  <a:uLnTx/>
                  <a:uFillTx/>
                  <a:latin typeface="Tahoma"/>
                </a:rPr>
                <a:t>Window</a:t>
              </a:r>
            </a:p>
            <a:p>
              <a:pPr algn="ctr"/>
              <a:r>
                <a:rPr lang="en-US" sz="1000" kern="0" dirty="0">
                  <a:solidFill>
                    <a:srgbClr val="FFFFFF"/>
                  </a:solidFill>
                </a:rPr>
                <a:t>Convolution/ Max Pooling</a:t>
              </a:r>
            </a:p>
            <a:p>
              <a:pPr marL="0" marR="0" indent="0" algn="ctr" defTabSz="914400" eaLnBrk="1" fontAlgn="auto" latinLnBrk="0" hangingPunct="1">
                <a:lnSpc>
                  <a:spcPct val="100000"/>
                </a:lnSpc>
                <a:spcBef>
                  <a:spcPts val="0"/>
                </a:spcBef>
                <a:spcAft>
                  <a:spcPts val="0"/>
                </a:spcAft>
                <a:buClrTx/>
                <a:buSzTx/>
                <a:buFontTx/>
                <a:buNone/>
                <a:tabLst/>
              </a:pPr>
              <a:endParaRPr kumimoji="0" lang="en-US" sz="1000" b="0" i="0" u="none" strike="noStrike" kern="0" cap="none" spc="0" normalizeH="0" baseline="0" noProof="0" dirty="0" smtClean="0">
                <a:ln>
                  <a:noFill/>
                </a:ln>
                <a:solidFill>
                  <a:srgbClr val="FFFFFF"/>
                </a:solidFill>
                <a:effectLst/>
                <a:uLnTx/>
                <a:uFillTx/>
                <a:latin typeface="Tahoma"/>
              </a:endParaRPr>
            </a:p>
          </p:txBody>
        </p:sp>
        <p:sp>
          <p:nvSpPr>
            <p:cNvPr id="13" name="TextBox 12"/>
            <p:cNvSpPr txBox="1"/>
            <p:nvPr/>
          </p:nvSpPr>
          <p:spPr>
            <a:xfrm>
              <a:off x="4736999" y="3359500"/>
              <a:ext cx="526336" cy="443231"/>
            </a:xfrm>
            <a:prstGeom prst="rect">
              <a:avLst/>
            </a:prstGeom>
            <a:noFill/>
          </p:spPr>
          <p:txBody>
            <a:bodyPr wrap="none" rtlCol="0">
              <a:spAutoFit/>
            </a:bodyPr>
            <a:lstStyle/>
            <a:p>
              <a:r>
                <a:rPr lang="en-US" sz="1200" dirty="0" smtClean="0"/>
                <a:t>….</a:t>
              </a:r>
              <a:endParaRPr lang="en-US" sz="1200" dirty="0"/>
            </a:p>
          </p:txBody>
        </p:sp>
        <p:sp>
          <p:nvSpPr>
            <p:cNvPr id="14" name="Rectangle 13"/>
            <p:cNvSpPr/>
            <p:nvPr/>
          </p:nvSpPr>
          <p:spPr>
            <a:xfrm>
              <a:off x="6861589" y="3467973"/>
              <a:ext cx="554946" cy="418321"/>
            </a:xfrm>
            <a:prstGeom prst="rect">
              <a:avLst/>
            </a:prstGeom>
            <a:solidFill>
              <a:srgbClr val="00B0F0"/>
            </a:solidFill>
            <a:ln w="9525" cap="flat" cmpd="sng" algn="ctr">
              <a:solidFill>
                <a:schemeClr val="bg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sz="600" b="0" i="0" u="none" strike="noStrike" kern="0" cap="none" spc="0" normalizeH="0" baseline="0" noProof="0" dirty="0" smtClean="0">
                  <a:ln>
                    <a:noFill/>
                  </a:ln>
                  <a:solidFill>
                    <a:srgbClr val="FFFFFF"/>
                  </a:solidFill>
                  <a:effectLst/>
                  <a:uLnTx/>
                  <a:uFillTx/>
                  <a:latin typeface="Tahoma"/>
                  <a:ea typeface="+mn-ea"/>
                  <a:cs typeface="+mn-cs"/>
                </a:rPr>
                <a:t>FIFO</a:t>
              </a:r>
            </a:p>
          </p:txBody>
        </p:sp>
        <p:cxnSp>
          <p:nvCxnSpPr>
            <p:cNvPr id="15" name="Straight Arrow Connector 14"/>
            <p:cNvCxnSpPr>
              <a:endCxn id="14" idx="1"/>
            </p:cNvCxnSpPr>
            <p:nvPr/>
          </p:nvCxnSpPr>
          <p:spPr>
            <a:xfrm>
              <a:off x="6786515" y="3677134"/>
              <a:ext cx="75074" cy="0"/>
            </a:xfrm>
            <a:prstGeom prst="straightConnector1">
              <a:avLst/>
            </a:prstGeom>
            <a:noFill/>
            <a:ln w="19050" cap="flat" cmpd="sng" algn="ctr">
              <a:solidFill>
                <a:schemeClr val="tx1"/>
              </a:solidFill>
              <a:prstDash val="solid"/>
              <a:tailEnd type="triangle"/>
            </a:ln>
            <a:effectLst/>
          </p:spPr>
        </p:cxnSp>
        <p:cxnSp>
          <p:nvCxnSpPr>
            <p:cNvPr id="16" name="Straight Arrow Connector 15"/>
            <p:cNvCxnSpPr>
              <a:stCxn id="14" idx="3"/>
            </p:cNvCxnSpPr>
            <p:nvPr/>
          </p:nvCxnSpPr>
          <p:spPr>
            <a:xfrm>
              <a:off x="7416535" y="3677134"/>
              <a:ext cx="75075" cy="0"/>
            </a:xfrm>
            <a:prstGeom prst="straightConnector1">
              <a:avLst/>
            </a:prstGeom>
            <a:noFill/>
            <a:ln w="19050" cap="flat" cmpd="sng" algn="ctr">
              <a:solidFill>
                <a:schemeClr val="tx1"/>
              </a:solidFill>
              <a:prstDash val="solid"/>
              <a:tailEnd type="triangle"/>
            </a:ln>
            <a:effectLst/>
          </p:spPr>
        </p:cxnSp>
        <p:sp>
          <p:nvSpPr>
            <p:cNvPr id="17" name="Rectangle 16"/>
            <p:cNvSpPr/>
            <p:nvPr/>
          </p:nvSpPr>
          <p:spPr>
            <a:xfrm>
              <a:off x="7515061" y="3026802"/>
              <a:ext cx="1422088" cy="1300662"/>
            </a:xfrm>
            <a:prstGeom prst="rect">
              <a:avLst/>
            </a:prstGeom>
            <a:solidFill>
              <a:srgbClr val="0070C0"/>
            </a:solidFill>
            <a:ln w="9525" cap="flat" cmpd="sng" algn="ctr">
              <a:solidFill>
                <a:schemeClr val="tx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sz="1000" b="0" i="0" u="none" strike="noStrike" kern="0" cap="none" spc="0" normalizeH="0" baseline="0" noProof="0" dirty="0" smtClean="0">
                  <a:ln>
                    <a:noFill/>
                  </a:ln>
                  <a:solidFill>
                    <a:srgbClr val="FFFFFF"/>
                  </a:solidFill>
                  <a:effectLst/>
                  <a:uLnTx/>
                  <a:uFillTx/>
                  <a:latin typeface="Tahoma"/>
                </a:rPr>
                <a:t>In-place</a:t>
              </a:r>
              <a:endParaRPr kumimoji="0" lang="en-US" sz="1000" b="0" i="0" u="none" strike="noStrike" kern="0" cap="none" spc="0" normalizeH="0" noProof="0" dirty="0" smtClean="0">
                <a:ln>
                  <a:noFill/>
                </a:ln>
                <a:solidFill>
                  <a:srgbClr val="FFFFFF"/>
                </a:solidFill>
                <a:effectLst/>
                <a:uLnTx/>
                <a:uFillTx/>
                <a:latin typeface="Tahoma"/>
              </a:endParaRPr>
            </a:p>
            <a:p>
              <a:pPr algn="ctr"/>
              <a:r>
                <a:rPr lang="en-US" sz="1000" kern="0" dirty="0">
                  <a:solidFill>
                    <a:srgbClr val="FFFFFF"/>
                  </a:solidFill>
                </a:rPr>
                <a:t>Convolution/ Max Pooling</a:t>
              </a:r>
            </a:p>
            <a:p>
              <a:pPr marL="0" marR="0" indent="0" algn="ctr" defTabSz="914400" eaLnBrk="1" fontAlgn="auto" latinLnBrk="0" hangingPunct="1">
                <a:lnSpc>
                  <a:spcPct val="100000"/>
                </a:lnSpc>
                <a:spcBef>
                  <a:spcPts val="0"/>
                </a:spcBef>
                <a:spcAft>
                  <a:spcPts val="0"/>
                </a:spcAft>
                <a:buClrTx/>
                <a:buSzTx/>
                <a:buFontTx/>
                <a:buNone/>
                <a:tabLst/>
              </a:pPr>
              <a:endParaRPr kumimoji="0" lang="en-US" sz="1000" b="0" i="0" u="none" strike="noStrike" kern="0" cap="none" spc="0" normalizeH="0" baseline="0" noProof="0" dirty="0" smtClean="0">
                <a:ln>
                  <a:noFill/>
                </a:ln>
                <a:solidFill>
                  <a:srgbClr val="FFFFFF"/>
                </a:solidFill>
                <a:effectLst/>
                <a:uLnTx/>
                <a:uFillTx/>
                <a:latin typeface="Tahoma"/>
              </a:endParaRPr>
            </a:p>
          </p:txBody>
        </p:sp>
        <p:sp>
          <p:nvSpPr>
            <p:cNvPr id="18" name="Rectangle 17"/>
            <p:cNvSpPr/>
            <p:nvPr/>
          </p:nvSpPr>
          <p:spPr>
            <a:xfrm>
              <a:off x="4349789" y="4813022"/>
              <a:ext cx="3404459" cy="790422"/>
            </a:xfrm>
            <a:prstGeom prst="rect">
              <a:avLst/>
            </a:prstGeom>
            <a:solidFill>
              <a:srgbClr val="00B0F0"/>
            </a:solidFill>
            <a:ln w="9525" cap="flat" cmpd="sng" algn="ctr">
              <a:solidFill>
                <a:schemeClr val="bg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sz="900" b="0" i="0" u="none" strike="noStrike" kern="0" cap="none" spc="0" normalizeH="0" baseline="0" noProof="0" dirty="0" smtClean="0">
                  <a:ln>
                    <a:noFill/>
                  </a:ln>
                  <a:solidFill>
                    <a:srgbClr val="FFFFFF"/>
                  </a:solidFill>
                  <a:effectLst/>
                  <a:uLnTx/>
                  <a:uFillTx/>
                  <a:latin typeface="Tahoma"/>
                  <a:ea typeface="+mn-ea"/>
                  <a:cs typeface="+mn-cs"/>
                </a:rPr>
                <a:t>Off-chip DRAM</a:t>
              </a:r>
            </a:p>
          </p:txBody>
        </p:sp>
        <p:cxnSp>
          <p:nvCxnSpPr>
            <p:cNvPr id="19" name="Elbow Connector 18"/>
            <p:cNvCxnSpPr>
              <a:stCxn id="18" idx="1"/>
              <a:endCxn id="7" idx="1"/>
            </p:cNvCxnSpPr>
            <p:nvPr/>
          </p:nvCxnSpPr>
          <p:spPr>
            <a:xfrm rot="10800000">
              <a:off x="1138233" y="3677135"/>
              <a:ext cx="3211557" cy="1531099"/>
            </a:xfrm>
            <a:prstGeom prst="bentConnector3">
              <a:avLst>
                <a:gd name="adj1" fmla="val 107118"/>
              </a:avLst>
            </a:prstGeom>
            <a:noFill/>
            <a:ln w="19050" cap="flat" cmpd="sng" algn="ctr">
              <a:solidFill>
                <a:schemeClr val="tx1"/>
              </a:solidFill>
              <a:prstDash val="solid"/>
              <a:tailEnd type="triangle"/>
            </a:ln>
            <a:effectLst/>
          </p:spPr>
        </p:cxnSp>
        <p:sp>
          <p:nvSpPr>
            <p:cNvPr id="20" name="TextBox 19"/>
            <p:cNvSpPr txBox="1"/>
            <p:nvPr/>
          </p:nvSpPr>
          <p:spPr>
            <a:xfrm>
              <a:off x="2017858" y="4900455"/>
              <a:ext cx="1359960" cy="406295"/>
            </a:xfrm>
            <a:prstGeom prst="rect">
              <a:avLst/>
            </a:prstGeom>
            <a:noFill/>
          </p:spPr>
          <p:txBody>
            <a:bodyPr wrap="none" rtlCol="0">
              <a:spAutoFit/>
            </a:bodyPr>
            <a:lstStyle/>
            <a:p>
              <a:r>
                <a:rPr lang="en-US" sz="1000" dirty="0" smtClean="0"/>
                <a:t>AXI4 stream</a:t>
              </a:r>
              <a:endParaRPr lang="en-US" sz="1000" dirty="0"/>
            </a:p>
          </p:txBody>
        </p:sp>
        <p:cxnSp>
          <p:nvCxnSpPr>
            <p:cNvPr id="21" name="Straight Connector 20"/>
            <p:cNvCxnSpPr>
              <a:stCxn id="18" idx="0"/>
            </p:cNvCxnSpPr>
            <p:nvPr/>
          </p:nvCxnSpPr>
          <p:spPr>
            <a:xfrm flipH="1" flipV="1">
              <a:off x="6052018" y="4562375"/>
              <a:ext cx="1" cy="250647"/>
            </a:xfrm>
            <a:prstGeom prst="line">
              <a:avLst/>
            </a:prstGeom>
            <a:noFill/>
            <a:ln w="19050" cap="flat" cmpd="sng" algn="ctr">
              <a:solidFill>
                <a:schemeClr val="tx1"/>
              </a:solidFill>
              <a:prstDash val="solid"/>
              <a:headEnd type="triangle" w="med" len="med"/>
              <a:tailEnd type="none" w="med" len="med"/>
            </a:ln>
            <a:effectLst/>
          </p:spPr>
        </p:cxnSp>
        <p:cxnSp>
          <p:nvCxnSpPr>
            <p:cNvPr id="22" name="Elbow Connector 21"/>
            <p:cNvCxnSpPr>
              <a:endCxn id="17" idx="2"/>
            </p:cNvCxnSpPr>
            <p:nvPr/>
          </p:nvCxnSpPr>
          <p:spPr>
            <a:xfrm flipV="1">
              <a:off x="6052018" y="4327464"/>
              <a:ext cx="2174087" cy="215660"/>
            </a:xfrm>
            <a:prstGeom prst="bentConnector2">
              <a:avLst/>
            </a:prstGeom>
            <a:noFill/>
            <a:ln w="19050" cap="flat" cmpd="sng" algn="ctr">
              <a:solidFill>
                <a:schemeClr val="tx1"/>
              </a:solidFill>
              <a:prstDash val="solid"/>
              <a:tailEnd type="triangle"/>
            </a:ln>
            <a:effectLst/>
          </p:spPr>
        </p:cxnSp>
        <p:cxnSp>
          <p:nvCxnSpPr>
            <p:cNvPr id="23" name="Straight Arrow Connector 22"/>
            <p:cNvCxnSpPr>
              <a:endCxn id="17" idx="2"/>
            </p:cNvCxnSpPr>
            <p:nvPr/>
          </p:nvCxnSpPr>
          <p:spPr>
            <a:xfrm flipH="1" flipV="1">
              <a:off x="8226105" y="4327464"/>
              <a:ext cx="3495" cy="215660"/>
            </a:xfrm>
            <a:prstGeom prst="straightConnector1">
              <a:avLst/>
            </a:prstGeom>
            <a:noFill/>
            <a:ln w="19050" cap="flat" cmpd="sng" algn="ctr">
              <a:solidFill>
                <a:schemeClr val="tx1"/>
              </a:solidFill>
              <a:prstDash val="solid"/>
              <a:tailEnd type="triangle"/>
            </a:ln>
            <a:effectLst/>
          </p:spPr>
        </p:cxnSp>
        <p:sp>
          <p:nvSpPr>
            <p:cNvPr id="24" name="TextBox 23"/>
            <p:cNvSpPr txBox="1"/>
            <p:nvPr/>
          </p:nvSpPr>
          <p:spPr>
            <a:xfrm>
              <a:off x="7646105" y="4548234"/>
              <a:ext cx="1942212" cy="393982"/>
            </a:xfrm>
            <a:prstGeom prst="rect">
              <a:avLst/>
            </a:prstGeom>
            <a:noFill/>
          </p:spPr>
          <p:txBody>
            <a:bodyPr wrap="none" rtlCol="0">
              <a:spAutoFit/>
            </a:bodyPr>
            <a:lstStyle/>
            <a:p>
              <a:r>
                <a:rPr lang="en-US" sz="1000" dirty="0" smtClean="0"/>
                <a:t>Weights and results</a:t>
              </a:r>
              <a:endParaRPr lang="en-US" sz="1000" dirty="0"/>
            </a:p>
          </p:txBody>
        </p:sp>
      </p:grpSp>
      <p:sp>
        <p:nvSpPr>
          <p:cNvPr id="26" name="Rectangle 25"/>
          <p:cNvSpPr/>
          <p:nvPr/>
        </p:nvSpPr>
        <p:spPr>
          <a:xfrm>
            <a:off x="2225169" y="4738437"/>
            <a:ext cx="1146409" cy="975968"/>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2943420" y="3239145"/>
            <a:ext cx="3710347" cy="294469"/>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4039854" y="2379068"/>
            <a:ext cx="2315377" cy="369332"/>
          </a:xfrm>
          <a:prstGeom prst="rect">
            <a:avLst/>
          </a:prstGeom>
          <a:noFill/>
        </p:spPr>
        <p:txBody>
          <a:bodyPr wrap="none" rtlCol="0">
            <a:spAutoFit/>
          </a:bodyPr>
          <a:lstStyle/>
          <a:p>
            <a:r>
              <a:rPr lang="en-US" u="sng" dirty="0" err="1" smtClean="0"/>
              <a:t>Tensorflow</a:t>
            </a:r>
            <a:r>
              <a:rPr lang="en-US" u="sng" dirty="0" smtClean="0"/>
              <a:t> Python </a:t>
            </a:r>
            <a:r>
              <a:rPr lang="en-US" u="sng" dirty="0"/>
              <a:t>F</a:t>
            </a:r>
            <a:r>
              <a:rPr lang="en-US" u="sng" dirty="0" smtClean="0"/>
              <a:t>ile</a:t>
            </a:r>
            <a:endParaRPr lang="en-US" u="sng" dirty="0"/>
          </a:p>
        </p:txBody>
      </p:sp>
      <p:sp>
        <p:nvSpPr>
          <p:cNvPr id="41" name="Rounded Rectangular Callout 40"/>
          <p:cNvSpPr/>
          <p:nvPr/>
        </p:nvSpPr>
        <p:spPr>
          <a:xfrm>
            <a:off x="1160888" y="2617822"/>
            <a:ext cx="1459430" cy="677350"/>
          </a:xfrm>
          <a:prstGeom prst="wedgeRoundRectCallout">
            <a:avLst>
              <a:gd name="adj1" fmla="val 77683"/>
              <a:gd name="adj2" fmla="val 4359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a:solidFill>
                  <a:schemeClr val="bg1"/>
                </a:solidFill>
              </a:rPr>
              <a:t>Tensorflow</a:t>
            </a:r>
            <a:r>
              <a:rPr lang="en-US" sz="1600" dirty="0">
                <a:solidFill>
                  <a:schemeClr val="bg1"/>
                </a:solidFill>
              </a:rPr>
              <a:t> Operator </a:t>
            </a:r>
            <a:r>
              <a:rPr lang="en-US" sz="1600" dirty="0" smtClean="0">
                <a:solidFill>
                  <a:schemeClr val="bg1"/>
                </a:solidFill>
              </a:rPr>
              <a:t>wrapper call</a:t>
            </a:r>
            <a:endParaRPr lang="en-US" sz="1600" dirty="0">
              <a:solidFill>
                <a:schemeClr val="bg1"/>
              </a:solidFill>
            </a:endParaRPr>
          </a:p>
        </p:txBody>
      </p:sp>
      <p:sp>
        <p:nvSpPr>
          <p:cNvPr id="42" name="Rounded Rectangle 41"/>
          <p:cNvSpPr/>
          <p:nvPr/>
        </p:nvSpPr>
        <p:spPr>
          <a:xfrm>
            <a:off x="7780617" y="4171038"/>
            <a:ext cx="2660760" cy="1742087"/>
          </a:xfrm>
          <a:prstGeom prst="roundRect">
            <a:avLst/>
          </a:prstGeom>
          <a:solidFill>
            <a:schemeClr val="bg1">
              <a:lumMod val="65000"/>
            </a:schemeClr>
          </a:solidFill>
          <a:ln w="9525" cap="flat" cmpd="sng" algn="ctr">
            <a:solidFill>
              <a:schemeClr val="bg1"/>
            </a:solidFill>
            <a:prstDash val="solid"/>
          </a:ln>
          <a:effectLst/>
          <a:scene3d>
            <a:camera prst="orthographicFront"/>
            <a:lightRig rig="threePt" dir="t"/>
          </a:scene3d>
          <a:sp3d prstMaterial="dkEdge">
            <a:bevelT/>
          </a:sp3d>
        </p:spPr>
        <p:txBody>
          <a:bodyPr rtlCol="0" anchor="ctr"/>
          <a:lstStyle/>
          <a:p>
            <a:pPr algn="ctr"/>
            <a:endParaRPr lang="en-US" kern="0" dirty="0">
              <a:solidFill>
                <a:srgbClr val="FFFFFF"/>
              </a:solidFill>
              <a:latin typeface="Tahoma"/>
            </a:endParaRPr>
          </a:p>
        </p:txBody>
      </p:sp>
      <p:sp>
        <p:nvSpPr>
          <p:cNvPr id="51" name="TextBox 50"/>
          <p:cNvSpPr txBox="1"/>
          <p:nvPr/>
        </p:nvSpPr>
        <p:spPr>
          <a:xfrm>
            <a:off x="7953075" y="4518694"/>
            <a:ext cx="2249364" cy="523220"/>
          </a:xfrm>
          <a:prstGeom prst="rect">
            <a:avLst/>
          </a:prstGeom>
          <a:noFill/>
        </p:spPr>
        <p:txBody>
          <a:bodyPr wrap="square" rtlCol="0">
            <a:spAutoFit/>
          </a:bodyPr>
          <a:lstStyle/>
          <a:p>
            <a:pPr algn="ctr"/>
            <a:r>
              <a:rPr lang="en-US" sz="2800" b="1" dirty="0" err="1">
                <a:latin typeface="Tahoma" panose="020B0604030504040204" pitchFamily="34" charset="0"/>
                <a:ea typeface="Tahoma" panose="020B0604030504040204" pitchFamily="34" charset="0"/>
                <a:cs typeface="Tahoma" panose="020B0604030504040204" pitchFamily="34" charset="0"/>
              </a:rPr>
              <a:t>Veloce</a:t>
            </a:r>
            <a:endParaRPr lang="en-US" sz="2800" dirty="0">
              <a:latin typeface="Tahoma" panose="020B0604030504040204" pitchFamily="34" charset="0"/>
              <a:ea typeface="Tahoma" panose="020B0604030504040204" pitchFamily="34" charset="0"/>
              <a:cs typeface="Tahoma" panose="020B0604030504040204" pitchFamily="34" charset="0"/>
            </a:endParaRPr>
          </a:p>
        </p:txBody>
      </p:sp>
      <p:grpSp>
        <p:nvGrpSpPr>
          <p:cNvPr id="28" name="Group 27"/>
          <p:cNvGrpSpPr/>
          <p:nvPr/>
        </p:nvGrpSpPr>
        <p:grpSpPr>
          <a:xfrm>
            <a:off x="7973792" y="2671746"/>
            <a:ext cx="2274410" cy="1492425"/>
            <a:chOff x="9513376" y="3470513"/>
            <a:chExt cx="2274410" cy="1438021"/>
          </a:xfrm>
        </p:grpSpPr>
        <p:sp>
          <p:nvSpPr>
            <p:cNvPr id="34" name="Rounded Rectangle 33"/>
            <p:cNvSpPr/>
            <p:nvPr/>
          </p:nvSpPr>
          <p:spPr>
            <a:xfrm>
              <a:off x="9513376" y="3501944"/>
              <a:ext cx="2274410" cy="1406590"/>
            </a:xfrm>
            <a:prstGeom prst="roundRect">
              <a:avLst/>
            </a:prstGeom>
            <a:solidFill>
              <a:srgbClr val="00B0F0"/>
            </a:solidFill>
            <a:ln w="9525" cap="flat" cmpd="sng" algn="ctr">
              <a:solidFill>
                <a:schemeClr val="bg1"/>
              </a:solidFill>
              <a:prstDash val="solid"/>
            </a:ln>
            <a:effectLst/>
          </p:spPr>
          <p:txBody>
            <a:bodyPr rtlCol="0" anchor="ctr"/>
            <a:lstStyle/>
            <a:p>
              <a:pPr algn="ctr"/>
              <a:endParaRPr lang="en-US" sz="1400" kern="0" dirty="0">
                <a:solidFill>
                  <a:schemeClr val="bg2">
                    <a:lumMod val="75000"/>
                  </a:schemeClr>
                </a:solidFill>
              </a:endParaRPr>
            </a:p>
          </p:txBody>
        </p:sp>
        <p:sp>
          <p:nvSpPr>
            <p:cNvPr id="36" name="TextBox 35"/>
            <p:cNvSpPr txBox="1"/>
            <p:nvPr/>
          </p:nvSpPr>
          <p:spPr>
            <a:xfrm>
              <a:off x="9531991" y="3470513"/>
              <a:ext cx="2249364" cy="707887"/>
            </a:xfrm>
            <a:prstGeom prst="rect">
              <a:avLst/>
            </a:prstGeom>
            <a:noFill/>
          </p:spPr>
          <p:txBody>
            <a:bodyPr wrap="square" rtlCol="0">
              <a:spAutoFit/>
            </a:bodyPr>
            <a:lstStyle/>
            <a:p>
              <a:pPr algn="ctr"/>
              <a:r>
                <a:rPr lang="en-US" sz="2000" dirty="0" err="1" smtClean="0">
                  <a:solidFill>
                    <a:schemeClr val="bg1"/>
                  </a:solidFill>
                </a:rPr>
                <a:t>Tensorflow</a:t>
              </a:r>
              <a:r>
                <a:rPr lang="en-US" sz="2000" dirty="0" smtClean="0">
                  <a:solidFill>
                    <a:schemeClr val="bg1"/>
                  </a:solidFill>
                </a:rPr>
                <a:t> C++ API Operator Wrapper</a:t>
              </a:r>
              <a:endParaRPr lang="en-US" sz="2000" dirty="0">
                <a:solidFill>
                  <a:schemeClr val="bg1"/>
                </a:solidFill>
              </a:endParaRPr>
            </a:p>
          </p:txBody>
        </p:sp>
      </p:grpSp>
      <p:sp>
        <p:nvSpPr>
          <p:cNvPr id="37" name="Rounded Rectangle 36"/>
          <p:cNvSpPr/>
          <p:nvPr/>
        </p:nvSpPr>
        <p:spPr>
          <a:xfrm>
            <a:off x="8121838" y="3938469"/>
            <a:ext cx="1978318" cy="465137"/>
          </a:xfrm>
          <a:prstGeom prst="roundRect">
            <a:avLst/>
          </a:prstGeom>
          <a:solidFill>
            <a:schemeClr val="bg1">
              <a:lumMod val="50000"/>
            </a:schemeClr>
          </a:solidFill>
          <a:ln w="9525" cap="flat" cmpd="sng" algn="ctr">
            <a:solidFill>
              <a:schemeClr val="bg1"/>
            </a:solidFill>
            <a:prstDash val="solid"/>
          </a:ln>
          <a:effectLst/>
          <a:scene3d>
            <a:camera prst="orthographicFront"/>
            <a:lightRig rig="threePt" dir="t"/>
          </a:scene3d>
          <a:sp3d prstMaterial="dkEdge">
            <a:bevelT/>
          </a:sp3d>
        </p:spPr>
        <p:txBody>
          <a:bodyPr rtlCol="0" anchor="ctr"/>
          <a:lstStyle/>
          <a:p>
            <a:pPr algn="ctr"/>
            <a:r>
              <a:rPr lang="en-US" sz="1600" kern="0" dirty="0" err="1" smtClean="0">
                <a:solidFill>
                  <a:srgbClr val="FFFFFF"/>
                </a:solidFill>
                <a:latin typeface="Tahoma"/>
              </a:rPr>
              <a:t>Veloce</a:t>
            </a:r>
            <a:r>
              <a:rPr lang="en-US" sz="1600" kern="0" dirty="0" smtClean="0">
                <a:solidFill>
                  <a:srgbClr val="FFFFFF"/>
                </a:solidFill>
                <a:latin typeface="Tahoma"/>
              </a:rPr>
              <a:t> Driver</a:t>
            </a:r>
            <a:endParaRPr lang="en-US" sz="1600" kern="0" dirty="0">
              <a:solidFill>
                <a:srgbClr val="FFFFFF"/>
              </a:solidFill>
              <a:latin typeface="Tahoma"/>
            </a:endParaRPr>
          </a:p>
        </p:txBody>
      </p:sp>
      <p:sp>
        <p:nvSpPr>
          <p:cNvPr id="52" name="Rounded Rectangle 51"/>
          <p:cNvSpPr/>
          <p:nvPr/>
        </p:nvSpPr>
        <p:spPr>
          <a:xfrm>
            <a:off x="8121838" y="5307030"/>
            <a:ext cx="1978318" cy="465137"/>
          </a:xfrm>
          <a:prstGeom prst="roundRect">
            <a:avLst/>
          </a:prstGeom>
          <a:solidFill>
            <a:schemeClr val="bg1">
              <a:lumMod val="50000"/>
            </a:schemeClr>
          </a:solidFill>
          <a:ln w="9525" cap="flat" cmpd="sng" algn="ctr">
            <a:solidFill>
              <a:schemeClr val="bg1"/>
            </a:solidFill>
            <a:prstDash val="solid"/>
          </a:ln>
          <a:effectLst/>
          <a:scene3d>
            <a:camera prst="orthographicFront"/>
            <a:lightRig rig="threePt" dir="t"/>
          </a:scene3d>
          <a:sp3d prstMaterial="dkEdge">
            <a:bevelT/>
          </a:sp3d>
        </p:spPr>
        <p:txBody>
          <a:bodyPr rtlCol="0" anchor="ctr"/>
          <a:lstStyle/>
          <a:p>
            <a:pPr algn="ctr"/>
            <a:r>
              <a:rPr lang="en-US" sz="1600" kern="0" dirty="0" smtClean="0">
                <a:solidFill>
                  <a:srgbClr val="FFFFFF"/>
                </a:solidFill>
                <a:latin typeface="Tahoma"/>
              </a:rPr>
              <a:t>Optimized RTL</a:t>
            </a:r>
            <a:endParaRPr lang="en-US" sz="1600" kern="0" dirty="0">
              <a:solidFill>
                <a:srgbClr val="FFFFFF"/>
              </a:solidFill>
              <a:latin typeface="Tahoma"/>
            </a:endParaRPr>
          </a:p>
        </p:txBody>
      </p:sp>
      <p:sp>
        <p:nvSpPr>
          <p:cNvPr id="33" name="Curved Left Arrow 32"/>
          <p:cNvSpPr/>
          <p:nvPr/>
        </p:nvSpPr>
        <p:spPr>
          <a:xfrm rot="12211455">
            <a:off x="2017826" y="3061285"/>
            <a:ext cx="731520" cy="2085147"/>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Right Arrow 37"/>
          <p:cNvSpPr/>
          <p:nvPr/>
        </p:nvSpPr>
        <p:spPr>
          <a:xfrm>
            <a:off x="6635536" y="3271766"/>
            <a:ext cx="1329557" cy="2433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ounded Rectangle 45"/>
          <p:cNvSpPr/>
          <p:nvPr/>
        </p:nvSpPr>
        <p:spPr>
          <a:xfrm>
            <a:off x="8121838" y="3397642"/>
            <a:ext cx="1978318" cy="465137"/>
          </a:xfrm>
          <a:prstGeom prst="roundRect">
            <a:avLst/>
          </a:prstGeom>
          <a:solidFill>
            <a:schemeClr val="bg1">
              <a:lumMod val="50000"/>
            </a:schemeClr>
          </a:solidFill>
          <a:ln w="9525" cap="flat" cmpd="sng" algn="ctr">
            <a:solidFill>
              <a:schemeClr val="bg1"/>
            </a:solidFill>
            <a:prstDash val="solid"/>
          </a:ln>
          <a:effectLst/>
          <a:scene3d>
            <a:camera prst="orthographicFront"/>
            <a:lightRig rig="threePt" dir="t"/>
          </a:scene3d>
          <a:sp3d prstMaterial="dkEdge">
            <a:bevelT/>
          </a:sp3d>
        </p:spPr>
        <p:txBody>
          <a:bodyPr rtlCol="0" anchor="ctr"/>
          <a:lstStyle/>
          <a:p>
            <a:pPr algn="ctr"/>
            <a:r>
              <a:rPr lang="en-US" sz="1600" kern="0" dirty="0">
                <a:solidFill>
                  <a:srgbClr val="FFFFFF"/>
                </a:solidFill>
                <a:latin typeface="Tahoma"/>
              </a:rPr>
              <a:t>HLS Model in C++</a:t>
            </a:r>
          </a:p>
        </p:txBody>
      </p:sp>
    </p:spTree>
    <p:extLst>
      <p:ext uri="{BB962C8B-B14F-4D97-AF65-F5344CB8AC3E}">
        <p14:creationId xmlns:p14="http://schemas.microsoft.com/office/powerpoint/2010/main" val="203776019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051265"/>
          </a:xfrm>
        </p:spPr>
        <p:txBody>
          <a:bodyPr>
            <a:normAutofit/>
          </a:bodyPr>
          <a:lstStyle/>
          <a:p>
            <a:r>
              <a:rPr lang="en-US" sz="3600" dirty="0" smtClean="0"/>
              <a:t>Computer Vision/AI Application Challenges</a:t>
            </a:r>
            <a:r>
              <a:rPr lang="en-US" dirty="0" smtClean="0"/>
              <a:t/>
            </a:r>
            <a:br>
              <a:rPr lang="en-US" dirty="0" smtClean="0"/>
            </a:br>
            <a:r>
              <a:rPr lang="en-US" sz="2400" i="1" dirty="0" smtClean="0"/>
              <a:t>Automotive and other “real-time” applications especially challenging</a:t>
            </a:r>
            <a:endParaRPr lang="en-US" sz="3100" i="1" dirty="0"/>
          </a:p>
        </p:txBody>
      </p:sp>
      <p:sp>
        <p:nvSpPr>
          <p:cNvPr id="3" name="Content Placeholder 2"/>
          <p:cNvSpPr>
            <a:spLocks noGrp="1"/>
          </p:cNvSpPr>
          <p:nvPr>
            <p:ph idx="1"/>
          </p:nvPr>
        </p:nvSpPr>
        <p:spPr>
          <a:xfrm>
            <a:off x="426782" y="1508781"/>
            <a:ext cx="10972800" cy="4495800"/>
          </a:xfrm>
        </p:spPr>
        <p:txBody>
          <a:bodyPr>
            <a:normAutofit fontScale="92500" lnSpcReduction="20000"/>
          </a:bodyPr>
          <a:lstStyle/>
          <a:p>
            <a:r>
              <a:rPr lang="en-US" dirty="0" smtClean="0"/>
              <a:t>Continually changing algorithms and sensors</a:t>
            </a:r>
          </a:p>
          <a:p>
            <a:pPr lvl="3"/>
            <a:endParaRPr lang="en-US" dirty="0" smtClean="0"/>
          </a:p>
          <a:p>
            <a:r>
              <a:rPr lang="en-US" dirty="0" smtClean="0"/>
              <a:t>Computationally very expensive </a:t>
            </a:r>
          </a:p>
          <a:p>
            <a:pPr lvl="1"/>
            <a:r>
              <a:rPr lang="en-US" dirty="0" smtClean="0"/>
              <a:t>Billions of operations/second</a:t>
            </a:r>
          </a:p>
          <a:p>
            <a:pPr lvl="2"/>
            <a:endParaRPr lang="en-US" dirty="0" smtClean="0"/>
          </a:p>
          <a:p>
            <a:r>
              <a:rPr lang="en-US" dirty="0" smtClean="0"/>
              <a:t>High responsiveness required </a:t>
            </a:r>
          </a:p>
          <a:p>
            <a:pPr lvl="1"/>
            <a:r>
              <a:rPr lang="en-US" dirty="0" smtClean="0"/>
              <a:t>High-bandwidth and low-latency</a:t>
            </a:r>
          </a:p>
          <a:p>
            <a:pPr lvl="1"/>
            <a:r>
              <a:rPr lang="en-US" dirty="0" smtClean="0"/>
              <a:t>Real-time processing of data required</a:t>
            </a:r>
          </a:p>
          <a:p>
            <a:pPr lvl="2"/>
            <a:endParaRPr lang="en-US" dirty="0" smtClean="0"/>
          </a:p>
          <a:p>
            <a:r>
              <a:rPr lang="en-US" dirty="0" smtClean="0"/>
              <a:t>Autonomous drive - solution required to</a:t>
            </a:r>
            <a:br>
              <a:rPr lang="en-US" dirty="0" smtClean="0"/>
            </a:br>
            <a:r>
              <a:rPr lang="en-US" dirty="0" smtClean="0"/>
              <a:t>be &lt; 100w</a:t>
            </a:r>
          </a:p>
          <a:p>
            <a:pPr lvl="3"/>
            <a:endParaRPr lang="en-US" dirty="0" smtClean="0"/>
          </a:p>
          <a:p>
            <a:r>
              <a:rPr lang="en-US" dirty="0" smtClean="0"/>
              <a:t>Each provider wants to add their “secret sauce”</a:t>
            </a:r>
            <a:endParaRPr lang="en-US" dirty="0"/>
          </a:p>
        </p:txBody>
      </p:sp>
      <p:sp>
        <p:nvSpPr>
          <p:cNvPr id="5" name="Slide Number Placeholder 4"/>
          <p:cNvSpPr>
            <a:spLocks noGrp="1"/>
          </p:cNvSpPr>
          <p:nvPr>
            <p:ph type="sldNum" sz="quarter" idx="12"/>
          </p:nvPr>
        </p:nvSpPr>
        <p:spPr>
          <a:xfrm>
            <a:off x="4815854" y="6492875"/>
            <a:ext cx="2336800" cy="365125"/>
          </a:xfrm>
        </p:spPr>
        <p:txBody>
          <a:bodyPr/>
          <a:lstStyle/>
          <a:p>
            <a:fld id="{B8EE6C0D-8D49-4EF2-B5AB-91C9339EB8BA}" type="slidenum">
              <a:rPr lang="en-US" smtClean="0"/>
              <a:pPr/>
              <a:t>2</a:t>
            </a:fld>
            <a:endParaRPr lang="en-US" dirty="0"/>
          </a:p>
        </p:txBody>
      </p:sp>
      <p:grpSp>
        <p:nvGrpSpPr>
          <p:cNvPr id="6" name="Group 5"/>
          <p:cNvGrpSpPr/>
          <p:nvPr/>
        </p:nvGrpSpPr>
        <p:grpSpPr>
          <a:xfrm>
            <a:off x="7620000" y="1905001"/>
            <a:ext cx="4409872" cy="3410993"/>
            <a:chOff x="3947745" y="1265736"/>
            <a:chExt cx="3805237" cy="2530072"/>
          </a:xfrm>
        </p:grpSpPr>
        <p:pic>
          <p:nvPicPr>
            <p:cNvPr id="7" name="Picture 4" descr="Driverless Ca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7745" y="1265736"/>
              <a:ext cx="3805237" cy="250511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bwMode="auto">
            <a:xfrm>
              <a:off x="5067346" y="3186209"/>
              <a:ext cx="2590800" cy="609599"/>
            </a:xfrm>
            <a:prstGeom prst="rect">
              <a:avLst/>
            </a:prstGeom>
            <a:noFill/>
            <a:ln w="9525">
              <a:noFill/>
              <a:miter lim="800000"/>
              <a:headEnd/>
              <a:tailEnd/>
            </a:ln>
          </p:spPr>
          <p:txBody>
            <a:bodyPr vert="horz" wrap="none" lIns="1218936" tIns="121894" rIns="1218936" bIns="121894" numCol="1" rtlCol="0" anchor="b" anchorCtr="0" compatLnSpc="1">
              <a:prstTxWarp prst="textNoShape">
                <a:avLst/>
              </a:prstTxWarp>
              <a:noAutofit/>
            </a:bodyPr>
            <a:lstStyle/>
            <a:p>
              <a:pPr algn="ctr"/>
              <a:r>
                <a:rPr lang="en-US" sz="2000" b="1" i="1" dirty="0">
                  <a:solidFill>
                    <a:schemeClr val="bg1"/>
                  </a:solidFill>
                  <a:latin typeface="Arial"/>
                  <a:cs typeface="Arial"/>
                </a:rPr>
                <a:t>ADAS and Driverless Cars</a:t>
              </a:r>
            </a:p>
          </p:txBody>
        </p:sp>
      </p:grpSp>
      <p:sp>
        <p:nvSpPr>
          <p:cNvPr id="12" name="Footer Placeholder 11"/>
          <p:cNvSpPr>
            <a:spLocks noGrp="1"/>
          </p:cNvSpPr>
          <p:nvPr>
            <p:ph type="ftr" sz="quarter" idx="11"/>
          </p:nvPr>
        </p:nvSpPr>
        <p:spPr/>
        <p:txBody>
          <a:bodyPr/>
          <a:lstStyle/>
          <a:p>
            <a:r>
              <a:rPr lang="en-US" smtClean="0"/>
              <a:t>Using High-level Synthesis and Emulation to Rapidly Develop AI Algorithms in Hardware </a:t>
            </a:r>
            <a:endParaRPr lang="en-US" dirty="0"/>
          </a:p>
        </p:txBody>
      </p:sp>
    </p:spTree>
    <p:extLst>
      <p:ext uri="{BB962C8B-B14F-4D97-AF65-F5344CB8AC3E}">
        <p14:creationId xmlns:p14="http://schemas.microsoft.com/office/powerpoint/2010/main" val="2046910252"/>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9" name="Straight Arrow Connector 168"/>
          <p:cNvCxnSpPr/>
          <p:nvPr/>
        </p:nvCxnSpPr>
        <p:spPr>
          <a:xfrm flipH="1">
            <a:off x="8707843" y="4551996"/>
            <a:ext cx="2864" cy="281543"/>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sp>
        <p:nvSpPr>
          <p:cNvPr id="146" name="Rectangle 145"/>
          <p:cNvSpPr/>
          <p:nvPr/>
        </p:nvSpPr>
        <p:spPr>
          <a:xfrm>
            <a:off x="6808418" y="5796282"/>
            <a:ext cx="731512" cy="186714"/>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000" dirty="0">
              <a:solidFill>
                <a:schemeClr val="tx1"/>
              </a:solidFill>
            </a:endParaRPr>
          </a:p>
        </p:txBody>
      </p:sp>
      <p:sp>
        <p:nvSpPr>
          <p:cNvPr id="2" name="Title 1"/>
          <p:cNvSpPr>
            <a:spLocks noGrp="1"/>
          </p:cNvSpPr>
          <p:nvPr>
            <p:ph type="title"/>
          </p:nvPr>
        </p:nvSpPr>
        <p:spPr>
          <a:xfrm>
            <a:off x="243903" y="205341"/>
            <a:ext cx="11612753" cy="480489"/>
          </a:xfrm>
        </p:spPr>
        <p:txBody>
          <a:bodyPr>
            <a:noAutofit/>
          </a:bodyPr>
          <a:lstStyle/>
          <a:p>
            <a:r>
              <a:rPr lang="en-US" sz="2800" dirty="0" err="1" smtClean="0"/>
              <a:t>YoloTiny</a:t>
            </a:r>
            <a:r>
              <a:rPr lang="en-US" sz="2800" dirty="0" smtClean="0"/>
              <a:t>: Selected layers of </a:t>
            </a:r>
            <a:r>
              <a:rPr lang="en-US" sz="2800" dirty="0" err="1" smtClean="0"/>
              <a:t>TensorFlow</a:t>
            </a:r>
            <a:r>
              <a:rPr lang="en-US" sz="2800" dirty="0" smtClean="0"/>
              <a:t> </a:t>
            </a:r>
            <a:r>
              <a:rPr lang="en-US" sz="2800" dirty="0" err="1" smtClean="0"/>
              <a:t>testbench</a:t>
            </a:r>
            <a:r>
              <a:rPr lang="en-US" sz="2800" dirty="0" smtClean="0"/>
              <a:t> broken out to</a:t>
            </a:r>
            <a:br>
              <a:rPr lang="en-US" sz="2800" dirty="0" smtClean="0"/>
            </a:br>
            <a:r>
              <a:rPr lang="en-US" sz="2800" dirty="0" smtClean="0"/>
              <a:t>“HLS-friendly” C++ implementation-targeted algorithms</a:t>
            </a:r>
            <a:endParaRPr lang="en-US" sz="2800" dirty="0"/>
          </a:p>
        </p:txBody>
      </p:sp>
      <p:sp>
        <p:nvSpPr>
          <p:cNvPr id="5" name="Slide Number Placeholder 4"/>
          <p:cNvSpPr>
            <a:spLocks noGrp="1"/>
          </p:cNvSpPr>
          <p:nvPr>
            <p:ph type="sldNum" sz="quarter" idx="12"/>
          </p:nvPr>
        </p:nvSpPr>
        <p:spPr>
          <a:xfrm>
            <a:off x="4857706" y="6529097"/>
            <a:ext cx="2336800" cy="365125"/>
          </a:xfrm>
        </p:spPr>
        <p:txBody>
          <a:bodyPr/>
          <a:lstStyle/>
          <a:p>
            <a:fld id="{9243CB3A-8434-40A5-AD43-7D8D051A8891}" type="slidenum">
              <a:rPr lang="en-US" smtClean="0"/>
              <a:t>20</a:t>
            </a:fld>
            <a:endParaRPr lang="en-US"/>
          </a:p>
        </p:txBody>
      </p:sp>
      <p:sp>
        <p:nvSpPr>
          <p:cNvPr id="7" name="Rectangle 6"/>
          <p:cNvSpPr/>
          <p:nvPr/>
        </p:nvSpPr>
        <p:spPr>
          <a:xfrm>
            <a:off x="1851542" y="1498599"/>
            <a:ext cx="1554523" cy="47548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p:cNvSpPr/>
          <p:nvPr/>
        </p:nvSpPr>
        <p:spPr>
          <a:xfrm>
            <a:off x="2308797" y="1772916"/>
            <a:ext cx="731512" cy="368388"/>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000" dirty="0">
              <a:solidFill>
                <a:schemeClr val="tx1"/>
              </a:solidFill>
            </a:endParaRPr>
          </a:p>
        </p:txBody>
      </p:sp>
      <p:sp>
        <p:nvSpPr>
          <p:cNvPr id="15" name="Rectangle 14"/>
          <p:cNvSpPr/>
          <p:nvPr/>
        </p:nvSpPr>
        <p:spPr>
          <a:xfrm>
            <a:off x="2308797" y="2321550"/>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00" dirty="0">
                <a:solidFill>
                  <a:schemeClr val="tx1"/>
                </a:solidFill>
              </a:rPr>
              <a:t>conv2d</a:t>
            </a:r>
          </a:p>
        </p:txBody>
      </p:sp>
      <p:sp>
        <p:nvSpPr>
          <p:cNvPr id="16" name="Rectangle 15"/>
          <p:cNvSpPr/>
          <p:nvPr/>
        </p:nvSpPr>
        <p:spPr>
          <a:xfrm>
            <a:off x="2308797" y="2870184"/>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00" dirty="0">
                <a:solidFill>
                  <a:schemeClr val="tx1"/>
                </a:solidFill>
              </a:rPr>
              <a:t>conv2d</a:t>
            </a:r>
          </a:p>
        </p:txBody>
      </p:sp>
      <p:sp>
        <p:nvSpPr>
          <p:cNvPr id="17" name="Rectangle 16"/>
          <p:cNvSpPr/>
          <p:nvPr/>
        </p:nvSpPr>
        <p:spPr>
          <a:xfrm>
            <a:off x="2308797" y="3418818"/>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00" dirty="0">
                <a:solidFill>
                  <a:schemeClr val="tx1"/>
                </a:solidFill>
              </a:rPr>
              <a:t>conv2d</a:t>
            </a:r>
          </a:p>
        </p:txBody>
      </p:sp>
      <p:sp>
        <p:nvSpPr>
          <p:cNvPr id="18" name="Rectangle 17"/>
          <p:cNvSpPr/>
          <p:nvPr/>
        </p:nvSpPr>
        <p:spPr>
          <a:xfrm>
            <a:off x="2308797" y="3967452"/>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00" dirty="0">
                <a:solidFill>
                  <a:schemeClr val="tx1"/>
                </a:solidFill>
              </a:rPr>
              <a:t>conv2d</a:t>
            </a:r>
          </a:p>
        </p:txBody>
      </p:sp>
      <p:sp>
        <p:nvSpPr>
          <p:cNvPr id="19" name="Rectangle 18"/>
          <p:cNvSpPr/>
          <p:nvPr/>
        </p:nvSpPr>
        <p:spPr>
          <a:xfrm>
            <a:off x="2308797" y="4516086"/>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conv2d</a:t>
            </a:r>
          </a:p>
        </p:txBody>
      </p:sp>
      <p:sp>
        <p:nvSpPr>
          <p:cNvPr id="20" name="Rectangle 19"/>
          <p:cNvSpPr/>
          <p:nvPr/>
        </p:nvSpPr>
        <p:spPr>
          <a:xfrm>
            <a:off x="2308797" y="5064720"/>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conv2d</a:t>
            </a:r>
          </a:p>
        </p:txBody>
      </p:sp>
      <p:sp>
        <p:nvSpPr>
          <p:cNvPr id="21" name="Rectangle 20"/>
          <p:cNvSpPr/>
          <p:nvPr/>
        </p:nvSpPr>
        <p:spPr>
          <a:xfrm>
            <a:off x="2308797" y="5430476"/>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conv2d</a:t>
            </a:r>
          </a:p>
        </p:txBody>
      </p:sp>
      <p:sp>
        <p:nvSpPr>
          <p:cNvPr id="22" name="Rectangle 21"/>
          <p:cNvSpPr/>
          <p:nvPr/>
        </p:nvSpPr>
        <p:spPr>
          <a:xfrm>
            <a:off x="2308797" y="5796232"/>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conv2d</a:t>
            </a:r>
          </a:p>
        </p:txBody>
      </p:sp>
      <p:sp>
        <p:nvSpPr>
          <p:cNvPr id="30" name="Rectangle 29"/>
          <p:cNvSpPr/>
          <p:nvPr/>
        </p:nvSpPr>
        <p:spPr>
          <a:xfrm>
            <a:off x="2308797" y="2504428"/>
            <a:ext cx="731512" cy="18287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solidFill>
                  <a:schemeClr val="tx1"/>
                </a:solidFill>
              </a:rPr>
              <a:t>maxpool</a:t>
            </a:r>
            <a:endParaRPr lang="en-US" sz="1000" dirty="0">
              <a:solidFill>
                <a:schemeClr val="tx1"/>
              </a:solidFill>
            </a:endParaRPr>
          </a:p>
        </p:txBody>
      </p:sp>
      <p:sp>
        <p:nvSpPr>
          <p:cNvPr id="31" name="Rectangle 30"/>
          <p:cNvSpPr/>
          <p:nvPr/>
        </p:nvSpPr>
        <p:spPr>
          <a:xfrm>
            <a:off x="2308797" y="3053062"/>
            <a:ext cx="731512" cy="18287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solidFill>
                  <a:schemeClr val="tx1"/>
                </a:solidFill>
              </a:rPr>
              <a:t>maxpool</a:t>
            </a:r>
            <a:endParaRPr lang="en-US" sz="1000" dirty="0">
              <a:solidFill>
                <a:schemeClr val="tx1"/>
              </a:solidFill>
            </a:endParaRPr>
          </a:p>
        </p:txBody>
      </p:sp>
      <p:sp>
        <p:nvSpPr>
          <p:cNvPr id="32" name="Rectangle 31"/>
          <p:cNvSpPr/>
          <p:nvPr/>
        </p:nvSpPr>
        <p:spPr>
          <a:xfrm>
            <a:off x="2308797" y="3601696"/>
            <a:ext cx="731512" cy="18287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solidFill>
                  <a:schemeClr val="tx1"/>
                </a:solidFill>
              </a:rPr>
              <a:t>maxpool</a:t>
            </a:r>
            <a:endParaRPr lang="en-US" sz="1000" dirty="0">
              <a:solidFill>
                <a:schemeClr val="tx1"/>
              </a:solidFill>
            </a:endParaRPr>
          </a:p>
        </p:txBody>
      </p:sp>
      <p:sp>
        <p:nvSpPr>
          <p:cNvPr id="33" name="Rectangle 32"/>
          <p:cNvSpPr/>
          <p:nvPr/>
        </p:nvSpPr>
        <p:spPr>
          <a:xfrm>
            <a:off x="2308797" y="4150330"/>
            <a:ext cx="731512" cy="18287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solidFill>
                  <a:schemeClr val="tx1"/>
                </a:solidFill>
              </a:rPr>
              <a:t>maxpool</a:t>
            </a:r>
            <a:endParaRPr lang="en-US" sz="1000" dirty="0">
              <a:solidFill>
                <a:schemeClr val="tx1"/>
              </a:solidFill>
            </a:endParaRPr>
          </a:p>
        </p:txBody>
      </p:sp>
      <p:sp>
        <p:nvSpPr>
          <p:cNvPr id="34" name="Rectangle 33"/>
          <p:cNvSpPr/>
          <p:nvPr/>
        </p:nvSpPr>
        <p:spPr>
          <a:xfrm>
            <a:off x="2308797" y="4698964"/>
            <a:ext cx="731512" cy="18287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solidFill>
                  <a:schemeClr val="tx1"/>
                </a:solidFill>
              </a:rPr>
              <a:t>maxpool</a:t>
            </a:r>
            <a:endParaRPr lang="en-US" sz="1000" dirty="0">
              <a:solidFill>
                <a:schemeClr val="tx1"/>
              </a:solidFill>
            </a:endParaRPr>
          </a:p>
        </p:txBody>
      </p:sp>
      <p:sp>
        <p:nvSpPr>
          <p:cNvPr id="35" name="TextBox 34"/>
          <p:cNvSpPr txBox="1"/>
          <p:nvPr/>
        </p:nvSpPr>
        <p:spPr>
          <a:xfrm>
            <a:off x="1870652" y="1041454"/>
            <a:ext cx="1371645" cy="523220"/>
          </a:xfrm>
          <a:prstGeom prst="rect">
            <a:avLst/>
          </a:prstGeom>
          <a:noFill/>
        </p:spPr>
        <p:txBody>
          <a:bodyPr wrap="square" rtlCol="0">
            <a:spAutoFit/>
          </a:bodyPr>
          <a:lstStyle/>
          <a:p>
            <a:pPr algn="ctr"/>
            <a:r>
              <a:rPr lang="en-US" sz="1400" b="1" dirty="0" err="1" smtClean="0">
                <a:latin typeface="Times New Roman" panose="02020603050405020304" pitchFamily="18" charset="0"/>
                <a:cs typeface="Times New Roman" panose="02020603050405020304" pitchFamily="18" charset="0"/>
              </a:rPr>
              <a:t>TensorFlow</a:t>
            </a:r>
            <a:r>
              <a:rPr lang="en-US" sz="1400" b="1" dirty="0" smtClean="0">
                <a:latin typeface="Times New Roman" panose="02020603050405020304" pitchFamily="18" charset="0"/>
                <a:cs typeface="Times New Roman" panose="02020603050405020304" pitchFamily="18" charset="0"/>
              </a:rPr>
              <a:t/>
            </a:r>
            <a:br>
              <a:rPr lang="en-US" sz="1400" b="1" dirty="0" smtClean="0">
                <a:latin typeface="Times New Roman" panose="02020603050405020304" pitchFamily="18" charset="0"/>
                <a:cs typeface="Times New Roman" panose="02020603050405020304" pitchFamily="18" charset="0"/>
              </a:rPr>
            </a:br>
            <a:r>
              <a:rPr lang="en-US" sz="1400" b="1" dirty="0" err="1" smtClean="0">
                <a:latin typeface="Times New Roman" panose="02020603050405020304" pitchFamily="18" charset="0"/>
                <a:cs typeface="Times New Roman" panose="02020603050405020304" pitchFamily="18" charset="0"/>
              </a:rPr>
              <a:t>testbench</a:t>
            </a:r>
            <a:endParaRPr lang="en-US" sz="1400" b="1" dirty="0">
              <a:latin typeface="Times New Roman" panose="02020603050405020304" pitchFamily="18" charset="0"/>
              <a:cs typeface="Times New Roman" panose="02020603050405020304" pitchFamily="18" charset="0"/>
            </a:endParaRPr>
          </a:p>
        </p:txBody>
      </p:sp>
      <p:sp>
        <p:nvSpPr>
          <p:cNvPr id="36" name="TextBox 35"/>
          <p:cNvSpPr txBox="1"/>
          <p:nvPr/>
        </p:nvSpPr>
        <p:spPr>
          <a:xfrm>
            <a:off x="1710523" y="1495967"/>
            <a:ext cx="689713" cy="276999"/>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s</a:t>
            </a:r>
            <a:r>
              <a:rPr lang="en-US" sz="1200" b="1" dirty="0" smtClean="0">
                <a:latin typeface="Times New Roman" panose="02020603050405020304" pitchFamily="18" charset="0"/>
                <a:cs typeface="Times New Roman" panose="02020603050405020304" pitchFamily="18" charset="0"/>
              </a:rPr>
              <a:t>tage</a:t>
            </a:r>
            <a:endParaRPr lang="en-US" sz="1200" b="1" dirty="0">
              <a:latin typeface="Times New Roman" panose="02020603050405020304" pitchFamily="18" charset="0"/>
              <a:cs typeface="Times New Roman" panose="02020603050405020304" pitchFamily="18" charset="0"/>
            </a:endParaRPr>
          </a:p>
        </p:txBody>
      </p:sp>
      <p:sp>
        <p:nvSpPr>
          <p:cNvPr id="37" name="TextBox 36"/>
          <p:cNvSpPr txBox="1"/>
          <p:nvPr/>
        </p:nvSpPr>
        <p:spPr>
          <a:xfrm>
            <a:off x="2857431" y="1498649"/>
            <a:ext cx="689713" cy="276999"/>
          </a:xfrm>
          <a:prstGeom prst="rect">
            <a:avLst/>
          </a:prstGeom>
          <a:noFill/>
        </p:spPr>
        <p:txBody>
          <a:bodyPr wrap="square" rtlCol="0">
            <a:spAutoFit/>
          </a:bodyPr>
          <a:lstStyle/>
          <a:p>
            <a:pPr algn="ctr"/>
            <a:r>
              <a:rPr lang="en-US" sz="1200" b="1" dirty="0" smtClean="0">
                <a:latin typeface="Times New Roman" panose="02020603050405020304" pitchFamily="18" charset="0"/>
                <a:cs typeface="Times New Roman" panose="02020603050405020304" pitchFamily="18" charset="0"/>
              </a:rPr>
              <a:t>layer</a:t>
            </a:r>
            <a:endParaRPr lang="en-US" sz="1200" b="1" dirty="0">
              <a:latin typeface="Times New Roman" panose="02020603050405020304" pitchFamily="18" charset="0"/>
              <a:cs typeface="Times New Roman" panose="02020603050405020304" pitchFamily="18" charset="0"/>
            </a:endParaRPr>
          </a:p>
        </p:txBody>
      </p:sp>
      <p:sp>
        <p:nvSpPr>
          <p:cNvPr id="38" name="TextBox 37"/>
          <p:cNvSpPr txBox="1"/>
          <p:nvPr/>
        </p:nvSpPr>
        <p:spPr>
          <a:xfrm>
            <a:off x="1851602" y="1770284"/>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1</a:t>
            </a:r>
          </a:p>
        </p:txBody>
      </p:sp>
      <p:sp>
        <p:nvSpPr>
          <p:cNvPr id="39" name="TextBox 38"/>
          <p:cNvSpPr txBox="1"/>
          <p:nvPr/>
        </p:nvSpPr>
        <p:spPr>
          <a:xfrm>
            <a:off x="1851602" y="2318918"/>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2</a:t>
            </a:r>
          </a:p>
        </p:txBody>
      </p:sp>
      <p:sp>
        <p:nvSpPr>
          <p:cNvPr id="40" name="TextBox 39"/>
          <p:cNvSpPr txBox="1"/>
          <p:nvPr/>
        </p:nvSpPr>
        <p:spPr>
          <a:xfrm>
            <a:off x="1851602" y="2867552"/>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3</a:t>
            </a:r>
          </a:p>
        </p:txBody>
      </p:sp>
      <p:sp>
        <p:nvSpPr>
          <p:cNvPr id="41" name="TextBox 40"/>
          <p:cNvSpPr txBox="1"/>
          <p:nvPr/>
        </p:nvSpPr>
        <p:spPr>
          <a:xfrm>
            <a:off x="1851602" y="3418868"/>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4</a:t>
            </a:r>
          </a:p>
        </p:txBody>
      </p:sp>
      <p:sp>
        <p:nvSpPr>
          <p:cNvPr id="42" name="TextBox 41"/>
          <p:cNvSpPr txBox="1"/>
          <p:nvPr/>
        </p:nvSpPr>
        <p:spPr>
          <a:xfrm>
            <a:off x="1851602" y="3967502"/>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5</a:t>
            </a:r>
          </a:p>
        </p:txBody>
      </p:sp>
      <p:sp>
        <p:nvSpPr>
          <p:cNvPr id="43" name="TextBox 42"/>
          <p:cNvSpPr txBox="1"/>
          <p:nvPr/>
        </p:nvSpPr>
        <p:spPr>
          <a:xfrm>
            <a:off x="1851602" y="4516136"/>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6</a:t>
            </a:r>
          </a:p>
        </p:txBody>
      </p:sp>
      <p:sp>
        <p:nvSpPr>
          <p:cNvPr id="44" name="TextBox 43"/>
          <p:cNvSpPr txBox="1"/>
          <p:nvPr/>
        </p:nvSpPr>
        <p:spPr>
          <a:xfrm>
            <a:off x="1851602" y="5062088"/>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7</a:t>
            </a:r>
          </a:p>
        </p:txBody>
      </p:sp>
      <p:sp>
        <p:nvSpPr>
          <p:cNvPr id="45" name="TextBox 44"/>
          <p:cNvSpPr txBox="1"/>
          <p:nvPr/>
        </p:nvSpPr>
        <p:spPr>
          <a:xfrm>
            <a:off x="1851602" y="5430526"/>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8</a:t>
            </a:r>
          </a:p>
        </p:txBody>
      </p:sp>
      <p:sp>
        <p:nvSpPr>
          <p:cNvPr id="46" name="TextBox 45"/>
          <p:cNvSpPr txBox="1"/>
          <p:nvPr/>
        </p:nvSpPr>
        <p:spPr>
          <a:xfrm>
            <a:off x="1851602" y="5796282"/>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9</a:t>
            </a:r>
          </a:p>
        </p:txBody>
      </p:sp>
      <p:sp>
        <p:nvSpPr>
          <p:cNvPr id="51" name="TextBox 50"/>
          <p:cNvSpPr txBox="1"/>
          <p:nvPr/>
        </p:nvSpPr>
        <p:spPr>
          <a:xfrm>
            <a:off x="3040309" y="2321600"/>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3</a:t>
            </a:r>
            <a:endParaRPr lang="en-US" sz="1000" b="1" dirty="0">
              <a:latin typeface="Times New Roman" panose="02020603050405020304" pitchFamily="18" charset="0"/>
              <a:cs typeface="Times New Roman" panose="02020603050405020304" pitchFamily="18" charset="0"/>
            </a:endParaRPr>
          </a:p>
        </p:txBody>
      </p:sp>
      <p:sp>
        <p:nvSpPr>
          <p:cNvPr id="52" name="TextBox 51"/>
          <p:cNvSpPr txBox="1"/>
          <p:nvPr/>
        </p:nvSpPr>
        <p:spPr>
          <a:xfrm>
            <a:off x="3040309" y="2504477"/>
            <a:ext cx="321865" cy="246221"/>
          </a:xfrm>
          <a:prstGeom prst="rect">
            <a:avLst/>
          </a:prstGeom>
          <a:noFill/>
        </p:spPr>
        <p:txBody>
          <a:bodyPr wrap="square" rtlCol="0">
            <a:spAutoFit/>
          </a:bodyPr>
          <a:lstStyle/>
          <a:p>
            <a:r>
              <a:rPr lang="en-US" sz="1000" b="1" dirty="0">
                <a:latin typeface="Times New Roman" panose="02020603050405020304" pitchFamily="18" charset="0"/>
                <a:cs typeface="Times New Roman" panose="02020603050405020304" pitchFamily="18" charset="0"/>
              </a:rPr>
              <a:t>4</a:t>
            </a:r>
          </a:p>
        </p:txBody>
      </p:sp>
      <p:sp>
        <p:nvSpPr>
          <p:cNvPr id="53" name="TextBox 52"/>
          <p:cNvSpPr txBox="1"/>
          <p:nvPr/>
        </p:nvSpPr>
        <p:spPr>
          <a:xfrm>
            <a:off x="3040309" y="2898331"/>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5</a:t>
            </a:r>
            <a:endParaRPr lang="en-US" sz="1000" b="1" dirty="0">
              <a:latin typeface="Times New Roman" panose="02020603050405020304" pitchFamily="18" charset="0"/>
              <a:cs typeface="Times New Roman" panose="02020603050405020304" pitchFamily="18" charset="0"/>
            </a:endParaRPr>
          </a:p>
        </p:txBody>
      </p:sp>
      <p:sp>
        <p:nvSpPr>
          <p:cNvPr id="54" name="TextBox 53"/>
          <p:cNvSpPr txBox="1"/>
          <p:nvPr/>
        </p:nvSpPr>
        <p:spPr>
          <a:xfrm>
            <a:off x="3040309" y="3081208"/>
            <a:ext cx="321865" cy="246221"/>
          </a:xfrm>
          <a:prstGeom prst="rect">
            <a:avLst/>
          </a:prstGeom>
          <a:noFill/>
        </p:spPr>
        <p:txBody>
          <a:bodyPr wrap="square" rtlCol="0">
            <a:spAutoFit/>
          </a:bodyPr>
          <a:lstStyle/>
          <a:p>
            <a:r>
              <a:rPr lang="en-US" sz="1000" b="1" dirty="0">
                <a:latin typeface="Times New Roman" panose="02020603050405020304" pitchFamily="18" charset="0"/>
                <a:cs typeface="Times New Roman" panose="02020603050405020304" pitchFamily="18" charset="0"/>
              </a:rPr>
              <a:t>6</a:t>
            </a:r>
          </a:p>
        </p:txBody>
      </p:sp>
      <p:sp>
        <p:nvSpPr>
          <p:cNvPr id="55" name="TextBox 54"/>
          <p:cNvSpPr txBox="1"/>
          <p:nvPr/>
        </p:nvSpPr>
        <p:spPr>
          <a:xfrm>
            <a:off x="3040309" y="3418868"/>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7</a:t>
            </a:r>
            <a:endParaRPr lang="en-US" sz="1000" b="1" dirty="0">
              <a:latin typeface="Times New Roman" panose="02020603050405020304" pitchFamily="18" charset="0"/>
              <a:cs typeface="Times New Roman" panose="02020603050405020304" pitchFamily="18" charset="0"/>
            </a:endParaRPr>
          </a:p>
        </p:txBody>
      </p:sp>
      <p:sp>
        <p:nvSpPr>
          <p:cNvPr id="56" name="TextBox 55"/>
          <p:cNvSpPr txBox="1"/>
          <p:nvPr/>
        </p:nvSpPr>
        <p:spPr>
          <a:xfrm>
            <a:off x="3040309" y="3601745"/>
            <a:ext cx="321865" cy="246221"/>
          </a:xfrm>
          <a:prstGeom prst="rect">
            <a:avLst/>
          </a:prstGeom>
          <a:noFill/>
        </p:spPr>
        <p:txBody>
          <a:bodyPr wrap="square" rtlCol="0">
            <a:spAutoFit/>
          </a:bodyPr>
          <a:lstStyle/>
          <a:p>
            <a:r>
              <a:rPr lang="en-US" sz="1000" b="1" dirty="0">
                <a:latin typeface="Times New Roman" panose="02020603050405020304" pitchFamily="18" charset="0"/>
                <a:cs typeface="Times New Roman" panose="02020603050405020304" pitchFamily="18" charset="0"/>
              </a:rPr>
              <a:t>8</a:t>
            </a:r>
          </a:p>
        </p:txBody>
      </p:sp>
      <p:sp>
        <p:nvSpPr>
          <p:cNvPr id="57" name="TextBox 56"/>
          <p:cNvSpPr txBox="1"/>
          <p:nvPr/>
        </p:nvSpPr>
        <p:spPr>
          <a:xfrm>
            <a:off x="3040309" y="3967502"/>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9</a:t>
            </a:r>
            <a:endParaRPr lang="en-US" sz="1000" b="1" dirty="0">
              <a:latin typeface="Times New Roman" panose="02020603050405020304" pitchFamily="18" charset="0"/>
              <a:cs typeface="Times New Roman" panose="02020603050405020304" pitchFamily="18" charset="0"/>
            </a:endParaRPr>
          </a:p>
        </p:txBody>
      </p:sp>
      <p:sp>
        <p:nvSpPr>
          <p:cNvPr id="58" name="TextBox 57"/>
          <p:cNvSpPr txBox="1"/>
          <p:nvPr/>
        </p:nvSpPr>
        <p:spPr>
          <a:xfrm>
            <a:off x="3040309" y="4150379"/>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10</a:t>
            </a:r>
            <a:endParaRPr lang="en-US" sz="1000" b="1" dirty="0">
              <a:latin typeface="Times New Roman" panose="02020603050405020304" pitchFamily="18" charset="0"/>
              <a:cs typeface="Times New Roman" panose="02020603050405020304" pitchFamily="18" charset="0"/>
            </a:endParaRPr>
          </a:p>
        </p:txBody>
      </p:sp>
      <p:sp>
        <p:nvSpPr>
          <p:cNvPr id="59" name="TextBox 58"/>
          <p:cNvSpPr txBox="1"/>
          <p:nvPr/>
        </p:nvSpPr>
        <p:spPr>
          <a:xfrm>
            <a:off x="3040309" y="4516136"/>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11</a:t>
            </a:r>
            <a:endParaRPr lang="en-US" sz="1000" b="1" dirty="0">
              <a:latin typeface="Times New Roman" panose="02020603050405020304" pitchFamily="18" charset="0"/>
              <a:cs typeface="Times New Roman" panose="02020603050405020304" pitchFamily="18" charset="0"/>
            </a:endParaRPr>
          </a:p>
        </p:txBody>
      </p:sp>
      <p:sp>
        <p:nvSpPr>
          <p:cNvPr id="60" name="TextBox 59"/>
          <p:cNvSpPr txBox="1"/>
          <p:nvPr/>
        </p:nvSpPr>
        <p:spPr>
          <a:xfrm>
            <a:off x="3040309" y="4699013"/>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12</a:t>
            </a:r>
            <a:endParaRPr lang="en-US" sz="1000" b="1" dirty="0">
              <a:latin typeface="Times New Roman" panose="02020603050405020304" pitchFamily="18" charset="0"/>
              <a:cs typeface="Times New Roman" panose="02020603050405020304" pitchFamily="18" charset="0"/>
            </a:endParaRPr>
          </a:p>
        </p:txBody>
      </p:sp>
      <p:sp>
        <p:nvSpPr>
          <p:cNvPr id="61" name="TextBox 60"/>
          <p:cNvSpPr txBox="1"/>
          <p:nvPr/>
        </p:nvSpPr>
        <p:spPr>
          <a:xfrm>
            <a:off x="3040309" y="5064770"/>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13</a:t>
            </a:r>
            <a:endParaRPr lang="en-US" sz="1000" b="1" dirty="0">
              <a:latin typeface="Times New Roman" panose="02020603050405020304" pitchFamily="18" charset="0"/>
              <a:cs typeface="Times New Roman" panose="02020603050405020304" pitchFamily="18" charset="0"/>
            </a:endParaRPr>
          </a:p>
        </p:txBody>
      </p:sp>
      <p:sp>
        <p:nvSpPr>
          <p:cNvPr id="62" name="TextBox 61"/>
          <p:cNvSpPr txBox="1"/>
          <p:nvPr/>
        </p:nvSpPr>
        <p:spPr>
          <a:xfrm>
            <a:off x="3040309" y="5430526"/>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14</a:t>
            </a:r>
            <a:endParaRPr lang="en-US" sz="1000" b="1" dirty="0">
              <a:latin typeface="Times New Roman" panose="02020603050405020304" pitchFamily="18" charset="0"/>
              <a:cs typeface="Times New Roman" panose="02020603050405020304" pitchFamily="18" charset="0"/>
            </a:endParaRPr>
          </a:p>
        </p:txBody>
      </p:sp>
      <p:sp>
        <p:nvSpPr>
          <p:cNvPr id="63" name="TextBox 62"/>
          <p:cNvSpPr txBox="1"/>
          <p:nvPr/>
        </p:nvSpPr>
        <p:spPr>
          <a:xfrm>
            <a:off x="3040309" y="5796282"/>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15</a:t>
            </a:r>
            <a:endParaRPr lang="en-US" sz="1000" b="1" dirty="0">
              <a:latin typeface="Times New Roman" panose="02020603050405020304" pitchFamily="18" charset="0"/>
              <a:cs typeface="Times New Roman" panose="02020603050405020304" pitchFamily="18" charset="0"/>
            </a:endParaRPr>
          </a:p>
        </p:txBody>
      </p:sp>
      <p:cxnSp>
        <p:nvCxnSpPr>
          <p:cNvPr id="65" name="Straight Arrow Connector 64"/>
          <p:cNvCxnSpPr>
            <a:endCxn id="15" idx="0"/>
          </p:cNvCxnSpPr>
          <p:nvPr/>
        </p:nvCxnSpPr>
        <p:spPr>
          <a:xfrm>
            <a:off x="2674553" y="2138672"/>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30" idx="2"/>
            <a:endCxn id="16" idx="0"/>
          </p:cNvCxnSpPr>
          <p:nvPr/>
        </p:nvCxnSpPr>
        <p:spPr>
          <a:xfrm>
            <a:off x="2674553" y="2687306"/>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stCxn id="31" idx="2"/>
            <a:endCxn id="17" idx="0"/>
          </p:cNvCxnSpPr>
          <p:nvPr/>
        </p:nvCxnSpPr>
        <p:spPr>
          <a:xfrm>
            <a:off x="2674553" y="3235940"/>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32" idx="2"/>
            <a:endCxn id="18" idx="0"/>
          </p:cNvCxnSpPr>
          <p:nvPr/>
        </p:nvCxnSpPr>
        <p:spPr>
          <a:xfrm>
            <a:off x="2674553" y="3784574"/>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33" idx="2"/>
            <a:endCxn id="19" idx="0"/>
          </p:cNvCxnSpPr>
          <p:nvPr/>
        </p:nvCxnSpPr>
        <p:spPr>
          <a:xfrm>
            <a:off x="2674553" y="4333208"/>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stCxn id="34" idx="2"/>
            <a:endCxn id="20" idx="0"/>
          </p:cNvCxnSpPr>
          <p:nvPr/>
        </p:nvCxnSpPr>
        <p:spPr>
          <a:xfrm>
            <a:off x="2674553" y="4881842"/>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stCxn id="20" idx="2"/>
            <a:endCxn id="21" idx="0"/>
          </p:cNvCxnSpPr>
          <p:nvPr/>
        </p:nvCxnSpPr>
        <p:spPr>
          <a:xfrm>
            <a:off x="2674553" y="5247598"/>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a:stCxn id="21" idx="2"/>
          </p:cNvCxnSpPr>
          <p:nvPr/>
        </p:nvCxnSpPr>
        <p:spPr>
          <a:xfrm>
            <a:off x="2674553" y="5613354"/>
            <a:ext cx="0" cy="18292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1211529" y="1224332"/>
            <a:ext cx="689713" cy="677108"/>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i</a:t>
            </a:r>
            <a:r>
              <a:rPr lang="en-US" sz="1200" b="1" dirty="0" smtClean="0">
                <a:latin typeface="Times New Roman" panose="02020603050405020304" pitchFamily="18" charset="0"/>
                <a:cs typeface="Times New Roman" panose="02020603050405020304" pitchFamily="18" charset="0"/>
              </a:rPr>
              <a:t>nput tensor</a:t>
            </a:r>
          </a:p>
          <a:p>
            <a:pPr algn="ctr"/>
            <a:r>
              <a:rPr lang="en-US" sz="1400" b="1" dirty="0">
                <a:solidFill>
                  <a:srgbClr val="FF0000"/>
                </a:solidFill>
                <a:latin typeface="Times New Roman" panose="02020603050405020304" pitchFamily="18" charset="0"/>
                <a:cs typeface="Times New Roman" panose="02020603050405020304" pitchFamily="18" charset="0"/>
              </a:rPr>
              <a:t>x</a:t>
            </a:r>
          </a:p>
        </p:txBody>
      </p:sp>
      <p:sp>
        <p:nvSpPr>
          <p:cNvPr id="93" name="Freeform 92"/>
          <p:cNvSpPr/>
          <p:nvPr/>
        </p:nvSpPr>
        <p:spPr>
          <a:xfrm>
            <a:off x="1662946" y="1567585"/>
            <a:ext cx="1011837" cy="245593"/>
          </a:xfrm>
          <a:custGeom>
            <a:avLst/>
            <a:gdLst>
              <a:gd name="connsiteX0" fmla="*/ 0 w 1011555"/>
              <a:gd name="connsiteY0" fmla="*/ 154305 h 154305"/>
              <a:gd name="connsiteX1" fmla="*/ 375285 w 1011555"/>
              <a:gd name="connsiteY1" fmla="*/ 152400 h 154305"/>
              <a:gd name="connsiteX2" fmla="*/ 1003935 w 1011555"/>
              <a:gd name="connsiteY2" fmla="*/ 0 h 154305"/>
              <a:gd name="connsiteX3" fmla="*/ 1011555 w 1011555"/>
              <a:gd name="connsiteY3" fmla="*/ 154305 h 154305"/>
              <a:gd name="connsiteX0" fmla="*/ 0 w 1011555"/>
              <a:gd name="connsiteY0" fmla="*/ 154305 h 154305"/>
              <a:gd name="connsiteX1" fmla="*/ 440055 w 1011555"/>
              <a:gd name="connsiteY1" fmla="*/ 150495 h 154305"/>
              <a:gd name="connsiteX2" fmla="*/ 1003935 w 1011555"/>
              <a:gd name="connsiteY2" fmla="*/ 0 h 154305"/>
              <a:gd name="connsiteX3" fmla="*/ 1011555 w 1011555"/>
              <a:gd name="connsiteY3" fmla="*/ 154305 h 154305"/>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74281 h 196316"/>
              <a:gd name="connsiteX1" fmla="*/ 440055 w 1011555"/>
              <a:gd name="connsiteY1" fmla="*/ 170471 h 196316"/>
              <a:gd name="connsiteX2" fmla="*/ 1003935 w 1011555"/>
              <a:gd name="connsiteY2" fmla="*/ 19976 h 196316"/>
              <a:gd name="connsiteX3" fmla="*/ 1011555 w 1011555"/>
              <a:gd name="connsiteY3" fmla="*/ 174281 h 196316"/>
              <a:gd name="connsiteX0" fmla="*/ 0 w 1023539"/>
              <a:gd name="connsiteY0" fmla="*/ 174281 h 196316"/>
              <a:gd name="connsiteX1" fmla="*/ 440055 w 1023539"/>
              <a:gd name="connsiteY1" fmla="*/ 170471 h 196316"/>
              <a:gd name="connsiteX2" fmla="*/ 1003935 w 1023539"/>
              <a:gd name="connsiteY2" fmla="*/ 19976 h 196316"/>
              <a:gd name="connsiteX3" fmla="*/ 1011555 w 1023539"/>
              <a:gd name="connsiteY3" fmla="*/ 174281 h 196316"/>
              <a:gd name="connsiteX0" fmla="*/ 0 w 1019752"/>
              <a:gd name="connsiteY0" fmla="*/ 193971 h 216006"/>
              <a:gd name="connsiteX1" fmla="*/ 440055 w 1019752"/>
              <a:gd name="connsiteY1" fmla="*/ 190161 h 216006"/>
              <a:gd name="connsiteX2" fmla="*/ 998220 w 1019752"/>
              <a:gd name="connsiteY2" fmla="*/ 16806 h 216006"/>
              <a:gd name="connsiteX3" fmla="*/ 1011555 w 1019752"/>
              <a:gd name="connsiteY3" fmla="*/ 193971 h 216006"/>
              <a:gd name="connsiteX0" fmla="*/ 0 w 1018125"/>
              <a:gd name="connsiteY0" fmla="*/ 193971 h 216006"/>
              <a:gd name="connsiteX1" fmla="*/ 440055 w 1018125"/>
              <a:gd name="connsiteY1" fmla="*/ 190161 h 216006"/>
              <a:gd name="connsiteX2" fmla="*/ 998220 w 1018125"/>
              <a:gd name="connsiteY2" fmla="*/ 16806 h 216006"/>
              <a:gd name="connsiteX3" fmla="*/ 1011555 w 1018125"/>
              <a:gd name="connsiteY3" fmla="*/ 193971 h 216006"/>
              <a:gd name="connsiteX0" fmla="*/ 0 w 1011555"/>
              <a:gd name="connsiteY0" fmla="*/ 217909 h 239944"/>
              <a:gd name="connsiteX1" fmla="*/ 440055 w 1011555"/>
              <a:gd name="connsiteY1" fmla="*/ 214099 h 239944"/>
              <a:gd name="connsiteX2" fmla="*/ 965835 w 1011555"/>
              <a:gd name="connsiteY2" fmla="*/ 14074 h 239944"/>
              <a:gd name="connsiteX3" fmla="*/ 1011555 w 1011555"/>
              <a:gd name="connsiteY3" fmla="*/ 217909 h 239944"/>
              <a:gd name="connsiteX0" fmla="*/ 0 w 1011555"/>
              <a:gd name="connsiteY0" fmla="*/ 216174 h 238209"/>
              <a:gd name="connsiteX1" fmla="*/ 440055 w 1011555"/>
              <a:gd name="connsiteY1" fmla="*/ 212364 h 238209"/>
              <a:gd name="connsiteX2" fmla="*/ 979170 w 1011555"/>
              <a:gd name="connsiteY2" fmla="*/ 14244 h 238209"/>
              <a:gd name="connsiteX3" fmla="*/ 1011555 w 1011555"/>
              <a:gd name="connsiteY3" fmla="*/ 216174 h 238209"/>
              <a:gd name="connsiteX0" fmla="*/ 0 w 1016157"/>
              <a:gd name="connsiteY0" fmla="*/ 216174 h 238209"/>
              <a:gd name="connsiteX1" fmla="*/ 440055 w 1016157"/>
              <a:gd name="connsiteY1" fmla="*/ 212364 h 238209"/>
              <a:gd name="connsiteX2" fmla="*/ 979170 w 1016157"/>
              <a:gd name="connsiteY2" fmla="*/ 14244 h 238209"/>
              <a:gd name="connsiteX3" fmla="*/ 1011555 w 1016157"/>
              <a:gd name="connsiteY3" fmla="*/ 216174 h 238209"/>
              <a:gd name="connsiteX0" fmla="*/ 0 w 1011837"/>
              <a:gd name="connsiteY0" fmla="*/ 216174 h 238209"/>
              <a:gd name="connsiteX1" fmla="*/ 440055 w 1011837"/>
              <a:gd name="connsiteY1" fmla="*/ 212364 h 238209"/>
              <a:gd name="connsiteX2" fmla="*/ 979170 w 1011837"/>
              <a:gd name="connsiteY2" fmla="*/ 14244 h 238209"/>
              <a:gd name="connsiteX3" fmla="*/ 1011555 w 1011837"/>
              <a:gd name="connsiteY3" fmla="*/ 216174 h 238209"/>
              <a:gd name="connsiteX0" fmla="*/ 0 w 1011837"/>
              <a:gd name="connsiteY0" fmla="*/ 207691 h 229726"/>
              <a:gd name="connsiteX1" fmla="*/ 440055 w 1011837"/>
              <a:gd name="connsiteY1" fmla="*/ 203881 h 229726"/>
              <a:gd name="connsiteX2" fmla="*/ 979170 w 1011837"/>
              <a:gd name="connsiteY2" fmla="*/ 5761 h 229726"/>
              <a:gd name="connsiteX3" fmla="*/ 1011555 w 1011837"/>
              <a:gd name="connsiteY3" fmla="*/ 207691 h 229726"/>
              <a:gd name="connsiteX0" fmla="*/ 0 w 1011837"/>
              <a:gd name="connsiteY0" fmla="*/ 207691 h 244111"/>
              <a:gd name="connsiteX1" fmla="*/ 440055 w 1011837"/>
              <a:gd name="connsiteY1" fmla="*/ 203881 h 244111"/>
              <a:gd name="connsiteX2" fmla="*/ 979170 w 1011837"/>
              <a:gd name="connsiteY2" fmla="*/ 5761 h 244111"/>
              <a:gd name="connsiteX3" fmla="*/ 1011555 w 1011837"/>
              <a:gd name="connsiteY3" fmla="*/ 207691 h 244111"/>
              <a:gd name="connsiteX0" fmla="*/ 0 w 1011837"/>
              <a:gd name="connsiteY0" fmla="*/ 209173 h 245593"/>
              <a:gd name="connsiteX1" fmla="*/ 440055 w 1011837"/>
              <a:gd name="connsiteY1" fmla="*/ 205363 h 245593"/>
              <a:gd name="connsiteX2" fmla="*/ 979170 w 1011837"/>
              <a:gd name="connsiteY2" fmla="*/ 7243 h 245593"/>
              <a:gd name="connsiteX3" fmla="*/ 1011555 w 1011837"/>
              <a:gd name="connsiteY3" fmla="*/ 209173 h 245593"/>
            </a:gdLst>
            <a:ahLst/>
            <a:cxnLst>
              <a:cxn ang="0">
                <a:pos x="connsiteX0" y="connsiteY0"/>
              </a:cxn>
              <a:cxn ang="0">
                <a:pos x="connsiteX1" y="connsiteY1"/>
              </a:cxn>
              <a:cxn ang="0">
                <a:pos x="connsiteX2" y="connsiteY2"/>
              </a:cxn>
              <a:cxn ang="0">
                <a:pos x="connsiteX3" y="connsiteY3"/>
              </a:cxn>
            </a:cxnLst>
            <a:rect l="l" t="t" r="r" b="b"/>
            <a:pathLst>
              <a:path w="1011837" h="245593">
                <a:moveTo>
                  <a:pt x="0" y="209173"/>
                </a:moveTo>
                <a:cubicBezTo>
                  <a:pt x="146685" y="207903"/>
                  <a:pt x="295275" y="294263"/>
                  <a:pt x="440055" y="205363"/>
                </a:cubicBezTo>
                <a:cubicBezTo>
                  <a:pt x="755650" y="29468"/>
                  <a:pt x="817880" y="-20697"/>
                  <a:pt x="979170" y="7243"/>
                </a:cubicBezTo>
                <a:cubicBezTo>
                  <a:pt x="1031240" y="47248"/>
                  <a:pt x="1003300" y="117733"/>
                  <a:pt x="1011555" y="209173"/>
                </a:cubicBezTo>
              </a:path>
            </a:pathLst>
          </a:cu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TextBox 93"/>
          <p:cNvSpPr txBox="1"/>
          <p:nvPr/>
        </p:nvSpPr>
        <p:spPr>
          <a:xfrm>
            <a:off x="1241942" y="5549066"/>
            <a:ext cx="689713" cy="677108"/>
          </a:xfrm>
          <a:prstGeom prst="rect">
            <a:avLst/>
          </a:prstGeom>
          <a:noFill/>
        </p:spPr>
        <p:txBody>
          <a:bodyPr wrap="square" rtlCol="0">
            <a:spAutoFit/>
          </a:bodyPr>
          <a:lstStyle/>
          <a:p>
            <a:pPr algn="ctr"/>
            <a:r>
              <a:rPr lang="en-US" sz="1200" b="1" dirty="0" smtClean="0">
                <a:latin typeface="Times New Roman" panose="02020603050405020304" pitchFamily="18" charset="0"/>
                <a:cs typeface="Times New Roman" panose="02020603050405020304" pitchFamily="18" charset="0"/>
              </a:rPr>
              <a:t>output tensor</a:t>
            </a:r>
          </a:p>
          <a:p>
            <a:pPr algn="ctr"/>
            <a:r>
              <a:rPr lang="en-US" sz="1400" b="1" dirty="0" smtClean="0">
                <a:solidFill>
                  <a:srgbClr val="FF0000"/>
                </a:solidFill>
                <a:latin typeface="Times New Roman" panose="02020603050405020304" pitchFamily="18" charset="0"/>
                <a:cs typeface="Times New Roman" panose="02020603050405020304" pitchFamily="18" charset="0"/>
              </a:rPr>
              <a:t>o9</a:t>
            </a:r>
            <a:endParaRPr lang="en-US" sz="1400" b="1" dirty="0">
              <a:solidFill>
                <a:srgbClr val="FF0000"/>
              </a:solidFill>
              <a:latin typeface="Times New Roman" panose="02020603050405020304" pitchFamily="18" charset="0"/>
              <a:cs typeface="Times New Roman" panose="02020603050405020304" pitchFamily="18" charset="0"/>
            </a:endParaRPr>
          </a:p>
        </p:txBody>
      </p:sp>
      <p:sp>
        <p:nvSpPr>
          <p:cNvPr id="95" name="Freeform 94"/>
          <p:cNvSpPr/>
          <p:nvPr/>
        </p:nvSpPr>
        <p:spPr>
          <a:xfrm>
            <a:off x="1727716" y="5982996"/>
            <a:ext cx="946785" cy="165436"/>
          </a:xfrm>
          <a:custGeom>
            <a:avLst/>
            <a:gdLst>
              <a:gd name="connsiteX0" fmla="*/ 946785 w 948690"/>
              <a:gd name="connsiteY0" fmla="*/ 0 h 99060"/>
              <a:gd name="connsiteX1" fmla="*/ 948690 w 948690"/>
              <a:gd name="connsiteY1" fmla="*/ 99060 h 99060"/>
              <a:gd name="connsiteX2" fmla="*/ 0 w 948690"/>
              <a:gd name="connsiteY2" fmla="*/ 99060 h 99060"/>
              <a:gd name="connsiteX0" fmla="*/ 946785 w 948690"/>
              <a:gd name="connsiteY0" fmla="*/ 0 h 152400"/>
              <a:gd name="connsiteX1" fmla="*/ 948690 w 948690"/>
              <a:gd name="connsiteY1" fmla="*/ 99060 h 152400"/>
              <a:gd name="connsiteX2" fmla="*/ 0 w 948690"/>
              <a:gd name="connsiteY2" fmla="*/ 99060 h 152400"/>
              <a:gd name="connsiteX0" fmla="*/ 946785 w 946785"/>
              <a:gd name="connsiteY0" fmla="*/ 0 h 165436"/>
              <a:gd name="connsiteX1" fmla="*/ 904875 w 946785"/>
              <a:gd name="connsiteY1" fmla="*/ 116205 h 165436"/>
              <a:gd name="connsiteX2" fmla="*/ 0 w 946785"/>
              <a:gd name="connsiteY2" fmla="*/ 99060 h 165436"/>
              <a:gd name="connsiteX0" fmla="*/ 946785 w 946785"/>
              <a:gd name="connsiteY0" fmla="*/ 0 h 165436"/>
              <a:gd name="connsiteX1" fmla="*/ 904875 w 946785"/>
              <a:gd name="connsiteY1" fmla="*/ 116205 h 165436"/>
              <a:gd name="connsiteX2" fmla="*/ 0 w 946785"/>
              <a:gd name="connsiteY2" fmla="*/ 99060 h 165436"/>
            </a:gdLst>
            <a:ahLst/>
            <a:cxnLst>
              <a:cxn ang="0">
                <a:pos x="connsiteX0" y="connsiteY0"/>
              </a:cxn>
              <a:cxn ang="0">
                <a:pos x="connsiteX1" y="connsiteY1"/>
              </a:cxn>
              <a:cxn ang="0">
                <a:pos x="connsiteX2" y="connsiteY2"/>
              </a:cxn>
            </a:cxnLst>
            <a:rect l="l" t="t" r="r" b="b"/>
            <a:pathLst>
              <a:path w="946785" h="165436">
                <a:moveTo>
                  <a:pt x="946785" y="0"/>
                </a:moveTo>
                <a:cubicBezTo>
                  <a:pt x="932815" y="38735"/>
                  <a:pt x="958850" y="88900"/>
                  <a:pt x="904875" y="116205"/>
                </a:cubicBezTo>
                <a:cubicBezTo>
                  <a:pt x="571500" y="236220"/>
                  <a:pt x="316230" y="99060"/>
                  <a:pt x="0" y="99060"/>
                </a:cubicBezTo>
              </a:path>
            </a:pathLst>
          </a:cu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79" name="Picture 78"/>
          <p:cNvPicPr>
            <a:picLocks noChangeAspect="1"/>
          </p:cNvPicPr>
          <p:nvPr/>
        </p:nvPicPr>
        <p:blipFill>
          <a:blip r:embed="rId3"/>
          <a:stretch>
            <a:fillRect/>
          </a:stretch>
        </p:blipFill>
        <p:spPr>
          <a:xfrm>
            <a:off x="40584" y="5417660"/>
            <a:ext cx="1256575" cy="939919"/>
          </a:xfrm>
          <a:prstGeom prst="rect">
            <a:avLst/>
          </a:prstGeom>
        </p:spPr>
      </p:pic>
      <p:pic>
        <p:nvPicPr>
          <p:cNvPr id="27" name="Pictur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393" y="1093309"/>
            <a:ext cx="1256575" cy="942431"/>
          </a:xfrm>
          <a:prstGeom prst="rect">
            <a:avLst/>
          </a:prstGeom>
        </p:spPr>
      </p:pic>
      <p:sp>
        <p:nvSpPr>
          <p:cNvPr id="71" name="Rectangle 70"/>
          <p:cNvSpPr/>
          <p:nvPr/>
        </p:nvSpPr>
        <p:spPr>
          <a:xfrm>
            <a:off x="3407245" y="1498649"/>
            <a:ext cx="1554523" cy="47548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7" name="Rectangle 76"/>
          <p:cNvSpPr/>
          <p:nvPr/>
        </p:nvSpPr>
        <p:spPr>
          <a:xfrm>
            <a:off x="6351163" y="1498649"/>
            <a:ext cx="1554523" cy="47548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2" name="Rectangle 81"/>
          <p:cNvSpPr/>
          <p:nvPr/>
        </p:nvSpPr>
        <p:spPr>
          <a:xfrm>
            <a:off x="3882370" y="1772966"/>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00" dirty="0" smtClean="0">
                <a:solidFill>
                  <a:schemeClr val="tx1"/>
                </a:solidFill>
              </a:rPr>
              <a:t>conv2dHls</a:t>
            </a:r>
            <a:endParaRPr lang="en-US" sz="1000" dirty="0">
              <a:solidFill>
                <a:schemeClr val="tx1"/>
              </a:solidFill>
            </a:endParaRPr>
          </a:p>
        </p:txBody>
      </p:sp>
      <p:sp>
        <p:nvSpPr>
          <p:cNvPr id="83" name="Rectangle 82"/>
          <p:cNvSpPr/>
          <p:nvPr/>
        </p:nvSpPr>
        <p:spPr>
          <a:xfrm>
            <a:off x="3882370" y="1955844"/>
            <a:ext cx="731512" cy="18287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solidFill>
            </a:endParaRPr>
          </a:p>
        </p:txBody>
      </p:sp>
      <p:sp>
        <p:nvSpPr>
          <p:cNvPr id="84" name="TextBox 83"/>
          <p:cNvSpPr txBox="1"/>
          <p:nvPr/>
        </p:nvSpPr>
        <p:spPr>
          <a:xfrm>
            <a:off x="4613882" y="1773017"/>
            <a:ext cx="321865" cy="246221"/>
          </a:xfrm>
          <a:prstGeom prst="rect">
            <a:avLst/>
          </a:prstGeom>
          <a:noFill/>
        </p:spPr>
        <p:txBody>
          <a:bodyPr wrap="square" rtlCol="0">
            <a:spAutoFit/>
          </a:bodyPr>
          <a:lstStyle/>
          <a:p>
            <a:r>
              <a:rPr lang="en-US" sz="1000" b="1" dirty="0">
                <a:latin typeface="Times New Roman" panose="02020603050405020304" pitchFamily="18" charset="0"/>
                <a:cs typeface="Times New Roman" panose="02020603050405020304" pitchFamily="18" charset="0"/>
              </a:rPr>
              <a:t>1</a:t>
            </a:r>
          </a:p>
        </p:txBody>
      </p:sp>
      <p:sp>
        <p:nvSpPr>
          <p:cNvPr id="85" name="TextBox 84"/>
          <p:cNvSpPr txBox="1"/>
          <p:nvPr/>
        </p:nvSpPr>
        <p:spPr>
          <a:xfrm>
            <a:off x="4613882" y="1955894"/>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2</a:t>
            </a:r>
            <a:endParaRPr lang="en-US" sz="1000" b="1" dirty="0">
              <a:latin typeface="Times New Roman" panose="02020603050405020304" pitchFamily="18" charset="0"/>
              <a:cs typeface="Times New Roman" panose="02020603050405020304" pitchFamily="18" charset="0"/>
            </a:endParaRPr>
          </a:p>
        </p:txBody>
      </p:sp>
      <p:sp>
        <p:nvSpPr>
          <p:cNvPr id="86" name="Freeform 85"/>
          <p:cNvSpPr/>
          <p:nvPr/>
        </p:nvSpPr>
        <p:spPr>
          <a:xfrm>
            <a:off x="2673728" y="1533235"/>
            <a:ext cx="1580406" cy="341149"/>
          </a:xfrm>
          <a:custGeom>
            <a:avLst/>
            <a:gdLst>
              <a:gd name="connsiteX0" fmla="*/ 0 w 1011555"/>
              <a:gd name="connsiteY0" fmla="*/ 154305 h 154305"/>
              <a:gd name="connsiteX1" fmla="*/ 375285 w 1011555"/>
              <a:gd name="connsiteY1" fmla="*/ 152400 h 154305"/>
              <a:gd name="connsiteX2" fmla="*/ 1003935 w 1011555"/>
              <a:gd name="connsiteY2" fmla="*/ 0 h 154305"/>
              <a:gd name="connsiteX3" fmla="*/ 1011555 w 1011555"/>
              <a:gd name="connsiteY3" fmla="*/ 154305 h 154305"/>
              <a:gd name="connsiteX0" fmla="*/ 0 w 1011555"/>
              <a:gd name="connsiteY0" fmla="*/ 154305 h 154305"/>
              <a:gd name="connsiteX1" fmla="*/ 440055 w 1011555"/>
              <a:gd name="connsiteY1" fmla="*/ 150495 h 154305"/>
              <a:gd name="connsiteX2" fmla="*/ 1003935 w 1011555"/>
              <a:gd name="connsiteY2" fmla="*/ 0 h 154305"/>
              <a:gd name="connsiteX3" fmla="*/ 1011555 w 1011555"/>
              <a:gd name="connsiteY3" fmla="*/ 154305 h 154305"/>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74281 h 196316"/>
              <a:gd name="connsiteX1" fmla="*/ 440055 w 1011555"/>
              <a:gd name="connsiteY1" fmla="*/ 170471 h 196316"/>
              <a:gd name="connsiteX2" fmla="*/ 1003935 w 1011555"/>
              <a:gd name="connsiteY2" fmla="*/ 19976 h 196316"/>
              <a:gd name="connsiteX3" fmla="*/ 1011555 w 1011555"/>
              <a:gd name="connsiteY3" fmla="*/ 174281 h 196316"/>
              <a:gd name="connsiteX0" fmla="*/ 0 w 1023539"/>
              <a:gd name="connsiteY0" fmla="*/ 174281 h 196316"/>
              <a:gd name="connsiteX1" fmla="*/ 440055 w 1023539"/>
              <a:gd name="connsiteY1" fmla="*/ 170471 h 196316"/>
              <a:gd name="connsiteX2" fmla="*/ 1003935 w 1023539"/>
              <a:gd name="connsiteY2" fmla="*/ 19976 h 196316"/>
              <a:gd name="connsiteX3" fmla="*/ 1011555 w 1023539"/>
              <a:gd name="connsiteY3" fmla="*/ 174281 h 196316"/>
              <a:gd name="connsiteX0" fmla="*/ 0 w 1019752"/>
              <a:gd name="connsiteY0" fmla="*/ 193971 h 216006"/>
              <a:gd name="connsiteX1" fmla="*/ 440055 w 1019752"/>
              <a:gd name="connsiteY1" fmla="*/ 190161 h 216006"/>
              <a:gd name="connsiteX2" fmla="*/ 998220 w 1019752"/>
              <a:gd name="connsiteY2" fmla="*/ 16806 h 216006"/>
              <a:gd name="connsiteX3" fmla="*/ 1011555 w 1019752"/>
              <a:gd name="connsiteY3" fmla="*/ 193971 h 216006"/>
              <a:gd name="connsiteX0" fmla="*/ 0 w 1018125"/>
              <a:gd name="connsiteY0" fmla="*/ 193971 h 216006"/>
              <a:gd name="connsiteX1" fmla="*/ 440055 w 1018125"/>
              <a:gd name="connsiteY1" fmla="*/ 190161 h 216006"/>
              <a:gd name="connsiteX2" fmla="*/ 998220 w 1018125"/>
              <a:gd name="connsiteY2" fmla="*/ 16806 h 216006"/>
              <a:gd name="connsiteX3" fmla="*/ 1011555 w 1018125"/>
              <a:gd name="connsiteY3" fmla="*/ 193971 h 216006"/>
              <a:gd name="connsiteX0" fmla="*/ 0 w 1011555"/>
              <a:gd name="connsiteY0" fmla="*/ 217909 h 239944"/>
              <a:gd name="connsiteX1" fmla="*/ 440055 w 1011555"/>
              <a:gd name="connsiteY1" fmla="*/ 214099 h 239944"/>
              <a:gd name="connsiteX2" fmla="*/ 965835 w 1011555"/>
              <a:gd name="connsiteY2" fmla="*/ 14074 h 239944"/>
              <a:gd name="connsiteX3" fmla="*/ 1011555 w 1011555"/>
              <a:gd name="connsiteY3" fmla="*/ 217909 h 239944"/>
              <a:gd name="connsiteX0" fmla="*/ 0 w 1011555"/>
              <a:gd name="connsiteY0" fmla="*/ 216174 h 238209"/>
              <a:gd name="connsiteX1" fmla="*/ 440055 w 1011555"/>
              <a:gd name="connsiteY1" fmla="*/ 212364 h 238209"/>
              <a:gd name="connsiteX2" fmla="*/ 979170 w 1011555"/>
              <a:gd name="connsiteY2" fmla="*/ 14244 h 238209"/>
              <a:gd name="connsiteX3" fmla="*/ 1011555 w 1011555"/>
              <a:gd name="connsiteY3" fmla="*/ 216174 h 238209"/>
              <a:gd name="connsiteX0" fmla="*/ 0 w 1016157"/>
              <a:gd name="connsiteY0" fmla="*/ 216174 h 238209"/>
              <a:gd name="connsiteX1" fmla="*/ 440055 w 1016157"/>
              <a:gd name="connsiteY1" fmla="*/ 212364 h 238209"/>
              <a:gd name="connsiteX2" fmla="*/ 979170 w 1016157"/>
              <a:gd name="connsiteY2" fmla="*/ 14244 h 238209"/>
              <a:gd name="connsiteX3" fmla="*/ 1011555 w 1016157"/>
              <a:gd name="connsiteY3" fmla="*/ 216174 h 238209"/>
              <a:gd name="connsiteX0" fmla="*/ 0 w 1011837"/>
              <a:gd name="connsiteY0" fmla="*/ 216174 h 238209"/>
              <a:gd name="connsiteX1" fmla="*/ 440055 w 1011837"/>
              <a:gd name="connsiteY1" fmla="*/ 212364 h 238209"/>
              <a:gd name="connsiteX2" fmla="*/ 979170 w 1011837"/>
              <a:gd name="connsiteY2" fmla="*/ 14244 h 238209"/>
              <a:gd name="connsiteX3" fmla="*/ 1011555 w 1011837"/>
              <a:gd name="connsiteY3" fmla="*/ 216174 h 238209"/>
              <a:gd name="connsiteX0" fmla="*/ 0 w 1011837"/>
              <a:gd name="connsiteY0" fmla="*/ 207691 h 229726"/>
              <a:gd name="connsiteX1" fmla="*/ 440055 w 1011837"/>
              <a:gd name="connsiteY1" fmla="*/ 203881 h 229726"/>
              <a:gd name="connsiteX2" fmla="*/ 979170 w 1011837"/>
              <a:gd name="connsiteY2" fmla="*/ 5761 h 229726"/>
              <a:gd name="connsiteX3" fmla="*/ 1011555 w 1011837"/>
              <a:gd name="connsiteY3" fmla="*/ 207691 h 229726"/>
              <a:gd name="connsiteX0" fmla="*/ 0 w 1011837"/>
              <a:gd name="connsiteY0" fmla="*/ 207691 h 244111"/>
              <a:gd name="connsiteX1" fmla="*/ 440055 w 1011837"/>
              <a:gd name="connsiteY1" fmla="*/ 203881 h 244111"/>
              <a:gd name="connsiteX2" fmla="*/ 979170 w 1011837"/>
              <a:gd name="connsiteY2" fmla="*/ 5761 h 244111"/>
              <a:gd name="connsiteX3" fmla="*/ 1011555 w 1011837"/>
              <a:gd name="connsiteY3" fmla="*/ 207691 h 244111"/>
              <a:gd name="connsiteX0" fmla="*/ 0 w 1011837"/>
              <a:gd name="connsiteY0" fmla="*/ 209173 h 245593"/>
              <a:gd name="connsiteX1" fmla="*/ 440055 w 1011837"/>
              <a:gd name="connsiteY1" fmla="*/ 205363 h 245593"/>
              <a:gd name="connsiteX2" fmla="*/ 979170 w 1011837"/>
              <a:gd name="connsiteY2" fmla="*/ 7243 h 245593"/>
              <a:gd name="connsiteX3" fmla="*/ 1011555 w 1011837"/>
              <a:gd name="connsiteY3" fmla="*/ 209173 h 245593"/>
              <a:gd name="connsiteX0" fmla="*/ 0 w 1580406"/>
              <a:gd name="connsiteY0" fmla="*/ 267789 h 270919"/>
              <a:gd name="connsiteX1" fmla="*/ 1008624 w 1580406"/>
              <a:gd name="connsiteY1" fmla="*/ 205363 h 270919"/>
              <a:gd name="connsiteX2" fmla="*/ 1547739 w 1580406"/>
              <a:gd name="connsiteY2" fmla="*/ 7243 h 270919"/>
              <a:gd name="connsiteX3" fmla="*/ 1580124 w 1580406"/>
              <a:gd name="connsiteY3" fmla="*/ 209173 h 270919"/>
              <a:gd name="connsiteX0" fmla="*/ 0 w 1580406"/>
              <a:gd name="connsiteY0" fmla="*/ 267789 h 341149"/>
              <a:gd name="connsiteX1" fmla="*/ 1008624 w 1580406"/>
              <a:gd name="connsiteY1" fmla="*/ 205363 h 341149"/>
              <a:gd name="connsiteX2" fmla="*/ 1547739 w 1580406"/>
              <a:gd name="connsiteY2" fmla="*/ 7243 h 341149"/>
              <a:gd name="connsiteX3" fmla="*/ 1580124 w 1580406"/>
              <a:gd name="connsiteY3" fmla="*/ 209173 h 341149"/>
            </a:gdLst>
            <a:ahLst/>
            <a:cxnLst>
              <a:cxn ang="0">
                <a:pos x="connsiteX0" y="connsiteY0"/>
              </a:cxn>
              <a:cxn ang="0">
                <a:pos x="connsiteX1" y="connsiteY1"/>
              </a:cxn>
              <a:cxn ang="0">
                <a:pos x="connsiteX2" y="connsiteY2"/>
              </a:cxn>
              <a:cxn ang="0">
                <a:pos x="connsiteX3" y="connsiteY3"/>
              </a:cxn>
            </a:cxnLst>
            <a:rect l="l" t="t" r="r" b="b"/>
            <a:pathLst>
              <a:path w="1580406" h="341149">
                <a:moveTo>
                  <a:pt x="0" y="267789"/>
                </a:moveTo>
                <a:cubicBezTo>
                  <a:pt x="99792" y="424781"/>
                  <a:pt x="863844" y="294263"/>
                  <a:pt x="1008624" y="205363"/>
                </a:cubicBezTo>
                <a:cubicBezTo>
                  <a:pt x="1324219" y="29468"/>
                  <a:pt x="1386449" y="-20697"/>
                  <a:pt x="1547739" y="7243"/>
                </a:cubicBezTo>
                <a:cubicBezTo>
                  <a:pt x="1599809" y="47248"/>
                  <a:pt x="1571869" y="117733"/>
                  <a:pt x="1580124" y="209173"/>
                </a:cubicBezTo>
              </a:path>
            </a:pathLst>
          </a:cu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Freeform 86"/>
          <p:cNvSpPr/>
          <p:nvPr/>
        </p:nvSpPr>
        <p:spPr>
          <a:xfrm flipH="1">
            <a:off x="2679443" y="1925199"/>
            <a:ext cx="1568683" cy="354831"/>
          </a:xfrm>
          <a:custGeom>
            <a:avLst/>
            <a:gdLst>
              <a:gd name="connsiteX0" fmla="*/ 0 w 1011555"/>
              <a:gd name="connsiteY0" fmla="*/ 154305 h 154305"/>
              <a:gd name="connsiteX1" fmla="*/ 375285 w 1011555"/>
              <a:gd name="connsiteY1" fmla="*/ 152400 h 154305"/>
              <a:gd name="connsiteX2" fmla="*/ 1003935 w 1011555"/>
              <a:gd name="connsiteY2" fmla="*/ 0 h 154305"/>
              <a:gd name="connsiteX3" fmla="*/ 1011555 w 1011555"/>
              <a:gd name="connsiteY3" fmla="*/ 154305 h 154305"/>
              <a:gd name="connsiteX0" fmla="*/ 0 w 1011555"/>
              <a:gd name="connsiteY0" fmla="*/ 154305 h 154305"/>
              <a:gd name="connsiteX1" fmla="*/ 440055 w 1011555"/>
              <a:gd name="connsiteY1" fmla="*/ 150495 h 154305"/>
              <a:gd name="connsiteX2" fmla="*/ 1003935 w 1011555"/>
              <a:gd name="connsiteY2" fmla="*/ 0 h 154305"/>
              <a:gd name="connsiteX3" fmla="*/ 1011555 w 1011555"/>
              <a:gd name="connsiteY3" fmla="*/ 154305 h 154305"/>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74281 h 196316"/>
              <a:gd name="connsiteX1" fmla="*/ 440055 w 1011555"/>
              <a:gd name="connsiteY1" fmla="*/ 170471 h 196316"/>
              <a:gd name="connsiteX2" fmla="*/ 1003935 w 1011555"/>
              <a:gd name="connsiteY2" fmla="*/ 19976 h 196316"/>
              <a:gd name="connsiteX3" fmla="*/ 1011555 w 1011555"/>
              <a:gd name="connsiteY3" fmla="*/ 174281 h 196316"/>
              <a:gd name="connsiteX0" fmla="*/ 0 w 1023539"/>
              <a:gd name="connsiteY0" fmla="*/ 174281 h 196316"/>
              <a:gd name="connsiteX1" fmla="*/ 440055 w 1023539"/>
              <a:gd name="connsiteY1" fmla="*/ 170471 h 196316"/>
              <a:gd name="connsiteX2" fmla="*/ 1003935 w 1023539"/>
              <a:gd name="connsiteY2" fmla="*/ 19976 h 196316"/>
              <a:gd name="connsiteX3" fmla="*/ 1011555 w 1023539"/>
              <a:gd name="connsiteY3" fmla="*/ 174281 h 196316"/>
              <a:gd name="connsiteX0" fmla="*/ 0 w 1019752"/>
              <a:gd name="connsiteY0" fmla="*/ 193971 h 216006"/>
              <a:gd name="connsiteX1" fmla="*/ 440055 w 1019752"/>
              <a:gd name="connsiteY1" fmla="*/ 190161 h 216006"/>
              <a:gd name="connsiteX2" fmla="*/ 998220 w 1019752"/>
              <a:gd name="connsiteY2" fmla="*/ 16806 h 216006"/>
              <a:gd name="connsiteX3" fmla="*/ 1011555 w 1019752"/>
              <a:gd name="connsiteY3" fmla="*/ 193971 h 216006"/>
              <a:gd name="connsiteX0" fmla="*/ 0 w 1018125"/>
              <a:gd name="connsiteY0" fmla="*/ 193971 h 216006"/>
              <a:gd name="connsiteX1" fmla="*/ 440055 w 1018125"/>
              <a:gd name="connsiteY1" fmla="*/ 190161 h 216006"/>
              <a:gd name="connsiteX2" fmla="*/ 998220 w 1018125"/>
              <a:gd name="connsiteY2" fmla="*/ 16806 h 216006"/>
              <a:gd name="connsiteX3" fmla="*/ 1011555 w 1018125"/>
              <a:gd name="connsiteY3" fmla="*/ 193971 h 216006"/>
              <a:gd name="connsiteX0" fmla="*/ 0 w 1011555"/>
              <a:gd name="connsiteY0" fmla="*/ 217909 h 239944"/>
              <a:gd name="connsiteX1" fmla="*/ 440055 w 1011555"/>
              <a:gd name="connsiteY1" fmla="*/ 214099 h 239944"/>
              <a:gd name="connsiteX2" fmla="*/ 965835 w 1011555"/>
              <a:gd name="connsiteY2" fmla="*/ 14074 h 239944"/>
              <a:gd name="connsiteX3" fmla="*/ 1011555 w 1011555"/>
              <a:gd name="connsiteY3" fmla="*/ 217909 h 239944"/>
              <a:gd name="connsiteX0" fmla="*/ 0 w 1011555"/>
              <a:gd name="connsiteY0" fmla="*/ 216174 h 238209"/>
              <a:gd name="connsiteX1" fmla="*/ 440055 w 1011555"/>
              <a:gd name="connsiteY1" fmla="*/ 212364 h 238209"/>
              <a:gd name="connsiteX2" fmla="*/ 979170 w 1011555"/>
              <a:gd name="connsiteY2" fmla="*/ 14244 h 238209"/>
              <a:gd name="connsiteX3" fmla="*/ 1011555 w 1011555"/>
              <a:gd name="connsiteY3" fmla="*/ 216174 h 238209"/>
              <a:gd name="connsiteX0" fmla="*/ 0 w 1016157"/>
              <a:gd name="connsiteY0" fmla="*/ 216174 h 238209"/>
              <a:gd name="connsiteX1" fmla="*/ 440055 w 1016157"/>
              <a:gd name="connsiteY1" fmla="*/ 212364 h 238209"/>
              <a:gd name="connsiteX2" fmla="*/ 979170 w 1016157"/>
              <a:gd name="connsiteY2" fmla="*/ 14244 h 238209"/>
              <a:gd name="connsiteX3" fmla="*/ 1011555 w 1016157"/>
              <a:gd name="connsiteY3" fmla="*/ 216174 h 238209"/>
              <a:gd name="connsiteX0" fmla="*/ 0 w 1011837"/>
              <a:gd name="connsiteY0" fmla="*/ 216174 h 238209"/>
              <a:gd name="connsiteX1" fmla="*/ 440055 w 1011837"/>
              <a:gd name="connsiteY1" fmla="*/ 212364 h 238209"/>
              <a:gd name="connsiteX2" fmla="*/ 979170 w 1011837"/>
              <a:gd name="connsiteY2" fmla="*/ 14244 h 238209"/>
              <a:gd name="connsiteX3" fmla="*/ 1011555 w 1011837"/>
              <a:gd name="connsiteY3" fmla="*/ 216174 h 238209"/>
              <a:gd name="connsiteX0" fmla="*/ 0 w 1011837"/>
              <a:gd name="connsiteY0" fmla="*/ 207691 h 229726"/>
              <a:gd name="connsiteX1" fmla="*/ 440055 w 1011837"/>
              <a:gd name="connsiteY1" fmla="*/ 203881 h 229726"/>
              <a:gd name="connsiteX2" fmla="*/ 979170 w 1011837"/>
              <a:gd name="connsiteY2" fmla="*/ 5761 h 229726"/>
              <a:gd name="connsiteX3" fmla="*/ 1011555 w 1011837"/>
              <a:gd name="connsiteY3" fmla="*/ 207691 h 229726"/>
              <a:gd name="connsiteX0" fmla="*/ 0 w 1011837"/>
              <a:gd name="connsiteY0" fmla="*/ 207691 h 244111"/>
              <a:gd name="connsiteX1" fmla="*/ 440055 w 1011837"/>
              <a:gd name="connsiteY1" fmla="*/ 203881 h 244111"/>
              <a:gd name="connsiteX2" fmla="*/ 979170 w 1011837"/>
              <a:gd name="connsiteY2" fmla="*/ 5761 h 244111"/>
              <a:gd name="connsiteX3" fmla="*/ 1011555 w 1011837"/>
              <a:gd name="connsiteY3" fmla="*/ 207691 h 244111"/>
              <a:gd name="connsiteX0" fmla="*/ 0 w 1011837"/>
              <a:gd name="connsiteY0" fmla="*/ 209173 h 245593"/>
              <a:gd name="connsiteX1" fmla="*/ 440055 w 1011837"/>
              <a:gd name="connsiteY1" fmla="*/ 205363 h 245593"/>
              <a:gd name="connsiteX2" fmla="*/ 979170 w 1011837"/>
              <a:gd name="connsiteY2" fmla="*/ 7243 h 245593"/>
              <a:gd name="connsiteX3" fmla="*/ 1011555 w 1011837"/>
              <a:gd name="connsiteY3" fmla="*/ 209173 h 245593"/>
              <a:gd name="connsiteX0" fmla="*/ 0 w 1580406"/>
              <a:gd name="connsiteY0" fmla="*/ 267789 h 270919"/>
              <a:gd name="connsiteX1" fmla="*/ 1008624 w 1580406"/>
              <a:gd name="connsiteY1" fmla="*/ 205363 h 270919"/>
              <a:gd name="connsiteX2" fmla="*/ 1547739 w 1580406"/>
              <a:gd name="connsiteY2" fmla="*/ 7243 h 270919"/>
              <a:gd name="connsiteX3" fmla="*/ 1580124 w 1580406"/>
              <a:gd name="connsiteY3" fmla="*/ 209173 h 270919"/>
              <a:gd name="connsiteX0" fmla="*/ 0 w 1580406"/>
              <a:gd name="connsiteY0" fmla="*/ 267789 h 341149"/>
              <a:gd name="connsiteX1" fmla="*/ 1008624 w 1580406"/>
              <a:gd name="connsiteY1" fmla="*/ 205363 h 341149"/>
              <a:gd name="connsiteX2" fmla="*/ 1547739 w 1580406"/>
              <a:gd name="connsiteY2" fmla="*/ 7243 h 341149"/>
              <a:gd name="connsiteX3" fmla="*/ 1580124 w 1580406"/>
              <a:gd name="connsiteY3" fmla="*/ 209173 h 341149"/>
              <a:gd name="connsiteX0" fmla="*/ 0 w 1568683"/>
              <a:gd name="connsiteY0" fmla="*/ 215035 h 305182"/>
              <a:gd name="connsiteX1" fmla="*/ 996901 w 1568683"/>
              <a:gd name="connsiteY1" fmla="*/ 205363 h 305182"/>
              <a:gd name="connsiteX2" fmla="*/ 1536016 w 1568683"/>
              <a:gd name="connsiteY2" fmla="*/ 7243 h 305182"/>
              <a:gd name="connsiteX3" fmla="*/ 1568401 w 1568683"/>
              <a:gd name="connsiteY3" fmla="*/ 209173 h 305182"/>
              <a:gd name="connsiteX0" fmla="*/ 0 w 1568683"/>
              <a:gd name="connsiteY0" fmla="*/ 215035 h 325313"/>
              <a:gd name="connsiteX1" fmla="*/ 996901 w 1568683"/>
              <a:gd name="connsiteY1" fmla="*/ 205363 h 325313"/>
              <a:gd name="connsiteX2" fmla="*/ 1536016 w 1568683"/>
              <a:gd name="connsiteY2" fmla="*/ 7243 h 325313"/>
              <a:gd name="connsiteX3" fmla="*/ 1568401 w 1568683"/>
              <a:gd name="connsiteY3" fmla="*/ 209173 h 325313"/>
              <a:gd name="connsiteX0" fmla="*/ 0 w 1568683"/>
              <a:gd name="connsiteY0" fmla="*/ 211668 h 354831"/>
              <a:gd name="connsiteX1" fmla="*/ 475225 w 1568683"/>
              <a:gd name="connsiteY1" fmla="*/ 278196 h 354831"/>
              <a:gd name="connsiteX2" fmla="*/ 1536016 w 1568683"/>
              <a:gd name="connsiteY2" fmla="*/ 3876 h 354831"/>
              <a:gd name="connsiteX3" fmla="*/ 1568401 w 1568683"/>
              <a:gd name="connsiteY3" fmla="*/ 205806 h 354831"/>
            </a:gdLst>
            <a:ahLst/>
            <a:cxnLst>
              <a:cxn ang="0">
                <a:pos x="connsiteX0" y="connsiteY0"/>
              </a:cxn>
              <a:cxn ang="0">
                <a:pos x="connsiteX1" y="connsiteY1"/>
              </a:cxn>
              <a:cxn ang="0">
                <a:pos x="connsiteX2" y="connsiteY2"/>
              </a:cxn>
              <a:cxn ang="0">
                <a:pos x="connsiteX3" y="connsiteY3"/>
              </a:cxn>
            </a:cxnLst>
            <a:rect l="l" t="t" r="r" b="b"/>
            <a:pathLst>
              <a:path w="1568683" h="354831">
                <a:moveTo>
                  <a:pt x="0" y="211668"/>
                </a:moveTo>
                <a:cubicBezTo>
                  <a:pt x="145" y="415553"/>
                  <a:pt x="330445" y="367096"/>
                  <a:pt x="475225" y="278196"/>
                </a:cubicBezTo>
                <a:cubicBezTo>
                  <a:pt x="790820" y="102301"/>
                  <a:pt x="1374726" y="-24064"/>
                  <a:pt x="1536016" y="3876"/>
                </a:cubicBezTo>
                <a:cubicBezTo>
                  <a:pt x="1588086" y="43881"/>
                  <a:pt x="1560146" y="114366"/>
                  <a:pt x="1568401" y="205806"/>
                </a:cubicBezTo>
              </a:path>
            </a:pathLst>
          </a:cu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TextBox 87"/>
          <p:cNvSpPr txBox="1"/>
          <p:nvPr/>
        </p:nvSpPr>
        <p:spPr>
          <a:xfrm>
            <a:off x="4419280" y="1498649"/>
            <a:ext cx="689713" cy="276999"/>
          </a:xfrm>
          <a:prstGeom prst="rect">
            <a:avLst/>
          </a:prstGeom>
          <a:noFill/>
        </p:spPr>
        <p:txBody>
          <a:bodyPr wrap="square" rtlCol="0">
            <a:spAutoFit/>
          </a:bodyPr>
          <a:lstStyle/>
          <a:p>
            <a:pPr algn="ctr"/>
            <a:r>
              <a:rPr lang="en-US" sz="1200" b="1" dirty="0" smtClean="0">
                <a:latin typeface="Times New Roman" panose="02020603050405020304" pitchFamily="18" charset="0"/>
                <a:cs typeface="Times New Roman" panose="02020603050405020304" pitchFamily="18" charset="0"/>
              </a:rPr>
              <a:t>layer</a:t>
            </a:r>
            <a:endParaRPr lang="en-US" sz="1200" b="1"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3847318" y="1924172"/>
            <a:ext cx="914400" cy="246221"/>
          </a:xfrm>
          <a:prstGeom prst="rect">
            <a:avLst/>
          </a:prstGeom>
          <a:noFill/>
        </p:spPr>
        <p:txBody>
          <a:bodyPr wrap="square" rtlCol="0">
            <a:spAutoFit/>
          </a:bodyPr>
          <a:lstStyle/>
          <a:p>
            <a:r>
              <a:rPr lang="en-US" sz="1000" dirty="0" err="1" smtClean="0"/>
              <a:t>maxpoolHls</a:t>
            </a:r>
            <a:endParaRPr lang="en-US" sz="1000" dirty="0"/>
          </a:p>
        </p:txBody>
      </p:sp>
      <p:sp>
        <p:nvSpPr>
          <p:cNvPr id="89" name="TextBox 88"/>
          <p:cNvSpPr txBox="1"/>
          <p:nvPr/>
        </p:nvSpPr>
        <p:spPr>
          <a:xfrm>
            <a:off x="3248159" y="1498649"/>
            <a:ext cx="689713" cy="276999"/>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s</a:t>
            </a:r>
            <a:r>
              <a:rPr lang="en-US" sz="1200" b="1" dirty="0" smtClean="0">
                <a:latin typeface="Times New Roman" panose="02020603050405020304" pitchFamily="18" charset="0"/>
                <a:cs typeface="Times New Roman" panose="02020603050405020304" pitchFamily="18" charset="0"/>
              </a:rPr>
              <a:t>tage</a:t>
            </a:r>
            <a:endParaRPr lang="en-US" sz="1200" b="1" dirty="0">
              <a:latin typeface="Times New Roman" panose="02020603050405020304" pitchFamily="18" charset="0"/>
              <a:cs typeface="Times New Roman" panose="02020603050405020304" pitchFamily="18" charset="0"/>
            </a:endParaRPr>
          </a:p>
        </p:txBody>
      </p:sp>
      <p:sp>
        <p:nvSpPr>
          <p:cNvPr id="90" name="TextBox 89"/>
          <p:cNvSpPr txBox="1"/>
          <p:nvPr/>
        </p:nvSpPr>
        <p:spPr>
          <a:xfrm>
            <a:off x="3389238" y="1772966"/>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1</a:t>
            </a:r>
          </a:p>
        </p:txBody>
      </p:sp>
      <p:sp>
        <p:nvSpPr>
          <p:cNvPr id="91" name="TextBox 90"/>
          <p:cNvSpPr txBox="1"/>
          <p:nvPr/>
        </p:nvSpPr>
        <p:spPr>
          <a:xfrm>
            <a:off x="3425115" y="1041454"/>
            <a:ext cx="1371645" cy="523220"/>
          </a:xfrm>
          <a:prstGeom prst="rect">
            <a:avLst/>
          </a:prstGeom>
          <a:noFill/>
        </p:spPr>
        <p:txBody>
          <a:bodyPr wrap="square" rtlCol="0">
            <a:spAutoFit/>
          </a:bodyPr>
          <a:lstStyle/>
          <a:p>
            <a:pPr algn="ctr"/>
            <a:r>
              <a:rPr lang="en-US" sz="1400" b="1" dirty="0" smtClean="0">
                <a:latin typeface="Times New Roman" panose="02020603050405020304" pitchFamily="18" charset="0"/>
                <a:cs typeface="Times New Roman" panose="02020603050405020304" pitchFamily="18" charset="0"/>
              </a:rPr>
              <a:t>HLS C++</a:t>
            </a:r>
            <a:br>
              <a:rPr lang="en-US" sz="1400" b="1" dirty="0" smtClean="0">
                <a:latin typeface="Times New Roman" panose="02020603050405020304" pitchFamily="18" charset="0"/>
                <a:cs typeface="Times New Roman" panose="02020603050405020304" pitchFamily="18" charset="0"/>
              </a:rPr>
            </a:br>
            <a:r>
              <a:rPr lang="en-US" sz="1400" b="1" dirty="0" smtClean="0">
                <a:latin typeface="Times New Roman" panose="02020603050405020304" pitchFamily="18" charset="0"/>
                <a:cs typeface="Times New Roman" panose="02020603050405020304" pitchFamily="18" charset="0"/>
              </a:rPr>
              <a:t>code block</a:t>
            </a:r>
            <a:endParaRPr lang="en-US" sz="1400" b="1" dirty="0">
              <a:latin typeface="Times New Roman" panose="02020603050405020304" pitchFamily="18" charset="0"/>
              <a:cs typeface="Times New Roman" panose="02020603050405020304" pitchFamily="18" charset="0"/>
            </a:endParaRPr>
          </a:p>
        </p:txBody>
      </p:sp>
      <p:sp>
        <p:nvSpPr>
          <p:cNvPr id="96" name="Rectangle 95"/>
          <p:cNvSpPr/>
          <p:nvPr/>
        </p:nvSpPr>
        <p:spPr>
          <a:xfrm>
            <a:off x="6808418" y="1772916"/>
            <a:ext cx="731512" cy="368388"/>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000" dirty="0">
              <a:solidFill>
                <a:schemeClr val="tx1"/>
              </a:solidFill>
            </a:endParaRPr>
          </a:p>
        </p:txBody>
      </p:sp>
      <p:sp>
        <p:nvSpPr>
          <p:cNvPr id="142" name="TextBox 141"/>
          <p:cNvSpPr txBox="1"/>
          <p:nvPr/>
        </p:nvSpPr>
        <p:spPr>
          <a:xfrm>
            <a:off x="5711150" y="1224332"/>
            <a:ext cx="689713" cy="677108"/>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i</a:t>
            </a:r>
            <a:r>
              <a:rPr lang="en-US" sz="1200" b="1" dirty="0" smtClean="0">
                <a:latin typeface="Times New Roman" panose="02020603050405020304" pitchFamily="18" charset="0"/>
                <a:cs typeface="Times New Roman" panose="02020603050405020304" pitchFamily="18" charset="0"/>
              </a:rPr>
              <a:t>nput tensor</a:t>
            </a:r>
          </a:p>
          <a:p>
            <a:pPr algn="ctr"/>
            <a:r>
              <a:rPr lang="en-US" sz="1400" b="1" dirty="0">
                <a:solidFill>
                  <a:srgbClr val="FF0000"/>
                </a:solidFill>
                <a:latin typeface="Times New Roman" panose="02020603050405020304" pitchFamily="18" charset="0"/>
                <a:cs typeface="Times New Roman" panose="02020603050405020304" pitchFamily="18" charset="0"/>
              </a:rPr>
              <a:t>x</a:t>
            </a:r>
          </a:p>
        </p:txBody>
      </p:sp>
      <p:sp>
        <p:nvSpPr>
          <p:cNvPr id="143" name="Freeform 142"/>
          <p:cNvSpPr/>
          <p:nvPr/>
        </p:nvSpPr>
        <p:spPr>
          <a:xfrm>
            <a:off x="6162567" y="1567585"/>
            <a:ext cx="1011837" cy="245593"/>
          </a:xfrm>
          <a:custGeom>
            <a:avLst/>
            <a:gdLst>
              <a:gd name="connsiteX0" fmla="*/ 0 w 1011555"/>
              <a:gd name="connsiteY0" fmla="*/ 154305 h 154305"/>
              <a:gd name="connsiteX1" fmla="*/ 375285 w 1011555"/>
              <a:gd name="connsiteY1" fmla="*/ 152400 h 154305"/>
              <a:gd name="connsiteX2" fmla="*/ 1003935 w 1011555"/>
              <a:gd name="connsiteY2" fmla="*/ 0 h 154305"/>
              <a:gd name="connsiteX3" fmla="*/ 1011555 w 1011555"/>
              <a:gd name="connsiteY3" fmla="*/ 154305 h 154305"/>
              <a:gd name="connsiteX0" fmla="*/ 0 w 1011555"/>
              <a:gd name="connsiteY0" fmla="*/ 154305 h 154305"/>
              <a:gd name="connsiteX1" fmla="*/ 440055 w 1011555"/>
              <a:gd name="connsiteY1" fmla="*/ 150495 h 154305"/>
              <a:gd name="connsiteX2" fmla="*/ 1003935 w 1011555"/>
              <a:gd name="connsiteY2" fmla="*/ 0 h 154305"/>
              <a:gd name="connsiteX3" fmla="*/ 1011555 w 1011555"/>
              <a:gd name="connsiteY3" fmla="*/ 154305 h 154305"/>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74281 h 196316"/>
              <a:gd name="connsiteX1" fmla="*/ 440055 w 1011555"/>
              <a:gd name="connsiteY1" fmla="*/ 170471 h 196316"/>
              <a:gd name="connsiteX2" fmla="*/ 1003935 w 1011555"/>
              <a:gd name="connsiteY2" fmla="*/ 19976 h 196316"/>
              <a:gd name="connsiteX3" fmla="*/ 1011555 w 1011555"/>
              <a:gd name="connsiteY3" fmla="*/ 174281 h 196316"/>
              <a:gd name="connsiteX0" fmla="*/ 0 w 1023539"/>
              <a:gd name="connsiteY0" fmla="*/ 174281 h 196316"/>
              <a:gd name="connsiteX1" fmla="*/ 440055 w 1023539"/>
              <a:gd name="connsiteY1" fmla="*/ 170471 h 196316"/>
              <a:gd name="connsiteX2" fmla="*/ 1003935 w 1023539"/>
              <a:gd name="connsiteY2" fmla="*/ 19976 h 196316"/>
              <a:gd name="connsiteX3" fmla="*/ 1011555 w 1023539"/>
              <a:gd name="connsiteY3" fmla="*/ 174281 h 196316"/>
              <a:gd name="connsiteX0" fmla="*/ 0 w 1019752"/>
              <a:gd name="connsiteY0" fmla="*/ 193971 h 216006"/>
              <a:gd name="connsiteX1" fmla="*/ 440055 w 1019752"/>
              <a:gd name="connsiteY1" fmla="*/ 190161 h 216006"/>
              <a:gd name="connsiteX2" fmla="*/ 998220 w 1019752"/>
              <a:gd name="connsiteY2" fmla="*/ 16806 h 216006"/>
              <a:gd name="connsiteX3" fmla="*/ 1011555 w 1019752"/>
              <a:gd name="connsiteY3" fmla="*/ 193971 h 216006"/>
              <a:gd name="connsiteX0" fmla="*/ 0 w 1018125"/>
              <a:gd name="connsiteY0" fmla="*/ 193971 h 216006"/>
              <a:gd name="connsiteX1" fmla="*/ 440055 w 1018125"/>
              <a:gd name="connsiteY1" fmla="*/ 190161 h 216006"/>
              <a:gd name="connsiteX2" fmla="*/ 998220 w 1018125"/>
              <a:gd name="connsiteY2" fmla="*/ 16806 h 216006"/>
              <a:gd name="connsiteX3" fmla="*/ 1011555 w 1018125"/>
              <a:gd name="connsiteY3" fmla="*/ 193971 h 216006"/>
              <a:gd name="connsiteX0" fmla="*/ 0 w 1011555"/>
              <a:gd name="connsiteY0" fmla="*/ 217909 h 239944"/>
              <a:gd name="connsiteX1" fmla="*/ 440055 w 1011555"/>
              <a:gd name="connsiteY1" fmla="*/ 214099 h 239944"/>
              <a:gd name="connsiteX2" fmla="*/ 965835 w 1011555"/>
              <a:gd name="connsiteY2" fmla="*/ 14074 h 239944"/>
              <a:gd name="connsiteX3" fmla="*/ 1011555 w 1011555"/>
              <a:gd name="connsiteY3" fmla="*/ 217909 h 239944"/>
              <a:gd name="connsiteX0" fmla="*/ 0 w 1011555"/>
              <a:gd name="connsiteY0" fmla="*/ 216174 h 238209"/>
              <a:gd name="connsiteX1" fmla="*/ 440055 w 1011555"/>
              <a:gd name="connsiteY1" fmla="*/ 212364 h 238209"/>
              <a:gd name="connsiteX2" fmla="*/ 979170 w 1011555"/>
              <a:gd name="connsiteY2" fmla="*/ 14244 h 238209"/>
              <a:gd name="connsiteX3" fmla="*/ 1011555 w 1011555"/>
              <a:gd name="connsiteY3" fmla="*/ 216174 h 238209"/>
              <a:gd name="connsiteX0" fmla="*/ 0 w 1016157"/>
              <a:gd name="connsiteY0" fmla="*/ 216174 h 238209"/>
              <a:gd name="connsiteX1" fmla="*/ 440055 w 1016157"/>
              <a:gd name="connsiteY1" fmla="*/ 212364 h 238209"/>
              <a:gd name="connsiteX2" fmla="*/ 979170 w 1016157"/>
              <a:gd name="connsiteY2" fmla="*/ 14244 h 238209"/>
              <a:gd name="connsiteX3" fmla="*/ 1011555 w 1016157"/>
              <a:gd name="connsiteY3" fmla="*/ 216174 h 238209"/>
              <a:gd name="connsiteX0" fmla="*/ 0 w 1011837"/>
              <a:gd name="connsiteY0" fmla="*/ 216174 h 238209"/>
              <a:gd name="connsiteX1" fmla="*/ 440055 w 1011837"/>
              <a:gd name="connsiteY1" fmla="*/ 212364 h 238209"/>
              <a:gd name="connsiteX2" fmla="*/ 979170 w 1011837"/>
              <a:gd name="connsiteY2" fmla="*/ 14244 h 238209"/>
              <a:gd name="connsiteX3" fmla="*/ 1011555 w 1011837"/>
              <a:gd name="connsiteY3" fmla="*/ 216174 h 238209"/>
              <a:gd name="connsiteX0" fmla="*/ 0 w 1011837"/>
              <a:gd name="connsiteY0" fmla="*/ 207691 h 229726"/>
              <a:gd name="connsiteX1" fmla="*/ 440055 w 1011837"/>
              <a:gd name="connsiteY1" fmla="*/ 203881 h 229726"/>
              <a:gd name="connsiteX2" fmla="*/ 979170 w 1011837"/>
              <a:gd name="connsiteY2" fmla="*/ 5761 h 229726"/>
              <a:gd name="connsiteX3" fmla="*/ 1011555 w 1011837"/>
              <a:gd name="connsiteY3" fmla="*/ 207691 h 229726"/>
              <a:gd name="connsiteX0" fmla="*/ 0 w 1011837"/>
              <a:gd name="connsiteY0" fmla="*/ 207691 h 244111"/>
              <a:gd name="connsiteX1" fmla="*/ 440055 w 1011837"/>
              <a:gd name="connsiteY1" fmla="*/ 203881 h 244111"/>
              <a:gd name="connsiteX2" fmla="*/ 979170 w 1011837"/>
              <a:gd name="connsiteY2" fmla="*/ 5761 h 244111"/>
              <a:gd name="connsiteX3" fmla="*/ 1011555 w 1011837"/>
              <a:gd name="connsiteY3" fmla="*/ 207691 h 244111"/>
              <a:gd name="connsiteX0" fmla="*/ 0 w 1011837"/>
              <a:gd name="connsiteY0" fmla="*/ 209173 h 245593"/>
              <a:gd name="connsiteX1" fmla="*/ 440055 w 1011837"/>
              <a:gd name="connsiteY1" fmla="*/ 205363 h 245593"/>
              <a:gd name="connsiteX2" fmla="*/ 979170 w 1011837"/>
              <a:gd name="connsiteY2" fmla="*/ 7243 h 245593"/>
              <a:gd name="connsiteX3" fmla="*/ 1011555 w 1011837"/>
              <a:gd name="connsiteY3" fmla="*/ 209173 h 245593"/>
            </a:gdLst>
            <a:ahLst/>
            <a:cxnLst>
              <a:cxn ang="0">
                <a:pos x="connsiteX0" y="connsiteY0"/>
              </a:cxn>
              <a:cxn ang="0">
                <a:pos x="connsiteX1" y="connsiteY1"/>
              </a:cxn>
              <a:cxn ang="0">
                <a:pos x="connsiteX2" y="connsiteY2"/>
              </a:cxn>
              <a:cxn ang="0">
                <a:pos x="connsiteX3" y="connsiteY3"/>
              </a:cxn>
            </a:cxnLst>
            <a:rect l="l" t="t" r="r" b="b"/>
            <a:pathLst>
              <a:path w="1011837" h="245593">
                <a:moveTo>
                  <a:pt x="0" y="209173"/>
                </a:moveTo>
                <a:cubicBezTo>
                  <a:pt x="146685" y="207903"/>
                  <a:pt x="295275" y="294263"/>
                  <a:pt x="440055" y="205363"/>
                </a:cubicBezTo>
                <a:cubicBezTo>
                  <a:pt x="755650" y="29468"/>
                  <a:pt x="817880" y="-20697"/>
                  <a:pt x="979170" y="7243"/>
                </a:cubicBezTo>
                <a:cubicBezTo>
                  <a:pt x="1031240" y="47248"/>
                  <a:pt x="1003300" y="117733"/>
                  <a:pt x="1011555" y="209173"/>
                </a:cubicBezTo>
              </a:path>
            </a:pathLst>
          </a:cu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4" name="TextBox 143"/>
          <p:cNvSpPr txBox="1"/>
          <p:nvPr/>
        </p:nvSpPr>
        <p:spPr>
          <a:xfrm>
            <a:off x="5741563" y="5549066"/>
            <a:ext cx="689713" cy="677108"/>
          </a:xfrm>
          <a:prstGeom prst="rect">
            <a:avLst/>
          </a:prstGeom>
          <a:noFill/>
        </p:spPr>
        <p:txBody>
          <a:bodyPr wrap="square" rtlCol="0">
            <a:spAutoFit/>
          </a:bodyPr>
          <a:lstStyle/>
          <a:p>
            <a:pPr algn="ctr"/>
            <a:r>
              <a:rPr lang="en-US" sz="1200" b="1" dirty="0" smtClean="0">
                <a:latin typeface="Times New Roman" panose="02020603050405020304" pitchFamily="18" charset="0"/>
                <a:cs typeface="Times New Roman" panose="02020603050405020304" pitchFamily="18" charset="0"/>
              </a:rPr>
              <a:t>output tensor</a:t>
            </a:r>
          </a:p>
          <a:p>
            <a:pPr algn="ctr"/>
            <a:r>
              <a:rPr lang="en-US" sz="1400" b="1" dirty="0" smtClean="0">
                <a:solidFill>
                  <a:srgbClr val="FF0000"/>
                </a:solidFill>
                <a:latin typeface="Times New Roman" panose="02020603050405020304" pitchFamily="18" charset="0"/>
                <a:cs typeface="Times New Roman" panose="02020603050405020304" pitchFamily="18" charset="0"/>
              </a:rPr>
              <a:t>o9</a:t>
            </a:r>
            <a:endParaRPr lang="en-US" sz="1400" b="1" dirty="0">
              <a:solidFill>
                <a:srgbClr val="FF0000"/>
              </a:solidFill>
              <a:latin typeface="Times New Roman" panose="02020603050405020304" pitchFamily="18" charset="0"/>
              <a:cs typeface="Times New Roman" panose="02020603050405020304" pitchFamily="18" charset="0"/>
            </a:endParaRPr>
          </a:p>
        </p:txBody>
      </p:sp>
      <p:sp>
        <p:nvSpPr>
          <p:cNvPr id="145" name="Freeform 144"/>
          <p:cNvSpPr/>
          <p:nvPr/>
        </p:nvSpPr>
        <p:spPr>
          <a:xfrm>
            <a:off x="6227337" y="5982996"/>
            <a:ext cx="946785" cy="165436"/>
          </a:xfrm>
          <a:custGeom>
            <a:avLst/>
            <a:gdLst>
              <a:gd name="connsiteX0" fmla="*/ 946785 w 948690"/>
              <a:gd name="connsiteY0" fmla="*/ 0 h 99060"/>
              <a:gd name="connsiteX1" fmla="*/ 948690 w 948690"/>
              <a:gd name="connsiteY1" fmla="*/ 99060 h 99060"/>
              <a:gd name="connsiteX2" fmla="*/ 0 w 948690"/>
              <a:gd name="connsiteY2" fmla="*/ 99060 h 99060"/>
              <a:gd name="connsiteX0" fmla="*/ 946785 w 948690"/>
              <a:gd name="connsiteY0" fmla="*/ 0 h 152400"/>
              <a:gd name="connsiteX1" fmla="*/ 948690 w 948690"/>
              <a:gd name="connsiteY1" fmla="*/ 99060 h 152400"/>
              <a:gd name="connsiteX2" fmla="*/ 0 w 948690"/>
              <a:gd name="connsiteY2" fmla="*/ 99060 h 152400"/>
              <a:gd name="connsiteX0" fmla="*/ 946785 w 946785"/>
              <a:gd name="connsiteY0" fmla="*/ 0 h 165436"/>
              <a:gd name="connsiteX1" fmla="*/ 904875 w 946785"/>
              <a:gd name="connsiteY1" fmla="*/ 116205 h 165436"/>
              <a:gd name="connsiteX2" fmla="*/ 0 w 946785"/>
              <a:gd name="connsiteY2" fmla="*/ 99060 h 165436"/>
              <a:gd name="connsiteX0" fmla="*/ 946785 w 946785"/>
              <a:gd name="connsiteY0" fmla="*/ 0 h 165436"/>
              <a:gd name="connsiteX1" fmla="*/ 904875 w 946785"/>
              <a:gd name="connsiteY1" fmla="*/ 116205 h 165436"/>
              <a:gd name="connsiteX2" fmla="*/ 0 w 946785"/>
              <a:gd name="connsiteY2" fmla="*/ 99060 h 165436"/>
            </a:gdLst>
            <a:ahLst/>
            <a:cxnLst>
              <a:cxn ang="0">
                <a:pos x="connsiteX0" y="connsiteY0"/>
              </a:cxn>
              <a:cxn ang="0">
                <a:pos x="connsiteX1" y="connsiteY1"/>
              </a:cxn>
              <a:cxn ang="0">
                <a:pos x="connsiteX2" y="connsiteY2"/>
              </a:cxn>
            </a:cxnLst>
            <a:rect l="l" t="t" r="r" b="b"/>
            <a:pathLst>
              <a:path w="946785" h="165436">
                <a:moveTo>
                  <a:pt x="946785" y="0"/>
                </a:moveTo>
                <a:cubicBezTo>
                  <a:pt x="932815" y="38735"/>
                  <a:pt x="958850" y="88900"/>
                  <a:pt x="904875" y="116205"/>
                </a:cubicBezTo>
                <a:cubicBezTo>
                  <a:pt x="571500" y="236220"/>
                  <a:pt x="316230" y="99060"/>
                  <a:pt x="0" y="99060"/>
                </a:cubicBezTo>
              </a:path>
            </a:pathLst>
          </a:cu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7" name="TextBox 146"/>
          <p:cNvSpPr txBox="1"/>
          <p:nvPr/>
        </p:nvSpPr>
        <p:spPr>
          <a:xfrm>
            <a:off x="6351223" y="1041454"/>
            <a:ext cx="1371645" cy="523220"/>
          </a:xfrm>
          <a:prstGeom prst="rect">
            <a:avLst/>
          </a:prstGeom>
          <a:noFill/>
        </p:spPr>
        <p:txBody>
          <a:bodyPr wrap="square" rtlCol="0">
            <a:spAutoFit/>
          </a:bodyPr>
          <a:lstStyle/>
          <a:p>
            <a:pPr algn="ctr"/>
            <a:r>
              <a:rPr lang="en-US" sz="1400" b="1" dirty="0" err="1" smtClean="0">
                <a:latin typeface="Times New Roman" panose="02020603050405020304" pitchFamily="18" charset="0"/>
                <a:cs typeface="Times New Roman" panose="02020603050405020304" pitchFamily="18" charset="0"/>
              </a:rPr>
              <a:t>TensorFlow</a:t>
            </a:r>
            <a:r>
              <a:rPr lang="en-US" sz="1400" b="1" dirty="0" smtClean="0">
                <a:latin typeface="Times New Roman" panose="02020603050405020304" pitchFamily="18" charset="0"/>
                <a:cs typeface="Times New Roman" panose="02020603050405020304" pitchFamily="18" charset="0"/>
              </a:rPr>
              <a:t/>
            </a:r>
            <a:br>
              <a:rPr lang="en-US" sz="1400" b="1" dirty="0" smtClean="0">
                <a:latin typeface="Times New Roman" panose="02020603050405020304" pitchFamily="18" charset="0"/>
                <a:cs typeface="Times New Roman" panose="02020603050405020304" pitchFamily="18" charset="0"/>
              </a:rPr>
            </a:br>
            <a:r>
              <a:rPr lang="en-US" sz="1400" b="1" dirty="0" err="1" smtClean="0">
                <a:latin typeface="Times New Roman" panose="02020603050405020304" pitchFamily="18" charset="0"/>
                <a:cs typeface="Times New Roman" panose="02020603050405020304" pitchFamily="18" charset="0"/>
              </a:rPr>
              <a:t>testbench</a:t>
            </a:r>
            <a:endParaRPr lang="en-US" sz="1400" b="1" dirty="0">
              <a:latin typeface="Times New Roman" panose="02020603050405020304" pitchFamily="18" charset="0"/>
              <a:cs typeface="Times New Roman" panose="02020603050405020304" pitchFamily="18" charset="0"/>
            </a:endParaRPr>
          </a:p>
        </p:txBody>
      </p:sp>
      <p:sp>
        <p:nvSpPr>
          <p:cNvPr id="148" name="TextBox 147"/>
          <p:cNvSpPr txBox="1"/>
          <p:nvPr/>
        </p:nvSpPr>
        <p:spPr>
          <a:xfrm>
            <a:off x="1870712" y="6278891"/>
            <a:ext cx="3091056" cy="307777"/>
          </a:xfrm>
          <a:prstGeom prst="rect">
            <a:avLst/>
          </a:prstGeom>
          <a:noFill/>
        </p:spPr>
        <p:txBody>
          <a:bodyPr wrap="square" rtlCol="0">
            <a:spAutoFit/>
          </a:bodyPr>
          <a:lstStyle/>
          <a:p>
            <a:pPr algn="ctr"/>
            <a:r>
              <a:rPr lang="en-US" sz="1400" b="1" dirty="0" smtClean="0">
                <a:latin typeface="Times New Roman" panose="02020603050405020304" pitchFamily="18" charset="0"/>
                <a:cs typeface="Times New Roman" panose="02020603050405020304" pitchFamily="18" charset="0"/>
              </a:rPr>
              <a:t>1-stage breakout</a:t>
            </a:r>
            <a:endParaRPr lang="en-US" sz="1400" b="1" dirty="0">
              <a:latin typeface="Times New Roman" panose="02020603050405020304" pitchFamily="18" charset="0"/>
              <a:cs typeface="Times New Roman" panose="02020603050405020304" pitchFamily="18" charset="0"/>
            </a:endParaRPr>
          </a:p>
        </p:txBody>
      </p:sp>
      <p:sp>
        <p:nvSpPr>
          <p:cNvPr id="149" name="Rectangle 148"/>
          <p:cNvSpPr/>
          <p:nvPr/>
        </p:nvSpPr>
        <p:spPr>
          <a:xfrm>
            <a:off x="7905419" y="1498599"/>
            <a:ext cx="1554523" cy="47548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50" name="Rectangle 149"/>
          <p:cNvSpPr/>
          <p:nvPr/>
        </p:nvSpPr>
        <p:spPr>
          <a:xfrm>
            <a:off x="8064773" y="1772916"/>
            <a:ext cx="1261736" cy="1554513"/>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91440" indent="-91440">
              <a:buFont typeface="Wingdings" panose="05000000000000000000" pitchFamily="2" charset="2"/>
              <a:buChar char="§"/>
            </a:pPr>
            <a:endParaRPr lang="en-US" sz="1000" dirty="0" smtClean="0">
              <a:solidFill>
                <a:schemeClr val="tx1"/>
              </a:solidFill>
            </a:endParaRPr>
          </a:p>
          <a:p>
            <a:pPr marL="91440" indent="-91440">
              <a:buFont typeface="Wingdings" panose="05000000000000000000" pitchFamily="2" charset="2"/>
              <a:buChar char="§"/>
            </a:pPr>
            <a:r>
              <a:rPr lang="en-US" sz="1000" dirty="0" smtClean="0">
                <a:solidFill>
                  <a:schemeClr val="tx1"/>
                </a:solidFill>
              </a:rPr>
              <a:t>Pre-processing of data input, weights, biases</a:t>
            </a:r>
          </a:p>
          <a:p>
            <a:pPr marL="91440" indent="-91440">
              <a:buFont typeface="Wingdings" panose="05000000000000000000" pitchFamily="2" charset="2"/>
              <a:buChar char="§"/>
            </a:pPr>
            <a:r>
              <a:rPr lang="en-US" sz="1000" dirty="0" smtClean="0">
                <a:solidFill>
                  <a:schemeClr val="tx1"/>
                </a:solidFill>
              </a:rPr>
              <a:t>Assembling inputs into </a:t>
            </a:r>
            <a:r>
              <a:rPr lang="en-US" sz="1000" dirty="0" err="1" smtClean="0">
                <a:solidFill>
                  <a:schemeClr val="tx1"/>
                </a:solidFill>
              </a:rPr>
              <a:t>AcChannel</a:t>
            </a:r>
            <a:r>
              <a:rPr lang="en-US" sz="1000" dirty="0" smtClean="0">
                <a:solidFill>
                  <a:schemeClr val="tx1"/>
                </a:solidFill>
              </a:rPr>
              <a:t> stream to feed </a:t>
            </a:r>
            <a:r>
              <a:rPr lang="en-US" sz="1000" dirty="0" err="1" smtClean="0">
                <a:solidFill>
                  <a:schemeClr val="tx1"/>
                </a:solidFill>
              </a:rPr>
              <a:t>synthesizeable</a:t>
            </a:r>
            <a:r>
              <a:rPr lang="en-US" sz="1000" dirty="0" smtClean="0">
                <a:solidFill>
                  <a:schemeClr val="tx1"/>
                </a:solidFill>
              </a:rPr>
              <a:t> algorithm</a:t>
            </a:r>
            <a:endParaRPr lang="en-US" sz="1000" dirty="0">
              <a:solidFill>
                <a:schemeClr val="tx1"/>
              </a:solidFill>
            </a:endParaRPr>
          </a:p>
        </p:txBody>
      </p:sp>
      <p:sp>
        <p:nvSpPr>
          <p:cNvPr id="158" name="TextBox 157"/>
          <p:cNvSpPr txBox="1"/>
          <p:nvPr/>
        </p:nvSpPr>
        <p:spPr>
          <a:xfrm>
            <a:off x="7923289" y="1041404"/>
            <a:ext cx="1371645" cy="523220"/>
          </a:xfrm>
          <a:prstGeom prst="rect">
            <a:avLst/>
          </a:prstGeom>
          <a:noFill/>
        </p:spPr>
        <p:txBody>
          <a:bodyPr wrap="square" rtlCol="0">
            <a:spAutoFit/>
          </a:bodyPr>
          <a:lstStyle/>
          <a:p>
            <a:pPr algn="ctr"/>
            <a:r>
              <a:rPr lang="en-US" sz="1400" b="1" dirty="0" smtClean="0">
                <a:latin typeface="Times New Roman" panose="02020603050405020304" pitchFamily="18" charset="0"/>
                <a:cs typeface="Times New Roman" panose="02020603050405020304" pitchFamily="18" charset="0"/>
              </a:rPr>
              <a:t>HLS C++</a:t>
            </a:r>
            <a:br>
              <a:rPr lang="en-US" sz="1400" b="1" dirty="0" smtClean="0">
                <a:latin typeface="Times New Roman" panose="02020603050405020304" pitchFamily="18" charset="0"/>
                <a:cs typeface="Times New Roman" panose="02020603050405020304" pitchFamily="18" charset="0"/>
              </a:rPr>
            </a:br>
            <a:r>
              <a:rPr lang="en-US" sz="1400" b="1" dirty="0" smtClean="0">
                <a:latin typeface="Times New Roman" panose="02020603050405020304" pitchFamily="18" charset="0"/>
                <a:cs typeface="Times New Roman" panose="02020603050405020304" pitchFamily="18" charset="0"/>
              </a:rPr>
              <a:t>code block</a:t>
            </a:r>
            <a:endParaRPr lang="en-US" sz="1400" b="1" dirty="0">
              <a:latin typeface="Times New Roman" panose="02020603050405020304" pitchFamily="18" charset="0"/>
              <a:cs typeface="Times New Roman" panose="02020603050405020304" pitchFamily="18" charset="0"/>
            </a:endParaRPr>
          </a:p>
        </p:txBody>
      </p:sp>
      <p:sp>
        <p:nvSpPr>
          <p:cNvPr id="159" name="Freeform 158"/>
          <p:cNvSpPr/>
          <p:nvPr/>
        </p:nvSpPr>
        <p:spPr>
          <a:xfrm>
            <a:off x="7174174" y="1523256"/>
            <a:ext cx="1580406" cy="341149"/>
          </a:xfrm>
          <a:custGeom>
            <a:avLst/>
            <a:gdLst>
              <a:gd name="connsiteX0" fmla="*/ 0 w 1011555"/>
              <a:gd name="connsiteY0" fmla="*/ 154305 h 154305"/>
              <a:gd name="connsiteX1" fmla="*/ 375285 w 1011555"/>
              <a:gd name="connsiteY1" fmla="*/ 152400 h 154305"/>
              <a:gd name="connsiteX2" fmla="*/ 1003935 w 1011555"/>
              <a:gd name="connsiteY2" fmla="*/ 0 h 154305"/>
              <a:gd name="connsiteX3" fmla="*/ 1011555 w 1011555"/>
              <a:gd name="connsiteY3" fmla="*/ 154305 h 154305"/>
              <a:gd name="connsiteX0" fmla="*/ 0 w 1011555"/>
              <a:gd name="connsiteY0" fmla="*/ 154305 h 154305"/>
              <a:gd name="connsiteX1" fmla="*/ 440055 w 1011555"/>
              <a:gd name="connsiteY1" fmla="*/ 150495 h 154305"/>
              <a:gd name="connsiteX2" fmla="*/ 1003935 w 1011555"/>
              <a:gd name="connsiteY2" fmla="*/ 0 h 154305"/>
              <a:gd name="connsiteX3" fmla="*/ 1011555 w 1011555"/>
              <a:gd name="connsiteY3" fmla="*/ 154305 h 154305"/>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74281 h 196316"/>
              <a:gd name="connsiteX1" fmla="*/ 440055 w 1011555"/>
              <a:gd name="connsiteY1" fmla="*/ 170471 h 196316"/>
              <a:gd name="connsiteX2" fmla="*/ 1003935 w 1011555"/>
              <a:gd name="connsiteY2" fmla="*/ 19976 h 196316"/>
              <a:gd name="connsiteX3" fmla="*/ 1011555 w 1011555"/>
              <a:gd name="connsiteY3" fmla="*/ 174281 h 196316"/>
              <a:gd name="connsiteX0" fmla="*/ 0 w 1023539"/>
              <a:gd name="connsiteY0" fmla="*/ 174281 h 196316"/>
              <a:gd name="connsiteX1" fmla="*/ 440055 w 1023539"/>
              <a:gd name="connsiteY1" fmla="*/ 170471 h 196316"/>
              <a:gd name="connsiteX2" fmla="*/ 1003935 w 1023539"/>
              <a:gd name="connsiteY2" fmla="*/ 19976 h 196316"/>
              <a:gd name="connsiteX3" fmla="*/ 1011555 w 1023539"/>
              <a:gd name="connsiteY3" fmla="*/ 174281 h 196316"/>
              <a:gd name="connsiteX0" fmla="*/ 0 w 1019752"/>
              <a:gd name="connsiteY0" fmla="*/ 193971 h 216006"/>
              <a:gd name="connsiteX1" fmla="*/ 440055 w 1019752"/>
              <a:gd name="connsiteY1" fmla="*/ 190161 h 216006"/>
              <a:gd name="connsiteX2" fmla="*/ 998220 w 1019752"/>
              <a:gd name="connsiteY2" fmla="*/ 16806 h 216006"/>
              <a:gd name="connsiteX3" fmla="*/ 1011555 w 1019752"/>
              <a:gd name="connsiteY3" fmla="*/ 193971 h 216006"/>
              <a:gd name="connsiteX0" fmla="*/ 0 w 1018125"/>
              <a:gd name="connsiteY0" fmla="*/ 193971 h 216006"/>
              <a:gd name="connsiteX1" fmla="*/ 440055 w 1018125"/>
              <a:gd name="connsiteY1" fmla="*/ 190161 h 216006"/>
              <a:gd name="connsiteX2" fmla="*/ 998220 w 1018125"/>
              <a:gd name="connsiteY2" fmla="*/ 16806 h 216006"/>
              <a:gd name="connsiteX3" fmla="*/ 1011555 w 1018125"/>
              <a:gd name="connsiteY3" fmla="*/ 193971 h 216006"/>
              <a:gd name="connsiteX0" fmla="*/ 0 w 1011555"/>
              <a:gd name="connsiteY0" fmla="*/ 217909 h 239944"/>
              <a:gd name="connsiteX1" fmla="*/ 440055 w 1011555"/>
              <a:gd name="connsiteY1" fmla="*/ 214099 h 239944"/>
              <a:gd name="connsiteX2" fmla="*/ 965835 w 1011555"/>
              <a:gd name="connsiteY2" fmla="*/ 14074 h 239944"/>
              <a:gd name="connsiteX3" fmla="*/ 1011555 w 1011555"/>
              <a:gd name="connsiteY3" fmla="*/ 217909 h 239944"/>
              <a:gd name="connsiteX0" fmla="*/ 0 w 1011555"/>
              <a:gd name="connsiteY0" fmla="*/ 216174 h 238209"/>
              <a:gd name="connsiteX1" fmla="*/ 440055 w 1011555"/>
              <a:gd name="connsiteY1" fmla="*/ 212364 h 238209"/>
              <a:gd name="connsiteX2" fmla="*/ 979170 w 1011555"/>
              <a:gd name="connsiteY2" fmla="*/ 14244 h 238209"/>
              <a:gd name="connsiteX3" fmla="*/ 1011555 w 1011555"/>
              <a:gd name="connsiteY3" fmla="*/ 216174 h 238209"/>
              <a:gd name="connsiteX0" fmla="*/ 0 w 1016157"/>
              <a:gd name="connsiteY0" fmla="*/ 216174 h 238209"/>
              <a:gd name="connsiteX1" fmla="*/ 440055 w 1016157"/>
              <a:gd name="connsiteY1" fmla="*/ 212364 h 238209"/>
              <a:gd name="connsiteX2" fmla="*/ 979170 w 1016157"/>
              <a:gd name="connsiteY2" fmla="*/ 14244 h 238209"/>
              <a:gd name="connsiteX3" fmla="*/ 1011555 w 1016157"/>
              <a:gd name="connsiteY3" fmla="*/ 216174 h 238209"/>
              <a:gd name="connsiteX0" fmla="*/ 0 w 1011837"/>
              <a:gd name="connsiteY0" fmla="*/ 216174 h 238209"/>
              <a:gd name="connsiteX1" fmla="*/ 440055 w 1011837"/>
              <a:gd name="connsiteY1" fmla="*/ 212364 h 238209"/>
              <a:gd name="connsiteX2" fmla="*/ 979170 w 1011837"/>
              <a:gd name="connsiteY2" fmla="*/ 14244 h 238209"/>
              <a:gd name="connsiteX3" fmla="*/ 1011555 w 1011837"/>
              <a:gd name="connsiteY3" fmla="*/ 216174 h 238209"/>
              <a:gd name="connsiteX0" fmla="*/ 0 w 1011837"/>
              <a:gd name="connsiteY0" fmla="*/ 207691 h 229726"/>
              <a:gd name="connsiteX1" fmla="*/ 440055 w 1011837"/>
              <a:gd name="connsiteY1" fmla="*/ 203881 h 229726"/>
              <a:gd name="connsiteX2" fmla="*/ 979170 w 1011837"/>
              <a:gd name="connsiteY2" fmla="*/ 5761 h 229726"/>
              <a:gd name="connsiteX3" fmla="*/ 1011555 w 1011837"/>
              <a:gd name="connsiteY3" fmla="*/ 207691 h 229726"/>
              <a:gd name="connsiteX0" fmla="*/ 0 w 1011837"/>
              <a:gd name="connsiteY0" fmla="*/ 207691 h 244111"/>
              <a:gd name="connsiteX1" fmla="*/ 440055 w 1011837"/>
              <a:gd name="connsiteY1" fmla="*/ 203881 h 244111"/>
              <a:gd name="connsiteX2" fmla="*/ 979170 w 1011837"/>
              <a:gd name="connsiteY2" fmla="*/ 5761 h 244111"/>
              <a:gd name="connsiteX3" fmla="*/ 1011555 w 1011837"/>
              <a:gd name="connsiteY3" fmla="*/ 207691 h 244111"/>
              <a:gd name="connsiteX0" fmla="*/ 0 w 1011837"/>
              <a:gd name="connsiteY0" fmla="*/ 209173 h 245593"/>
              <a:gd name="connsiteX1" fmla="*/ 440055 w 1011837"/>
              <a:gd name="connsiteY1" fmla="*/ 205363 h 245593"/>
              <a:gd name="connsiteX2" fmla="*/ 979170 w 1011837"/>
              <a:gd name="connsiteY2" fmla="*/ 7243 h 245593"/>
              <a:gd name="connsiteX3" fmla="*/ 1011555 w 1011837"/>
              <a:gd name="connsiteY3" fmla="*/ 209173 h 245593"/>
              <a:gd name="connsiteX0" fmla="*/ 0 w 1580406"/>
              <a:gd name="connsiteY0" fmla="*/ 267789 h 270919"/>
              <a:gd name="connsiteX1" fmla="*/ 1008624 w 1580406"/>
              <a:gd name="connsiteY1" fmla="*/ 205363 h 270919"/>
              <a:gd name="connsiteX2" fmla="*/ 1547739 w 1580406"/>
              <a:gd name="connsiteY2" fmla="*/ 7243 h 270919"/>
              <a:gd name="connsiteX3" fmla="*/ 1580124 w 1580406"/>
              <a:gd name="connsiteY3" fmla="*/ 209173 h 270919"/>
              <a:gd name="connsiteX0" fmla="*/ 0 w 1580406"/>
              <a:gd name="connsiteY0" fmla="*/ 267789 h 341149"/>
              <a:gd name="connsiteX1" fmla="*/ 1008624 w 1580406"/>
              <a:gd name="connsiteY1" fmla="*/ 205363 h 341149"/>
              <a:gd name="connsiteX2" fmla="*/ 1547739 w 1580406"/>
              <a:gd name="connsiteY2" fmla="*/ 7243 h 341149"/>
              <a:gd name="connsiteX3" fmla="*/ 1580124 w 1580406"/>
              <a:gd name="connsiteY3" fmla="*/ 209173 h 341149"/>
            </a:gdLst>
            <a:ahLst/>
            <a:cxnLst>
              <a:cxn ang="0">
                <a:pos x="connsiteX0" y="connsiteY0"/>
              </a:cxn>
              <a:cxn ang="0">
                <a:pos x="connsiteX1" y="connsiteY1"/>
              </a:cxn>
              <a:cxn ang="0">
                <a:pos x="connsiteX2" y="connsiteY2"/>
              </a:cxn>
              <a:cxn ang="0">
                <a:pos x="connsiteX3" y="connsiteY3"/>
              </a:cxn>
            </a:cxnLst>
            <a:rect l="l" t="t" r="r" b="b"/>
            <a:pathLst>
              <a:path w="1580406" h="341149">
                <a:moveTo>
                  <a:pt x="0" y="267789"/>
                </a:moveTo>
                <a:cubicBezTo>
                  <a:pt x="99792" y="424781"/>
                  <a:pt x="863844" y="294263"/>
                  <a:pt x="1008624" y="205363"/>
                </a:cubicBezTo>
                <a:cubicBezTo>
                  <a:pt x="1324219" y="29468"/>
                  <a:pt x="1386449" y="-20697"/>
                  <a:pt x="1547739" y="7243"/>
                </a:cubicBezTo>
                <a:cubicBezTo>
                  <a:pt x="1599809" y="47248"/>
                  <a:pt x="1571869" y="117733"/>
                  <a:pt x="1580124" y="209173"/>
                </a:cubicBezTo>
              </a:path>
            </a:pathLst>
          </a:cu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p:cNvSpPr txBox="1"/>
          <p:nvPr/>
        </p:nvSpPr>
        <p:spPr>
          <a:xfrm>
            <a:off x="8064773" y="1720495"/>
            <a:ext cx="1280620" cy="307777"/>
          </a:xfrm>
          <a:prstGeom prst="rect">
            <a:avLst/>
          </a:prstGeom>
          <a:noFill/>
        </p:spPr>
        <p:txBody>
          <a:bodyPr wrap="square" rtlCol="0">
            <a:spAutoFit/>
          </a:bodyPr>
          <a:lstStyle/>
          <a:p>
            <a:pPr algn="ctr"/>
            <a:r>
              <a:rPr lang="en-US" sz="1400" u="sng" dirty="0" smtClean="0"/>
              <a:t>Pre-processing</a:t>
            </a:r>
            <a:endParaRPr lang="en-US" sz="1400" u="sng" dirty="0"/>
          </a:p>
        </p:txBody>
      </p:sp>
      <p:sp>
        <p:nvSpPr>
          <p:cNvPr id="161" name="Rectangle 160"/>
          <p:cNvSpPr/>
          <p:nvPr/>
        </p:nvSpPr>
        <p:spPr>
          <a:xfrm>
            <a:off x="8070634" y="3601746"/>
            <a:ext cx="1261736" cy="100582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91440" indent="-91440">
              <a:buFont typeface="Wingdings" panose="05000000000000000000" pitchFamily="2" charset="2"/>
              <a:buChar char="§"/>
            </a:pPr>
            <a:endParaRPr lang="en-US" sz="1000" dirty="0" smtClean="0">
              <a:solidFill>
                <a:schemeClr val="tx1"/>
              </a:solidFill>
            </a:endParaRPr>
          </a:p>
          <a:p>
            <a:pPr marL="91440" indent="-91440">
              <a:buFont typeface="Wingdings" panose="05000000000000000000" pitchFamily="2" charset="2"/>
              <a:buChar char="§"/>
            </a:pPr>
            <a:r>
              <a:rPr lang="en-US" sz="1000" dirty="0" err="1" smtClean="0">
                <a:solidFill>
                  <a:schemeClr val="tx1"/>
                </a:solidFill>
              </a:rPr>
              <a:t>Synthesizeable</a:t>
            </a:r>
            <a:r>
              <a:rPr lang="en-US" sz="1000" dirty="0" smtClean="0">
                <a:solidFill>
                  <a:schemeClr val="tx1"/>
                </a:solidFill>
              </a:rPr>
              <a:t> hardware implementation-targeted 9-stage CNN algorithm</a:t>
            </a:r>
            <a:endParaRPr lang="en-US" sz="1000" dirty="0">
              <a:solidFill>
                <a:schemeClr val="tx1"/>
              </a:solidFill>
            </a:endParaRPr>
          </a:p>
        </p:txBody>
      </p:sp>
      <p:sp>
        <p:nvSpPr>
          <p:cNvPr id="162" name="TextBox 161"/>
          <p:cNvSpPr txBox="1"/>
          <p:nvPr/>
        </p:nvSpPr>
        <p:spPr>
          <a:xfrm>
            <a:off x="8070160" y="3528287"/>
            <a:ext cx="1280620" cy="307777"/>
          </a:xfrm>
          <a:prstGeom prst="rect">
            <a:avLst/>
          </a:prstGeom>
          <a:noFill/>
        </p:spPr>
        <p:txBody>
          <a:bodyPr wrap="square" rtlCol="0">
            <a:spAutoFit/>
          </a:bodyPr>
          <a:lstStyle/>
          <a:p>
            <a:pPr algn="ctr"/>
            <a:r>
              <a:rPr lang="en-US" sz="1400" u="sng" dirty="0" smtClean="0"/>
              <a:t>9-stage CNN</a:t>
            </a:r>
            <a:endParaRPr lang="en-US" sz="1400" u="sng" dirty="0"/>
          </a:p>
        </p:txBody>
      </p:sp>
      <p:sp>
        <p:nvSpPr>
          <p:cNvPr id="163" name="Rectangle 162"/>
          <p:cNvSpPr/>
          <p:nvPr/>
        </p:nvSpPr>
        <p:spPr>
          <a:xfrm>
            <a:off x="8074587" y="4823963"/>
            <a:ext cx="1261736" cy="1155197"/>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91440" indent="-91440">
              <a:buFont typeface="Wingdings" panose="05000000000000000000" pitchFamily="2" charset="2"/>
              <a:buChar char="§"/>
            </a:pPr>
            <a:endParaRPr lang="en-US" sz="1000" dirty="0" smtClean="0">
              <a:solidFill>
                <a:schemeClr val="tx1"/>
              </a:solidFill>
            </a:endParaRPr>
          </a:p>
          <a:p>
            <a:pPr marL="91440" indent="-91440">
              <a:buFont typeface="Wingdings" panose="05000000000000000000" pitchFamily="2" charset="2"/>
              <a:buChar char="§"/>
            </a:pPr>
            <a:r>
              <a:rPr lang="en-US" sz="1000" dirty="0" smtClean="0">
                <a:solidFill>
                  <a:schemeClr val="tx1"/>
                </a:solidFill>
              </a:rPr>
              <a:t>Post-processing of data output from </a:t>
            </a:r>
            <a:r>
              <a:rPr lang="en-US" sz="1000" dirty="0" err="1" smtClean="0">
                <a:solidFill>
                  <a:schemeClr val="tx1"/>
                </a:solidFill>
              </a:rPr>
              <a:t>AcChannel</a:t>
            </a:r>
            <a:r>
              <a:rPr lang="en-US" sz="1000" dirty="0" smtClean="0">
                <a:solidFill>
                  <a:schemeClr val="tx1"/>
                </a:solidFill>
              </a:rPr>
              <a:t> stream</a:t>
            </a:r>
          </a:p>
          <a:p>
            <a:pPr marL="91440" indent="-91440">
              <a:buFont typeface="Wingdings" panose="05000000000000000000" pitchFamily="2" charset="2"/>
              <a:buChar char="§"/>
            </a:pPr>
            <a:r>
              <a:rPr lang="en-US" sz="1000" dirty="0" smtClean="0">
                <a:solidFill>
                  <a:schemeClr val="tx1"/>
                </a:solidFill>
              </a:rPr>
              <a:t>Re-format to go back to </a:t>
            </a:r>
            <a:r>
              <a:rPr lang="en-US" sz="1000" dirty="0" err="1" smtClean="0">
                <a:solidFill>
                  <a:schemeClr val="tx1"/>
                </a:solidFill>
              </a:rPr>
              <a:t>Tensorflow</a:t>
            </a:r>
            <a:r>
              <a:rPr lang="en-US" sz="1000" dirty="0" smtClean="0">
                <a:solidFill>
                  <a:schemeClr val="tx1"/>
                </a:solidFill>
              </a:rPr>
              <a:t> </a:t>
            </a:r>
            <a:r>
              <a:rPr lang="en-US" sz="1000" dirty="0" err="1" smtClean="0">
                <a:solidFill>
                  <a:schemeClr val="tx1"/>
                </a:solidFill>
              </a:rPr>
              <a:t>testbench</a:t>
            </a:r>
            <a:endParaRPr lang="en-US" sz="1000" dirty="0">
              <a:solidFill>
                <a:schemeClr val="tx1"/>
              </a:solidFill>
            </a:endParaRPr>
          </a:p>
        </p:txBody>
      </p:sp>
      <p:sp>
        <p:nvSpPr>
          <p:cNvPr id="164" name="TextBox 163"/>
          <p:cNvSpPr txBox="1"/>
          <p:nvPr/>
        </p:nvSpPr>
        <p:spPr>
          <a:xfrm>
            <a:off x="7997125" y="4790503"/>
            <a:ext cx="1430430" cy="307777"/>
          </a:xfrm>
          <a:prstGeom prst="rect">
            <a:avLst/>
          </a:prstGeom>
          <a:noFill/>
        </p:spPr>
        <p:txBody>
          <a:bodyPr wrap="square" rtlCol="0">
            <a:spAutoFit/>
          </a:bodyPr>
          <a:lstStyle/>
          <a:p>
            <a:pPr algn="ctr"/>
            <a:r>
              <a:rPr lang="en-US" sz="1400" u="sng" dirty="0" smtClean="0"/>
              <a:t>Post-processing</a:t>
            </a:r>
            <a:endParaRPr lang="en-US" sz="1400" u="sng" dirty="0"/>
          </a:p>
        </p:txBody>
      </p:sp>
      <p:sp>
        <p:nvSpPr>
          <p:cNvPr id="165" name="Freeform 164"/>
          <p:cNvSpPr/>
          <p:nvPr/>
        </p:nvSpPr>
        <p:spPr>
          <a:xfrm flipH="1">
            <a:off x="7159954" y="5789277"/>
            <a:ext cx="1568683" cy="354831"/>
          </a:xfrm>
          <a:custGeom>
            <a:avLst/>
            <a:gdLst>
              <a:gd name="connsiteX0" fmla="*/ 0 w 1011555"/>
              <a:gd name="connsiteY0" fmla="*/ 154305 h 154305"/>
              <a:gd name="connsiteX1" fmla="*/ 375285 w 1011555"/>
              <a:gd name="connsiteY1" fmla="*/ 152400 h 154305"/>
              <a:gd name="connsiteX2" fmla="*/ 1003935 w 1011555"/>
              <a:gd name="connsiteY2" fmla="*/ 0 h 154305"/>
              <a:gd name="connsiteX3" fmla="*/ 1011555 w 1011555"/>
              <a:gd name="connsiteY3" fmla="*/ 154305 h 154305"/>
              <a:gd name="connsiteX0" fmla="*/ 0 w 1011555"/>
              <a:gd name="connsiteY0" fmla="*/ 154305 h 154305"/>
              <a:gd name="connsiteX1" fmla="*/ 440055 w 1011555"/>
              <a:gd name="connsiteY1" fmla="*/ 150495 h 154305"/>
              <a:gd name="connsiteX2" fmla="*/ 1003935 w 1011555"/>
              <a:gd name="connsiteY2" fmla="*/ 0 h 154305"/>
              <a:gd name="connsiteX3" fmla="*/ 1011555 w 1011555"/>
              <a:gd name="connsiteY3" fmla="*/ 154305 h 154305"/>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74281 h 196316"/>
              <a:gd name="connsiteX1" fmla="*/ 440055 w 1011555"/>
              <a:gd name="connsiteY1" fmla="*/ 170471 h 196316"/>
              <a:gd name="connsiteX2" fmla="*/ 1003935 w 1011555"/>
              <a:gd name="connsiteY2" fmla="*/ 19976 h 196316"/>
              <a:gd name="connsiteX3" fmla="*/ 1011555 w 1011555"/>
              <a:gd name="connsiteY3" fmla="*/ 174281 h 196316"/>
              <a:gd name="connsiteX0" fmla="*/ 0 w 1023539"/>
              <a:gd name="connsiteY0" fmla="*/ 174281 h 196316"/>
              <a:gd name="connsiteX1" fmla="*/ 440055 w 1023539"/>
              <a:gd name="connsiteY1" fmla="*/ 170471 h 196316"/>
              <a:gd name="connsiteX2" fmla="*/ 1003935 w 1023539"/>
              <a:gd name="connsiteY2" fmla="*/ 19976 h 196316"/>
              <a:gd name="connsiteX3" fmla="*/ 1011555 w 1023539"/>
              <a:gd name="connsiteY3" fmla="*/ 174281 h 196316"/>
              <a:gd name="connsiteX0" fmla="*/ 0 w 1019752"/>
              <a:gd name="connsiteY0" fmla="*/ 193971 h 216006"/>
              <a:gd name="connsiteX1" fmla="*/ 440055 w 1019752"/>
              <a:gd name="connsiteY1" fmla="*/ 190161 h 216006"/>
              <a:gd name="connsiteX2" fmla="*/ 998220 w 1019752"/>
              <a:gd name="connsiteY2" fmla="*/ 16806 h 216006"/>
              <a:gd name="connsiteX3" fmla="*/ 1011555 w 1019752"/>
              <a:gd name="connsiteY3" fmla="*/ 193971 h 216006"/>
              <a:gd name="connsiteX0" fmla="*/ 0 w 1018125"/>
              <a:gd name="connsiteY0" fmla="*/ 193971 h 216006"/>
              <a:gd name="connsiteX1" fmla="*/ 440055 w 1018125"/>
              <a:gd name="connsiteY1" fmla="*/ 190161 h 216006"/>
              <a:gd name="connsiteX2" fmla="*/ 998220 w 1018125"/>
              <a:gd name="connsiteY2" fmla="*/ 16806 h 216006"/>
              <a:gd name="connsiteX3" fmla="*/ 1011555 w 1018125"/>
              <a:gd name="connsiteY3" fmla="*/ 193971 h 216006"/>
              <a:gd name="connsiteX0" fmla="*/ 0 w 1011555"/>
              <a:gd name="connsiteY0" fmla="*/ 217909 h 239944"/>
              <a:gd name="connsiteX1" fmla="*/ 440055 w 1011555"/>
              <a:gd name="connsiteY1" fmla="*/ 214099 h 239944"/>
              <a:gd name="connsiteX2" fmla="*/ 965835 w 1011555"/>
              <a:gd name="connsiteY2" fmla="*/ 14074 h 239944"/>
              <a:gd name="connsiteX3" fmla="*/ 1011555 w 1011555"/>
              <a:gd name="connsiteY3" fmla="*/ 217909 h 239944"/>
              <a:gd name="connsiteX0" fmla="*/ 0 w 1011555"/>
              <a:gd name="connsiteY0" fmla="*/ 216174 h 238209"/>
              <a:gd name="connsiteX1" fmla="*/ 440055 w 1011555"/>
              <a:gd name="connsiteY1" fmla="*/ 212364 h 238209"/>
              <a:gd name="connsiteX2" fmla="*/ 979170 w 1011555"/>
              <a:gd name="connsiteY2" fmla="*/ 14244 h 238209"/>
              <a:gd name="connsiteX3" fmla="*/ 1011555 w 1011555"/>
              <a:gd name="connsiteY3" fmla="*/ 216174 h 238209"/>
              <a:gd name="connsiteX0" fmla="*/ 0 w 1016157"/>
              <a:gd name="connsiteY0" fmla="*/ 216174 h 238209"/>
              <a:gd name="connsiteX1" fmla="*/ 440055 w 1016157"/>
              <a:gd name="connsiteY1" fmla="*/ 212364 h 238209"/>
              <a:gd name="connsiteX2" fmla="*/ 979170 w 1016157"/>
              <a:gd name="connsiteY2" fmla="*/ 14244 h 238209"/>
              <a:gd name="connsiteX3" fmla="*/ 1011555 w 1016157"/>
              <a:gd name="connsiteY3" fmla="*/ 216174 h 238209"/>
              <a:gd name="connsiteX0" fmla="*/ 0 w 1011837"/>
              <a:gd name="connsiteY0" fmla="*/ 216174 h 238209"/>
              <a:gd name="connsiteX1" fmla="*/ 440055 w 1011837"/>
              <a:gd name="connsiteY1" fmla="*/ 212364 h 238209"/>
              <a:gd name="connsiteX2" fmla="*/ 979170 w 1011837"/>
              <a:gd name="connsiteY2" fmla="*/ 14244 h 238209"/>
              <a:gd name="connsiteX3" fmla="*/ 1011555 w 1011837"/>
              <a:gd name="connsiteY3" fmla="*/ 216174 h 238209"/>
              <a:gd name="connsiteX0" fmla="*/ 0 w 1011837"/>
              <a:gd name="connsiteY0" fmla="*/ 207691 h 229726"/>
              <a:gd name="connsiteX1" fmla="*/ 440055 w 1011837"/>
              <a:gd name="connsiteY1" fmla="*/ 203881 h 229726"/>
              <a:gd name="connsiteX2" fmla="*/ 979170 w 1011837"/>
              <a:gd name="connsiteY2" fmla="*/ 5761 h 229726"/>
              <a:gd name="connsiteX3" fmla="*/ 1011555 w 1011837"/>
              <a:gd name="connsiteY3" fmla="*/ 207691 h 229726"/>
              <a:gd name="connsiteX0" fmla="*/ 0 w 1011837"/>
              <a:gd name="connsiteY0" fmla="*/ 207691 h 244111"/>
              <a:gd name="connsiteX1" fmla="*/ 440055 w 1011837"/>
              <a:gd name="connsiteY1" fmla="*/ 203881 h 244111"/>
              <a:gd name="connsiteX2" fmla="*/ 979170 w 1011837"/>
              <a:gd name="connsiteY2" fmla="*/ 5761 h 244111"/>
              <a:gd name="connsiteX3" fmla="*/ 1011555 w 1011837"/>
              <a:gd name="connsiteY3" fmla="*/ 207691 h 244111"/>
              <a:gd name="connsiteX0" fmla="*/ 0 w 1011837"/>
              <a:gd name="connsiteY0" fmla="*/ 209173 h 245593"/>
              <a:gd name="connsiteX1" fmla="*/ 440055 w 1011837"/>
              <a:gd name="connsiteY1" fmla="*/ 205363 h 245593"/>
              <a:gd name="connsiteX2" fmla="*/ 979170 w 1011837"/>
              <a:gd name="connsiteY2" fmla="*/ 7243 h 245593"/>
              <a:gd name="connsiteX3" fmla="*/ 1011555 w 1011837"/>
              <a:gd name="connsiteY3" fmla="*/ 209173 h 245593"/>
              <a:gd name="connsiteX0" fmla="*/ 0 w 1580406"/>
              <a:gd name="connsiteY0" fmla="*/ 267789 h 270919"/>
              <a:gd name="connsiteX1" fmla="*/ 1008624 w 1580406"/>
              <a:gd name="connsiteY1" fmla="*/ 205363 h 270919"/>
              <a:gd name="connsiteX2" fmla="*/ 1547739 w 1580406"/>
              <a:gd name="connsiteY2" fmla="*/ 7243 h 270919"/>
              <a:gd name="connsiteX3" fmla="*/ 1580124 w 1580406"/>
              <a:gd name="connsiteY3" fmla="*/ 209173 h 270919"/>
              <a:gd name="connsiteX0" fmla="*/ 0 w 1580406"/>
              <a:gd name="connsiteY0" fmla="*/ 267789 h 341149"/>
              <a:gd name="connsiteX1" fmla="*/ 1008624 w 1580406"/>
              <a:gd name="connsiteY1" fmla="*/ 205363 h 341149"/>
              <a:gd name="connsiteX2" fmla="*/ 1547739 w 1580406"/>
              <a:gd name="connsiteY2" fmla="*/ 7243 h 341149"/>
              <a:gd name="connsiteX3" fmla="*/ 1580124 w 1580406"/>
              <a:gd name="connsiteY3" fmla="*/ 209173 h 341149"/>
              <a:gd name="connsiteX0" fmla="*/ 0 w 1568683"/>
              <a:gd name="connsiteY0" fmla="*/ 215035 h 305182"/>
              <a:gd name="connsiteX1" fmla="*/ 996901 w 1568683"/>
              <a:gd name="connsiteY1" fmla="*/ 205363 h 305182"/>
              <a:gd name="connsiteX2" fmla="*/ 1536016 w 1568683"/>
              <a:gd name="connsiteY2" fmla="*/ 7243 h 305182"/>
              <a:gd name="connsiteX3" fmla="*/ 1568401 w 1568683"/>
              <a:gd name="connsiteY3" fmla="*/ 209173 h 305182"/>
              <a:gd name="connsiteX0" fmla="*/ 0 w 1568683"/>
              <a:gd name="connsiteY0" fmla="*/ 215035 h 325313"/>
              <a:gd name="connsiteX1" fmla="*/ 996901 w 1568683"/>
              <a:gd name="connsiteY1" fmla="*/ 205363 h 325313"/>
              <a:gd name="connsiteX2" fmla="*/ 1536016 w 1568683"/>
              <a:gd name="connsiteY2" fmla="*/ 7243 h 325313"/>
              <a:gd name="connsiteX3" fmla="*/ 1568401 w 1568683"/>
              <a:gd name="connsiteY3" fmla="*/ 209173 h 325313"/>
              <a:gd name="connsiteX0" fmla="*/ 0 w 1568683"/>
              <a:gd name="connsiteY0" fmla="*/ 211668 h 354831"/>
              <a:gd name="connsiteX1" fmla="*/ 475225 w 1568683"/>
              <a:gd name="connsiteY1" fmla="*/ 278196 h 354831"/>
              <a:gd name="connsiteX2" fmla="*/ 1536016 w 1568683"/>
              <a:gd name="connsiteY2" fmla="*/ 3876 h 354831"/>
              <a:gd name="connsiteX3" fmla="*/ 1568401 w 1568683"/>
              <a:gd name="connsiteY3" fmla="*/ 205806 h 354831"/>
            </a:gdLst>
            <a:ahLst/>
            <a:cxnLst>
              <a:cxn ang="0">
                <a:pos x="connsiteX0" y="connsiteY0"/>
              </a:cxn>
              <a:cxn ang="0">
                <a:pos x="connsiteX1" y="connsiteY1"/>
              </a:cxn>
              <a:cxn ang="0">
                <a:pos x="connsiteX2" y="connsiteY2"/>
              </a:cxn>
              <a:cxn ang="0">
                <a:pos x="connsiteX3" y="connsiteY3"/>
              </a:cxn>
            </a:cxnLst>
            <a:rect l="l" t="t" r="r" b="b"/>
            <a:pathLst>
              <a:path w="1568683" h="354831">
                <a:moveTo>
                  <a:pt x="0" y="211668"/>
                </a:moveTo>
                <a:cubicBezTo>
                  <a:pt x="145" y="415553"/>
                  <a:pt x="330445" y="367096"/>
                  <a:pt x="475225" y="278196"/>
                </a:cubicBezTo>
                <a:cubicBezTo>
                  <a:pt x="790820" y="102301"/>
                  <a:pt x="1374726" y="-24064"/>
                  <a:pt x="1536016" y="3876"/>
                </a:cubicBezTo>
                <a:cubicBezTo>
                  <a:pt x="1588086" y="43881"/>
                  <a:pt x="1560146" y="114366"/>
                  <a:pt x="1568401" y="205806"/>
                </a:cubicBezTo>
              </a:path>
            </a:pathLst>
          </a:cu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66" name="Straight Arrow Connector 165"/>
          <p:cNvCxnSpPr>
            <a:stCxn id="150" idx="2"/>
          </p:cNvCxnSpPr>
          <p:nvPr/>
        </p:nvCxnSpPr>
        <p:spPr>
          <a:xfrm flipH="1">
            <a:off x="8692777" y="3327429"/>
            <a:ext cx="2864" cy="281543"/>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sp>
        <p:nvSpPr>
          <p:cNvPr id="168" name="TextBox 167"/>
          <p:cNvSpPr txBox="1"/>
          <p:nvPr/>
        </p:nvSpPr>
        <p:spPr>
          <a:xfrm>
            <a:off x="6351223" y="6275596"/>
            <a:ext cx="3091056" cy="307777"/>
          </a:xfrm>
          <a:prstGeom prst="rect">
            <a:avLst/>
          </a:prstGeom>
          <a:noFill/>
        </p:spPr>
        <p:txBody>
          <a:bodyPr wrap="square" rtlCol="0">
            <a:spAutoFit/>
          </a:bodyPr>
          <a:lstStyle/>
          <a:p>
            <a:pPr algn="ctr"/>
            <a:r>
              <a:rPr lang="en-US" sz="1400" b="1" dirty="0">
                <a:latin typeface="Times New Roman" panose="02020603050405020304" pitchFamily="18" charset="0"/>
                <a:cs typeface="Times New Roman" panose="02020603050405020304" pitchFamily="18" charset="0"/>
              </a:rPr>
              <a:t>9</a:t>
            </a:r>
            <a:r>
              <a:rPr lang="en-US" sz="1400" b="1" dirty="0" smtClean="0">
                <a:latin typeface="Times New Roman" panose="02020603050405020304" pitchFamily="18" charset="0"/>
                <a:cs typeface="Times New Roman" panose="02020603050405020304" pitchFamily="18" charset="0"/>
              </a:rPr>
              <a:t>-stage breakout</a:t>
            </a:r>
            <a:endParaRPr lang="en-US" sz="1400" b="1" dirty="0">
              <a:latin typeface="Times New Roman" panose="02020603050405020304" pitchFamily="18" charset="0"/>
              <a:cs typeface="Times New Roman" panose="02020603050405020304" pitchFamily="18" charset="0"/>
            </a:endParaRPr>
          </a:p>
        </p:txBody>
      </p:sp>
      <p:sp>
        <p:nvSpPr>
          <p:cNvPr id="170" name="Content Placeholder 2"/>
          <p:cNvSpPr>
            <a:spLocks noGrp="1"/>
          </p:cNvSpPr>
          <p:nvPr>
            <p:ph idx="1"/>
          </p:nvPr>
        </p:nvSpPr>
        <p:spPr>
          <a:xfrm>
            <a:off x="9454020" y="1093310"/>
            <a:ext cx="2718885" cy="4885800"/>
          </a:xfrm>
        </p:spPr>
        <p:txBody>
          <a:bodyPr>
            <a:normAutofit fontScale="70000" lnSpcReduction="20000"/>
          </a:bodyPr>
          <a:lstStyle/>
          <a:p>
            <a:r>
              <a:rPr lang="en-US" dirty="0" smtClean="0">
                <a:latin typeface="Times New Roman" panose="02020603050405020304" pitchFamily="18" charset="0"/>
                <a:cs typeface="Times New Roman" panose="02020603050405020304" pitchFamily="18" charset="0"/>
              </a:rPr>
              <a:t>Here we break out 1 or more of the original </a:t>
            </a:r>
            <a:r>
              <a:rPr lang="en-US" dirty="0" err="1" smtClean="0">
                <a:latin typeface="Times New Roman" panose="02020603050405020304" pitchFamily="18" charset="0"/>
                <a:cs typeface="Times New Roman" panose="02020603050405020304" pitchFamily="18" charset="0"/>
              </a:rPr>
              <a:t>TensorFlow</a:t>
            </a:r>
            <a:r>
              <a:rPr lang="en-US" dirty="0" smtClean="0">
                <a:latin typeface="Times New Roman" panose="02020603050405020304" pitchFamily="18" charset="0"/>
                <a:cs typeface="Times New Roman" panose="02020603050405020304" pitchFamily="18" charset="0"/>
              </a:rPr>
              <a:t> layers to experiment with implementation synthesis</a:t>
            </a:r>
          </a:p>
          <a:p>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We still run the new C++ code prototypes in the context of the </a:t>
            </a:r>
            <a:r>
              <a:rPr lang="en-US" dirty="0">
                <a:latin typeface="Times New Roman" panose="02020603050405020304" pitchFamily="18" charset="0"/>
                <a:cs typeface="Times New Roman" panose="02020603050405020304" pitchFamily="18" charset="0"/>
              </a:rPr>
              <a:t>original </a:t>
            </a:r>
            <a:r>
              <a:rPr lang="en-US" dirty="0" err="1" smtClean="0">
                <a:latin typeface="Times New Roman" panose="02020603050405020304" pitchFamily="18" charset="0"/>
                <a:cs typeface="Times New Roman" panose="02020603050405020304" pitchFamily="18" charset="0"/>
              </a:rPr>
              <a:t>TensorFlow</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testbench</a:t>
            </a:r>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We pre-verify the </a:t>
            </a:r>
            <a:r>
              <a:rPr lang="en-US" dirty="0" err="1" smtClean="0">
                <a:latin typeface="Times New Roman" panose="02020603050405020304" pitchFamily="18" charset="0"/>
                <a:cs typeface="Times New Roman" panose="02020603050405020304" pitchFamily="18" charset="0"/>
              </a:rPr>
              <a:t>synthesizeable</a:t>
            </a:r>
            <a:r>
              <a:rPr lang="en-US" dirty="0" smtClean="0">
                <a:latin typeface="Times New Roman" panose="02020603050405020304" pitchFamily="18" charset="0"/>
                <a:cs typeface="Times New Roman" panose="02020603050405020304" pitchFamily="18" charset="0"/>
              </a:rPr>
              <a:t> code even before we generate RTL from it</a:t>
            </a:r>
          </a:p>
        </p:txBody>
      </p:sp>
    </p:spTree>
    <p:extLst>
      <p:ext uri="{BB962C8B-B14F-4D97-AF65-F5344CB8AC3E}">
        <p14:creationId xmlns:p14="http://schemas.microsoft.com/office/powerpoint/2010/main" val="1061395995"/>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4580982" y="3742817"/>
            <a:ext cx="4200108" cy="154497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70654" y="3742818"/>
            <a:ext cx="3044504" cy="154497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62" name="Rectangle 2"/>
          <p:cNvSpPr>
            <a:spLocks noGrp="1" noChangeArrowheads="1"/>
          </p:cNvSpPr>
          <p:nvPr>
            <p:ph type="title"/>
          </p:nvPr>
        </p:nvSpPr>
        <p:spPr>
          <a:xfrm>
            <a:off x="68746" y="208878"/>
            <a:ext cx="11968881" cy="1143000"/>
          </a:xfrm>
        </p:spPr>
        <p:txBody>
          <a:bodyPr>
            <a:noAutofit/>
          </a:bodyPr>
          <a:lstStyle/>
          <a:p>
            <a:r>
              <a:rPr lang="en-US" sz="3600" dirty="0" smtClean="0"/>
              <a:t>Easy Modeling, Synthesis, and Emulation of Streaming Interfaces</a:t>
            </a:r>
          </a:p>
        </p:txBody>
      </p:sp>
      <p:sp>
        <p:nvSpPr>
          <p:cNvPr id="15363" name="Rectangle 3"/>
          <p:cNvSpPr>
            <a:spLocks noGrp="1" noChangeArrowheads="1"/>
          </p:cNvSpPr>
          <p:nvPr>
            <p:ph idx="1"/>
          </p:nvPr>
        </p:nvSpPr>
        <p:spPr/>
        <p:txBody>
          <a:bodyPr/>
          <a:lstStyle/>
          <a:p>
            <a:r>
              <a:rPr lang="en-US" sz="2400" dirty="0" smtClean="0"/>
              <a:t>AC channel parametrized class allows designers to model streaming data interfaces in untimed C++</a:t>
            </a:r>
          </a:p>
          <a:p>
            <a:r>
              <a:rPr lang="en-US" sz="2400" dirty="0" smtClean="0"/>
              <a:t>Easily map </a:t>
            </a:r>
            <a:r>
              <a:rPr lang="en-US" sz="2400" dirty="0" err="1" smtClean="0"/>
              <a:t>ac_channel</a:t>
            </a:r>
            <a:r>
              <a:rPr lang="en-US" sz="2400" dirty="0" smtClean="0"/>
              <a:t>&lt;&gt; to emulator </a:t>
            </a:r>
            <a:r>
              <a:rPr lang="en-US" sz="2400" dirty="0" err="1" smtClean="0"/>
              <a:t>transactor</a:t>
            </a:r>
            <a:r>
              <a:rPr lang="en-US" sz="2400" dirty="0" smtClean="0"/>
              <a:t> API, </a:t>
            </a:r>
            <a:r>
              <a:rPr lang="en-US" sz="2400" dirty="0" err="1" smtClean="0"/>
              <a:t>XlAcChannel</a:t>
            </a:r>
            <a:r>
              <a:rPr lang="en-US" sz="2400" dirty="0" smtClean="0"/>
              <a:t>*Driver for software/hardware communication</a:t>
            </a:r>
          </a:p>
          <a:p>
            <a:pPr lvl="1"/>
            <a:r>
              <a:rPr lang="en-US" sz="2000" dirty="0" smtClean="0"/>
              <a:t>C++ </a:t>
            </a:r>
            <a:r>
              <a:rPr lang="en-US" sz="2000" dirty="0" err="1" smtClean="0"/>
              <a:t>testbench</a:t>
            </a:r>
            <a:r>
              <a:rPr lang="en-US" sz="2000" dirty="0" smtClean="0"/>
              <a:t> drives stimulus to emulator</a:t>
            </a:r>
          </a:p>
          <a:p>
            <a:endParaRPr lang="en-US" dirty="0" smtClean="0"/>
          </a:p>
          <a:p>
            <a:pPr lvl="1"/>
            <a:endParaRPr lang="en-US" dirty="0" smtClean="0"/>
          </a:p>
        </p:txBody>
      </p:sp>
      <p:sp>
        <p:nvSpPr>
          <p:cNvPr id="5" name="スライド番号プレースホルダー 4"/>
          <p:cNvSpPr>
            <a:spLocks noGrp="1"/>
          </p:cNvSpPr>
          <p:nvPr>
            <p:ph type="sldNum" sz="quarter" idx="11"/>
          </p:nvPr>
        </p:nvSpPr>
        <p:spPr>
          <a:xfrm>
            <a:off x="4069912" y="6510211"/>
            <a:ext cx="2946400" cy="365125"/>
          </a:xfrm>
        </p:spPr>
        <p:txBody>
          <a:bodyPr/>
          <a:lstStyle/>
          <a:p>
            <a:fld id="{D204416C-022D-427A-8A83-875C2156282D}" type="slidenum">
              <a:rPr lang="en-US" smtClean="0"/>
              <a:pPr/>
              <a:t>21</a:t>
            </a:fld>
            <a:endParaRPr lang="en-US" dirty="0"/>
          </a:p>
        </p:txBody>
      </p:sp>
      <p:sp>
        <p:nvSpPr>
          <p:cNvPr id="6" name="Hexagon 5"/>
          <p:cNvSpPr/>
          <p:nvPr/>
        </p:nvSpPr>
        <p:spPr>
          <a:xfrm>
            <a:off x="213996" y="5574632"/>
            <a:ext cx="872273" cy="399132"/>
          </a:xfrm>
          <a:prstGeom prst="hexagon">
            <a:avLst/>
          </a:prstGeom>
          <a:solidFill>
            <a:schemeClr val="tx2">
              <a:lumMod val="20000"/>
              <a:lumOff val="80000"/>
            </a:schemeClr>
          </a:solidFill>
          <a:ln w="9525" cap="flat" cmpd="sng" algn="ctr">
            <a:solidFill>
              <a:schemeClr val="tx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lang="en-US" sz="1050" kern="0" dirty="0" smtClean="0">
                <a:latin typeface="Tahoma"/>
              </a:rPr>
              <a:t>d</a:t>
            </a:r>
            <a:r>
              <a:rPr kumimoji="0" lang="en-US" sz="1050" b="0" i="0" u="none" strike="noStrike" kern="0" cap="none" spc="0" normalizeH="0" baseline="0" noProof="0" dirty="0" err="1" smtClean="0">
                <a:ln>
                  <a:noFill/>
                </a:ln>
                <a:effectLst/>
                <a:uLnTx/>
                <a:uFillTx/>
                <a:latin typeface="Tahoma"/>
              </a:rPr>
              <a:t>ata_in</a:t>
            </a:r>
            <a:r>
              <a:rPr kumimoji="0" lang="en-US" sz="1050" b="0" i="0" u="none" strike="noStrike" kern="0" cap="none" spc="0" normalizeH="0" baseline="0" noProof="0" dirty="0" smtClean="0">
                <a:ln>
                  <a:noFill/>
                </a:ln>
                <a:effectLst/>
                <a:uLnTx/>
                <a:uFillTx/>
                <a:latin typeface="Tahoma"/>
              </a:rPr>
              <a:t> 0</a:t>
            </a:r>
          </a:p>
        </p:txBody>
      </p:sp>
      <p:sp>
        <p:nvSpPr>
          <p:cNvPr id="54" name="Hexagon 53"/>
          <p:cNvSpPr/>
          <p:nvPr/>
        </p:nvSpPr>
        <p:spPr>
          <a:xfrm>
            <a:off x="1094845" y="5574632"/>
            <a:ext cx="872273" cy="399132"/>
          </a:xfrm>
          <a:prstGeom prst="hexagon">
            <a:avLst/>
          </a:prstGeom>
          <a:solidFill>
            <a:schemeClr val="tx2">
              <a:lumMod val="20000"/>
              <a:lumOff val="80000"/>
            </a:schemeClr>
          </a:solidFill>
          <a:ln w="9525" cap="flat" cmpd="sng" algn="ctr">
            <a:solidFill>
              <a:schemeClr val="tx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lang="en-US" sz="1050" kern="0" dirty="0" smtClean="0">
                <a:latin typeface="Tahoma"/>
              </a:rPr>
              <a:t>d</a:t>
            </a:r>
            <a:r>
              <a:rPr kumimoji="0" lang="en-US" sz="1050" b="0" i="0" u="none" strike="noStrike" kern="0" cap="none" spc="0" normalizeH="0" baseline="0" noProof="0" dirty="0" err="1" smtClean="0">
                <a:ln>
                  <a:noFill/>
                </a:ln>
                <a:effectLst/>
                <a:uLnTx/>
                <a:uFillTx/>
                <a:latin typeface="Tahoma"/>
              </a:rPr>
              <a:t>ata_in</a:t>
            </a:r>
            <a:r>
              <a:rPr kumimoji="0" lang="en-US" sz="1050" b="0" i="0" u="none" strike="noStrike" kern="0" cap="none" spc="0" normalizeH="0" baseline="0" noProof="0" dirty="0" smtClean="0">
                <a:ln>
                  <a:noFill/>
                </a:ln>
                <a:effectLst/>
                <a:uLnTx/>
                <a:uFillTx/>
                <a:latin typeface="Tahoma"/>
              </a:rPr>
              <a:t> 1</a:t>
            </a:r>
          </a:p>
        </p:txBody>
      </p:sp>
      <p:sp>
        <p:nvSpPr>
          <p:cNvPr id="55" name="Hexagon 54"/>
          <p:cNvSpPr/>
          <p:nvPr/>
        </p:nvSpPr>
        <p:spPr>
          <a:xfrm>
            <a:off x="1975693" y="5574632"/>
            <a:ext cx="872273" cy="399132"/>
          </a:xfrm>
          <a:prstGeom prst="hexagon">
            <a:avLst/>
          </a:prstGeom>
          <a:solidFill>
            <a:schemeClr val="tx2">
              <a:lumMod val="20000"/>
              <a:lumOff val="80000"/>
            </a:schemeClr>
          </a:solidFill>
          <a:ln w="9525" cap="flat" cmpd="sng" algn="ctr">
            <a:solidFill>
              <a:schemeClr val="tx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lang="en-US" sz="1050" kern="0" dirty="0" smtClean="0">
                <a:latin typeface="Tahoma"/>
              </a:rPr>
              <a:t>d</a:t>
            </a:r>
            <a:r>
              <a:rPr kumimoji="0" lang="en-US" sz="1050" b="0" i="0" u="none" strike="noStrike" kern="0" cap="none" spc="0" normalizeH="0" baseline="0" noProof="0" dirty="0" err="1" smtClean="0">
                <a:ln>
                  <a:noFill/>
                </a:ln>
                <a:effectLst/>
                <a:uLnTx/>
                <a:uFillTx/>
                <a:latin typeface="Tahoma"/>
              </a:rPr>
              <a:t>ata_in</a:t>
            </a:r>
            <a:r>
              <a:rPr kumimoji="0" lang="en-US" sz="1050" b="0" i="0" u="none" strike="noStrike" kern="0" cap="none" spc="0" normalizeH="0" baseline="0" noProof="0" dirty="0" smtClean="0">
                <a:ln>
                  <a:noFill/>
                </a:ln>
                <a:effectLst/>
                <a:uLnTx/>
                <a:uFillTx/>
                <a:latin typeface="Tahoma"/>
              </a:rPr>
              <a:t> 2</a:t>
            </a:r>
          </a:p>
        </p:txBody>
      </p:sp>
      <p:sp>
        <p:nvSpPr>
          <p:cNvPr id="56" name="Hexagon 55"/>
          <p:cNvSpPr/>
          <p:nvPr/>
        </p:nvSpPr>
        <p:spPr>
          <a:xfrm>
            <a:off x="3480562" y="5574632"/>
            <a:ext cx="872273" cy="399132"/>
          </a:xfrm>
          <a:prstGeom prst="hexagon">
            <a:avLst/>
          </a:prstGeom>
          <a:solidFill>
            <a:schemeClr val="tx2">
              <a:lumMod val="20000"/>
              <a:lumOff val="80000"/>
            </a:schemeClr>
          </a:solidFill>
          <a:ln w="9525" cap="flat" cmpd="sng" algn="ctr">
            <a:solidFill>
              <a:schemeClr val="tx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lang="en-US" sz="1050" kern="0" dirty="0" smtClean="0">
                <a:latin typeface="Tahoma"/>
              </a:rPr>
              <a:t>d</a:t>
            </a:r>
            <a:r>
              <a:rPr kumimoji="0" lang="en-US" sz="1050" b="0" i="0" u="none" strike="noStrike" kern="0" cap="none" spc="0" normalizeH="0" baseline="0" noProof="0" dirty="0" err="1" smtClean="0">
                <a:ln>
                  <a:noFill/>
                </a:ln>
                <a:effectLst/>
                <a:uLnTx/>
                <a:uFillTx/>
                <a:latin typeface="Tahoma"/>
              </a:rPr>
              <a:t>ata_in</a:t>
            </a:r>
            <a:r>
              <a:rPr kumimoji="0" lang="en-US" sz="1050" b="0" i="0" u="none" strike="noStrike" kern="0" cap="none" spc="0" normalizeH="0" baseline="0" noProof="0" dirty="0" smtClean="0">
                <a:ln>
                  <a:noFill/>
                </a:ln>
                <a:effectLst/>
                <a:uLnTx/>
                <a:uFillTx/>
                <a:latin typeface="Tahoma"/>
              </a:rPr>
              <a:t> N</a:t>
            </a:r>
          </a:p>
        </p:txBody>
      </p:sp>
      <p:cxnSp>
        <p:nvCxnSpPr>
          <p:cNvPr id="8" name="Straight Connector 7"/>
          <p:cNvCxnSpPr>
            <a:stCxn id="55" idx="0"/>
            <a:endCxn id="56" idx="3"/>
          </p:cNvCxnSpPr>
          <p:nvPr/>
        </p:nvCxnSpPr>
        <p:spPr>
          <a:xfrm>
            <a:off x="2847966" y="5774198"/>
            <a:ext cx="632596" cy="0"/>
          </a:xfrm>
          <a:prstGeom prst="line">
            <a:avLst/>
          </a:prstGeom>
          <a:noFill/>
          <a:ln w="19050" cap="flat" cmpd="sng" algn="ctr">
            <a:solidFill>
              <a:schemeClr val="tx1"/>
            </a:solidFill>
            <a:prstDash val="dash"/>
            <a:tailEnd type="none"/>
          </a:ln>
          <a:effectLst/>
        </p:spPr>
      </p:cxnSp>
      <p:sp>
        <p:nvSpPr>
          <p:cNvPr id="58" name="AutoShape 5"/>
          <p:cNvSpPr>
            <a:spLocks noChangeArrowheads="1"/>
          </p:cNvSpPr>
          <p:nvPr/>
        </p:nvSpPr>
        <p:spPr bwMode="auto">
          <a:xfrm rot="7120997">
            <a:off x="1444333" y="5272573"/>
            <a:ext cx="383813" cy="178852"/>
          </a:xfrm>
          <a:prstGeom prst="rightArrow">
            <a:avLst>
              <a:gd name="adj1" fmla="val 50000"/>
              <a:gd name="adj2" fmla="val 70619"/>
            </a:avLst>
          </a:prstGeom>
          <a:solidFill>
            <a:schemeClr val="accent1"/>
          </a:solidFill>
          <a:ln w="9525">
            <a:solidFill>
              <a:schemeClr val="tx1"/>
            </a:solidFill>
            <a:miter lim="800000"/>
            <a:headEnd/>
            <a:tailEnd/>
          </a:ln>
        </p:spPr>
        <p:txBody>
          <a:bodyPr wrap="none" anchor="ctr"/>
          <a:lstStyle/>
          <a:p>
            <a:endParaRPr lang="en-US" sz="1200" dirty="0">
              <a:latin typeface="Century Gothic" pitchFamily="34" charset="0"/>
            </a:endParaRPr>
          </a:p>
        </p:txBody>
      </p:sp>
      <p:sp>
        <p:nvSpPr>
          <p:cNvPr id="9" name="TextBox 8"/>
          <p:cNvSpPr txBox="1"/>
          <p:nvPr/>
        </p:nvSpPr>
        <p:spPr>
          <a:xfrm>
            <a:off x="5861708" y="3742818"/>
            <a:ext cx="1609993" cy="369332"/>
          </a:xfrm>
          <a:prstGeom prst="rect">
            <a:avLst/>
          </a:prstGeom>
          <a:noFill/>
        </p:spPr>
        <p:txBody>
          <a:bodyPr wrap="none" rtlCol="0">
            <a:spAutoFit/>
          </a:bodyPr>
          <a:lstStyle/>
          <a:p>
            <a:r>
              <a:rPr lang="en-US" u="sng" dirty="0" smtClean="0"/>
              <a:t>Emulator Proxy</a:t>
            </a:r>
            <a:endParaRPr lang="en-US" u="sng" dirty="0"/>
          </a:p>
        </p:txBody>
      </p:sp>
      <p:grpSp>
        <p:nvGrpSpPr>
          <p:cNvPr id="11" name="Group 10"/>
          <p:cNvGrpSpPr/>
          <p:nvPr/>
        </p:nvGrpSpPr>
        <p:grpSpPr>
          <a:xfrm>
            <a:off x="8842895" y="2553935"/>
            <a:ext cx="3043111" cy="1382100"/>
            <a:chOff x="6845653" y="2305316"/>
            <a:chExt cx="3484556" cy="1582593"/>
          </a:xfrm>
        </p:grpSpPr>
        <p:sp>
          <p:nvSpPr>
            <p:cNvPr id="18" name="Rounded Rectangle 17"/>
            <p:cNvSpPr/>
            <p:nvPr/>
          </p:nvSpPr>
          <p:spPr>
            <a:xfrm>
              <a:off x="8812048" y="3035055"/>
              <a:ext cx="1518161" cy="774252"/>
            </a:xfrm>
            <a:prstGeom prst="roundRect">
              <a:avLst/>
            </a:prstGeom>
            <a:solidFill>
              <a:srgbClr val="00B0F0"/>
            </a:solidFill>
            <a:ln w="9525" cap="flat" cmpd="sng" algn="ctr">
              <a:solidFill>
                <a:schemeClr val="bg1"/>
              </a:solidFill>
              <a:prstDash val="solid"/>
            </a:ln>
            <a:effectLst/>
            <a:scene3d>
              <a:camera prst="orthographicFront"/>
              <a:lightRig rig="threePt" dir="t"/>
            </a:scene3d>
            <a:sp3d prstMaterial="dkEdge">
              <a:bevelT/>
            </a:sp3d>
          </p:spPr>
          <p:txBody>
            <a:bodyPr rtlCol="0" anchor="ctr"/>
            <a:lstStyle/>
            <a:p>
              <a:pPr algn="ctr"/>
              <a:r>
                <a:rPr lang="en-US" sz="1400" i="1" dirty="0" err="1" smtClean="0"/>
                <a:t>XlAcChannel</a:t>
              </a:r>
              <a:endParaRPr lang="en-US" sz="1400" i="1" dirty="0" smtClean="0"/>
            </a:p>
            <a:p>
              <a:pPr algn="ctr"/>
              <a:r>
                <a:rPr lang="en-US" sz="1400" i="1" dirty="0" smtClean="0"/>
                <a:t>*</a:t>
              </a:r>
              <a:r>
                <a:rPr lang="en-US" sz="1400" i="1" dirty="0"/>
                <a:t>Driver</a:t>
              </a:r>
              <a:endParaRPr lang="en-US" sz="1400" kern="0" dirty="0">
                <a:solidFill>
                  <a:srgbClr val="FFFFFF"/>
                </a:solidFill>
                <a:latin typeface="Tahoma"/>
              </a:endParaRPr>
            </a:p>
          </p:txBody>
        </p:sp>
        <p:sp>
          <p:nvSpPr>
            <p:cNvPr id="19" name="Rounded Rectangle 18"/>
            <p:cNvSpPr/>
            <p:nvPr/>
          </p:nvSpPr>
          <p:spPr>
            <a:xfrm>
              <a:off x="6845653" y="2915533"/>
              <a:ext cx="1518161" cy="972376"/>
            </a:xfrm>
            <a:prstGeom prst="roundRect">
              <a:avLst/>
            </a:prstGeom>
            <a:solidFill>
              <a:schemeClr val="bg1">
                <a:lumMod val="50000"/>
              </a:schemeClr>
            </a:solidFill>
            <a:ln w="9525" cap="flat" cmpd="sng" algn="ctr">
              <a:solidFill>
                <a:schemeClr val="bg1"/>
              </a:solidFill>
              <a:prstDash val="solid"/>
            </a:ln>
            <a:effectLst/>
            <a:scene3d>
              <a:camera prst="orthographicFront"/>
              <a:lightRig rig="threePt" dir="t"/>
            </a:scene3d>
            <a:sp3d prstMaterial="dkEdge">
              <a:bevelT/>
            </a:sp3d>
          </p:spPr>
          <p:txBody>
            <a:bodyPr rtlCol="0" anchor="ctr"/>
            <a:lstStyle/>
            <a:p>
              <a:pPr algn="ctr"/>
              <a:r>
                <a:rPr lang="en-US" sz="1600" kern="0" dirty="0" smtClean="0">
                  <a:solidFill>
                    <a:srgbClr val="FFFFFF"/>
                  </a:solidFill>
                  <a:latin typeface="Tahoma"/>
                </a:rPr>
                <a:t>C++ </a:t>
              </a:r>
              <a:r>
                <a:rPr lang="en-US" sz="1600" kern="0" dirty="0" err="1" smtClean="0">
                  <a:solidFill>
                    <a:srgbClr val="FFFFFF"/>
                  </a:solidFill>
                  <a:latin typeface="Tahoma"/>
                </a:rPr>
                <a:t>Testbench</a:t>
              </a:r>
              <a:endParaRPr lang="en-US" sz="1600" kern="0" dirty="0">
                <a:solidFill>
                  <a:srgbClr val="FFFFFF"/>
                </a:solidFill>
                <a:latin typeface="Tahoma"/>
              </a:endParaRPr>
            </a:p>
          </p:txBody>
        </p:sp>
        <p:grpSp>
          <p:nvGrpSpPr>
            <p:cNvPr id="20" name="Group 19"/>
            <p:cNvGrpSpPr/>
            <p:nvPr/>
          </p:nvGrpSpPr>
          <p:grpSpPr>
            <a:xfrm>
              <a:off x="8235447" y="3273213"/>
              <a:ext cx="676169" cy="257018"/>
              <a:chOff x="2350635" y="1902275"/>
              <a:chExt cx="1072675" cy="327611"/>
            </a:xfrm>
          </p:grpSpPr>
          <p:sp>
            <p:nvSpPr>
              <p:cNvPr id="21" name="Rectangle 20"/>
              <p:cNvSpPr/>
              <p:nvPr/>
            </p:nvSpPr>
            <p:spPr>
              <a:xfrm>
                <a:off x="2500621" y="1912294"/>
                <a:ext cx="767907" cy="309594"/>
              </a:xfrm>
              <a:prstGeom prst="rect">
                <a:avLst/>
              </a:prstGeom>
              <a:solidFill>
                <a:schemeClr val="accent5">
                  <a:lumMod val="60000"/>
                  <a:lumOff val="40000"/>
                </a:schemeClr>
              </a:solidFill>
              <a:ln>
                <a:solidFill>
                  <a:srgbClr val="5B850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22" name="Group 21"/>
              <p:cNvGrpSpPr/>
              <p:nvPr/>
            </p:nvGrpSpPr>
            <p:grpSpPr>
              <a:xfrm>
                <a:off x="2350635" y="1913974"/>
                <a:ext cx="315912" cy="315912"/>
                <a:chOff x="3129427" y="3440143"/>
                <a:chExt cx="315912" cy="315912"/>
              </a:xfrm>
            </p:grpSpPr>
            <p:sp>
              <p:nvSpPr>
                <p:cNvPr id="26" name="Oval 25"/>
                <p:cNvSpPr/>
                <p:nvPr/>
              </p:nvSpPr>
              <p:spPr>
                <a:xfrm>
                  <a:off x="3129427" y="3440143"/>
                  <a:ext cx="315912" cy="315912"/>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27" name="Straight Arrow Connector 26"/>
                <p:cNvCxnSpPr>
                  <a:stCxn id="26" idx="2"/>
                  <a:endCxn id="26" idx="6"/>
                </p:cNvCxnSpPr>
                <p:nvPr/>
              </p:nvCxnSpPr>
              <p:spPr>
                <a:xfrm>
                  <a:off x="3129427" y="3598099"/>
                  <a:ext cx="315912" cy="0"/>
                </a:xfrm>
                <a:prstGeom prst="straightConnector1">
                  <a:avLst/>
                </a:prstGeom>
                <a:ln w="38100">
                  <a:solidFill>
                    <a:srgbClr val="5B8503"/>
                  </a:solidFill>
                  <a:headEnd type="triangle" w="med" len="med"/>
                  <a:tailEnd type="triangle"/>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3107398" y="1902275"/>
                <a:ext cx="315912" cy="315912"/>
                <a:chOff x="3129427" y="3440143"/>
                <a:chExt cx="315912" cy="315912"/>
              </a:xfrm>
            </p:grpSpPr>
            <p:sp>
              <p:nvSpPr>
                <p:cNvPr id="24" name="Oval 23"/>
                <p:cNvSpPr/>
                <p:nvPr/>
              </p:nvSpPr>
              <p:spPr>
                <a:xfrm>
                  <a:off x="3129427" y="3440143"/>
                  <a:ext cx="315912" cy="315912"/>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25" name="Straight Arrow Connector 24"/>
                <p:cNvCxnSpPr>
                  <a:stCxn id="24" idx="2"/>
                  <a:endCxn id="24" idx="6"/>
                </p:cNvCxnSpPr>
                <p:nvPr/>
              </p:nvCxnSpPr>
              <p:spPr>
                <a:xfrm>
                  <a:off x="3129427" y="3598099"/>
                  <a:ext cx="315912" cy="0"/>
                </a:xfrm>
                <a:prstGeom prst="straightConnector1">
                  <a:avLst/>
                </a:prstGeom>
                <a:ln w="38100">
                  <a:solidFill>
                    <a:srgbClr val="5B8503"/>
                  </a:solidFill>
                  <a:headEnd type="triangle" w="med" len="med"/>
                  <a:tailEnd type="triangle"/>
                </a:ln>
              </p:spPr>
              <p:style>
                <a:lnRef idx="1">
                  <a:schemeClr val="accent1"/>
                </a:lnRef>
                <a:fillRef idx="0">
                  <a:schemeClr val="accent1"/>
                </a:fillRef>
                <a:effectRef idx="0">
                  <a:schemeClr val="accent1"/>
                </a:effectRef>
                <a:fontRef idx="minor">
                  <a:schemeClr val="tx1"/>
                </a:fontRef>
              </p:style>
            </p:cxnSp>
          </p:grpSp>
        </p:grpSp>
        <p:sp>
          <p:nvSpPr>
            <p:cNvPr id="28" name="Rounded Rectangular Callout 27"/>
            <p:cNvSpPr/>
            <p:nvPr/>
          </p:nvSpPr>
          <p:spPr>
            <a:xfrm>
              <a:off x="8812045" y="2305316"/>
              <a:ext cx="1209020" cy="407983"/>
            </a:xfrm>
            <a:prstGeom prst="wedgeRoundRectCallout">
              <a:avLst>
                <a:gd name="adj1" fmla="val -77116"/>
                <a:gd name="adj2" fmla="val 18769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err="1"/>
                <a:t>a</a:t>
              </a:r>
              <a:r>
                <a:rPr lang="en-US" sz="1400" dirty="0" err="1" smtClean="0"/>
                <a:t>c_channel</a:t>
              </a:r>
              <a:r>
                <a:rPr lang="en-US" sz="1400" dirty="0" smtClean="0"/>
                <a:t> </a:t>
              </a:r>
              <a:endParaRPr lang="en-US" sz="1400" dirty="0"/>
            </a:p>
          </p:txBody>
        </p:sp>
      </p:gr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3828" y="5413529"/>
            <a:ext cx="4848225" cy="866775"/>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6994" y="4075104"/>
            <a:ext cx="3771900" cy="952500"/>
          </a:xfrm>
          <a:prstGeom prst="rect">
            <a:avLst/>
          </a:prstGeom>
        </p:spPr>
      </p:pic>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6412" y="4060592"/>
            <a:ext cx="2800350" cy="1066800"/>
          </a:xfrm>
          <a:prstGeom prst="rect">
            <a:avLst/>
          </a:prstGeom>
        </p:spPr>
      </p:pic>
      <p:sp>
        <p:nvSpPr>
          <p:cNvPr id="59" name="Rounded Rectangular Callout 58"/>
          <p:cNvSpPr/>
          <p:nvPr/>
        </p:nvSpPr>
        <p:spPr>
          <a:xfrm>
            <a:off x="3035585" y="4266950"/>
            <a:ext cx="874678" cy="407983"/>
          </a:xfrm>
          <a:prstGeom prst="wedgeRoundRectCallout">
            <a:avLst>
              <a:gd name="adj1" fmla="val -87447"/>
              <a:gd name="adj2" fmla="val 6093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t>Read from</a:t>
            </a:r>
            <a:br>
              <a:rPr lang="en-US" sz="1100" dirty="0" smtClean="0"/>
            </a:br>
            <a:r>
              <a:rPr lang="en-US" sz="1100" dirty="0" smtClean="0"/>
              <a:t>channel</a:t>
            </a:r>
            <a:endParaRPr lang="en-US" sz="1100" dirty="0"/>
          </a:p>
        </p:txBody>
      </p:sp>
      <p:sp>
        <p:nvSpPr>
          <p:cNvPr id="12" name="Rounded Rectangular Callout 11"/>
          <p:cNvSpPr/>
          <p:nvPr/>
        </p:nvSpPr>
        <p:spPr>
          <a:xfrm>
            <a:off x="3383779" y="3574127"/>
            <a:ext cx="1372267" cy="388375"/>
          </a:xfrm>
          <a:prstGeom prst="wedgeRoundRectCallout">
            <a:avLst>
              <a:gd name="adj1" fmla="val 179021"/>
              <a:gd name="adj2" fmla="val 11388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ounded Rectangular Callout 56"/>
          <p:cNvSpPr/>
          <p:nvPr/>
        </p:nvSpPr>
        <p:spPr>
          <a:xfrm>
            <a:off x="3383780" y="3555837"/>
            <a:ext cx="1372266" cy="407983"/>
          </a:xfrm>
          <a:prstGeom prst="wedgeRoundRectCallout">
            <a:avLst>
              <a:gd name="adj1" fmla="val -111748"/>
              <a:gd name="adj2" fmla="val 9843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t>Channel data types</a:t>
            </a:r>
            <a:endParaRPr lang="en-US" sz="1100" dirty="0"/>
          </a:p>
        </p:txBody>
      </p:sp>
      <p:sp>
        <p:nvSpPr>
          <p:cNvPr id="36" name="Rounded Rectangular Callout 35"/>
          <p:cNvSpPr/>
          <p:nvPr/>
        </p:nvSpPr>
        <p:spPr>
          <a:xfrm>
            <a:off x="3958332" y="4266950"/>
            <a:ext cx="1058836" cy="407983"/>
          </a:xfrm>
          <a:prstGeom prst="wedgeRoundRectCallout">
            <a:avLst>
              <a:gd name="adj1" fmla="val 110625"/>
              <a:gd name="adj2" fmla="val 3734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t>Stream to driver instead</a:t>
            </a:r>
            <a:endParaRPr lang="en-US" sz="1100" dirty="0"/>
          </a:p>
        </p:txBody>
      </p:sp>
      <p:sp>
        <p:nvSpPr>
          <p:cNvPr id="37" name="TextBox 36"/>
          <p:cNvSpPr txBox="1"/>
          <p:nvPr/>
        </p:nvSpPr>
        <p:spPr>
          <a:xfrm>
            <a:off x="260929" y="3710995"/>
            <a:ext cx="2505558" cy="369332"/>
          </a:xfrm>
          <a:prstGeom prst="rect">
            <a:avLst/>
          </a:prstGeom>
          <a:noFill/>
        </p:spPr>
        <p:txBody>
          <a:bodyPr wrap="none" rtlCol="0">
            <a:spAutoFit/>
          </a:bodyPr>
          <a:lstStyle/>
          <a:p>
            <a:r>
              <a:rPr lang="en-US" u="sng" dirty="0" smtClean="0"/>
              <a:t>HLS </a:t>
            </a:r>
            <a:r>
              <a:rPr lang="en-US" u="sng" dirty="0" err="1" smtClean="0"/>
              <a:t>synthesizeable</a:t>
            </a:r>
            <a:r>
              <a:rPr lang="en-US" u="sng" dirty="0" smtClean="0"/>
              <a:t> block</a:t>
            </a:r>
            <a:endParaRPr lang="en-US" u="sng" dirty="0"/>
          </a:p>
        </p:txBody>
      </p:sp>
      <p:sp>
        <p:nvSpPr>
          <p:cNvPr id="40" name="Rounded Rectangular Callout 39"/>
          <p:cNvSpPr/>
          <p:nvPr/>
        </p:nvSpPr>
        <p:spPr>
          <a:xfrm>
            <a:off x="9913213" y="4849579"/>
            <a:ext cx="1432565" cy="407983"/>
          </a:xfrm>
          <a:prstGeom prst="wedgeRoundRectCallout">
            <a:avLst>
              <a:gd name="adj1" fmla="val -154849"/>
              <a:gd name="adj2" fmla="val 8157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t>Emulator ac channel</a:t>
            </a:r>
            <a:br>
              <a:rPr lang="en-US" sz="1100" dirty="0" smtClean="0"/>
            </a:br>
            <a:r>
              <a:rPr lang="en-US" sz="1100" dirty="0" smtClean="0"/>
              <a:t>driver API</a:t>
            </a:r>
            <a:endParaRPr lang="en-US" sz="1100" dirty="0"/>
          </a:p>
        </p:txBody>
      </p:sp>
    </p:spTree>
    <p:extLst>
      <p:ext uri="{BB962C8B-B14F-4D97-AF65-F5344CB8AC3E}">
        <p14:creationId xmlns:p14="http://schemas.microsoft.com/office/powerpoint/2010/main" val="3409212088"/>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ounded Rectangle 34"/>
          <p:cNvSpPr/>
          <p:nvPr/>
        </p:nvSpPr>
        <p:spPr>
          <a:xfrm>
            <a:off x="6627675" y="4717149"/>
            <a:ext cx="3571401" cy="1839733"/>
          </a:xfrm>
          <a:prstGeom prst="roundRect">
            <a:avLst/>
          </a:prstGeom>
          <a:solidFill>
            <a:schemeClr val="bg1">
              <a:lumMod val="65000"/>
            </a:schemeClr>
          </a:solidFill>
          <a:ln w="9525" cap="flat" cmpd="sng" algn="ctr">
            <a:solidFill>
              <a:schemeClr val="bg1"/>
            </a:solidFill>
            <a:prstDash val="solid"/>
          </a:ln>
          <a:effectLst/>
          <a:scene3d>
            <a:camera prst="orthographicFront"/>
            <a:lightRig rig="threePt" dir="t"/>
          </a:scene3d>
          <a:sp3d prstMaterial="dkEdge">
            <a:bevelT/>
          </a:sp3d>
        </p:spPr>
        <p:txBody>
          <a:bodyPr rtlCol="0" anchor="ctr"/>
          <a:lstStyle/>
          <a:p>
            <a:pPr algn="ctr"/>
            <a:endParaRPr lang="en-US" kern="0" dirty="0">
              <a:solidFill>
                <a:srgbClr val="FFFFFF"/>
              </a:solidFill>
              <a:latin typeface="Tahoma"/>
            </a:endParaRPr>
          </a:p>
        </p:txBody>
      </p:sp>
      <p:sp>
        <p:nvSpPr>
          <p:cNvPr id="36" name="TextBox 35"/>
          <p:cNvSpPr txBox="1"/>
          <p:nvPr/>
        </p:nvSpPr>
        <p:spPr>
          <a:xfrm>
            <a:off x="7323748" y="4694614"/>
            <a:ext cx="2249364" cy="400110"/>
          </a:xfrm>
          <a:prstGeom prst="rect">
            <a:avLst/>
          </a:prstGeom>
          <a:noFill/>
        </p:spPr>
        <p:txBody>
          <a:bodyPr wrap="square" rtlCol="0">
            <a:spAutoFit/>
          </a:bodyPr>
          <a:lstStyle/>
          <a:p>
            <a:pPr algn="ctr"/>
            <a:r>
              <a:rPr lang="en-US" sz="2000" b="1" dirty="0" err="1">
                <a:latin typeface="Tahoma" panose="020B0604030504040204" pitchFamily="34" charset="0"/>
                <a:ea typeface="Tahoma" panose="020B0604030504040204" pitchFamily="34" charset="0"/>
                <a:cs typeface="Tahoma" panose="020B0604030504040204" pitchFamily="34" charset="0"/>
              </a:rPr>
              <a:t>Veloce</a:t>
            </a:r>
            <a:endParaRPr lang="en-US" sz="2000" dirty="0">
              <a:latin typeface="Tahoma" panose="020B0604030504040204" pitchFamily="34" charset="0"/>
              <a:ea typeface="Tahoma" panose="020B0604030504040204" pitchFamily="34" charset="0"/>
              <a:cs typeface="Tahoma" panose="020B0604030504040204" pitchFamily="34" charset="0"/>
            </a:endParaRPr>
          </a:p>
        </p:txBody>
      </p:sp>
      <p:sp>
        <p:nvSpPr>
          <p:cNvPr id="22" name="Rounded Rectangle 21"/>
          <p:cNvSpPr/>
          <p:nvPr/>
        </p:nvSpPr>
        <p:spPr>
          <a:xfrm>
            <a:off x="5209247" y="5310662"/>
            <a:ext cx="1518161" cy="774252"/>
          </a:xfrm>
          <a:prstGeom prst="roundRect">
            <a:avLst/>
          </a:prstGeom>
          <a:solidFill>
            <a:srgbClr val="00B0F0"/>
          </a:solidFill>
          <a:ln w="9525" cap="flat" cmpd="sng" algn="ctr">
            <a:solidFill>
              <a:schemeClr val="bg1"/>
            </a:solidFill>
            <a:prstDash val="solid"/>
          </a:ln>
          <a:effectLst/>
          <a:scene3d>
            <a:camera prst="orthographicFront"/>
            <a:lightRig rig="threePt" dir="t"/>
          </a:scene3d>
          <a:sp3d prstMaterial="dkEdge">
            <a:bevelT/>
          </a:sp3d>
        </p:spPr>
        <p:txBody>
          <a:bodyPr rtlCol="0" anchor="ctr"/>
          <a:lstStyle/>
          <a:p>
            <a:pPr algn="ctr"/>
            <a:r>
              <a:rPr lang="en-US" sz="1400" i="1" dirty="0" err="1" smtClean="0"/>
              <a:t>XlAcChannel</a:t>
            </a:r>
            <a:endParaRPr lang="en-US" sz="1400" i="1" dirty="0" smtClean="0"/>
          </a:p>
          <a:p>
            <a:pPr algn="ctr"/>
            <a:r>
              <a:rPr lang="en-US" sz="1400" i="1" dirty="0" smtClean="0"/>
              <a:t>*</a:t>
            </a:r>
            <a:r>
              <a:rPr lang="en-US" sz="1400" i="1" dirty="0"/>
              <a:t>Driver</a:t>
            </a:r>
            <a:endParaRPr lang="en-US" sz="1400" kern="0" dirty="0">
              <a:solidFill>
                <a:srgbClr val="FFFFFF"/>
              </a:solidFill>
              <a:latin typeface="Tahoma"/>
            </a:endParaRPr>
          </a:p>
        </p:txBody>
      </p:sp>
      <p:sp>
        <p:nvSpPr>
          <p:cNvPr id="2" name="Title 1"/>
          <p:cNvSpPr>
            <a:spLocks noGrp="1"/>
          </p:cNvSpPr>
          <p:nvPr>
            <p:ph type="title"/>
          </p:nvPr>
        </p:nvSpPr>
        <p:spPr>
          <a:xfrm>
            <a:off x="0" y="201707"/>
            <a:ext cx="12192000" cy="1143000"/>
          </a:xfrm>
        </p:spPr>
        <p:txBody>
          <a:bodyPr>
            <a:noAutofit/>
          </a:bodyPr>
          <a:lstStyle/>
          <a:p>
            <a:r>
              <a:rPr lang="en-US" sz="3600" dirty="0" smtClean="0"/>
              <a:t>Interface Synthesis Makes HW Communication with </a:t>
            </a:r>
            <a:r>
              <a:rPr lang="en-US" sz="3600" dirty="0" err="1" smtClean="0"/>
              <a:t>Veloce</a:t>
            </a:r>
            <a:r>
              <a:rPr lang="en-US" sz="3600" dirty="0" smtClean="0"/>
              <a:t> Easy</a:t>
            </a:r>
            <a:endParaRPr lang="en-US" sz="3600" dirty="0"/>
          </a:p>
        </p:txBody>
      </p:sp>
      <p:sp>
        <p:nvSpPr>
          <p:cNvPr id="3" name="Content Placeholder 2"/>
          <p:cNvSpPr>
            <a:spLocks noGrp="1"/>
          </p:cNvSpPr>
          <p:nvPr>
            <p:ph idx="1"/>
          </p:nvPr>
        </p:nvSpPr>
        <p:spPr>
          <a:xfrm>
            <a:off x="592508" y="1294182"/>
            <a:ext cx="10972800" cy="4495800"/>
          </a:xfrm>
        </p:spPr>
        <p:txBody>
          <a:bodyPr/>
          <a:lstStyle/>
          <a:p>
            <a:r>
              <a:rPr lang="en-US" sz="2000" dirty="0" smtClean="0"/>
              <a:t>Interface </a:t>
            </a:r>
            <a:r>
              <a:rPr lang="en-US" sz="2000" dirty="0"/>
              <a:t>synthesis allows the </a:t>
            </a:r>
            <a:r>
              <a:rPr lang="en-US" sz="2000" dirty="0" smtClean="0"/>
              <a:t>interface protocol </a:t>
            </a:r>
            <a:r>
              <a:rPr lang="en-US" sz="2000" dirty="0"/>
              <a:t>to be defined using the HLS tool</a:t>
            </a:r>
          </a:p>
          <a:p>
            <a:r>
              <a:rPr lang="en-US" sz="2000" dirty="0" err="1" smtClean="0"/>
              <a:t>ac_channel</a:t>
            </a:r>
            <a:r>
              <a:rPr lang="en-US" sz="2000" dirty="0" smtClean="0"/>
              <a:t> maps to data/ready/valid protocol in hardware (*_wait interface)</a:t>
            </a:r>
          </a:p>
          <a:p>
            <a:r>
              <a:rPr lang="en-US" sz="2000" i="1" dirty="0" err="1" smtClean="0"/>
              <a:t>XlAcChannel</a:t>
            </a:r>
            <a:r>
              <a:rPr lang="en-US" sz="2000" i="1" dirty="0" smtClean="0"/>
              <a:t>*</a:t>
            </a:r>
            <a:r>
              <a:rPr lang="en-US" sz="2000" i="1" dirty="0" err="1" smtClean="0"/>
              <a:t>Transactor</a:t>
            </a:r>
            <a:r>
              <a:rPr lang="en-US" sz="2000" i="1" dirty="0" smtClean="0"/>
              <a:t> </a:t>
            </a:r>
            <a:r>
              <a:rPr lang="en-US" sz="2000" dirty="0" smtClean="0"/>
              <a:t>and *_wait interfaces bolt together seamlessly</a:t>
            </a:r>
            <a:endParaRPr lang="en-US" sz="2000" dirty="0"/>
          </a:p>
        </p:txBody>
      </p:sp>
      <p:sp>
        <p:nvSpPr>
          <p:cNvPr id="4" name="Footer Placeholder 3"/>
          <p:cNvSpPr>
            <a:spLocks noGrp="1"/>
          </p:cNvSpPr>
          <p:nvPr>
            <p:ph type="ftr" sz="quarter" idx="10"/>
          </p:nvPr>
        </p:nvSpPr>
        <p:spPr>
          <a:xfrm>
            <a:off x="1490853" y="6414539"/>
            <a:ext cx="3280198" cy="365125"/>
          </a:xfrm>
        </p:spPr>
        <p:txBody>
          <a:bodyPr/>
          <a:lstStyle/>
          <a:p>
            <a:r>
              <a:rPr lang="en-US" dirty="0" smtClean="0"/>
              <a:t>Using High-level Synthesis and Emulation to Rapidly Develop AI Algorithms in Hardware </a:t>
            </a:r>
            <a:endParaRPr lang="en-US" dirty="0"/>
          </a:p>
        </p:txBody>
      </p:sp>
      <p:sp>
        <p:nvSpPr>
          <p:cNvPr id="5" name="Slide Number Placeholder 4"/>
          <p:cNvSpPr>
            <a:spLocks noGrp="1"/>
          </p:cNvSpPr>
          <p:nvPr>
            <p:ph type="sldNum" sz="quarter" idx="11"/>
          </p:nvPr>
        </p:nvSpPr>
        <p:spPr>
          <a:xfrm>
            <a:off x="4525055" y="6462276"/>
            <a:ext cx="2946400" cy="365125"/>
          </a:xfrm>
          <a:prstGeom prst="rect">
            <a:avLst/>
          </a:prstGeom>
        </p:spPr>
        <p:txBody>
          <a:bodyPr/>
          <a:lstStyle/>
          <a:p>
            <a:fld id="{D204416C-022D-427A-8A83-875C2156282D}" type="slidenum">
              <a:rPr lang="en-US" smtClean="0"/>
              <a:pPr/>
              <a:t>22</a:t>
            </a:fld>
            <a:endParaRPr lang="en-US" dirty="0"/>
          </a:p>
        </p:txBody>
      </p:sp>
      <p:pic>
        <p:nvPicPr>
          <p:cNvPr id="14" name="Picture 13"/>
          <p:cNvPicPr>
            <a:picLocks noChangeAspect="1"/>
          </p:cNvPicPr>
          <p:nvPr/>
        </p:nvPicPr>
        <p:blipFill>
          <a:blip r:embed="rId3"/>
          <a:stretch>
            <a:fillRect/>
          </a:stretch>
        </p:blipFill>
        <p:spPr>
          <a:xfrm>
            <a:off x="512197" y="3019364"/>
            <a:ext cx="4629150" cy="1504950"/>
          </a:xfrm>
          <a:prstGeom prst="rect">
            <a:avLst/>
          </a:prstGeom>
        </p:spPr>
      </p:pic>
      <p:sp>
        <p:nvSpPr>
          <p:cNvPr id="18" name="Down Arrow 17"/>
          <p:cNvSpPr/>
          <p:nvPr/>
        </p:nvSpPr>
        <p:spPr>
          <a:xfrm rot="16200000">
            <a:off x="5552311" y="3129674"/>
            <a:ext cx="337573" cy="7498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559002" y="2620216"/>
            <a:ext cx="4582345" cy="400110"/>
          </a:xfrm>
          <a:prstGeom prst="rect">
            <a:avLst/>
          </a:prstGeom>
          <a:noFill/>
        </p:spPr>
        <p:txBody>
          <a:bodyPr wrap="none" rtlCol="0">
            <a:spAutoFit/>
          </a:bodyPr>
          <a:lstStyle/>
          <a:p>
            <a:r>
              <a:rPr lang="en-US" sz="2000" dirty="0" smtClean="0"/>
              <a:t>Catapult Architectural Constraints View</a:t>
            </a:r>
            <a:endParaRPr lang="en-US" sz="2000" dirty="0"/>
          </a:p>
        </p:txBody>
      </p:sp>
      <p:pic>
        <p:nvPicPr>
          <p:cNvPr id="8" name="Picture 7"/>
          <p:cNvPicPr>
            <a:picLocks noChangeAspect="1"/>
          </p:cNvPicPr>
          <p:nvPr/>
        </p:nvPicPr>
        <p:blipFill>
          <a:blip r:embed="rId4"/>
          <a:stretch>
            <a:fillRect/>
          </a:stretch>
        </p:blipFill>
        <p:spPr>
          <a:xfrm>
            <a:off x="6334125" y="2750383"/>
            <a:ext cx="5248275" cy="1181100"/>
          </a:xfrm>
          <a:prstGeom prst="rect">
            <a:avLst/>
          </a:prstGeom>
        </p:spPr>
      </p:pic>
      <p:sp>
        <p:nvSpPr>
          <p:cNvPr id="16" name="Rounded Rectangle 15"/>
          <p:cNvSpPr/>
          <p:nvPr/>
        </p:nvSpPr>
        <p:spPr>
          <a:xfrm>
            <a:off x="3242854" y="5191141"/>
            <a:ext cx="1518161" cy="972375"/>
          </a:xfrm>
          <a:prstGeom prst="roundRect">
            <a:avLst/>
          </a:prstGeom>
          <a:solidFill>
            <a:schemeClr val="bg1">
              <a:lumMod val="50000"/>
            </a:schemeClr>
          </a:solidFill>
          <a:ln w="9525" cap="flat" cmpd="sng" algn="ctr">
            <a:solidFill>
              <a:schemeClr val="bg1"/>
            </a:solidFill>
            <a:prstDash val="solid"/>
          </a:ln>
          <a:effectLst/>
          <a:scene3d>
            <a:camera prst="orthographicFront"/>
            <a:lightRig rig="threePt" dir="t"/>
          </a:scene3d>
          <a:sp3d prstMaterial="dkEdge">
            <a:bevelT/>
          </a:sp3d>
        </p:spPr>
        <p:txBody>
          <a:bodyPr rtlCol="0" anchor="ctr"/>
          <a:lstStyle/>
          <a:p>
            <a:pPr algn="ctr"/>
            <a:r>
              <a:rPr lang="en-US" sz="1600" kern="0" dirty="0" smtClean="0">
                <a:solidFill>
                  <a:srgbClr val="FFFFFF"/>
                </a:solidFill>
                <a:latin typeface="Tahoma"/>
              </a:rPr>
              <a:t>C++ </a:t>
            </a:r>
            <a:r>
              <a:rPr lang="en-US" sz="1600" kern="0" dirty="0" err="1" smtClean="0">
                <a:solidFill>
                  <a:srgbClr val="FFFFFF"/>
                </a:solidFill>
                <a:latin typeface="Tahoma"/>
              </a:rPr>
              <a:t>Testbench</a:t>
            </a:r>
            <a:endParaRPr lang="en-US" sz="1600" kern="0" dirty="0">
              <a:solidFill>
                <a:srgbClr val="FFFFFF"/>
              </a:solidFill>
              <a:latin typeface="Tahoma"/>
            </a:endParaRPr>
          </a:p>
        </p:txBody>
      </p:sp>
      <p:sp>
        <p:nvSpPr>
          <p:cNvPr id="23" name="Rounded Rectangle 22"/>
          <p:cNvSpPr/>
          <p:nvPr/>
        </p:nvSpPr>
        <p:spPr>
          <a:xfrm>
            <a:off x="6627675" y="5380892"/>
            <a:ext cx="1006742" cy="592872"/>
          </a:xfrm>
          <a:prstGeom prst="roundRect">
            <a:avLst/>
          </a:prstGeom>
          <a:solidFill>
            <a:srgbClr val="00B050"/>
          </a:solidFill>
          <a:ln w="9525" cap="flat" cmpd="sng" algn="ctr">
            <a:solidFill>
              <a:schemeClr val="bg1"/>
            </a:solidFill>
            <a:prstDash val="solid"/>
          </a:ln>
          <a:effectLst/>
          <a:scene3d>
            <a:camera prst="orthographicFront"/>
            <a:lightRig rig="threePt" dir="t"/>
          </a:scene3d>
          <a:sp3d prstMaterial="dkEdge">
            <a:bevelT/>
          </a:sp3d>
        </p:spPr>
        <p:txBody>
          <a:bodyPr rtlCol="0" anchor="ctr"/>
          <a:lstStyle/>
          <a:p>
            <a:pPr algn="ctr"/>
            <a:r>
              <a:rPr lang="en-US" sz="1200" i="1"/>
              <a:t>XlAcChannel*Transactor</a:t>
            </a:r>
            <a:endParaRPr lang="en-US" sz="1200" kern="0" dirty="0">
              <a:solidFill>
                <a:srgbClr val="FFFFFF"/>
              </a:solidFill>
              <a:latin typeface="Tahoma"/>
            </a:endParaRPr>
          </a:p>
        </p:txBody>
      </p:sp>
      <p:grpSp>
        <p:nvGrpSpPr>
          <p:cNvPr id="24" name="Group 23"/>
          <p:cNvGrpSpPr/>
          <p:nvPr/>
        </p:nvGrpSpPr>
        <p:grpSpPr>
          <a:xfrm>
            <a:off x="4632647" y="5548819"/>
            <a:ext cx="676169" cy="257017"/>
            <a:chOff x="2350635" y="1902275"/>
            <a:chExt cx="1072675" cy="327611"/>
          </a:xfrm>
        </p:grpSpPr>
        <p:sp>
          <p:nvSpPr>
            <p:cNvPr id="25" name="Rectangle 24"/>
            <p:cNvSpPr/>
            <p:nvPr/>
          </p:nvSpPr>
          <p:spPr>
            <a:xfrm>
              <a:off x="2500621" y="1912294"/>
              <a:ext cx="767907" cy="309594"/>
            </a:xfrm>
            <a:prstGeom prst="rect">
              <a:avLst/>
            </a:prstGeom>
            <a:solidFill>
              <a:schemeClr val="accent5">
                <a:lumMod val="60000"/>
                <a:lumOff val="40000"/>
              </a:schemeClr>
            </a:solidFill>
            <a:ln>
              <a:solidFill>
                <a:srgbClr val="5B850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26" name="Group 25"/>
            <p:cNvGrpSpPr/>
            <p:nvPr/>
          </p:nvGrpSpPr>
          <p:grpSpPr>
            <a:xfrm>
              <a:off x="2350635" y="1913974"/>
              <a:ext cx="315912" cy="315912"/>
              <a:chOff x="3129427" y="3440143"/>
              <a:chExt cx="315912" cy="315912"/>
            </a:xfrm>
          </p:grpSpPr>
          <p:sp>
            <p:nvSpPr>
              <p:cNvPr id="30" name="Oval 29"/>
              <p:cNvSpPr/>
              <p:nvPr/>
            </p:nvSpPr>
            <p:spPr>
              <a:xfrm>
                <a:off x="3129427" y="3440143"/>
                <a:ext cx="315912" cy="315912"/>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31" name="Straight Arrow Connector 30"/>
              <p:cNvCxnSpPr>
                <a:stCxn id="30" idx="2"/>
                <a:endCxn id="30" idx="6"/>
              </p:cNvCxnSpPr>
              <p:nvPr/>
            </p:nvCxnSpPr>
            <p:spPr>
              <a:xfrm>
                <a:off x="3129427" y="3598099"/>
                <a:ext cx="315912" cy="0"/>
              </a:xfrm>
              <a:prstGeom prst="straightConnector1">
                <a:avLst/>
              </a:prstGeom>
              <a:ln w="38100">
                <a:solidFill>
                  <a:srgbClr val="5B8503"/>
                </a:solidFill>
                <a:headEnd type="triangle" w="med" len="med"/>
                <a:tailEnd type="triangle"/>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p:nvGrpSpPr>
          <p:grpSpPr>
            <a:xfrm>
              <a:off x="3107398" y="1902275"/>
              <a:ext cx="315912" cy="315912"/>
              <a:chOff x="3129427" y="3440143"/>
              <a:chExt cx="315912" cy="315912"/>
            </a:xfrm>
          </p:grpSpPr>
          <p:sp>
            <p:nvSpPr>
              <p:cNvPr id="28" name="Oval 27"/>
              <p:cNvSpPr/>
              <p:nvPr/>
            </p:nvSpPr>
            <p:spPr>
              <a:xfrm>
                <a:off x="3129427" y="3440143"/>
                <a:ext cx="315912" cy="315912"/>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29" name="Straight Arrow Connector 28"/>
              <p:cNvCxnSpPr>
                <a:stCxn id="28" idx="2"/>
                <a:endCxn id="28" idx="6"/>
              </p:cNvCxnSpPr>
              <p:nvPr/>
            </p:nvCxnSpPr>
            <p:spPr>
              <a:xfrm>
                <a:off x="3129427" y="3598099"/>
                <a:ext cx="315912" cy="0"/>
              </a:xfrm>
              <a:prstGeom prst="straightConnector1">
                <a:avLst/>
              </a:prstGeom>
              <a:ln w="38100">
                <a:solidFill>
                  <a:srgbClr val="5B8503"/>
                </a:solidFill>
                <a:headEnd type="triangle" w="med" len="med"/>
                <a:tailEnd type="triangle"/>
              </a:ln>
            </p:spPr>
            <p:style>
              <a:lnRef idx="1">
                <a:schemeClr val="accent1"/>
              </a:lnRef>
              <a:fillRef idx="0">
                <a:schemeClr val="accent1"/>
              </a:fillRef>
              <a:effectRef idx="0">
                <a:schemeClr val="accent1"/>
              </a:effectRef>
              <a:fontRef idx="minor">
                <a:schemeClr val="tx1"/>
              </a:fontRef>
            </p:style>
          </p:cxnSp>
        </p:grpSp>
      </p:grpSp>
      <p:sp>
        <p:nvSpPr>
          <p:cNvPr id="32" name="Rounded Rectangle 31"/>
          <p:cNvSpPr/>
          <p:nvPr/>
        </p:nvSpPr>
        <p:spPr>
          <a:xfrm>
            <a:off x="8448430" y="5191141"/>
            <a:ext cx="1518161" cy="972375"/>
          </a:xfrm>
          <a:prstGeom prst="roundRect">
            <a:avLst/>
          </a:prstGeom>
          <a:solidFill>
            <a:schemeClr val="bg1">
              <a:lumMod val="50000"/>
            </a:schemeClr>
          </a:solidFill>
          <a:ln w="9525" cap="flat" cmpd="sng" algn="ctr">
            <a:solidFill>
              <a:schemeClr val="bg1"/>
            </a:solidFill>
            <a:prstDash val="solid"/>
          </a:ln>
          <a:effectLst/>
          <a:scene3d>
            <a:camera prst="orthographicFront"/>
            <a:lightRig rig="threePt" dir="t"/>
          </a:scene3d>
          <a:sp3d prstMaterial="dkEdge">
            <a:bevelT/>
          </a:sp3d>
        </p:spPr>
        <p:txBody>
          <a:bodyPr rtlCol="0" anchor="ctr"/>
          <a:lstStyle/>
          <a:p>
            <a:pPr algn="ctr"/>
            <a:r>
              <a:rPr lang="en-US" sz="1600" kern="0" dirty="0" smtClean="0">
                <a:solidFill>
                  <a:srgbClr val="FFFFFF"/>
                </a:solidFill>
                <a:latin typeface="Tahoma"/>
              </a:rPr>
              <a:t>Catapult </a:t>
            </a:r>
          </a:p>
          <a:p>
            <a:pPr algn="ctr"/>
            <a:r>
              <a:rPr lang="en-US" sz="1600" kern="0" dirty="0" smtClean="0">
                <a:solidFill>
                  <a:srgbClr val="FFFFFF"/>
                </a:solidFill>
                <a:latin typeface="Tahoma"/>
              </a:rPr>
              <a:t>RTL</a:t>
            </a:r>
            <a:endParaRPr lang="en-US" sz="1600" kern="0" dirty="0">
              <a:solidFill>
                <a:srgbClr val="FFFFFF"/>
              </a:solidFill>
              <a:latin typeface="Tahoma"/>
            </a:endParaRPr>
          </a:p>
        </p:txBody>
      </p:sp>
      <p:sp>
        <p:nvSpPr>
          <p:cNvPr id="33" name="Rounded Rectangle 32"/>
          <p:cNvSpPr/>
          <p:nvPr/>
        </p:nvSpPr>
        <p:spPr>
          <a:xfrm>
            <a:off x="7634417" y="5380892"/>
            <a:ext cx="1006742" cy="592872"/>
          </a:xfrm>
          <a:prstGeom prst="roundRect">
            <a:avLst/>
          </a:prstGeom>
          <a:solidFill>
            <a:srgbClr val="00B050"/>
          </a:solidFill>
          <a:ln w="9525" cap="flat" cmpd="sng" algn="ctr">
            <a:solidFill>
              <a:schemeClr val="bg1"/>
            </a:solidFill>
            <a:prstDash val="solid"/>
          </a:ln>
          <a:effectLst/>
          <a:scene3d>
            <a:camera prst="orthographicFront"/>
            <a:lightRig rig="threePt" dir="t"/>
          </a:scene3d>
          <a:sp3d prstMaterial="dkEdge">
            <a:bevelT/>
          </a:sp3d>
        </p:spPr>
        <p:txBody>
          <a:bodyPr rtlCol="0" anchor="ctr"/>
          <a:lstStyle/>
          <a:p>
            <a:pPr algn="ctr"/>
            <a:r>
              <a:rPr lang="en-US" sz="1200" dirty="0" smtClean="0"/>
              <a:t>*_wait Interface</a:t>
            </a:r>
            <a:endParaRPr lang="en-US" sz="1200" kern="0" dirty="0">
              <a:solidFill>
                <a:srgbClr val="FFFFFF"/>
              </a:solidFill>
              <a:latin typeface="Tahoma"/>
            </a:endParaRPr>
          </a:p>
        </p:txBody>
      </p:sp>
      <p:sp>
        <p:nvSpPr>
          <p:cNvPr id="37" name="Rounded Rectangular Callout 36"/>
          <p:cNvSpPr/>
          <p:nvPr/>
        </p:nvSpPr>
        <p:spPr>
          <a:xfrm>
            <a:off x="5283250" y="4569814"/>
            <a:ext cx="1050875" cy="407983"/>
          </a:xfrm>
          <a:prstGeom prst="wedgeRoundRectCallout">
            <a:avLst>
              <a:gd name="adj1" fmla="val -77116"/>
              <a:gd name="adj2" fmla="val 18769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err="1"/>
              <a:t>a</a:t>
            </a:r>
            <a:r>
              <a:rPr lang="en-US" sz="1400" dirty="0" err="1" smtClean="0"/>
              <a:t>c_channel</a:t>
            </a:r>
            <a:r>
              <a:rPr lang="en-US" sz="1400" dirty="0" smtClean="0"/>
              <a:t> </a:t>
            </a:r>
            <a:endParaRPr lang="en-US" sz="1400" dirty="0"/>
          </a:p>
        </p:txBody>
      </p:sp>
    </p:spTree>
    <p:extLst>
      <p:ext uri="{BB962C8B-B14F-4D97-AF65-F5344CB8AC3E}">
        <p14:creationId xmlns:p14="http://schemas.microsoft.com/office/powerpoint/2010/main" val="2984433886"/>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9" name="Straight Arrow Connector 168"/>
          <p:cNvCxnSpPr/>
          <p:nvPr/>
        </p:nvCxnSpPr>
        <p:spPr>
          <a:xfrm flipH="1">
            <a:off x="8916494" y="4744334"/>
            <a:ext cx="2864" cy="281543"/>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sp>
        <p:nvSpPr>
          <p:cNvPr id="146" name="Rectangle 145"/>
          <p:cNvSpPr/>
          <p:nvPr/>
        </p:nvSpPr>
        <p:spPr>
          <a:xfrm>
            <a:off x="7017069" y="5988620"/>
            <a:ext cx="731512" cy="186714"/>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000" dirty="0">
              <a:solidFill>
                <a:schemeClr val="tx1"/>
              </a:solidFill>
            </a:endParaRPr>
          </a:p>
        </p:txBody>
      </p:sp>
      <p:sp>
        <p:nvSpPr>
          <p:cNvPr id="2" name="Title 1"/>
          <p:cNvSpPr>
            <a:spLocks noGrp="1"/>
          </p:cNvSpPr>
          <p:nvPr>
            <p:ph type="title"/>
          </p:nvPr>
        </p:nvSpPr>
        <p:spPr>
          <a:xfrm>
            <a:off x="617538" y="419740"/>
            <a:ext cx="10972800" cy="480489"/>
          </a:xfrm>
        </p:spPr>
        <p:txBody>
          <a:bodyPr>
            <a:noAutofit/>
          </a:bodyPr>
          <a:lstStyle/>
          <a:p>
            <a:r>
              <a:rPr lang="en-US" sz="3200" dirty="0" err="1" smtClean="0"/>
              <a:t>YoloTiny</a:t>
            </a:r>
            <a:r>
              <a:rPr lang="en-US" sz="3200" dirty="0" smtClean="0"/>
              <a:t>: C++ implementations of CNNs replaced with synthesized RTL blocks</a:t>
            </a:r>
            <a:endParaRPr lang="en-US" sz="3200" dirty="0"/>
          </a:p>
        </p:txBody>
      </p:sp>
      <p:sp>
        <p:nvSpPr>
          <p:cNvPr id="5" name="Slide Number Placeholder 4"/>
          <p:cNvSpPr>
            <a:spLocks noGrp="1"/>
          </p:cNvSpPr>
          <p:nvPr>
            <p:ph type="sldNum" sz="quarter" idx="12"/>
          </p:nvPr>
        </p:nvSpPr>
        <p:spPr>
          <a:xfrm>
            <a:off x="5035540" y="6541038"/>
            <a:ext cx="386088" cy="228560"/>
          </a:xfrm>
        </p:spPr>
        <p:txBody>
          <a:bodyPr/>
          <a:lstStyle/>
          <a:p>
            <a:fld id="{9243CB3A-8434-40A5-AD43-7D8D051A8891}" type="slidenum">
              <a:rPr lang="en-US" smtClean="0"/>
              <a:t>23</a:t>
            </a:fld>
            <a:endParaRPr lang="en-US" dirty="0"/>
          </a:p>
        </p:txBody>
      </p:sp>
      <p:sp>
        <p:nvSpPr>
          <p:cNvPr id="7" name="Rectangle 6"/>
          <p:cNvSpPr/>
          <p:nvPr/>
        </p:nvSpPr>
        <p:spPr>
          <a:xfrm>
            <a:off x="833570" y="1690937"/>
            <a:ext cx="1554523" cy="47548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p:cNvSpPr/>
          <p:nvPr/>
        </p:nvSpPr>
        <p:spPr>
          <a:xfrm>
            <a:off x="1290825" y="1965254"/>
            <a:ext cx="731512" cy="368388"/>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000" dirty="0">
              <a:solidFill>
                <a:schemeClr val="tx1"/>
              </a:solidFill>
            </a:endParaRPr>
          </a:p>
        </p:txBody>
      </p:sp>
      <p:sp>
        <p:nvSpPr>
          <p:cNvPr id="15" name="Rectangle 14"/>
          <p:cNvSpPr/>
          <p:nvPr/>
        </p:nvSpPr>
        <p:spPr>
          <a:xfrm>
            <a:off x="1290825" y="2513888"/>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00" dirty="0">
                <a:solidFill>
                  <a:schemeClr val="tx1"/>
                </a:solidFill>
              </a:rPr>
              <a:t>conv2d</a:t>
            </a:r>
          </a:p>
        </p:txBody>
      </p:sp>
      <p:sp>
        <p:nvSpPr>
          <p:cNvPr id="16" name="Rectangle 15"/>
          <p:cNvSpPr/>
          <p:nvPr/>
        </p:nvSpPr>
        <p:spPr>
          <a:xfrm>
            <a:off x="1290825" y="3062522"/>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00" dirty="0">
                <a:solidFill>
                  <a:schemeClr val="tx1"/>
                </a:solidFill>
              </a:rPr>
              <a:t>conv2d</a:t>
            </a:r>
          </a:p>
        </p:txBody>
      </p:sp>
      <p:sp>
        <p:nvSpPr>
          <p:cNvPr id="17" name="Rectangle 16"/>
          <p:cNvSpPr/>
          <p:nvPr/>
        </p:nvSpPr>
        <p:spPr>
          <a:xfrm>
            <a:off x="1290825" y="3611156"/>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00" dirty="0">
                <a:solidFill>
                  <a:schemeClr val="tx1"/>
                </a:solidFill>
              </a:rPr>
              <a:t>conv2d</a:t>
            </a:r>
          </a:p>
        </p:txBody>
      </p:sp>
      <p:sp>
        <p:nvSpPr>
          <p:cNvPr id="18" name="Rectangle 17"/>
          <p:cNvSpPr/>
          <p:nvPr/>
        </p:nvSpPr>
        <p:spPr>
          <a:xfrm>
            <a:off x="1290825" y="4159790"/>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00" dirty="0">
                <a:solidFill>
                  <a:schemeClr val="tx1"/>
                </a:solidFill>
              </a:rPr>
              <a:t>conv2d</a:t>
            </a:r>
          </a:p>
        </p:txBody>
      </p:sp>
      <p:sp>
        <p:nvSpPr>
          <p:cNvPr id="19" name="Rectangle 18"/>
          <p:cNvSpPr/>
          <p:nvPr/>
        </p:nvSpPr>
        <p:spPr>
          <a:xfrm>
            <a:off x="1290825" y="4708424"/>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conv2d</a:t>
            </a:r>
          </a:p>
        </p:txBody>
      </p:sp>
      <p:sp>
        <p:nvSpPr>
          <p:cNvPr id="20" name="Rectangle 19"/>
          <p:cNvSpPr/>
          <p:nvPr/>
        </p:nvSpPr>
        <p:spPr>
          <a:xfrm>
            <a:off x="1290825" y="5257058"/>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conv2d</a:t>
            </a:r>
          </a:p>
        </p:txBody>
      </p:sp>
      <p:sp>
        <p:nvSpPr>
          <p:cNvPr id="21" name="Rectangle 20"/>
          <p:cNvSpPr/>
          <p:nvPr/>
        </p:nvSpPr>
        <p:spPr>
          <a:xfrm>
            <a:off x="1290825" y="5622814"/>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conv2d</a:t>
            </a:r>
          </a:p>
        </p:txBody>
      </p:sp>
      <p:sp>
        <p:nvSpPr>
          <p:cNvPr id="22" name="Rectangle 21"/>
          <p:cNvSpPr/>
          <p:nvPr/>
        </p:nvSpPr>
        <p:spPr>
          <a:xfrm>
            <a:off x="1290825" y="5988570"/>
            <a:ext cx="731512" cy="18287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conv2d</a:t>
            </a:r>
          </a:p>
        </p:txBody>
      </p:sp>
      <p:sp>
        <p:nvSpPr>
          <p:cNvPr id="30" name="Rectangle 29"/>
          <p:cNvSpPr/>
          <p:nvPr/>
        </p:nvSpPr>
        <p:spPr>
          <a:xfrm>
            <a:off x="1290825" y="2696766"/>
            <a:ext cx="731512" cy="18287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solidFill>
                  <a:schemeClr val="tx1"/>
                </a:solidFill>
              </a:rPr>
              <a:t>maxpool</a:t>
            </a:r>
            <a:endParaRPr lang="en-US" sz="1000" dirty="0">
              <a:solidFill>
                <a:schemeClr val="tx1"/>
              </a:solidFill>
            </a:endParaRPr>
          </a:p>
        </p:txBody>
      </p:sp>
      <p:sp>
        <p:nvSpPr>
          <p:cNvPr id="31" name="Rectangle 30"/>
          <p:cNvSpPr/>
          <p:nvPr/>
        </p:nvSpPr>
        <p:spPr>
          <a:xfrm>
            <a:off x="1290825" y="3245400"/>
            <a:ext cx="731512" cy="18287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solidFill>
                  <a:schemeClr val="tx1"/>
                </a:solidFill>
              </a:rPr>
              <a:t>maxpool</a:t>
            </a:r>
            <a:endParaRPr lang="en-US" sz="1000" dirty="0">
              <a:solidFill>
                <a:schemeClr val="tx1"/>
              </a:solidFill>
            </a:endParaRPr>
          </a:p>
        </p:txBody>
      </p:sp>
      <p:sp>
        <p:nvSpPr>
          <p:cNvPr id="32" name="Rectangle 31"/>
          <p:cNvSpPr/>
          <p:nvPr/>
        </p:nvSpPr>
        <p:spPr>
          <a:xfrm>
            <a:off x="1290825" y="3794034"/>
            <a:ext cx="731512" cy="18287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solidFill>
                  <a:schemeClr val="tx1"/>
                </a:solidFill>
              </a:rPr>
              <a:t>maxpool</a:t>
            </a:r>
            <a:endParaRPr lang="en-US" sz="1000" dirty="0">
              <a:solidFill>
                <a:schemeClr val="tx1"/>
              </a:solidFill>
            </a:endParaRPr>
          </a:p>
        </p:txBody>
      </p:sp>
      <p:sp>
        <p:nvSpPr>
          <p:cNvPr id="33" name="Rectangle 32"/>
          <p:cNvSpPr/>
          <p:nvPr/>
        </p:nvSpPr>
        <p:spPr>
          <a:xfrm>
            <a:off x="1290825" y="4342668"/>
            <a:ext cx="731512" cy="18287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solidFill>
                  <a:schemeClr val="tx1"/>
                </a:solidFill>
              </a:rPr>
              <a:t>maxpool</a:t>
            </a:r>
            <a:endParaRPr lang="en-US" sz="1000" dirty="0">
              <a:solidFill>
                <a:schemeClr val="tx1"/>
              </a:solidFill>
            </a:endParaRPr>
          </a:p>
        </p:txBody>
      </p:sp>
      <p:sp>
        <p:nvSpPr>
          <p:cNvPr id="34" name="Rectangle 33"/>
          <p:cNvSpPr/>
          <p:nvPr/>
        </p:nvSpPr>
        <p:spPr>
          <a:xfrm>
            <a:off x="1290825" y="4891302"/>
            <a:ext cx="731512" cy="18287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solidFill>
                  <a:schemeClr val="tx1"/>
                </a:solidFill>
              </a:rPr>
              <a:t>maxpool</a:t>
            </a:r>
            <a:endParaRPr lang="en-US" sz="1000" dirty="0">
              <a:solidFill>
                <a:schemeClr val="tx1"/>
              </a:solidFill>
            </a:endParaRPr>
          </a:p>
        </p:txBody>
      </p:sp>
      <p:sp>
        <p:nvSpPr>
          <p:cNvPr id="35" name="TextBox 34"/>
          <p:cNvSpPr txBox="1"/>
          <p:nvPr/>
        </p:nvSpPr>
        <p:spPr>
          <a:xfrm>
            <a:off x="852680" y="1233792"/>
            <a:ext cx="1371645" cy="523220"/>
          </a:xfrm>
          <a:prstGeom prst="rect">
            <a:avLst/>
          </a:prstGeom>
          <a:noFill/>
        </p:spPr>
        <p:txBody>
          <a:bodyPr wrap="square" rtlCol="0">
            <a:spAutoFit/>
          </a:bodyPr>
          <a:lstStyle/>
          <a:p>
            <a:pPr algn="ctr"/>
            <a:r>
              <a:rPr lang="en-US" sz="1400" b="1" dirty="0" err="1" smtClean="0">
                <a:latin typeface="Times New Roman" panose="02020603050405020304" pitchFamily="18" charset="0"/>
                <a:cs typeface="Times New Roman" panose="02020603050405020304" pitchFamily="18" charset="0"/>
              </a:rPr>
              <a:t>TensorFlow</a:t>
            </a:r>
            <a:r>
              <a:rPr lang="en-US" sz="1400" b="1" dirty="0" smtClean="0">
                <a:latin typeface="Times New Roman" panose="02020603050405020304" pitchFamily="18" charset="0"/>
                <a:cs typeface="Times New Roman" panose="02020603050405020304" pitchFamily="18" charset="0"/>
              </a:rPr>
              <a:t/>
            </a:r>
            <a:br>
              <a:rPr lang="en-US" sz="1400" b="1" dirty="0" smtClean="0">
                <a:latin typeface="Times New Roman" panose="02020603050405020304" pitchFamily="18" charset="0"/>
                <a:cs typeface="Times New Roman" panose="02020603050405020304" pitchFamily="18" charset="0"/>
              </a:rPr>
            </a:br>
            <a:r>
              <a:rPr lang="en-US" sz="1400" b="1" dirty="0" err="1" smtClean="0">
                <a:latin typeface="Times New Roman" panose="02020603050405020304" pitchFamily="18" charset="0"/>
                <a:cs typeface="Times New Roman" panose="02020603050405020304" pitchFamily="18" charset="0"/>
              </a:rPr>
              <a:t>testbench</a:t>
            </a:r>
            <a:endParaRPr lang="en-US" sz="1400" b="1" dirty="0">
              <a:latin typeface="Times New Roman" panose="02020603050405020304" pitchFamily="18" charset="0"/>
              <a:cs typeface="Times New Roman" panose="02020603050405020304" pitchFamily="18" charset="0"/>
            </a:endParaRPr>
          </a:p>
        </p:txBody>
      </p:sp>
      <p:sp>
        <p:nvSpPr>
          <p:cNvPr id="36" name="TextBox 35"/>
          <p:cNvSpPr txBox="1"/>
          <p:nvPr/>
        </p:nvSpPr>
        <p:spPr>
          <a:xfrm>
            <a:off x="692551" y="1688305"/>
            <a:ext cx="689713" cy="276999"/>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s</a:t>
            </a:r>
            <a:r>
              <a:rPr lang="en-US" sz="1200" b="1" dirty="0" smtClean="0">
                <a:latin typeface="Times New Roman" panose="02020603050405020304" pitchFamily="18" charset="0"/>
                <a:cs typeface="Times New Roman" panose="02020603050405020304" pitchFamily="18" charset="0"/>
              </a:rPr>
              <a:t>tage</a:t>
            </a:r>
            <a:endParaRPr lang="en-US" sz="1200" b="1" dirty="0">
              <a:latin typeface="Times New Roman" panose="02020603050405020304" pitchFamily="18" charset="0"/>
              <a:cs typeface="Times New Roman" panose="02020603050405020304" pitchFamily="18" charset="0"/>
            </a:endParaRPr>
          </a:p>
        </p:txBody>
      </p:sp>
      <p:sp>
        <p:nvSpPr>
          <p:cNvPr id="37" name="TextBox 36"/>
          <p:cNvSpPr txBox="1"/>
          <p:nvPr/>
        </p:nvSpPr>
        <p:spPr>
          <a:xfrm>
            <a:off x="1839459" y="1690987"/>
            <a:ext cx="689713" cy="276999"/>
          </a:xfrm>
          <a:prstGeom prst="rect">
            <a:avLst/>
          </a:prstGeom>
          <a:noFill/>
        </p:spPr>
        <p:txBody>
          <a:bodyPr wrap="square" rtlCol="0">
            <a:spAutoFit/>
          </a:bodyPr>
          <a:lstStyle/>
          <a:p>
            <a:pPr algn="ctr"/>
            <a:r>
              <a:rPr lang="en-US" sz="1200" b="1" dirty="0" smtClean="0">
                <a:latin typeface="Times New Roman" panose="02020603050405020304" pitchFamily="18" charset="0"/>
                <a:cs typeface="Times New Roman" panose="02020603050405020304" pitchFamily="18" charset="0"/>
              </a:rPr>
              <a:t>layer</a:t>
            </a:r>
            <a:endParaRPr lang="en-US" sz="1200" b="1" dirty="0">
              <a:latin typeface="Times New Roman" panose="02020603050405020304" pitchFamily="18" charset="0"/>
              <a:cs typeface="Times New Roman" panose="02020603050405020304" pitchFamily="18" charset="0"/>
            </a:endParaRPr>
          </a:p>
        </p:txBody>
      </p:sp>
      <p:sp>
        <p:nvSpPr>
          <p:cNvPr id="38" name="TextBox 37"/>
          <p:cNvSpPr txBox="1"/>
          <p:nvPr/>
        </p:nvSpPr>
        <p:spPr>
          <a:xfrm>
            <a:off x="833630" y="1962622"/>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1</a:t>
            </a:r>
          </a:p>
        </p:txBody>
      </p:sp>
      <p:sp>
        <p:nvSpPr>
          <p:cNvPr id="39" name="TextBox 38"/>
          <p:cNvSpPr txBox="1"/>
          <p:nvPr/>
        </p:nvSpPr>
        <p:spPr>
          <a:xfrm>
            <a:off x="833630" y="2511256"/>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2</a:t>
            </a:r>
          </a:p>
        </p:txBody>
      </p:sp>
      <p:sp>
        <p:nvSpPr>
          <p:cNvPr id="40" name="TextBox 39"/>
          <p:cNvSpPr txBox="1"/>
          <p:nvPr/>
        </p:nvSpPr>
        <p:spPr>
          <a:xfrm>
            <a:off x="833630" y="3059890"/>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3</a:t>
            </a:r>
          </a:p>
        </p:txBody>
      </p:sp>
      <p:sp>
        <p:nvSpPr>
          <p:cNvPr id="41" name="TextBox 40"/>
          <p:cNvSpPr txBox="1"/>
          <p:nvPr/>
        </p:nvSpPr>
        <p:spPr>
          <a:xfrm>
            <a:off x="833630" y="3611206"/>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4</a:t>
            </a:r>
          </a:p>
        </p:txBody>
      </p:sp>
      <p:sp>
        <p:nvSpPr>
          <p:cNvPr id="42" name="TextBox 41"/>
          <p:cNvSpPr txBox="1"/>
          <p:nvPr/>
        </p:nvSpPr>
        <p:spPr>
          <a:xfrm>
            <a:off x="833630" y="4159840"/>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5</a:t>
            </a:r>
          </a:p>
        </p:txBody>
      </p:sp>
      <p:sp>
        <p:nvSpPr>
          <p:cNvPr id="43" name="TextBox 42"/>
          <p:cNvSpPr txBox="1"/>
          <p:nvPr/>
        </p:nvSpPr>
        <p:spPr>
          <a:xfrm>
            <a:off x="833630" y="4708474"/>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6</a:t>
            </a:r>
          </a:p>
        </p:txBody>
      </p:sp>
      <p:sp>
        <p:nvSpPr>
          <p:cNvPr id="44" name="TextBox 43"/>
          <p:cNvSpPr txBox="1"/>
          <p:nvPr/>
        </p:nvSpPr>
        <p:spPr>
          <a:xfrm>
            <a:off x="833630" y="5254426"/>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7</a:t>
            </a:r>
          </a:p>
        </p:txBody>
      </p:sp>
      <p:sp>
        <p:nvSpPr>
          <p:cNvPr id="45" name="TextBox 44"/>
          <p:cNvSpPr txBox="1"/>
          <p:nvPr/>
        </p:nvSpPr>
        <p:spPr>
          <a:xfrm>
            <a:off x="833630" y="5622864"/>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8</a:t>
            </a:r>
          </a:p>
        </p:txBody>
      </p:sp>
      <p:sp>
        <p:nvSpPr>
          <p:cNvPr id="46" name="TextBox 45"/>
          <p:cNvSpPr txBox="1"/>
          <p:nvPr/>
        </p:nvSpPr>
        <p:spPr>
          <a:xfrm>
            <a:off x="833630" y="5988620"/>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9</a:t>
            </a:r>
          </a:p>
        </p:txBody>
      </p:sp>
      <p:sp>
        <p:nvSpPr>
          <p:cNvPr id="51" name="TextBox 50"/>
          <p:cNvSpPr txBox="1"/>
          <p:nvPr/>
        </p:nvSpPr>
        <p:spPr>
          <a:xfrm>
            <a:off x="2022337" y="2513938"/>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3</a:t>
            </a:r>
            <a:endParaRPr lang="en-US" sz="1000" b="1" dirty="0">
              <a:latin typeface="Times New Roman" panose="02020603050405020304" pitchFamily="18" charset="0"/>
              <a:cs typeface="Times New Roman" panose="02020603050405020304" pitchFamily="18" charset="0"/>
            </a:endParaRPr>
          </a:p>
        </p:txBody>
      </p:sp>
      <p:sp>
        <p:nvSpPr>
          <p:cNvPr id="52" name="TextBox 51"/>
          <p:cNvSpPr txBox="1"/>
          <p:nvPr/>
        </p:nvSpPr>
        <p:spPr>
          <a:xfrm>
            <a:off x="2022337" y="2696815"/>
            <a:ext cx="321865" cy="246221"/>
          </a:xfrm>
          <a:prstGeom prst="rect">
            <a:avLst/>
          </a:prstGeom>
          <a:noFill/>
        </p:spPr>
        <p:txBody>
          <a:bodyPr wrap="square" rtlCol="0">
            <a:spAutoFit/>
          </a:bodyPr>
          <a:lstStyle/>
          <a:p>
            <a:r>
              <a:rPr lang="en-US" sz="1000" b="1" dirty="0">
                <a:latin typeface="Times New Roman" panose="02020603050405020304" pitchFamily="18" charset="0"/>
                <a:cs typeface="Times New Roman" panose="02020603050405020304" pitchFamily="18" charset="0"/>
              </a:rPr>
              <a:t>4</a:t>
            </a:r>
          </a:p>
        </p:txBody>
      </p:sp>
      <p:sp>
        <p:nvSpPr>
          <p:cNvPr id="53" name="TextBox 52"/>
          <p:cNvSpPr txBox="1"/>
          <p:nvPr/>
        </p:nvSpPr>
        <p:spPr>
          <a:xfrm>
            <a:off x="2022337" y="3090669"/>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5</a:t>
            </a:r>
            <a:endParaRPr lang="en-US" sz="1000" b="1" dirty="0">
              <a:latin typeface="Times New Roman" panose="02020603050405020304" pitchFamily="18" charset="0"/>
              <a:cs typeface="Times New Roman" panose="02020603050405020304" pitchFamily="18" charset="0"/>
            </a:endParaRPr>
          </a:p>
        </p:txBody>
      </p:sp>
      <p:sp>
        <p:nvSpPr>
          <p:cNvPr id="54" name="TextBox 53"/>
          <p:cNvSpPr txBox="1"/>
          <p:nvPr/>
        </p:nvSpPr>
        <p:spPr>
          <a:xfrm>
            <a:off x="2022337" y="3273546"/>
            <a:ext cx="321865" cy="246221"/>
          </a:xfrm>
          <a:prstGeom prst="rect">
            <a:avLst/>
          </a:prstGeom>
          <a:noFill/>
        </p:spPr>
        <p:txBody>
          <a:bodyPr wrap="square" rtlCol="0">
            <a:spAutoFit/>
          </a:bodyPr>
          <a:lstStyle/>
          <a:p>
            <a:r>
              <a:rPr lang="en-US" sz="1000" b="1" dirty="0">
                <a:latin typeface="Times New Roman" panose="02020603050405020304" pitchFamily="18" charset="0"/>
                <a:cs typeface="Times New Roman" panose="02020603050405020304" pitchFamily="18" charset="0"/>
              </a:rPr>
              <a:t>6</a:t>
            </a:r>
          </a:p>
        </p:txBody>
      </p:sp>
      <p:sp>
        <p:nvSpPr>
          <p:cNvPr id="55" name="TextBox 54"/>
          <p:cNvSpPr txBox="1"/>
          <p:nvPr/>
        </p:nvSpPr>
        <p:spPr>
          <a:xfrm>
            <a:off x="2022337" y="3611206"/>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7</a:t>
            </a:r>
            <a:endParaRPr lang="en-US" sz="1000" b="1" dirty="0">
              <a:latin typeface="Times New Roman" panose="02020603050405020304" pitchFamily="18" charset="0"/>
              <a:cs typeface="Times New Roman" panose="02020603050405020304" pitchFamily="18" charset="0"/>
            </a:endParaRPr>
          </a:p>
        </p:txBody>
      </p:sp>
      <p:sp>
        <p:nvSpPr>
          <p:cNvPr id="56" name="TextBox 55"/>
          <p:cNvSpPr txBox="1"/>
          <p:nvPr/>
        </p:nvSpPr>
        <p:spPr>
          <a:xfrm>
            <a:off x="2022337" y="3794083"/>
            <a:ext cx="321865" cy="246221"/>
          </a:xfrm>
          <a:prstGeom prst="rect">
            <a:avLst/>
          </a:prstGeom>
          <a:noFill/>
        </p:spPr>
        <p:txBody>
          <a:bodyPr wrap="square" rtlCol="0">
            <a:spAutoFit/>
          </a:bodyPr>
          <a:lstStyle/>
          <a:p>
            <a:r>
              <a:rPr lang="en-US" sz="1000" b="1" dirty="0">
                <a:latin typeface="Times New Roman" panose="02020603050405020304" pitchFamily="18" charset="0"/>
                <a:cs typeface="Times New Roman" panose="02020603050405020304" pitchFamily="18" charset="0"/>
              </a:rPr>
              <a:t>8</a:t>
            </a:r>
          </a:p>
        </p:txBody>
      </p:sp>
      <p:sp>
        <p:nvSpPr>
          <p:cNvPr id="57" name="TextBox 56"/>
          <p:cNvSpPr txBox="1"/>
          <p:nvPr/>
        </p:nvSpPr>
        <p:spPr>
          <a:xfrm>
            <a:off x="2022337" y="4159840"/>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9</a:t>
            </a:r>
            <a:endParaRPr lang="en-US" sz="1000" b="1" dirty="0">
              <a:latin typeface="Times New Roman" panose="02020603050405020304" pitchFamily="18" charset="0"/>
              <a:cs typeface="Times New Roman" panose="02020603050405020304" pitchFamily="18" charset="0"/>
            </a:endParaRPr>
          </a:p>
        </p:txBody>
      </p:sp>
      <p:sp>
        <p:nvSpPr>
          <p:cNvPr id="58" name="TextBox 57"/>
          <p:cNvSpPr txBox="1"/>
          <p:nvPr/>
        </p:nvSpPr>
        <p:spPr>
          <a:xfrm>
            <a:off x="2022337" y="4342717"/>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10</a:t>
            </a:r>
            <a:endParaRPr lang="en-US" sz="1000" b="1" dirty="0">
              <a:latin typeface="Times New Roman" panose="02020603050405020304" pitchFamily="18" charset="0"/>
              <a:cs typeface="Times New Roman" panose="02020603050405020304" pitchFamily="18" charset="0"/>
            </a:endParaRPr>
          </a:p>
        </p:txBody>
      </p:sp>
      <p:sp>
        <p:nvSpPr>
          <p:cNvPr id="59" name="TextBox 58"/>
          <p:cNvSpPr txBox="1"/>
          <p:nvPr/>
        </p:nvSpPr>
        <p:spPr>
          <a:xfrm>
            <a:off x="2022337" y="4708474"/>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11</a:t>
            </a:r>
            <a:endParaRPr lang="en-US" sz="1000" b="1" dirty="0">
              <a:latin typeface="Times New Roman" panose="02020603050405020304" pitchFamily="18" charset="0"/>
              <a:cs typeface="Times New Roman" panose="02020603050405020304" pitchFamily="18" charset="0"/>
            </a:endParaRPr>
          </a:p>
        </p:txBody>
      </p:sp>
      <p:sp>
        <p:nvSpPr>
          <p:cNvPr id="60" name="TextBox 59"/>
          <p:cNvSpPr txBox="1"/>
          <p:nvPr/>
        </p:nvSpPr>
        <p:spPr>
          <a:xfrm>
            <a:off x="2022337" y="4891351"/>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12</a:t>
            </a:r>
            <a:endParaRPr lang="en-US" sz="1000" b="1" dirty="0">
              <a:latin typeface="Times New Roman" panose="02020603050405020304" pitchFamily="18" charset="0"/>
              <a:cs typeface="Times New Roman" panose="02020603050405020304" pitchFamily="18" charset="0"/>
            </a:endParaRPr>
          </a:p>
        </p:txBody>
      </p:sp>
      <p:sp>
        <p:nvSpPr>
          <p:cNvPr id="61" name="TextBox 60"/>
          <p:cNvSpPr txBox="1"/>
          <p:nvPr/>
        </p:nvSpPr>
        <p:spPr>
          <a:xfrm>
            <a:off x="2022337" y="5257108"/>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13</a:t>
            </a:r>
            <a:endParaRPr lang="en-US" sz="1000" b="1" dirty="0">
              <a:latin typeface="Times New Roman" panose="02020603050405020304" pitchFamily="18" charset="0"/>
              <a:cs typeface="Times New Roman" panose="02020603050405020304" pitchFamily="18" charset="0"/>
            </a:endParaRPr>
          </a:p>
        </p:txBody>
      </p:sp>
      <p:sp>
        <p:nvSpPr>
          <p:cNvPr id="62" name="TextBox 61"/>
          <p:cNvSpPr txBox="1"/>
          <p:nvPr/>
        </p:nvSpPr>
        <p:spPr>
          <a:xfrm>
            <a:off x="2022337" y="5622864"/>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14</a:t>
            </a:r>
            <a:endParaRPr lang="en-US" sz="1000" b="1" dirty="0">
              <a:latin typeface="Times New Roman" panose="02020603050405020304" pitchFamily="18" charset="0"/>
              <a:cs typeface="Times New Roman" panose="02020603050405020304" pitchFamily="18" charset="0"/>
            </a:endParaRPr>
          </a:p>
        </p:txBody>
      </p:sp>
      <p:sp>
        <p:nvSpPr>
          <p:cNvPr id="63" name="TextBox 62"/>
          <p:cNvSpPr txBox="1"/>
          <p:nvPr/>
        </p:nvSpPr>
        <p:spPr>
          <a:xfrm>
            <a:off x="2022337" y="5988620"/>
            <a:ext cx="321865" cy="246221"/>
          </a:xfrm>
          <a:prstGeom prst="rect">
            <a:avLst/>
          </a:prstGeom>
          <a:noFill/>
        </p:spPr>
        <p:txBody>
          <a:bodyPr wrap="square" rtlCol="0">
            <a:spAutoFit/>
          </a:bodyPr>
          <a:lstStyle/>
          <a:p>
            <a:r>
              <a:rPr lang="en-US" sz="1000" b="1" dirty="0" smtClean="0">
                <a:latin typeface="Times New Roman" panose="02020603050405020304" pitchFamily="18" charset="0"/>
                <a:cs typeface="Times New Roman" panose="02020603050405020304" pitchFamily="18" charset="0"/>
              </a:rPr>
              <a:t>15</a:t>
            </a:r>
            <a:endParaRPr lang="en-US" sz="1000" b="1" dirty="0">
              <a:latin typeface="Times New Roman" panose="02020603050405020304" pitchFamily="18" charset="0"/>
              <a:cs typeface="Times New Roman" panose="02020603050405020304" pitchFamily="18" charset="0"/>
            </a:endParaRPr>
          </a:p>
        </p:txBody>
      </p:sp>
      <p:cxnSp>
        <p:nvCxnSpPr>
          <p:cNvPr id="65" name="Straight Arrow Connector 64"/>
          <p:cNvCxnSpPr>
            <a:endCxn id="15" idx="0"/>
          </p:cNvCxnSpPr>
          <p:nvPr/>
        </p:nvCxnSpPr>
        <p:spPr>
          <a:xfrm>
            <a:off x="1656581" y="2331010"/>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30" idx="2"/>
            <a:endCxn id="16" idx="0"/>
          </p:cNvCxnSpPr>
          <p:nvPr/>
        </p:nvCxnSpPr>
        <p:spPr>
          <a:xfrm>
            <a:off x="1656581" y="2879644"/>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stCxn id="31" idx="2"/>
            <a:endCxn id="17" idx="0"/>
          </p:cNvCxnSpPr>
          <p:nvPr/>
        </p:nvCxnSpPr>
        <p:spPr>
          <a:xfrm>
            <a:off x="1656581" y="3428278"/>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32" idx="2"/>
            <a:endCxn id="18" idx="0"/>
          </p:cNvCxnSpPr>
          <p:nvPr/>
        </p:nvCxnSpPr>
        <p:spPr>
          <a:xfrm>
            <a:off x="1656581" y="3976912"/>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33" idx="2"/>
            <a:endCxn id="19" idx="0"/>
          </p:cNvCxnSpPr>
          <p:nvPr/>
        </p:nvCxnSpPr>
        <p:spPr>
          <a:xfrm>
            <a:off x="1656581" y="4525546"/>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stCxn id="34" idx="2"/>
            <a:endCxn id="20" idx="0"/>
          </p:cNvCxnSpPr>
          <p:nvPr/>
        </p:nvCxnSpPr>
        <p:spPr>
          <a:xfrm>
            <a:off x="1656581" y="5074180"/>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stCxn id="20" idx="2"/>
            <a:endCxn id="21" idx="0"/>
          </p:cNvCxnSpPr>
          <p:nvPr/>
        </p:nvCxnSpPr>
        <p:spPr>
          <a:xfrm>
            <a:off x="1656581" y="5439936"/>
            <a:ext cx="0" cy="18287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a:stCxn id="21" idx="2"/>
          </p:cNvCxnSpPr>
          <p:nvPr/>
        </p:nvCxnSpPr>
        <p:spPr>
          <a:xfrm>
            <a:off x="1656581" y="5805692"/>
            <a:ext cx="0" cy="182928"/>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193557" y="1416670"/>
            <a:ext cx="689713" cy="677108"/>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i</a:t>
            </a:r>
            <a:r>
              <a:rPr lang="en-US" sz="1200" b="1" dirty="0" smtClean="0">
                <a:latin typeface="Times New Roman" panose="02020603050405020304" pitchFamily="18" charset="0"/>
                <a:cs typeface="Times New Roman" panose="02020603050405020304" pitchFamily="18" charset="0"/>
              </a:rPr>
              <a:t>nput tensor</a:t>
            </a:r>
          </a:p>
          <a:p>
            <a:pPr algn="ctr"/>
            <a:r>
              <a:rPr lang="en-US" sz="1400" b="1" dirty="0">
                <a:solidFill>
                  <a:srgbClr val="FF0000"/>
                </a:solidFill>
                <a:latin typeface="Times New Roman" panose="02020603050405020304" pitchFamily="18" charset="0"/>
                <a:cs typeface="Times New Roman" panose="02020603050405020304" pitchFamily="18" charset="0"/>
              </a:rPr>
              <a:t>x</a:t>
            </a:r>
          </a:p>
        </p:txBody>
      </p:sp>
      <p:sp>
        <p:nvSpPr>
          <p:cNvPr id="93" name="Freeform 92"/>
          <p:cNvSpPr/>
          <p:nvPr/>
        </p:nvSpPr>
        <p:spPr>
          <a:xfrm>
            <a:off x="644974" y="1759923"/>
            <a:ext cx="1011837" cy="245593"/>
          </a:xfrm>
          <a:custGeom>
            <a:avLst/>
            <a:gdLst>
              <a:gd name="connsiteX0" fmla="*/ 0 w 1011555"/>
              <a:gd name="connsiteY0" fmla="*/ 154305 h 154305"/>
              <a:gd name="connsiteX1" fmla="*/ 375285 w 1011555"/>
              <a:gd name="connsiteY1" fmla="*/ 152400 h 154305"/>
              <a:gd name="connsiteX2" fmla="*/ 1003935 w 1011555"/>
              <a:gd name="connsiteY2" fmla="*/ 0 h 154305"/>
              <a:gd name="connsiteX3" fmla="*/ 1011555 w 1011555"/>
              <a:gd name="connsiteY3" fmla="*/ 154305 h 154305"/>
              <a:gd name="connsiteX0" fmla="*/ 0 w 1011555"/>
              <a:gd name="connsiteY0" fmla="*/ 154305 h 154305"/>
              <a:gd name="connsiteX1" fmla="*/ 440055 w 1011555"/>
              <a:gd name="connsiteY1" fmla="*/ 150495 h 154305"/>
              <a:gd name="connsiteX2" fmla="*/ 1003935 w 1011555"/>
              <a:gd name="connsiteY2" fmla="*/ 0 h 154305"/>
              <a:gd name="connsiteX3" fmla="*/ 1011555 w 1011555"/>
              <a:gd name="connsiteY3" fmla="*/ 154305 h 154305"/>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74281 h 196316"/>
              <a:gd name="connsiteX1" fmla="*/ 440055 w 1011555"/>
              <a:gd name="connsiteY1" fmla="*/ 170471 h 196316"/>
              <a:gd name="connsiteX2" fmla="*/ 1003935 w 1011555"/>
              <a:gd name="connsiteY2" fmla="*/ 19976 h 196316"/>
              <a:gd name="connsiteX3" fmla="*/ 1011555 w 1011555"/>
              <a:gd name="connsiteY3" fmla="*/ 174281 h 196316"/>
              <a:gd name="connsiteX0" fmla="*/ 0 w 1023539"/>
              <a:gd name="connsiteY0" fmla="*/ 174281 h 196316"/>
              <a:gd name="connsiteX1" fmla="*/ 440055 w 1023539"/>
              <a:gd name="connsiteY1" fmla="*/ 170471 h 196316"/>
              <a:gd name="connsiteX2" fmla="*/ 1003935 w 1023539"/>
              <a:gd name="connsiteY2" fmla="*/ 19976 h 196316"/>
              <a:gd name="connsiteX3" fmla="*/ 1011555 w 1023539"/>
              <a:gd name="connsiteY3" fmla="*/ 174281 h 196316"/>
              <a:gd name="connsiteX0" fmla="*/ 0 w 1019752"/>
              <a:gd name="connsiteY0" fmla="*/ 193971 h 216006"/>
              <a:gd name="connsiteX1" fmla="*/ 440055 w 1019752"/>
              <a:gd name="connsiteY1" fmla="*/ 190161 h 216006"/>
              <a:gd name="connsiteX2" fmla="*/ 998220 w 1019752"/>
              <a:gd name="connsiteY2" fmla="*/ 16806 h 216006"/>
              <a:gd name="connsiteX3" fmla="*/ 1011555 w 1019752"/>
              <a:gd name="connsiteY3" fmla="*/ 193971 h 216006"/>
              <a:gd name="connsiteX0" fmla="*/ 0 w 1018125"/>
              <a:gd name="connsiteY0" fmla="*/ 193971 h 216006"/>
              <a:gd name="connsiteX1" fmla="*/ 440055 w 1018125"/>
              <a:gd name="connsiteY1" fmla="*/ 190161 h 216006"/>
              <a:gd name="connsiteX2" fmla="*/ 998220 w 1018125"/>
              <a:gd name="connsiteY2" fmla="*/ 16806 h 216006"/>
              <a:gd name="connsiteX3" fmla="*/ 1011555 w 1018125"/>
              <a:gd name="connsiteY3" fmla="*/ 193971 h 216006"/>
              <a:gd name="connsiteX0" fmla="*/ 0 w 1011555"/>
              <a:gd name="connsiteY0" fmla="*/ 217909 h 239944"/>
              <a:gd name="connsiteX1" fmla="*/ 440055 w 1011555"/>
              <a:gd name="connsiteY1" fmla="*/ 214099 h 239944"/>
              <a:gd name="connsiteX2" fmla="*/ 965835 w 1011555"/>
              <a:gd name="connsiteY2" fmla="*/ 14074 h 239944"/>
              <a:gd name="connsiteX3" fmla="*/ 1011555 w 1011555"/>
              <a:gd name="connsiteY3" fmla="*/ 217909 h 239944"/>
              <a:gd name="connsiteX0" fmla="*/ 0 w 1011555"/>
              <a:gd name="connsiteY0" fmla="*/ 216174 h 238209"/>
              <a:gd name="connsiteX1" fmla="*/ 440055 w 1011555"/>
              <a:gd name="connsiteY1" fmla="*/ 212364 h 238209"/>
              <a:gd name="connsiteX2" fmla="*/ 979170 w 1011555"/>
              <a:gd name="connsiteY2" fmla="*/ 14244 h 238209"/>
              <a:gd name="connsiteX3" fmla="*/ 1011555 w 1011555"/>
              <a:gd name="connsiteY3" fmla="*/ 216174 h 238209"/>
              <a:gd name="connsiteX0" fmla="*/ 0 w 1016157"/>
              <a:gd name="connsiteY0" fmla="*/ 216174 h 238209"/>
              <a:gd name="connsiteX1" fmla="*/ 440055 w 1016157"/>
              <a:gd name="connsiteY1" fmla="*/ 212364 h 238209"/>
              <a:gd name="connsiteX2" fmla="*/ 979170 w 1016157"/>
              <a:gd name="connsiteY2" fmla="*/ 14244 h 238209"/>
              <a:gd name="connsiteX3" fmla="*/ 1011555 w 1016157"/>
              <a:gd name="connsiteY3" fmla="*/ 216174 h 238209"/>
              <a:gd name="connsiteX0" fmla="*/ 0 w 1011837"/>
              <a:gd name="connsiteY0" fmla="*/ 216174 h 238209"/>
              <a:gd name="connsiteX1" fmla="*/ 440055 w 1011837"/>
              <a:gd name="connsiteY1" fmla="*/ 212364 h 238209"/>
              <a:gd name="connsiteX2" fmla="*/ 979170 w 1011837"/>
              <a:gd name="connsiteY2" fmla="*/ 14244 h 238209"/>
              <a:gd name="connsiteX3" fmla="*/ 1011555 w 1011837"/>
              <a:gd name="connsiteY3" fmla="*/ 216174 h 238209"/>
              <a:gd name="connsiteX0" fmla="*/ 0 w 1011837"/>
              <a:gd name="connsiteY0" fmla="*/ 207691 h 229726"/>
              <a:gd name="connsiteX1" fmla="*/ 440055 w 1011837"/>
              <a:gd name="connsiteY1" fmla="*/ 203881 h 229726"/>
              <a:gd name="connsiteX2" fmla="*/ 979170 w 1011837"/>
              <a:gd name="connsiteY2" fmla="*/ 5761 h 229726"/>
              <a:gd name="connsiteX3" fmla="*/ 1011555 w 1011837"/>
              <a:gd name="connsiteY3" fmla="*/ 207691 h 229726"/>
              <a:gd name="connsiteX0" fmla="*/ 0 w 1011837"/>
              <a:gd name="connsiteY0" fmla="*/ 207691 h 244111"/>
              <a:gd name="connsiteX1" fmla="*/ 440055 w 1011837"/>
              <a:gd name="connsiteY1" fmla="*/ 203881 h 244111"/>
              <a:gd name="connsiteX2" fmla="*/ 979170 w 1011837"/>
              <a:gd name="connsiteY2" fmla="*/ 5761 h 244111"/>
              <a:gd name="connsiteX3" fmla="*/ 1011555 w 1011837"/>
              <a:gd name="connsiteY3" fmla="*/ 207691 h 244111"/>
              <a:gd name="connsiteX0" fmla="*/ 0 w 1011837"/>
              <a:gd name="connsiteY0" fmla="*/ 209173 h 245593"/>
              <a:gd name="connsiteX1" fmla="*/ 440055 w 1011837"/>
              <a:gd name="connsiteY1" fmla="*/ 205363 h 245593"/>
              <a:gd name="connsiteX2" fmla="*/ 979170 w 1011837"/>
              <a:gd name="connsiteY2" fmla="*/ 7243 h 245593"/>
              <a:gd name="connsiteX3" fmla="*/ 1011555 w 1011837"/>
              <a:gd name="connsiteY3" fmla="*/ 209173 h 245593"/>
            </a:gdLst>
            <a:ahLst/>
            <a:cxnLst>
              <a:cxn ang="0">
                <a:pos x="connsiteX0" y="connsiteY0"/>
              </a:cxn>
              <a:cxn ang="0">
                <a:pos x="connsiteX1" y="connsiteY1"/>
              </a:cxn>
              <a:cxn ang="0">
                <a:pos x="connsiteX2" y="connsiteY2"/>
              </a:cxn>
              <a:cxn ang="0">
                <a:pos x="connsiteX3" y="connsiteY3"/>
              </a:cxn>
            </a:cxnLst>
            <a:rect l="l" t="t" r="r" b="b"/>
            <a:pathLst>
              <a:path w="1011837" h="245593">
                <a:moveTo>
                  <a:pt x="0" y="209173"/>
                </a:moveTo>
                <a:cubicBezTo>
                  <a:pt x="146685" y="207903"/>
                  <a:pt x="295275" y="294263"/>
                  <a:pt x="440055" y="205363"/>
                </a:cubicBezTo>
                <a:cubicBezTo>
                  <a:pt x="755650" y="29468"/>
                  <a:pt x="817880" y="-20697"/>
                  <a:pt x="979170" y="7243"/>
                </a:cubicBezTo>
                <a:cubicBezTo>
                  <a:pt x="1031240" y="47248"/>
                  <a:pt x="1003300" y="117733"/>
                  <a:pt x="1011555" y="209173"/>
                </a:cubicBezTo>
              </a:path>
            </a:pathLst>
          </a:cu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TextBox 93"/>
          <p:cNvSpPr txBox="1"/>
          <p:nvPr/>
        </p:nvSpPr>
        <p:spPr>
          <a:xfrm>
            <a:off x="90601" y="5588511"/>
            <a:ext cx="689713" cy="677108"/>
          </a:xfrm>
          <a:prstGeom prst="rect">
            <a:avLst/>
          </a:prstGeom>
          <a:noFill/>
        </p:spPr>
        <p:txBody>
          <a:bodyPr wrap="square" rtlCol="0">
            <a:spAutoFit/>
          </a:bodyPr>
          <a:lstStyle/>
          <a:p>
            <a:pPr algn="ctr"/>
            <a:r>
              <a:rPr lang="en-US" sz="1200" b="1" dirty="0" smtClean="0">
                <a:latin typeface="Times New Roman" panose="02020603050405020304" pitchFamily="18" charset="0"/>
                <a:cs typeface="Times New Roman" panose="02020603050405020304" pitchFamily="18" charset="0"/>
              </a:rPr>
              <a:t>output tensor</a:t>
            </a:r>
          </a:p>
          <a:p>
            <a:pPr algn="ctr"/>
            <a:r>
              <a:rPr lang="en-US" sz="1400" b="1" dirty="0" smtClean="0">
                <a:solidFill>
                  <a:srgbClr val="FF0000"/>
                </a:solidFill>
                <a:latin typeface="Times New Roman" panose="02020603050405020304" pitchFamily="18" charset="0"/>
                <a:cs typeface="Times New Roman" panose="02020603050405020304" pitchFamily="18" charset="0"/>
              </a:rPr>
              <a:t>o9</a:t>
            </a:r>
            <a:endParaRPr lang="en-US" sz="1400" b="1" dirty="0">
              <a:solidFill>
                <a:srgbClr val="FF0000"/>
              </a:solidFill>
              <a:latin typeface="Times New Roman" panose="02020603050405020304" pitchFamily="18" charset="0"/>
              <a:cs typeface="Times New Roman" panose="02020603050405020304" pitchFamily="18" charset="0"/>
            </a:endParaRPr>
          </a:p>
        </p:txBody>
      </p:sp>
      <p:sp>
        <p:nvSpPr>
          <p:cNvPr id="95" name="Freeform 94"/>
          <p:cNvSpPr/>
          <p:nvPr/>
        </p:nvSpPr>
        <p:spPr>
          <a:xfrm>
            <a:off x="709744" y="6175334"/>
            <a:ext cx="946785" cy="165436"/>
          </a:xfrm>
          <a:custGeom>
            <a:avLst/>
            <a:gdLst>
              <a:gd name="connsiteX0" fmla="*/ 946785 w 948690"/>
              <a:gd name="connsiteY0" fmla="*/ 0 h 99060"/>
              <a:gd name="connsiteX1" fmla="*/ 948690 w 948690"/>
              <a:gd name="connsiteY1" fmla="*/ 99060 h 99060"/>
              <a:gd name="connsiteX2" fmla="*/ 0 w 948690"/>
              <a:gd name="connsiteY2" fmla="*/ 99060 h 99060"/>
              <a:gd name="connsiteX0" fmla="*/ 946785 w 948690"/>
              <a:gd name="connsiteY0" fmla="*/ 0 h 152400"/>
              <a:gd name="connsiteX1" fmla="*/ 948690 w 948690"/>
              <a:gd name="connsiteY1" fmla="*/ 99060 h 152400"/>
              <a:gd name="connsiteX2" fmla="*/ 0 w 948690"/>
              <a:gd name="connsiteY2" fmla="*/ 99060 h 152400"/>
              <a:gd name="connsiteX0" fmla="*/ 946785 w 946785"/>
              <a:gd name="connsiteY0" fmla="*/ 0 h 165436"/>
              <a:gd name="connsiteX1" fmla="*/ 904875 w 946785"/>
              <a:gd name="connsiteY1" fmla="*/ 116205 h 165436"/>
              <a:gd name="connsiteX2" fmla="*/ 0 w 946785"/>
              <a:gd name="connsiteY2" fmla="*/ 99060 h 165436"/>
              <a:gd name="connsiteX0" fmla="*/ 946785 w 946785"/>
              <a:gd name="connsiteY0" fmla="*/ 0 h 165436"/>
              <a:gd name="connsiteX1" fmla="*/ 904875 w 946785"/>
              <a:gd name="connsiteY1" fmla="*/ 116205 h 165436"/>
              <a:gd name="connsiteX2" fmla="*/ 0 w 946785"/>
              <a:gd name="connsiteY2" fmla="*/ 99060 h 165436"/>
            </a:gdLst>
            <a:ahLst/>
            <a:cxnLst>
              <a:cxn ang="0">
                <a:pos x="connsiteX0" y="connsiteY0"/>
              </a:cxn>
              <a:cxn ang="0">
                <a:pos x="connsiteX1" y="connsiteY1"/>
              </a:cxn>
              <a:cxn ang="0">
                <a:pos x="connsiteX2" y="connsiteY2"/>
              </a:cxn>
            </a:cxnLst>
            <a:rect l="l" t="t" r="r" b="b"/>
            <a:pathLst>
              <a:path w="946785" h="165436">
                <a:moveTo>
                  <a:pt x="946785" y="0"/>
                </a:moveTo>
                <a:cubicBezTo>
                  <a:pt x="932815" y="38735"/>
                  <a:pt x="958850" y="88900"/>
                  <a:pt x="904875" y="116205"/>
                </a:cubicBezTo>
                <a:cubicBezTo>
                  <a:pt x="571500" y="236220"/>
                  <a:pt x="316230" y="99060"/>
                  <a:pt x="0" y="99060"/>
                </a:cubicBezTo>
              </a:path>
            </a:pathLst>
          </a:cu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Rectangle 70"/>
          <p:cNvSpPr/>
          <p:nvPr/>
        </p:nvSpPr>
        <p:spPr>
          <a:xfrm>
            <a:off x="2389273" y="1690987"/>
            <a:ext cx="1554523" cy="47548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7" name="Rectangle 76"/>
          <p:cNvSpPr/>
          <p:nvPr/>
        </p:nvSpPr>
        <p:spPr>
          <a:xfrm>
            <a:off x="6559814" y="1690987"/>
            <a:ext cx="1554523" cy="47548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2" name="Rectangle 81"/>
          <p:cNvSpPr/>
          <p:nvPr/>
        </p:nvSpPr>
        <p:spPr>
          <a:xfrm>
            <a:off x="2817449" y="1923685"/>
            <a:ext cx="773311" cy="418607"/>
          </a:xfrm>
          <a:prstGeom prst="rect">
            <a:avLst/>
          </a:prstGeom>
          <a:solidFill>
            <a:srgbClr val="7BF7FD"/>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000" dirty="0">
              <a:solidFill>
                <a:schemeClr val="tx1"/>
              </a:solidFill>
            </a:endParaRPr>
          </a:p>
        </p:txBody>
      </p:sp>
      <p:sp>
        <p:nvSpPr>
          <p:cNvPr id="86" name="Freeform 85"/>
          <p:cNvSpPr/>
          <p:nvPr/>
        </p:nvSpPr>
        <p:spPr>
          <a:xfrm>
            <a:off x="1655756" y="1725573"/>
            <a:ext cx="1580406" cy="341149"/>
          </a:xfrm>
          <a:custGeom>
            <a:avLst/>
            <a:gdLst>
              <a:gd name="connsiteX0" fmla="*/ 0 w 1011555"/>
              <a:gd name="connsiteY0" fmla="*/ 154305 h 154305"/>
              <a:gd name="connsiteX1" fmla="*/ 375285 w 1011555"/>
              <a:gd name="connsiteY1" fmla="*/ 152400 h 154305"/>
              <a:gd name="connsiteX2" fmla="*/ 1003935 w 1011555"/>
              <a:gd name="connsiteY2" fmla="*/ 0 h 154305"/>
              <a:gd name="connsiteX3" fmla="*/ 1011555 w 1011555"/>
              <a:gd name="connsiteY3" fmla="*/ 154305 h 154305"/>
              <a:gd name="connsiteX0" fmla="*/ 0 w 1011555"/>
              <a:gd name="connsiteY0" fmla="*/ 154305 h 154305"/>
              <a:gd name="connsiteX1" fmla="*/ 440055 w 1011555"/>
              <a:gd name="connsiteY1" fmla="*/ 150495 h 154305"/>
              <a:gd name="connsiteX2" fmla="*/ 1003935 w 1011555"/>
              <a:gd name="connsiteY2" fmla="*/ 0 h 154305"/>
              <a:gd name="connsiteX3" fmla="*/ 1011555 w 1011555"/>
              <a:gd name="connsiteY3" fmla="*/ 154305 h 154305"/>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74281 h 196316"/>
              <a:gd name="connsiteX1" fmla="*/ 440055 w 1011555"/>
              <a:gd name="connsiteY1" fmla="*/ 170471 h 196316"/>
              <a:gd name="connsiteX2" fmla="*/ 1003935 w 1011555"/>
              <a:gd name="connsiteY2" fmla="*/ 19976 h 196316"/>
              <a:gd name="connsiteX3" fmla="*/ 1011555 w 1011555"/>
              <a:gd name="connsiteY3" fmla="*/ 174281 h 196316"/>
              <a:gd name="connsiteX0" fmla="*/ 0 w 1023539"/>
              <a:gd name="connsiteY0" fmla="*/ 174281 h 196316"/>
              <a:gd name="connsiteX1" fmla="*/ 440055 w 1023539"/>
              <a:gd name="connsiteY1" fmla="*/ 170471 h 196316"/>
              <a:gd name="connsiteX2" fmla="*/ 1003935 w 1023539"/>
              <a:gd name="connsiteY2" fmla="*/ 19976 h 196316"/>
              <a:gd name="connsiteX3" fmla="*/ 1011555 w 1023539"/>
              <a:gd name="connsiteY3" fmla="*/ 174281 h 196316"/>
              <a:gd name="connsiteX0" fmla="*/ 0 w 1019752"/>
              <a:gd name="connsiteY0" fmla="*/ 193971 h 216006"/>
              <a:gd name="connsiteX1" fmla="*/ 440055 w 1019752"/>
              <a:gd name="connsiteY1" fmla="*/ 190161 h 216006"/>
              <a:gd name="connsiteX2" fmla="*/ 998220 w 1019752"/>
              <a:gd name="connsiteY2" fmla="*/ 16806 h 216006"/>
              <a:gd name="connsiteX3" fmla="*/ 1011555 w 1019752"/>
              <a:gd name="connsiteY3" fmla="*/ 193971 h 216006"/>
              <a:gd name="connsiteX0" fmla="*/ 0 w 1018125"/>
              <a:gd name="connsiteY0" fmla="*/ 193971 h 216006"/>
              <a:gd name="connsiteX1" fmla="*/ 440055 w 1018125"/>
              <a:gd name="connsiteY1" fmla="*/ 190161 h 216006"/>
              <a:gd name="connsiteX2" fmla="*/ 998220 w 1018125"/>
              <a:gd name="connsiteY2" fmla="*/ 16806 h 216006"/>
              <a:gd name="connsiteX3" fmla="*/ 1011555 w 1018125"/>
              <a:gd name="connsiteY3" fmla="*/ 193971 h 216006"/>
              <a:gd name="connsiteX0" fmla="*/ 0 w 1011555"/>
              <a:gd name="connsiteY0" fmla="*/ 217909 h 239944"/>
              <a:gd name="connsiteX1" fmla="*/ 440055 w 1011555"/>
              <a:gd name="connsiteY1" fmla="*/ 214099 h 239944"/>
              <a:gd name="connsiteX2" fmla="*/ 965835 w 1011555"/>
              <a:gd name="connsiteY2" fmla="*/ 14074 h 239944"/>
              <a:gd name="connsiteX3" fmla="*/ 1011555 w 1011555"/>
              <a:gd name="connsiteY3" fmla="*/ 217909 h 239944"/>
              <a:gd name="connsiteX0" fmla="*/ 0 w 1011555"/>
              <a:gd name="connsiteY0" fmla="*/ 216174 h 238209"/>
              <a:gd name="connsiteX1" fmla="*/ 440055 w 1011555"/>
              <a:gd name="connsiteY1" fmla="*/ 212364 h 238209"/>
              <a:gd name="connsiteX2" fmla="*/ 979170 w 1011555"/>
              <a:gd name="connsiteY2" fmla="*/ 14244 h 238209"/>
              <a:gd name="connsiteX3" fmla="*/ 1011555 w 1011555"/>
              <a:gd name="connsiteY3" fmla="*/ 216174 h 238209"/>
              <a:gd name="connsiteX0" fmla="*/ 0 w 1016157"/>
              <a:gd name="connsiteY0" fmla="*/ 216174 h 238209"/>
              <a:gd name="connsiteX1" fmla="*/ 440055 w 1016157"/>
              <a:gd name="connsiteY1" fmla="*/ 212364 h 238209"/>
              <a:gd name="connsiteX2" fmla="*/ 979170 w 1016157"/>
              <a:gd name="connsiteY2" fmla="*/ 14244 h 238209"/>
              <a:gd name="connsiteX3" fmla="*/ 1011555 w 1016157"/>
              <a:gd name="connsiteY3" fmla="*/ 216174 h 238209"/>
              <a:gd name="connsiteX0" fmla="*/ 0 w 1011837"/>
              <a:gd name="connsiteY0" fmla="*/ 216174 h 238209"/>
              <a:gd name="connsiteX1" fmla="*/ 440055 w 1011837"/>
              <a:gd name="connsiteY1" fmla="*/ 212364 h 238209"/>
              <a:gd name="connsiteX2" fmla="*/ 979170 w 1011837"/>
              <a:gd name="connsiteY2" fmla="*/ 14244 h 238209"/>
              <a:gd name="connsiteX3" fmla="*/ 1011555 w 1011837"/>
              <a:gd name="connsiteY3" fmla="*/ 216174 h 238209"/>
              <a:gd name="connsiteX0" fmla="*/ 0 w 1011837"/>
              <a:gd name="connsiteY0" fmla="*/ 207691 h 229726"/>
              <a:gd name="connsiteX1" fmla="*/ 440055 w 1011837"/>
              <a:gd name="connsiteY1" fmla="*/ 203881 h 229726"/>
              <a:gd name="connsiteX2" fmla="*/ 979170 w 1011837"/>
              <a:gd name="connsiteY2" fmla="*/ 5761 h 229726"/>
              <a:gd name="connsiteX3" fmla="*/ 1011555 w 1011837"/>
              <a:gd name="connsiteY3" fmla="*/ 207691 h 229726"/>
              <a:gd name="connsiteX0" fmla="*/ 0 w 1011837"/>
              <a:gd name="connsiteY0" fmla="*/ 207691 h 244111"/>
              <a:gd name="connsiteX1" fmla="*/ 440055 w 1011837"/>
              <a:gd name="connsiteY1" fmla="*/ 203881 h 244111"/>
              <a:gd name="connsiteX2" fmla="*/ 979170 w 1011837"/>
              <a:gd name="connsiteY2" fmla="*/ 5761 h 244111"/>
              <a:gd name="connsiteX3" fmla="*/ 1011555 w 1011837"/>
              <a:gd name="connsiteY3" fmla="*/ 207691 h 244111"/>
              <a:gd name="connsiteX0" fmla="*/ 0 w 1011837"/>
              <a:gd name="connsiteY0" fmla="*/ 209173 h 245593"/>
              <a:gd name="connsiteX1" fmla="*/ 440055 w 1011837"/>
              <a:gd name="connsiteY1" fmla="*/ 205363 h 245593"/>
              <a:gd name="connsiteX2" fmla="*/ 979170 w 1011837"/>
              <a:gd name="connsiteY2" fmla="*/ 7243 h 245593"/>
              <a:gd name="connsiteX3" fmla="*/ 1011555 w 1011837"/>
              <a:gd name="connsiteY3" fmla="*/ 209173 h 245593"/>
              <a:gd name="connsiteX0" fmla="*/ 0 w 1580406"/>
              <a:gd name="connsiteY0" fmla="*/ 267789 h 270919"/>
              <a:gd name="connsiteX1" fmla="*/ 1008624 w 1580406"/>
              <a:gd name="connsiteY1" fmla="*/ 205363 h 270919"/>
              <a:gd name="connsiteX2" fmla="*/ 1547739 w 1580406"/>
              <a:gd name="connsiteY2" fmla="*/ 7243 h 270919"/>
              <a:gd name="connsiteX3" fmla="*/ 1580124 w 1580406"/>
              <a:gd name="connsiteY3" fmla="*/ 209173 h 270919"/>
              <a:gd name="connsiteX0" fmla="*/ 0 w 1580406"/>
              <a:gd name="connsiteY0" fmla="*/ 267789 h 341149"/>
              <a:gd name="connsiteX1" fmla="*/ 1008624 w 1580406"/>
              <a:gd name="connsiteY1" fmla="*/ 205363 h 341149"/>
              <a:gd name="connsiteX2" fmla="*/ 1547739 w 1580406"/>
              <a:gd name="connsiteY2" fmla="*/ 7243 h 341149"/>
              <a:gd name="connsiteX3" fmla="*/ 1580124 w 1580406"/>
              <a:gd name="connsiteY3" fmla="*/ 209173 h 341149"/>
            </a:gdLst>
            <a:ahLst/>
            <a:cxnLst>
              <a:cxn ang="0">
                <a:pos x="connsiteX0" y="connsiteY0"/>
              </a:cxn>
              <a:cxn ang="0">
                <a:pos x="connsiteX1" y="connsiteY1"/>
              </a:cxn>
              <a:cxn ang="0">
                <a:pos x="connsiteX2" y="connsiteY2"/>
              </a:cxn>
              <a:cxn ang="0">
                <a:pos x="connsiteX3" y="connsiteY3"/>
              </a:cxn>
            </a:cxnLst>
            <a:rect l="l" t="t" r="r" b="b"/>
            <a:pathLst>
              <a:path w="1580406" h="341149">
                <a:moveTo>
                  <a:pt x="0" y="267789"/>
                </a:moveTo>
                <a:cubicBezTo>
                  <a:pt x="99792" y="424781"/>
                  <a:pt x="863844" y="294263"/>
                  <a:pt x="1008624" y="205363"/>
                </a:cubicBezTo>
                <a:cubicBezTo>
                  <a:pt x="1324219" y="29468"/>
                  <a:pt x="1386449" y="-20697"/>
                  <a:pt x="1547739" y="7243"/>
                </a:cubicBezTo>
                <a:cubicBezTo>
                  <a:pt x="1599809" y="47248"/>
                  <a:pt x="1571869" y="117733"/>
                  <a:pt x="1580124" y="209173"/>
                </a:cubicBezTo>
              </a:path>
            </a:pathLst>
          </a:cu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Freeform 86"/>
          <p:cNvSpPr/>
          <p:nvPr/>
        </p:nvSpPr>
        <p:spPr>
          <a:xfrm flipH="1">
            <a:off x="1661470" y="2148132"/>
            <a:ext cx="1568683" cy="324236"/>
          </a:xfrm>
          <a:custGeom>
            <a:avLst/>
            <a:gdLst>
              <a:gd name="connsiteX0" fmla="*/ 0 w 1011555"/>
              <a:gd name="connsiteY0" fmla="*/ 154305 h 154305"/>
              <a:gd name="connsiteX1" fmla="*/ 375285 w 1011555"/>
              <a:gd name="connsiteY1" fmla="*/ 152400 h 154305"/>
              <a:gd name="connsiteX2" fmla="*/ 1003935 w 1011555"/>
              <a:gd name="connsiteY2" fmla="*/ 0 h 154305"/>
              <a:gd name="connsiteX3" fmla="*/ 1011555 w 1011555"/>
              <a:gd name="connsiteY3" fmla="*/ 154305 h 154305"/>
              <a:gd name="connsiteX0" fmla="*/ 0 w 1011555"/>
              <a:gd name="connsiteY0" fmla="*/ 154305 h 154305"/>
              <a:gd name="connsiteX1" fmla="*/ 440055 w 1011555"/>
              <a:gd name="connsiteY1" fmla="*/ 150495 h 154305"/>
              <a:gd name="connsiteX2" fmla="*/ 1003935 w 1011555"/>
              <a:gd name="connsiteY2" fmla="*/ 0 h 154305"/>
              <a:gd name="connsiteX3" fmla="*/ 1011555 w 1011555"/>
              <a:gd name="connsiteY3" fmla="*/ 154305 h 154305"/>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74281 h 196316"/>
              <a:gd name="connsiteX1" fmla="*/ 440055 w 1011555"/>
              <a:gd name="connsiteY1" fmla="*/ 170471 h 196316"/>
              <a:gd name="connsiteX2" fmla="*/ 1003935 w 1011555"/>
              <a:gd name="connsiteY2" fmla="*/ 19976 h 196316"/>
              <a:gd name="connsiteX3" fmla="*/ 1011555 w 1011555"/>
              <a:gd name="connsiteY3" fmla="*/ 174281 h 196316"/>
              <a:gd name="connsiteX0" fmla="*/ 0 w 1023539"/>
              <a:gd name="connsiteY0" fmla="*/ 174281 h 196316"/>
              <a:gd name="connsiteX1" fmla="*/ 440055 w 1023539"/>
              <a:gd name="connsiteY1" fmla="*/ 170471 h 196316"/>
              <a:gd name="connsiteX2" fmla="*/ 1003935 w 1023539"/>
              <a:gd name="connsiteY2" fmla="*/ 19976 h 196316"/>
              <a:gd name="connsiteX3" fmla="*/ 1011555 w 1023539"/>
              <a:gd name="connsiteY3" fmla="*/ 174281 h 196316"/>
              <a:gd name="connsiteX0" fmla="*/ 0 w 1019752"/>
              <a:gd name="connsiteY0" fmla="*/ 193971 h 216006"/>
              <a:gd name="connsiteX1" fmla="*/ 440055 w 1019752"/>
              <a:gd name="connsiteY1" fmla="*/ 190161 h 216006"/>
              <a:gd name="connsiteX2" fmla="*/ 998220 w 1019752"/>
              <a:gd name="connsiteY2" fmla="*/ 16806 h 216006"/>
              <a:gd name="connsiteX3" fmla="*/ 1011555 w 1019752"/>
              <a:gd name="connsiteY3" fmla="*/ 193971 h 216006"/>
              <a:gd name="connsiteX0" fmla="*/ 0 w 1018125"/>
              <a:gd name="connsiteY0" fmla="*/ 193971 h 216006"/>
              <a:gd name="connsiteX1" fmla="*/ 440055 w 1018125"/>
              <a:gd name="connsiteY1" fmla="*/ 190161 h 216006"/>
              <a:gd name="connsiteX2" fmla="*/ 998220 w 1018125"/>
              <a:gd name="connsiteY2" fmla="*/ 16806 h 216006"/>
              <a:gd name="connsiteX3" fmla="*/ 1011555 w 1018125"/>
              <a:gd name="connsiteY3" fmla="*/ 193971 h 216006"/>
              <a:gd name="connsiteX0" fmla="*/ 0 w 1011555"/>
              <a:gd name="connsiteY0" fmla="*/ 217909 h 239944"/>
              <a:gd name="connsiteX1" fmla="*/ 440055 w 1011555"/>
              <a:gd name="connsiteY1" fmla="*/ 214099 h 239944"/>
              <a:gd name="connsiteX2" fmla="*/ 965835 w 1011555"/>
              <a:gd name="connsiteY2" fmla="*/ 14074 h 239944"/>
              <a:gd name="connsiteX3" fmla="*/ 1011555 w 1011555"/>
              <a:gd name="connsiteY3" fmla="*/ 217909 h 239944"/>
              <a:gd name="connsiteX0" fmla="*/ 0 w 1011555"/>
              <a:gd name="connsiteY0" fmla="*/ 216174 h 238209"/>
              <a:gd name="connsiteX1" fmla="*/ 440055 w 1011555"/>
              <a:gd name="connsiteY1" fmla="*/ 212364 h 238209"/>
              <a:gd name="connsiteX2" fmla="*/ 979170 w 1011555"/>
              <a:gd name="connsiteY2" fmla="*/ 14244 h 238209"/>
              <a:gd name="connsiteX3" fmla="*/ 1011555 w 1011555"/>
              <a:gd name="connsiteY3" fmla="*/ 216174 h 238209"/>
              <a:gd name="connsiteX0" fmla="*/ 0 w 1016157"/>
              <a:gd name="connsiteY0" fmla="*/ 216174 h 238209"/>
              <a:gd name="connsiteX1" fmla="*/ 440055 w 1016157"/>
              <a:gd name="connsiteY1" fmla="*/ 212364 h 238209"/>
              <a:gd name="connsiteX2" fmla="*/ 979170 w 1016157"/>
              <a:gd name="connsiteY2" fmla="*/ 14244 h 238209"/>
              <a:gd name="connsiteX3" fmla="*/ 1011555 w 1016157"/>
              <a:gd name="connsiteY3" fmla="*/ 216174 h 238209"/>
              <a:gd name="connsiteX0" fmla="*/ 0 w 1011837"/>
              <a:gd name="connsiteY0" fmla="*/ 216174 h 238209"/>
              <a:gd name="connsiteX1" fmla="*/ 440055 w 1011837"/>
              <a:gd name="connsiteY1" fmla="*/ 212364 h 238209"/>
              <a:gd name="connsiteX2" fmla="*/ 979170 w 1011837"/>
              <a:gd name="connsiteY2" fmla="*/ 14244 h 238209"/>
              <a:gd name="connsiteX3" fmla="*/ 1011555 w 1011837"/>
              <a:gd name="connsiteY3" fmla="*/ 216174 h 238209"/>
              <a:gd name="connsiteX0" fmla="*/ 0 w 1011837"/>
              <a:gd name="connsiteY0" fmla="*/ 207691 h 229726"/>
              <a:gd name="connsiteX1" fmla="*/ 440055 w 1011837"/>
              <a:gd name="connsiteY1" fmla="*/ 203881 h 229726"/>
              <a:gd name="connsiteX2" fmla="*/ 979170 w 1011837"/>
              <a:gd name="connsiteY2" fmla="*/ 5761 h 229726"/>
              <a:gd name="connsiteX3" fmla="*/ 1011555 w 1011837"/>
              <a:gd name="connsiteY3" fmla="*/ 207691 h 229726"/>
              <a:gd name="connsiteX0" fmla="*/ 0 w 1011837"/>
              <a:gd name="connsiteY0" fmla="*/ 207691 h 244111"/>
              <a:gd name="connsiteX1" fmla="*/ 440055 w 1011837"/>
              <a:gd name="connsiteY1" fmla="*/ 203881 h 244111"/>
              <a:gd name="connsiteX2" fmla="*/ 979170 w 1011837"/>
              <a:gd name="connsiteY2" fmla="*/ 5761 h 244111"/>
              <a:gd name="connsiteX3" fmla="*/ 1011555 w 1011837"/>
              <a:gd name="connsiteY3" fmla="*/ 207691 h 244111"/>
              <a:gd name="connsiteX0" fmla="*/ 0 w 1011837"/>
              <a:gd name="connsiteY0" fmla="*/ 209173 h 245593"/>
              <a:gd name="connsiteX1" fmla="*/ 440055 w 1011837"/>
              <a:gd name="connsiteY1" fmla="*/ 205363 h 245593"/>
              <a:gd name="connsiteX2" fmla="*/ 979170 w 1011837"/>
              <a:gd name="connsiteY2" fmla="*/ 7243 h 245593"/>
              <a:gd name="connsiteX3" fmla="*/ 1011555 w 1011837"/>
              <a:gd name="connsiteY3" fmla="*/ 209173 h 245593"/>
              <a:gd name="connsiteX0" fmla="*/ 0 w 1580406"/>
              <a:gd name="connsiteY0" fmla="*/ 267789 h 270919"/>
              <a:gd name="connsiteX1" fmla="*/ 1008624 w 1580406"/>
              <a:gd name="connsiteY1" fmla="*/ 205363 h 270919"/>
              <a:gd name="connsiteX2" fmla="*/ 1547739 w 1580406"/>
              <a:gd name="connsiteY2" fmla="*/ 7243 h 270919"/>
              <a:gd name="connsiteX3" fmla="*/ 1580124 w 1580406"/>
              <a:gd name="connsiteY3" fmla="*/ 209173 h 270919"/>
              <a:gd name="connsiteX0" fmla="*/ 0 w 1580406"/>
              <a:gd name="connsiteY0" fmla="*/ 267789 h 341149"/>
              <a:gd name="connsiteX1" fmla="*/ 1008624 w 1580406"/>
              <a:gd name="connsiteY1" fmla="*/ 205363 h 341149"/>
              <a:gd name="connsiteX2" fmla="*/ 1547739 w 1580406"/>
              <a:gd name="connsiteY2" fmla="*/ 7243 h 341149"/>
              <a:gd name="connsiteX3" fmla="*/ 1580124 w 1580406"/>
              <a:gd name="connsiteY3" fmla="*/ 209173 h 341149"/>
              <a:gd name="connsiteX0" fmla="*/ 0 w 1568683"/>
              <a:gd name="connsiteY0" fmla="*/ 215035 h 305182"/>
              <a:gd name="connsiteX1" fmla="*/ 996901 w 1568683"/>
              <a:gd name="connsiteY1" fmla="*/ 205363 h 305182"/>
              <a:gd name="connsiteX2" fmla="*/ 1536016 w 1568683"/>
              <a:gd name="connsiteY2" fmla="*/ 7243 h 305182"/>
              <a:gd name="connsiteX3" fmla="*/ 1568401 w 1568683"/>
              <a:gd name="connsiteY3" fmla="*/ 209173 h 305182"/>
              <a:gd name="connsiteX0" fmla="*/ 0 w 1568683"/>
              <a:gd name="connsiteY0" fmla="*/ 215035 h 325313"/>
              <a:gd name="connsiteX1" fmla="*/ 996901 w 1568683"/>
              <a:gd name="connsiteY1" fmla="*/ 205363 h 325313"/>
              <a:gd name="connsiteX2" fmla="*/ 1536016 w 1568683"/>
              <a:gd name="connsiteY2" fmla="*/ 7243 h 325313"/>
              <a:gd name="connsiteX3" fmla="*/ 1568401 w 1568683"/>
              <a:gd name="connsiteY3" fmla="*/ 209173 h 325313"/>
              <a:gd name="connsiteX0" fmla="*/ 0 w 1568683"/>
              <a:gd name="connsiteY0" fmla="*/ 211668 h 354831"/>
              <a:gd name="connsiteX1" fmla="*/ 475225 w 1568683"/>
              <a:gd name="connsiteY1" fmla="*/ 278196 h 354831"/>
              <a:gd name="connsiteX2" fmla="*/ 1536016 w 1568683"/>
              <a:gd name="connsiteY2" fmla="*/ 3876 h 354831"/>
              <a:gd name="connsiteX3" fmla="*/ 1568401 w 1568683"/>
              <a:gd name="connsiteY3" fmla="*/ 205806 h 354831"/>
            </a:gdLst>
            <a:ahLst/>
            <a:cxnLst>
              <a:cxn ang="0">
                <a:pos x="connsiteX0" y="connsiteY0"/>
              </a:cxn>
              <a:cxn ang="0">
                <a:pos x="connsiteX1" y="connsiteY1"/>
              </a:cxn>
              <a:cxn ang="0">
                <a:pos x="connsiteX2" y="connsiteY2"/>
              </a:cxn>
              <a:cxn ang="0">
                <a:pos x="connsiteX3" y="connsiteY3"/>
              </a:cxn>
            </a:cxnLst>
            <a:rect l="l" t="t" r="r" b="b"/>
            <a:pathLst>
              <a:path w="1568683" h="354831">
                <a:moveTo>
                  <a:pt x="0" y="211668"/>
                </a:moveTo>
                <a:cubicBezTo>
                  <a:pt x="145" y="415553"/>
                  <a:pt x="330445" y="367096"/>
                  <a:pt x="475225" y="278196"/>
                </a:cubicBezTo>
                <a:cubicBezTo>
                  <a:pt x="790820" y="102301"/>
                  <a:pt x="1374726" y="-24064"/>
                  <a:pt x="1536016" y="3876"/>
                </a:cubicBezTo>
                <a:cubicBezTo>
                  <a:pt x="1588086" y="43881"/>
                  <a:pt x="1560146" y="114366"/>
                  <a:pt x="1568401" y="205806"/>
                </a:cubicBezTo>
              </a:path>
            </a:pathLst>
          </a:cu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TextBox 88"/>
          <p:cNvSpPr txBox="1"/>
          <p:nvPr/>
        </p:nvSpPr>
        <p:spPr>
          <a:xfrm>
            <a:off x="2230187" y="1690987"/>
            <a:ext cx="689713" cy="276999"/>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s</a:t>
            </a:r>
            <a:r>
              <a:rPr lang="en-US" sz="1200" b="1" dirty="0" smtClean="0">
                <a:latin typeface="Times New Roman" panose="02020603050405020304" pitchFamily="18" charset="0"/>
                <a:cs typeface="Times New Roman" panose="02020603050405020304" pitchFamily="18" charset="0"/>
              </a:rPr>
              <a:t>tage</a:t>
            </a:r>
            <a:endParaRPr lang="en-US" sz="1200" b="1" dirty="0">
              <a:latin typeface="Times New Roman" panose="02020603050405020304" pitchFamily="18" charset="0"/>
              <a:cs typeface="Times New Roman" panose="02020603050405020304" pitchFamily="18" charset="0"/>
            </a:endParaRPr>
          </a:p>
        </p:txBody>
      </p:sp>
      <p:sp>
        <p:nvSpPr>
          <p:cNvPr id="90" name="TextBox 89"/>
          <p:cNvSpPr txBox="1"/>
          <p:nvPr/>
        </p:nvSpPr>
        <p:spPr>
          <a:xfrm>
            <a:off x="2371266" y="1965304"/>
            <a:ext cx="457195" cy="276999"/>
          </a:xfrm>
          <a:prstGeom prst="rect">
            <a:avLst/>
          </a:prstGeom>
          <a:noFill/>
        </p:spPr>
        <p:txBody>
          <a:bodyPr wrap="square" rtlCol="0">
            <a:spAutoFit/>
          </a:bodyPr>
          <a:lstStyle/>
          <a:p>
            <a:pPr algn="r"/>
            <a:r>
              <a:rPr lang="en-US" sz="1200" b="1" dirty="0">
                <a:latin typeface="Times New Roman" panose="02020603050405020304" pitchFamily="18" charset="0"/>
                <a:cs typeface="Times New Roman" panose="02020603050405020304" pitchFamily="18" charset="0"/>
              </a:rPr>
              <a:t>1</a:t>
            </a:r>
          </a:p>
        </p:txBody>
      </p:sp>
      <p:sp>
        <p:nvSpPr>
          <p:cNvPr id="91" name="TextBox 90"/>
          <p:cNvSpPr txBox="1"/>
          <p:nvPr/>
        </p:nvSpPr>
        <p:spPr>
          <a:xfrm>
            <a:off x="2407143" y="1233792"/>
            <a:ext cx="1371645" cy="523220"/>
          </a:xfrm>
          <a:prstGeom prst="rect">
            <a:avLst/>
          </a:prstGeom>
          <a:noFill/>
        </p:spPr>
        <p:txBody>
          <a:bodyPr wrap="square" rtlCol="0">
            <a:spAutoFit/>
          </a:bodyPr>
          <a:lstStyle/>
          <a:p>
            <a:pPr algn="ctr"/>
            <a:r>
              <a:rPr lang="en-US" sz="1400" b="1" dirty="0" smtClean="0">
                <a:latin typeface="Times New Roman" panose="02020603050405020304" pitchFamily="18" charset="0"/>
                <a:cs typeface="Times New Roman" panose="02020603050405020304" pitchFamily="18" charset="0"/>
              </a:rPr>
              <a:t>HLS C++</a:t>
            </a:r>
            <a:br>
              <a:rPr lang="en-US" sz="1400" b="1" dirty="0" smtClean="0">
                <a:latin typeface="Times New Roman" panose="02020603050405020304" pitchFamily="18" charset="0"/>
                <a:cs typeface="Times New Roman" panose="02020603050405020304" pitchFamily="18" charset="0"/>
              </a:rPr>
            </a:br>
            <a:r>
              <a:rPr lang="en-US" sz="1400" b="1" dirty="0" smtClean="0">
                <a:latin typeface="Times New Roman" panose="02020603050405020304" pitchFamily="18" charset="0"/>
                <a:cs typeface="Times New Roman" panose="02020603050405020304" pitchFamily="18" charset="0"/>
              </a:rPr>
              <a:t>code block</a:t>
            </a:r>
            <a:endParaRPr lang="en-US" sz="1400" b="1" dirty="0">
              <a:latin typeface="Times New Roman" panose="02020603050405020304" pitchFamily="18" charset="0"/>
              <a:cs typeface="Times New Roman" panose="02020603050405020304" pitchFamily="18" charset="0"/>
            </a:endParaRPr>
          </a:p>
        </p:txBody>
      </p:sp>
      <p:sp>
        <p:nvSpPr>
          <p:cNvPr id="96" name="Rectangle 95"/>
          <p:cNvSpPr/>
          <p:nvPr/>
        </p:nvSpPr>
        <p:spPr>
          <a:xfrm>
            <a:off x="7017069" y="1965254"/>
            <a:ext cx="731512" cy="368388"/>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000" dirty="0">
              <a:solidFill>
                <a:schemeClr val="tx1"/>
              </a:solidFill>
            </a:endParaRPr>
          </a:p>
        </p:txBody>
      </p:sp>
      <p:sp>
        <p:nvSpPr>
          <p:cNvPr id="142" name="TextBox 141"/>
          <p:cNvSpPr txBox="1"/>
          <p:nvPr/>
        </p:nvSpPr>
        <p:spPr>
          <a:xfrm>
            <a:off x="5919801" y="1416670"/>
            <a:ext cx="689713" cy="677108"/>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i</a:t>
            </a:r>
            <a:r>
              <a:rPr lang="en-US" sz="1200" b="1" dirty="0" smtClean="0">
                <a:latin typeface="Times New Roman" panose="02020603050405020304" pitchFamily="18" charset="0"/>
                <a:cs typeface="Times New Roman" panose="02020603050405020304" pitchFamily="18" charset="0"/>
              </a:rPr>
              <a:t>nput tensor</a:t>
            </a:r>
          </a:p>
          <a:p>
            <a:pPr algn="ctr"/>
            <a:r>
              <a:rPr lang="en-US" sz="1400" b="1" dirty="0">
                <a:solidFill>
                  <a:srgbClr val="FF0000"/>
                </a:solidFill>
                <a:latin typeface="Times New Roman" panose="02020603050405020304" pitchFamily="18" charset="0"/>
                <a:cs typeface="Times New Roman" panose="02020603050405020304" pitchFamily="18" charset="0"/>
              </a:rPr>
              <a:t>x</a:t>
            </a:r>
          </a:p>
        </p:txBody>
      </p:sp>
      <p:sp>
        <p:nvSpPr>
          <p:cNvPr id="143" name="Freeform 142"/>
          <p:cNvSpPr/>
          <p:nvPr/>
        </p:nvSpPr>
        <p:spPr>
          <a:xfrm>
            <a:off x="6371218" y="1759923"/>
            <a:ext cx="1011837" cy="245593"/>
          </a:xfrm>
          <a:custGeom>
            <a:avLst/>
            <a:gdLst>
              <a:gd name="connsiteX0" fmla="*/ 0 w 1011555"/>
              <a:gd name="connsiteY0" fmla="*/ 154305 h 154305"/>
              <a:gd name="connsiteX1" fmla="*/ 375285 w 1011555"/>
              <a:gd name="connsiteY1" fmla="*/ 152400 h 154305"/>
              <a:gd name="connsiteX2" fmla="*/ 1003935 w 1011555"/>
              <a:gd name="connsiteY2" fmla="*/ 0 h 154305"/>
              <a:gd name="connsiteX3" fmla="*/ 1011555 w 1011555"/>
              <a:gd name="connsiteY3" fmla="*/ 154305 h 154305"/>
              <a:gd name="connsiteX0" fmla="*/ 0 w 1011555"/>
              <a:gd name="connsiteY0" fmla="*/ 154305 h 154305"/>
              <a:gd name="connsiteX1" fmla="*/ 440055 w 1011555"/>
              <a:gd name="connsiteY1" fmla="*/ 150495 h 154305"/>
              <a:gd name="connsiteX2" fmla="*/ 1003935 w 1011555"/>
              <a:gd name="connsiteY2" fmla="*/ 0 h 154305"/>
              <a:gd name="connsiteX3" fmla="*/ 1011555 w 1011555"/>
              <a:gd name="connsiteY3" fmla="*/ 154305 h 154305"/>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74281 h 196316"/>
              <a:gd name="connsiteX1" fmla="*/ 440055 w 1011555"/>
              <a:gd name="connsiteY1" fmla="*/ 170471 h 196316"/>
              <a:gd name="connsiteX2" fmla="*/ 1003935 w 1011555"/>
              <a:gd name="connsiteY2" fmla="*/ 19976 h 196316"/>
              <a:gd name="connsiteX3" fmla="*/ 1011555 w 1011555"/>
              <a:gd name="connsiteY3" fmla="*/ 174281 h 196316"/>
              <a:gd name="connsiteX0" fmla="*/ 0 w 1023539"/>
              <a:gd name="connsiteY0" fmla="*/ 174281 h 196316"/>
              <a:gd name="connsiteX1" fmla="*/ 440055 w 1023539"/>
              <a:gd name="connsiteY1" fmla="*/ 170471 h 196316"/>
              <a:gd name="connsiteX2" fmla="*/ 1003935 w 1023539"/>
              <a:gd name="connsiteY2" fmla="*/ 19976 h 196316"/>
              <a:gd name="connsiteX3" fmla="*/ 1011555 w 1023539"/>
              <a:gd name="connsiteY3" fmla="*/ 174281 h 196316"/>
              <a:gd name="connsiteX0" fmla="*/ 0 w 1019752"/>
              <a:gd name="connsiteY0" fmla="*/ 193971 h 216006"/>
              <a:gd name="connsiteX1" fmla="*/ 440055 w 1019752"/>
              <a:gd name="connsiteY1" fmla="*/ 190161 h 216006"/>
              <a:gd name="connsiteX2" fmla="*/ 998220 w 1019752"/>
              <a:gd name="connsiteY2" fmla="*/ 16806 h 216006"/>
              <a:gd name="connsiteX3" fmla="*/ 1011555 w 1019752"/>
              <a:gd name="connsiteY3" fmla="*/ 193971 h 216006"/>
              <a:gd name="connsiteX0" fmla="*/ 0 w 1018125"/>
              <a:gd name="connsiteY0" fmla="*/ 193971 h 216006"/>
              <a:gd name="connsiteX1" fmla="*/ 440055 w 1018125"/>
              <a:gd name="connsiteY1" fmla="*/ 190161 h 216006"/>
              <a:gd name="connsiteX2" fmla="*/ 998220 w 1018125"/>
              <a:gd name="connsiteY2" fmla="*/ 16806 h 216006"/>
              <a:gd name="connsiteX3" fmla="*/ 1011555 w 1018125"/>
              <a:gd name="connsiteY3" fmla="*/ 193971 h 216006"/>
              <a:gd name="connsiteX0" fmla="*/ 0 w 1011555"/>
              <a:gd name="connsiteY0" fmla="*/ 217909 h 239944"/>
              <a:gd name="connsiteX1" fmla="*/ 440055 w 1011555"/>
              <a:gd name="connsiteY1" fmla="*/ 214099 h 239944"/>
              <a:gd name="connsiteX2" fmla="*/ 965835 w 1011555"/>
              <a:gd name="connsiteY2" fmla="*/ 14074 h 239944"/>
              <a:gd name="connsiteX3" fmla="*/ 1011555 w 1011555"/>
              <a:gd name="connsiteY3" fmla="*/ 217909 h 239944"/>
              <a:gd name="connsiteX0" fmla="*/ 0 w 1011555"/>
              <a:gd name="connsiteY0" fmla="*/ 216174 h 238209"/>
              <a:gd name="connsiteX1" fmla="*/ 440055 w 1011555"/>
              <a:gd name="connsiteY1" fmla="*/ 212364 h 238209"/>
              <a:gd name="connsiteX2" fmla="*/ 979170 w 1011555"/>
              <a:gd name="connsiteY2" fmla="*/ 14244 h 238209"/>
              <a:gd name="connsiteX3" fmla="*/ 1011555 w 1011555"/>
              <a:gd name="connsiteY3" fmla="*/ 216174 h 238209"/>
              <a:gd name="connsiteX0" fmla="*/ 0 w 1016157"/>
              <a:gd name="connsiteY0" fmla="*/ 216174 h 238209"/>
              <a:gd name="connsiteX1" fmla="*/ 440055 w 1016157"/>
              <a:gd name="connsiteY1" fmla="*/ 212364 h 238209"/>
              <a:gd name="connsiteX2" fmla="*/ 979170 w 1016157"/>
              <a:gd name="connsiteY2" fmla="*/ 14244 h 238209"/>
              <a:gd name="connsiteX3" fmla="*/ 1011555 w 1016157"/>
              <a:gd name="connsiteY3" fmla="*/ 216174 h 238209"/>
              <a:gd name="connsiteX0" fmla="*/ 0 w 1011837"/>
              <a:gd name="connsiteY0" fmla="*/ 216174 h 238209"/>
              <a:gd name="connsiteX1" fmla="*/ 440055 w 1011837"/>
              <a:gd name="connsiteY1" fmla="*/ 212364 h 238209"/>
              <a:gd name="connsiteX2" fmla="*/ 979170 w 1011837"/>
              <a:gd name="connsiteY2" fmla="*/ 14244 h 238209"/>
              <a:gd name="connsiteX3" fmla="*/ 1011555 w 1011837"/>
              <a:gd name="connsiteY3" fmla="*/ 216174 h 238209"/>
              <a:gd name="connsiteX0" fmla="*/ 0 w 1011837"/>
              <a:gd name="connsiteY0" fmla="*/ 207691 h 229726"/>
              <a:gd name="connsiteX1" fmla="*/ 440055 w 1011837"/>
              <a:gd name="connsiteY1" fmla="*/ 203881 h 229726"/>
              <a:gd name="connsiteX2" fmla="*/ 979170 w 1011837"/>
              <a:gd name="connsiteY2" fmla="*/ 5761 h 229726"/>
              <a:gd name="connsiteX3" fmla="*/ 1011555 w 1011837"/>
              <a:gd name="connsiteY3" fmla="*/ 207691 h 229726"/>
              <a:gd name="connsiteX0" fmla="*/ 0 w 1011837"/>
              <a:gd name="connsiteY0" fmla="*/ 207691 h 244111"/>
              <a:gd name="connsiteX1" fmla="*/ 440055 w 1011837"/>
              <a:gd name="connsiteY1" fmla="*/ 203881 h 244111"/>
              <a:gd name="connsiteX2" fmla="*/ 979170 w 1011837"/>
              <a:gd name="connsiteY2" fmla="*/ 5761 h 244111"/>
              <a:gd name="connsiteX3" fmla="*/ 1011555 w 1011837"/>
              <a:gd name="connsiteY3" fmla="*/ 207691 h 244111"/>
              <a:gd name="connsiteX0" fmla="*/ 0 w 1011837"/>
              <a:gd name="connsiteY0" fmla="*/ 209173 h 245593"/>
              <a:gd name="connsiteX1" fmla="*/ 440055 w 1011837"/>
              <a:gd name="connsiteY1" fmla="*/ 205363 h 245593"/>
              <a:gd name="connsiteX2" fmla="*/ 979170 w 1011837"/>
              <a:gd name="connsiteY2" fmla="*/ 7243 h 245593"/>
              <a:gd name="connsiteX3" fmla="*/ 1011555 w 1011837"/>
              <a:gd name="connsiteY3" fmla="*/ 209173 h 245593"/>
            </a:gdLst>
            <a:ahLst/>
            <a:cxnLst>
              <a:cxn ang="0">
                <a:pos x="connsiteX0" y="connsiteY0"/>
              </a:cxn>
              <a:cxn ang="0">
                <a:pos x="connsiteX1" y="connsiteY1"/>
              </a:cxn>
              <a:cxn ang="0">
                <a:pos x="connsiteX2" y="connsiteY2"/>
              </a:cxn>
              <a:cxn ang="0">
                <a:pos x="connsiteX3" y="connsiteY3"/>
              </a:cxn>
            </a:cxnLst>
            <a:rect l="l" t="t" r="r" b="b"/>
            <a:pathLst>
              <a:path w="1011837" h="245593">
                <a:moveTo>
                  <a:pt x="0" y="209173"/>
                </a:moveTo>
                <a:cubicBezTo>
                  <a:pt x="146685" y="207903"/>
                  <a:pt x="295275" y="294263"/>
                  <a:pt x="440055" y="205363"/>
                </a:cubicBezTo>
                <a:cubicBezTo>
                  <a:pt x="755650" y="29468"/>
                  <a:pt x="817880" y="-20697"/>
                  <a:pt x="979170" y="7243"/>
                </a:cubicBezTo>
                <a:cubicBezTo>
                  <a:pt x="1031240" y="47248"/>
                  <a:pt x="1003300" y="117733"/>
                  <a:pt x="1011555" y="209173"/>
                </a:cubicBezTo>
              </a:path>
            </a:pathLst>
          </a:cu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4" name="TextBox 143"/>
          <p:cNvSpPr txBox="1"/>
          <p:nvPr/>
        </p:nvSpPr>
        <p:spPr>
          <a:xfrm>
            <a:off x="5950214" y="5741404"/>
            <a:ext cx="689713" cy="677108"/>
          </a:xfrm>
          <a:prstGeom prst="rect">
            <a:avLst/>
          </a:prstGeom>
          <a:noFill/>
        </p:spPr>
        <p:txBody>
          <a:bodyPr wrap="square" rtlCol="0">
            <a:spAutoFit/>
          </a:bodyPr>
          <a:lstStyle/>
          <a:p>
            <a:pPr algn="ctr"/>
            <a:r>
              <a:rPr lang="en-US" sz="1200" b="1" dirty="0" smtClean="0">
                <a:latin typeface="Times New Roman" panose="02020603050405020304" pitchFamily="18" charset="0"/>
                <a:cs typeface="Times New Roman" panose="02020603050405020304" pitchFamily="18" charset="0"/>
              </a:rPr>
              <a:t>output tensor</a:t>
            </a:r>
          </a:p>
          <a:p>
            <a:pPr algn="ctr"/>
            <a:r>
              <a:rPr lang="en-US" sz="1400" b="1" dirty="0" smtClean="0">
                <a:solidFill>
                  <a:srgbClr val="FF0000"/>
                </a:solidFill>
                <a:latin typeface="Times New Roman" panose="02020603050405020304" pitchFamily="18" charset="0"/>
                <a:cs typeface="Times New Roman" panose="02020603050405020304" pitchFamily="18" charset="0"/>
              </a:rPr>
              <a:t>o9</a:t>
            </a:r>
            <a:endParaRPr lang="en-US" sz="1400" b="1" dirty="0">
              <a:solidFill>
                <a:srgbClr val="FF0000"/>
              </a:solidFill>
              <a:latin typeface="Times New Roman" panose="02020603050405020304" pitchFamily="18" charset="0"/>
              <a:cs typeface="Times New Roman" panose="02020603050405020304" pitchFamily="18" charset="0"/>
            </a:endParaRPr>
          </a:p>
        </p:txBody>
      </p:sp>
      <p:sp>
        <p:nvSpPr>
          <p:cNvPr id="145" name="Freeform 144"/>
          <p:cNvSpPr/>
          <p:nvPr/>
        </p:nvSpPr>
        <p:spPr>
          <a:xfrm>
            <a:off x="6435988" y="6175334"/>
            <a:ext cx="946785" cy="165436"/>
          </a:xfrm>
          <a:custGeom>
            <a:avLst/>
            <a:gdLst>
              <a:gd name="connsiteX0" fmla="*/ 946785 w 948690"/>
              <a:gd name="connsiteY0" fmla="*/ 0 h 99060"/>
              <a:gd name="connsiteX1" fmla="*/ 948690 w 948690"/>
              <a:gd name="connsiteY1" fmla="*/ 99060 h 99060"/>
              <a:gd name="connsiteX2" fmla="*/ 0 w 948690"/>
              <a:gd name="connsiteY2" fmla="*/ 99060 h 99060"/>
              <a:gd name="connsiteX0" fmla="*/ 946785 w 948690"/>
              <a:gd name="connsiteY0" fmla="*/ 0 h 152400"/>
              <a:gd name="connsiteX1" fmla="*/ 948690 w 948690"/>
              <a:gd name="connsiteY1" fmla="*/ 99060 h 152400"/>
              <a:gd name="connsiteX2" fmla="*/ 0 w 948690"/>
              <a:gd name="connsiteY2" fmla="*/ 99060 h 152400"/>
              <a:gd name="connsiteX0" fmla="*/ 946785 w 946785"/>
              <a:gd name="connsiteY0" fmla="*/ 0 h 165436"/>
              <a:gd name="connsiteX1" fmla="*/ 904875 w 946785"/>
              <a:gd name="connsiteY1" fmla="*/ 116205 h 165436"/>
              <a:gd name="connsiteX2" fmla="*/ 0 w 946785"/>
              <a:gd name="connsiteY2" fmla="*/ 99060 h 165436"/>
              <a:gd name="connsiteX0" fmla="*/ 946785 w 946785"/>
              <a:gd name="connsiteY0" fmla="*/ 0 h 165436"/>
              <a:gd name="connsiteX1" fmla="*/ 904875 w 946785"/>
              <a:gd name="connsiteY1" fmla="*/ 116205 h 165436"/>
              <a:gd name="connsiteX2" fmla="*/ 0 w 946785"/>
              <a:gd name="connsiteY2" fmla="*/ 99060 h 165436"/>
            </a:gdLst>
            <a:ahLst/>
            <a:cxnLst>
              <a:cxn ang="0">
                <a:pos x="connsiteX0" y="connsiteY0"/>
              </a:cxn>
              <a:cxn ang="0">
                <a:pos x="connsiteX1" y="connsiteY1"/>
              </a:cxn>
              <a:cxn ang="0">
                <a:pos x="connsiteX2" y="connsiteY2"/>
              </a:cxn>
            </a:cxnLst>
            <a:rect l="l" t="t" r="r" b="b"/>
            <a:pathLst>
              <a:path w="946785" h="165436">
                <a:moveTo>
                  <a:pt x="946785" y="0"/>
                </a:moveTo>
                <a:cubicBezTo>
                  <a:pt x="932815" y="38735"/>
                  <a:pt x="958850" y="88900"/>
                  <a:pt x="904875" y="116205"/>
                </a:cubicBezTo>
                <a:cubicBezTo>
                  <a:pt x="571500" y="236220"/>
                  <a:pt x="316230" y="99060"/>
                  <a:pt x="0" y="99060"/>
                </a:cubicBezTo>
              </a:path>
            </a:pathLst>
          </a:cu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7" name="TextBox 146"/>
          <p:cNvSpPr txBox="1"/>
          <p:nvPr/>
        </p:nvSpPr>
        <p:spPr>
          <a:xfrm>
            <a:off x="6559874" y="1233792"/>
            <a:ext cx="1371645" cy="523220"/>
          </a:xfrm>
          <a:prstGeom prst="rect">
            <a:avLst/>
          </a:prstGeom>
          <a:noFill/>
        </p:spPr>
        <p:txBody>
          <a:bodyPr wrap="square" rtlCol="0">
            <a:spAutoFit/>
          </a:bodyPr>
          <a:lstStyle/>
          <a:p>
            <a:pPr algn="ctr"/>
            <a:r>
              <a:rPr lang="en-US" sz="1400" b="1" dirty="0" err="1" smtClean="0">
                <a:latin typeface="Times New Roman" panose="02020603050405020304" pitchFamily="18" charset="0"/>
                <a:cs typeface="Times New Roman" panose="02020603050405020304" pitchFamily="18" charset="0"/>
              </a:rPr>
              <a:t>TensorFlow</a:t>
            </a:r>
            <a:r>
              <a:rPr lang="en-US" sz="1400" b="1" dirty="0" smtClean="0">
                <a:latin typeface="Times New Roman" panose="02020603050405020304" pitchFamily="18" charset="0"/>
                <a:cs typeface="Times New Roman" panose="02020603050405020304" pitchFamily="18" charset="0"/>
              </a:rPr>
              <a:t/>
            </a:r>
            <a:br>
              <a:rPr lang="en-US" sz="1400" b="1" dirty="0" smtClean="0">
                <a:latin typeface="Times New Roman" panose="02020603050405020304" pitchFamily="18" charset="0"/>
                <a:cs typeface="Times New Roman" panose="02020603050405020304" pitchFamily="18" charset="0"/>
              </a:rPr>
            </a:br>
            <a:r>
              <a:rPr lang="en-US" sz="1400" b="1" dirty="0" err="1" smtClean="0">
                <a:latin typeface="Times New Roman" panose="02020603050405020304" pitchFamily="18" charset="0"/>
                <a:cs typeface="Times New Roman" panose="02020603050405020304" pitchFamily="18" charset="0"/>
              </a:rPr>
              <a:t>testbench</a:t>
            </a:r>
            <a:endParaRPr lang="en-US" sz="1400" b="1" dirty="0">
              <a:latin typeface="Times New Roman" panose="02020603050405020304" pitchFamily="18" charset="0"/>
              <a:cs typeface="Times New Roman" panose="02020603050405020304" pitchFamily="18" charset="0"/>
            </a:endParaRPr>
          </a:p>
        </p:txBody>
      </p:sp>
      <p:sp>
        <p:nvSpPr>
          <p:cNvPr id="148" name="TextBox 147"/>
          <p:cNvSpPr txBox="1"/>
          <p:nvPr/>
        </p:nvSpPr>
        <p:spPr>
          <a:xfrm>
            <a:off x="852740" y="6471229"/>
            <a:ext cx="3091056" cy="307777"/>
          </a:xfrm>
          <a:prstGeom prst="rect">
            <a:avLst/>
          </a:prstGeom>
          <a:noFill/>
        </p:spPr>
        <p:txBody>
          <a:bodyPr wrap="square" rtlCol="0">
            <a:spAutoFit/>
          </a:bodyPr>
          <a:lstStyle/>
          <a:p>
            <a:pPr algn="ctr"/>
            <a:r>
              <a:rPr lang="en-US" sz="1400" b="1" dirty="0" smtClean="0">
                <a:latin typeface="Times New Roman" panose="02020603050405020304" pitchFamily="18" charset="0"/>
                <a:cs typeface="Times New Roman" panose="02020603050405020304" pitchFamily="18" charset="0"/>
              </a:rPr>
              <a:t>1-stage breakout</a:t>
            </a:r>
            <a:endParaRPr lang="en-US" sz="1400" b="1" dirty="0">
              <a:latin typeface="Times New Roman" panose="02020603050405020304" pitchFamily="18" charset="0"/>
              <a:cs typeface="Times New Roman" panose="02020603050405020304" pitchFamily="18" charset="0"/>
            </a:endParaRPr>
          </a:p>
        </p:txBody>
      </p:sp>
      <p:sp>
        <p:nvSpPr>
          <p:cNvPr id="149" name="Rectangle 148"/>
          <p:cNvSpPr/>
          <p:nvPr/>
        </p:nvSpPr>
        <p:spPr>
          <a:xfrm>
            <a:off x="8114070" y="1690937"/>
            <a:ext cx="1554523" cy="47548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50" name="Rectangle 149"/>
          <p:cNvSpPr/>
          <p:nvPr/>
        </p:nvSpPr>
        <p:spPr>
          <a:xfrm>
            <a:off x="8273424" y="1965254"/>
            <a:ext cx="1261736" cy="1554513"/>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91440" indent="-91440">
              <a:buFont typeface="Wingdings" panose="05000000000000000000" pitchFamily="2" charset="2"/>
              <a:buChar char="§"/>
            </a:pPr>
            <a:endParaRPr lang="en-US" sz="1000" dirty="0" smtClean="0">
              <a:solidFill>
                <a:schemeClr val="tx1"/>
              </a:solidFill>
            </a:endParaRPr>
          </a:p>
          <a:p>
            <a:pPr marL="91440" indent="-91440">
              <a:buFont typeface="Wingdings" panose="05000000000000000000" pitchFamily="2" charset="2"/>
              <a:buChar char="§"/>
            </a:pPr>
            <a:r>
              <a:rPr lang="en-US" sz="1000" dirty="0" smtClean="0">
                <a:solidFill>
                  <a:schemeClr val="tx1"/>
                </a:solidFill>
              </a:rPr>
              <a:t>Pre-processing of data input, weights, biases</a:t>
            </a:r>
          </a:p>
          <a:p>
            <a:pPr marL="91440" indent="-91440">
              <a:buFont typeface="Wingdings" panose="05000000000000000000" pitchFamily="2" charset="2"/>
              <a:buChar char="§"/>
            </a:pPr>
            <a:r>
              <a:rPr lang="en-US" sz="1000" dirty="0" smtClean="0">
                <a:solidFill>
                  <a:schemeClr val="tx1"/>
                </a:solidFill>
              </a:rPr>
              <a:t>Assembling inputs into </a:t>
            </a:r>
            <a:r>
              <a:rPr lang="en-US" sz="1000" i="1" dirty="0" err="1" smtClean="0">
                <a:solidFill>
                  <a:schemeClr val="tx1"/>
                </a:solidFill>
              </a:rPr>
              <a:t>AcChannel</a:t>
            </a:r>
            <a:r>
              <a:rPr lang="en-US" sz="1000" dirty="0" smtClean="0">
                <a:solidFill>
                  <a:schemeClr val="tx1"/>
                </a:solidFill>
              </a:rPr>
              <a:t> stream to feed </a:t>
            </a:r>
            <a:r>
              <a:rPr lang="en-US" sz="1000" dirty="0" err="1" smtClean="0">
                <a:solidFill>
                  <a:schemeClr val="tx1"/>
                </a:solidFill>
              </a:rPr>
              <a:t>synthesizeable</a:t>
            </a:r>
            <a:r>
              <a:rPr lang="en-US" sz="1000" dirty="0" smtClean="0">
                <a:solidFill>
                  <a:schemeClr val="tx1"/>
                </a:solidFill>
              </a:rPr>
              <a:t> algorithm</a:t>
            </a:r>
            <a:endParaRPr lang="en-US" sz="1000" dirty="0">
              <a:solidFill>
                <a:schemeClr val="tx1"/>
              </a:solidFill>
            </a:endParaRPr>
          </a:p>
        </p:txBody>
      </p:sp>
      <p:sp>
        <p:nvSpPr>
          <p:cNvPr id="158" name="TextBox 157"/>
          <p:cNvSpPr txBox="1"/>
          <p:nvPr/>
        </p:nvSpPr>
        <p:spPr>
          <a:xfrm>
            <a:off x="8131940" y="1233742"/>
            <a:ext cx="1371645" cy="523220"/>
          </a:xfrm>
          <a:prstGeom prst="rect">
            <a:avLst/>
          </a:prstGeom>
          <a:noFill/>
        </p:spPr>
        <p:txBody>
          <a:bodyPr wrap="square" rtlCol="0">
            <a:spAutoFit/>
          </a:bodyPr>
          <a:lstStyle/>
          <a:p>
            <a:pPr algn="ctr"/>
            <a:r>
              <a:rPr lang="en-US" sz="1400" b="1" dirty="0" smtClean="0">
                <a:latin typeface="Times New Roman" panose="02020603050405020304" pitchFamily="18" charset="0"/>
                <a:cs typeface="Times New Roman" panose="02020603050405020304" pitchFamily="18" charset="0"/>
              </a:rPr>
              <a:t>HLS C++</a:t>
            </a:r>
            <a:br>
              <a:rPr lang="en-US" sz="1400" b="1" dirty="0" smtClean="0">
                <a:latin typeface="Times New Roman" panose="02020603050405020304" pitchFamily="18" charset="0"/>
                <a:cs typeface="Times New Roman" panose="02020603050405020304" pitchFamily="18" charset="0"/>
              </a:rPr>
            </a:br>
            <a:r>
              <a:rPr lang="en-US" sz="1400" b="1" dirty="0" smtClean="0">
                <a:latin typeface="Times New Roman" panose="02020603050405020304" pitchFamily="18" charset="0"/>
                <a:cs typeface="Times New Roman" panose="02020603050405020304" pitchFamily="18" charset="0"/>
              </a:rPr>
              <a:t>code block</a:t>
            </a:r>
            <a:endParaRPr lang="en-US" sz="1400" b="1" dirty="0">
              <a:latin typeface="Times New Roman" panose="02020603050405020304" pitchFamily="18" charset="0"/>
              <a:cs typeface="Times New Roman" panose="02020603050405020304" pitchFamily="18" charset="0"/>
            </a:endParaRPr>
          </a:p>
        </p:txBody>
      </p:sp>
      <p:sp>
        <p:nvSpPr>
          <p:cNvPr id="159" name="Freeform 158"/>
          <p:cNvSpPr/>
          <p:nvPr/>
        </p:nvSpPr>
        <p:spPr>
          <a:xfrm>
            <a:off x="7382825" y="1715594"/>
            <a:ext cx="1580406" cy="341149"/>
          </a:xfrm>
          <a:custGeom>
            <a:avLst/>
            <a:gdLst>
              <a:gd name="connsiteX0" fmla="*/ 0 w 1011555"/>
              <a:gd name="connsiteY0" fmla="*/ 154305 h 154305"/>
              <a:gd name="connsiteX1" fmla="*/ 375285 w 1011555"/>
              <a:gd name="connsiteY1" fmla="*/ 152400 h 154305"/>
              <a:gd name="connsiteX2" fmla="*/ 1003935 w 1011555"/>
              <a:gd name="connsiteY2" fmla="*/ 0 h 154305"/>
              <a:gd name="connsiteX3" fmla="*/ 1011555 w 1011555"/>
              <a:gd name="connsiteY3" fmla="*/ 154305 h 154305"/>
              <a:gd name="connsiteX0" fmla="*/ 0 w 1011555"/>
              <a:gd name="connsiteY0" fmla="*/ 154305 h 154305"/>
              <a:gd name="connsiteX1" fmla="*/ 440055 w 1011555"/>
              <a:gd name="connsiteY1" fmla="*/ 150495 h 154305"/>
              <a:gd name="connsiteX2" fmla="*/ 1003935 w 1011555"/>
              <a:gd name="connsiteY2" fmla="*/ 0 h 154305"/>
              <a:gd name="connsiteX3" fmla="*/ 1011555 w 1011555"/>
              <a:gd name="connsiteY3" fmla="*/ 154305 h 154305"/>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74281 h 196316"/>
              <a:gd name="connsiteX1" fmla="*/ 440055 w 1011555"/>
              <a:gd name="connsiteY1" fmla="*/ 170471 h 196316"/>
              <a:gd name="connsiteX2" fmla="*/ 1003935 w 1011555"/>
              <a:gd name="connsiteY2" fmla="*/ 19976 h 196316"/>
              <a:gd name="connsiteX3" fmla="*/ 1011555 w 1011555"/>
              <a:gd name="connsiteY3" fmla="*/ 174281 h 196316"/>
              <a:gd name="connsiteX0" fmla="*/ 0 w 1023539"/>
              <a:gd name="connsiteY0" fmla="*/ 174281 h 196316"/>
              <a:gd name="connsiteX1" fmla="*/ 440055 w 1023539"/>
              <a:gd name="connsiteY1" fmla="*/ 170471 h 196316"/>
              <a:gd name="connsiteX2" fmla="*/ 1003935 w 1023539"/>
              <a:gd name="connsiteY2" fmla="*/ 19976 h 196316"/>
              <a:gd name="connsiteX3" fmla="*/ 1011555 w 1023539"/>
              <a:gd name="connsiteY3" fmla="*/ 174281 h 196316"/>
              <a:gd name="connsiteX0" fmla="*/ 0 w 1019752"/>
              <a:gd name="connsiteY0" fmla="*/ 193971 h 216006"/>
              <a:gd name="connsiteX1" fmla="*/ 440055 w 1019752"/>
              <a:gd name="connsiteY1" fmla="*/ 190161 h 216006"/>
              <a:gd name="connsiteX2" fmla="*/ 998220 w 1019752"/>
              <a:gd name="connsiteY2" fmla="*/ 16806 h 216006"/>
              <a:gd name="connsiteX3" fmla="*/ 1011555 w 1019752"/>
              <a:gd name="connsiteY3" fmla="*/ 193971 h 216006"/>
              <a:gd name="connsiteX0" fmla="*/ 0 w 1018125"/>
              <a:gd name="connsiteY0" fmla="*/ 193971 h 216006"/>
              <a:gd name="connsiteX1" fmla="*/ 440055 w 1018125"/>
              <a:gd name="connsiteY1" fmla="*/ 190161 h 216006"/>
              <a:gd name="connsiteX2" fmla="*/ 998220 w 1018125"/>
              <a:gd name="connsiteY2" fmla="*/ 16806 h 216006"/>
              <a:gd name="connsiteX3" fmla="*/ 1011555 w 1018125"/>
              <a:gd name="connsiteY3" fmla="*/ 193971 h 216006"/>
              <a:gd name="connsiteX0" fmla="*/ 0 w 1011555"/>
              <a:gd name="connsiteY0" fmla="*/ 217909 h 239944"/>
              <a:gd name="connsiteX1" fmla="*/ 440055 w 1011555"/>
              <a:gd name="connsiteY1" fmla="*/ 214099 h 239944"/>
              <a:gd name="connsiteX2" fmla="*/ 965835 w 1011555"/>
              <a:gd name="connsiteY2" fmla="*/ 14074 h 239944"/>
              <a:gd name="connsiteX3" fmla="*/ 1011555 w 1011555"/>
              <a:gd name="connsiteY3" fmla="*/ 217909 h 239944"/>
              <a:gd name="connsiteX0" fmla="*/ 0 w 1011555"/>
              <a:gd name="connsiteY0" fmla="*/ 216174 h 238209"/>
              <a:gd name="connsiteX1" fmla="*/ 440055 w 1011555"/>
              <a:gd name="connsiteY1" fmla="*/ 212364 h 238209"/>
              <a:gd name="connsiteX2" fmla="*/ 979170 w 1011555"/>
              <a:gd name="connsiteY2" fmla="*/ 14244 h 238209"/>
              <a:gd name="connsiteX3" fmla="*/ 1011555 w 1011555"/>
              <a:gd name="connsiteY3" fmla="*/ 216174 h 238209"/>
              <a:gd name="connsiteX0" fmla="*/ 0 w 1016157"/>
              <a:gd name="connsiteY0" fmla="*/ 216174 h 238209"/>
              <a:gd name="connsiteX1" fmla="*/ 440055 w 1016157"/>
              <a:gd name="connsiteY1" fmla="*/ 212364 h 238209"/>
              <a:gd name="connsiteX2" fmla="*/ 979170 w 1016157"/>
              <a:gd name="connsiteY2" fmla="*/ 14244 h 238209"/>
              <a:gd name="connsiteX3" fmla="*/ 1011555 w 1016157"/>
              <a:gd name="connsiteY3" fmla="*/ 216174 h 238209"/>
              <a:gd name="connsiteX0" fmla="*/ 0 w 1011837"/>
              <a:gd name="connsiteY0" fmla="*/ 216174 h 238209"/>
              <a:gd name="connsiteX1" fmla="*/ 440055 w 1011837"/>
              <a:gd name="connsiteY1" fmla="*/ 212364 h 238209"/>
              <a:gd name="connsiteX2" fmla="*/ 979170 w 1011837"/>
              <a:gd name="connsiteY2" fmla="*/ 14244 h 238209"/>
              <a:gd name="connsiteX3" fmla="*/ 1011555 w 1011837"/>
              <a:gd name="connsiteY3" fmla="*/ 216174 h 238209"/>
              <a:gd name="connsiteX0" fmla="*/ 0 w 1011837"/>
              <a:gd name="connsiteY0" fmla="*/ 207691 h 229726"/>
              <a:gd name="connsiteX1" fmla="*/ 440055 w 1011837"/>
              <a:gd name="connsiteY1" fmla="*/ 203881 h 229726"/>
              <a:gd name="connsiteX2" fmla="*/ 979170 w 1011837"/>
              <a:gd name="connsiteY2" fmla="*/ 5761 h 229726"/>
              <a:gd name="connsiteX3" fmla="*/ 1011555 w 1011837"/>
              <a:gd name="connsiteY3" fmla="*/ 207691 h 229726"/>
              <a:gd name="connsiteX0" fmla="*/ 0 w 1011837"/>
              <a:gd name="connsiteY0" fmla="*/ 207691 h 244111"/>
              <a:gd name="connsiteX1" fmla="*/ 440055 w 1011837"/>
              <a:gd name="connsiteY1" fmla="*/ 203881 h 244111"/>
              <a:gd name="connsiteX2" fmla="*/ 979170 w 1011837"/>
              <a:gd name="connsiteY2" fmla="*/ 5761 h 244111"/>
              <a:gd name="connsiteX3" fmla="*/ 1011555 w 1011837"/>
              <a:gd name="connsiteY3" fmla="*/ 207691 h 244111"/>
              <a:gd name="connsiteX0" fmla="*/ 0 w 1011837"/>
              <a:gd name="connsiteY0" fmla="*/ 209173 h 245593"/>
              <a:gd name="connsiteX1" fmla="*/ 440055 w 1011837"/>
              <a:gd name="connsiteY1" fmla="*/ 205363 h 245593"/>
              <a:gd name="connsiteX2" fmla="*/ 979170 w 1011837"/>
              <a:gd name="connsiteY2" fmla="*/ 7243 h 245593"/>
              <a:gd name="connsiteX3" fmla="*/ 1011555 w 1011837"/>
              <a:gd name="connsiteY3" fmla="*/ 209173 h 245593"/>
              <a:gd name="connsiteX0" fmla="*/ 0 w 1580406"/>
              <a:gd name="connsiteY0" fmla="*/ 267789 h 270919"/>
              <a:gd name="connsiteX1" fmla="*/ 1008624 w 1580406"/>
              <a:gd name="connsiteY1" fmla="*/ 205363 h 270919"/>
              <a:gd name="connsiteX2" fmla="*/ 1547739 w 1580406"/>
              <a:gd name="connsiteY2" fmla="*/ 7243 h 270919"/>
              <a:gd name="connsiteX3" fmla="*/ 1580124 w 1580406"/>
              <a:gd name="connsiteY3" fmla="*/ 209173 h 270919"/>
              <a:gd name="connsiteX0" fmla="*/ 0 w 1580406"/>
              <a:gd name="connsiteY0" fmla="*/ 267789 h 341149"/>
              <a:gd name="connsiteX1" fmla="*/ 1008624 w 1580406"/>
              <a:gd name="connsiteY1" fmla="*/ 205363 h 341149"/>
              <a:gd name="connsiteX2" fmla="*/ 1547739 w 1580406"/>
              <a:gd name="connsiteY2" fmla="*/ 7243 h 341149"/>
              <a:gd name="connsiteX3" fmla="*/ 1580124 w 1580406"/>
              <a:gd name="connsiteY3" fmla="*/ 209173 h 341149"/>
            </a:gdLst>
            <a:ahLst/>
            <a:cxnLst>
              <a:cxn ang="0">
                <a:pos x="connsiteX0" y="connsiteY0"/>
              </a:cxn>
              <a:cxn ang="0">
                <a:pos x="connsiteX1" y="connsiteY1"/>
              </a:cxn>
              <a:cxn ang="0">
                <a:pos x="connsiteX2" y="connsiteY2"/>
              </a:cxn>
              <a:cxn ang="0">
                <a:pos x="connsiteX3" y="connsiteY3"/>
              </a:cxn>
            </a:cxnLst>
            <a:rect l="l" t="t" r="r" b="b"/>
            <a:pathLst>
              <a:path w="1580406" h="341149">
                <a:moveTo>
                  <a:pt x="0" y="267789"/>
                </a:moveTo>
                <a:cubicBezTo>
                  <a:pt x="99792" y="424781"/>
                  <a:pt x="863844" y="294263"/>
                  <a:pt x="1008624" y="205363"/>
                </a:cubicBezTo>
                <a:cubicBezTo>
                  <a:pt x="1324219" y="29468"/>
                  <a:pt x="1386449" y="-20697"/>
                  <a:pt x="1547739" y="7243"/>
                </a:cubicBezTo>
                <a:cubicBezTo>
                  <a:pt x="1599809" y="47248"/>
                  <a:pt x="1571869" y="117733"/>
                  <a:pt x="1580124" y="209173"/>
                </a:cubicBezTo>
              </a:path>
            </a:pathLst>
          </a:cu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p:cNvSpPr txBox="1"/>
          <p:nvPr/>
        </p:nvSpPr>
        <p:spPr>
          <a:xfrm>
            <a:off x="8273424" y="1912833"/>
            <a:ext cx="1280620" cy="307777"/>
          </a:xfrm>
          <a:prstGeom prst="rect">
            <a:avLst/>
          </a:prstGeom>
          <a:noFill/>
        </p:spPr>
        <p:txBody>
          <a:bodyPr wrap="square" rtlCol="0">
            <a:spAutoFit/>
          </a:bodyPr>
          <a:lstStyle/>
          <a:p>
            <a:pPr algn="ctr"/>
            <a:r>
              <a:rPr lang="en-US" sz="1400" u="sng" dirty="0" smtClean="0"/>
              <a:t>Pre-processing</a:t>
            </a:r>
            <a:endParaRPr lang="en-US" sz="1400" u="sng" dirty="0"/>
          </a:p>
        </p:txBody>
      </p:sp>
      <p:sp>
        <p:nvSpPr>
          <p:cNvPr id="161" name="Rectangle 160"/>
          <p:cNvSpPr/>
          <p:nvPr/>
        </p:nvSpPr>
        <p:spPr>
          <a:xfrm>
            <a:off x="8279285" y="3794084"/>
            <a:ext cx="1261736" cy="1005829"/>
          </a:xfrm>
          <a:prstGeom prst="rect">
            <a:avLst/>
          </a:prstGeom>
          <a:solidFill>
            <a:srgbClr val="7BF7FD"/>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91440" indent="-91440">
              <a:buFont typeface="Wingdings" panose="05000000000000000000" pitchFamily="2" charset="2"/>
              <a:buChar char="§"/>
            </a:pPr>
            <a:endParaRPr lang="en-US" sz="1000" dirty="0" smtClean="0">
              <a:solidFill>
                <a:schemeClr val="tx1"/>
              </a:solidFill>
            </a:endParaRPr>
          </a:p>
          <a:p>
            <a:pPr marL="91440" indent="-91440">
              <a:buFont typeface="Wingdings" panose="05000000000000000000" pitchFamily="2" charset="2"/>
              <a:buChar char="§"/>
            </a:pPr>
            <a:r>
              <a:rPr lang="en-US" sz="1000" dirty="0" smtClean="0">
                <a:solidFill>
                  <a:schemeClr val="tx1"/>
                </a:solidFill>
              </a:rPr>
              <a:t>C++ driver “proxy” model</a:t>
            </a:r>
            <a:endParaRPr lang="en-US" sz="1000" dirty="0">
              <a:solidFill>
                <a:schemeClr val="tx1"/>
              </a:solidFill>
            </a:endParaRPr>
          </a:p>
        </p:txBody>
      </p:sp>
      <p:sp>
        <p:nvSpPr>
          <p:cNvPr id="162" name="TextBox 161"/>
          <p:cNvSpPr txBox="1"/>
          <p:nvPr/>
        </p:nvSpPr>
        <p:spPr>
          <a:xfrm>
            <a:off x="8278811" y="3720625"/>
            <a:ext cx="1280620" cy="307777"/>
          </a:xfrm>
          <a:prstGeom prst="rect">
            <a:avLst/>
          </a:prstGeom>
          <a:noFill/>
        </p:spPr>
        <p:txBody>
          <a:bodyPr wrap="square" rtlCol="0">
            <a:spAutoFit/>
          </a:bodyPr>
          <a:lstStyle/>
          <a:p>
            <a:pPr algn="ctr"/>
            <a:r>
              <a:rPr lang="en-US" sz="1400" u="sng" dirty="0" smtClean="0"/>
              <a:t>9-stage CNN</a:t>
            </a:r>
            <a:endParaRPr lang="en-US" sz="1400" u="sng" dirty="0"/>
          </a:p>
        </p:txBody>
      </p:sp>
      <p:sp>
        <p:nvSpPr>
          <p:cNvPr id="163" name="Rectangle 162"/>
          <p:cNvSpPr/>
          <p:nvPr/>
        </p:nvSpPr>
        <p:spPr>
          <a:xfrm>
            <a:off x="8283238" y="5016301"/>
            <a:ext cx="1261736" cy="1155197"/>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91440" indent="-91440">
              <a:buFont typeface="Wingdings" panose="05000000000000000000" pitchFamily="2" charset="2"/>
              <a:buChar char="§"/>
            </a:pPr>
            <a:endParaRPr lang="en-US" sz="1000" dirty="0" smtClean="0">
              <a:solidFill>
                <a:schemeClr val="tx1"/>
              </a:solidFill>
            </a:endParaRPr>
          </a:p>
          <a:p>
            <a:pPr marL="91440" indent="-91440">
              <a:buFont typeface="Wingdings" panose="05000000000000000000" pitchFamily="2" charset="2"/>
              <a:buChar char="§"/>
            </a:pPr>
            <a:r>
              <a:rPr lang="en-US" sz="1000" dirty="0" smtClean="0">
                <a:solidFill>
                  <a:schemeClr val="tx1"/>
                </a:solidFill>
              </a:rPr>
              <a:t>Post-processing of data output from </a:t>
            </a:r>
            <a:r>
              <a:rPr lang="en-US" sz="1000" i="1" dirty="0" err="1" smtClean="0">
                <a:solidFill>
                  <a:schemeClr val="tx1"/>
                </a:solidFill>
              </a:rPr>
              <a:t>AcChannel</a:t>
            </a:r>
            <a:r>
              <a:rPr lang="en-US" sz="1000" dirty="0" smtClean="0">
                <a:solidFill>
                  <a:schemeClr val="tx1"/>
                </a:solidFill>
              </a:rPr>
              <a:t> stream</a:t>
            </a:r>
          </a:p>
          <a:p>
            <a:pPr marL="91440" indent="-91440">
              <a:buFont typeface="Wingdings" panose="05000000000000000000" pitchFamily="2" charset="2"/>
              <a:buChar char="§"/>
            </a:pPr>
            <a:r>
              <a:rPr lang="en-US" sz="1000" dirty="0" smtClean="0">
                <a:solidFill>
                  <a:schemeClr val="tx1"/>
                </a:solidFill>
              </a:rPr>
              <a:t>Re-format to go back to </a:t>
            </a:r>
            <a:r>
              <a:rPr lang="en-US" sz="1000" dirty="0" err="1" smtClean="0">
                <a:solidFill>
                  <a:schemeClr val="tx1"/>
                </a:solidFill>
              </a:rPr>
              <a:t>Tensorflow</a:t>
            </a:r>
            <a:r>
              <a:rPr lang="en-US" sz="1000" dirty="0" smtClean="0">
                <a:solidFill>
                  <a:schemeClr val="tx1"/>
                </a:solidFill>
              </a:rPr>
              <a:t> </a:t>
            </a:r>
            <a:r>
              <a:rPr lang="en-US" sz="1000" dirty="0" err="1" smtClean="0">
                <a:solidFill>
                  <a:schemeClr val="tx1"/>
                </a:solidFill>
              </a:rPr>
              <a:t>testbench</a:t>
            </a:r>
            <a:endParaRPr lang="en-US" sz="1000" dirty="0">
              <a:solidFill>
                <a:schemeClr val="tx1"/>
              </a:solidFill>
            </a:endParaRPr>
          </a:p>
        </p:txBody>
      </p:sp>
      <p:sp>
        <p:nvSpPr>
          <p:cNvPr id="164" name="TextBox 163"/>
          <p:cNvSpPr txBox="1"/>
          <p:nvPr/>
        </p:nvSpPr>
        <p:spPr>
          <a:xfrm>
            <a:off x="8205776" y="4982841"/>
            <a:ext cx="1430430" cy="307777"/>
          </a:xfrm>
          <a:prstGeom prst="rect">
            <a:avLst/>
          </a:prstGeom>
          <a:noFill/>
        </p:spPr>
        <p:txBody>
          <a:bodyPr wrap="square" rtlCol="0">
            <a:spAutoFit/>
          </a:bodyPr>
          <a:lstStyle/>
          <a:p>
            <a:pPr algn="ctr"/>
            <a:r>
              <a:rPr lang="en-US" sz="1400" u="sng" dirty="0" smtClean="0"/>
              <a:t>Post-processing</a:t>
            </a:r>
            <a:endParaRPr lang="en-US" sz="1400" u="sng" dirty="0"/>
          </a:p>
        </p:txBody>
      </p:sp>
      <p:sp>
        <p:nvSpPr>
          <p:cNvPr id="165" name="Freeform 164"/>
          <p:cNvSpPr/>
          <p:nvPr/>
        </p:nvSpPr>
        <p:spPr>
          <a:xfrm flipH="1">
            <a:off x="7368605" y="5981615"/>
            <a:ext cx="1568683" cy="354831"/>
          </a:xfrm>
          <a:custGeom>
            <a:avLst/>
            <a:gdLst>
              <a:gd name="connsiteX0" fmla="*/ 0 w 1011555"/>
              <a:gd name="connsiteY0" fmla="*/ 154305 h 154305"/>
              <a:gd name="connsiteX1" fmla="*/ 375285 w 1011555"/>
              <a:gd name="connsiteY1" fmla="*/ 152400 h 154305"/>
              <a:gd name="connsiteX2" fmla="*/ 1003935 w 1011555"/>
              <a:gd name="connsiteY2" fmla="*/ 0 h 154305"/>
              <a:gd name="connsiteX3" fmla="*/ 1011555 w 1011555"/>
              <a:gd name="connsiteY3" fmla="*/ 154305 h 154305"/>
              <a:gd name="connsiteX0" fmla="*/ 0 w 1011555"/>
              <a:gd name="connsiteY0" fmla="*/ 154305 h 154305"/>
              <a:gd name="connsiteX1" fmla="*/ 440055 w 1011555"/>
              <a:gd name="connsiteY1" fmla="*/ 150495 h 154305"/>
              <a:gd name="connsiteX2" fmla="*/ 1003935 w 1011555"/>
              <a:gd name="connsiteY2" fmla="*/ 0 h 154305"/>
              <a:gd name="connsiteX3" fmla="*/ 1011555 w 1011555"/>
              <a:gd name="connsiteY3" fmla="*/ 154305 h 154305"/>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54305 h 176340"/>
              <a:gd name="connsiteX1" fmla="*/ 440055 w 1011555"/>
              <a:gd name="connsiteY1" fmla="*/ 150495 h 176340"/>
              <a:gd name="connsiteX2" fmla="*/ 1003935 w 1011555"/>
              <a:gd name="connsiteY2" fmla="*/ 0 h 176340"/>
              <a:gd name="connsiteX3" fmla="*/ 1011555 w 1011555"/>
              <a:gd name="connsiteY3" fmla="*/ 154305 h 176340"/>
              <a:gd name="connsiteX0" fmla="*/ 0 w 1011555"/>
              <a:gd name="connsiteY0" fmla="*/ 174281 h 196316"/>
              <a:gd name="connsiteX1" fmla="*/ 440055 w 1011555"/>
              <a:gd name="connsiteY1" fmla="*/ 170471 h 196316"/>
              <a:gd name="connsiteX2" fmla="*/ 1003935 w 1011555"/>
              <a:gd name="connsiteY2" fmla="*/ 19976 h 196316"/>
              <a:gd name="connsiteX3" fmla="*/ 1011555 w 1011555"/>
              <a:gd name="connsiteY3" fmla="*/ 174281 h 196316"/>
              <a:gd name="connsiteX0" fmla="*/ 0 w 1023539"/>
              <a:gd name="connsiteY0" fmla="*/ 174281 h 196316"/>
              <a:gd name="connsiteX1" fmla="*/ 440055 w 1023539"/>
              <a:gd name="connsiteY1" fmla="*/ 170471 h 196316"/>
              <a:gd name="connsiteX2" fmla="*/ 1003935 w 1023539"/>
              <a:gd name="connsiteY2" fmla="*/ 19976 h 196316"/>
              <a:gd name="connsiteX3" fmla="*/ 1011555 w 1023539"/>
              <a:gd name="connsiteY3" fmla="*/ 174281 h 196316"/>
              <a:gd name="connsiteX0" fmla="*/ 0 w 1019752"/>
              <a:gd name="connsiteY0" fmla="*/ 193971 h 216006"/>
              <a:gd name="connsiteX1" fmla="*/ 440055 w 1019752"/>
              <a:gd name="connsiteY1" fmla="*/ 190161 h 216006"/>
              <a:gd name="connsiteX2" fmla="*/ 998220 w 1019752"/>
              <a:gd name="connsiteY2" fmla="*/ 16806 h 216006"/>
              <a:gd name="connsiteX3" fmla="*/ 1011555 w 1019752"/>
              <a:gd name="connsiteY3" fmla="*/ 193971 h 216006"/>
              <a:gd name="connsiteX0" fmla="*/ 0 w 1018125"/>
              <a:gd name="connsiteY0" fmla="*/ 193971 h 216006"/>
              <a:gd name="connsiteX1" fmla="*/ 440055 w 1018125"/>
              <a:gd name="connsiteY1" fmla="*/ 190161 h 216006"/>
              <a:gd name="connsiteX2" fmla="*/ 998220 w 1018125"/>
              <a:gd name="connsiteY2" fmla="*/ 16806 h 216006"/>
              <a:gd name="connsiteX3" fmla="*/ 1011555 w 1018125"/>
              <a:gd name="connsiteY3" fmla="*/ 193971 h 216006"/>
              <a:gd name="connsiteX0" fmla="*/ 0 w 1011555"/>
              <a:gd name="connsiteY0" fmla="*/ 217909 h 239944"/>
              <a:gd name="connsiteX1" fmla="*/ 440055 w 1011555"/>
              <a:gd name="connsiteY1" fmla="*/ 214099 h 239944"/>
              <a:gd name="connsiteX2" fmla="*/ 965835 w 1011555"/>
              <a:gd name="connsiteY2" fmla="*/ 14074 h 239944"/>
              <a:gd name="connsiteX3" fmla="*/ 1011555 w 1011555"/>
              <a:gd name="connsiteY3" fmla="*/ 217909 h 239944"/>
              <a:gd name="connsiteX0" fmla="*/ 0 w 1011555"/>
              <a:gd name="connsiteY0" fmla="*/ 216174 h 238209"/>
              <a:gd name="connsiteX1" fmla="*/ 440055 w 1011555"/>
              <a:gd name="connsiteY1" fmla="*/ 212364 h 238209"/>
              <a:gd name="connsiteX2" fmla="*/ 979170 w 1011555"/>
              <a:gd name="connsiteY2" fmla="*/ 14244 h 238209"/>
              <a:gd name="connsiteX3" fmla="*/ 1011555 w 1011555"/>
              <a:gd name="connsiteY3" fmla="*/ 216174 h 238209"/>
              <a:gd name="connsiteX0" fmla="*/ 0 w 1016157"/>
              <a:gd name="connsiteY0" fmla="*/ 216174 h 238209"/>
              <a:gd name="connsiteX1" fmla="*/ 440055 w 1016157"/>
              <a:gd name="connsiteY1" fmla="*/ 212364 h 238209"/>
              <a:gd name="connsiteX2" fmla="*/ 979170 w 1016157"/>
              <a:gd name="connsiteY2" fmla="*/ 14244 h 238209"/>
              <a:gd name="connsiteX3" fmla="*/ 1011555 w 1016157"/>
              <a:gd name="connsiteY3" fmla="*/ 216174 h 238209"/>
              <a:gd name="connsiteX0" fmla="*/ 0 w 1011837"/>
              <a:gd name="connsiteY0" fmla="*/ 216174 h 238209"/>
              <a:gd name="connsiteX1" fmla="*/ 440055 w 1011837"/>
              <a:gd name="connsiteY1" fmla="*/ 212364 h 238209"/>
              <a:gd name="connsiteX2" fmla="*/ 979170 w 1011837"/>
              <a:gd name="connsiteY2" fmla="*/ 14244 h 238209"/>
              <a:gd name="connsiteX3" fmla="*/ 1011555 w 1011837"/>
              <a:gd name="connsiteY3" fmla="*/ 216174 h 238209"/>
              <a:gd name="connsiteX0" fmla="*/ 0 w 1011837"/>
              <a:gd name="connsiteY0" fmla="*/ 207691 h 229726"/>
              <a:gd name="connsiteX1" fmla="*/ 440055 w 1011837"/>
              <a:gd name="connsiteY1" fmla="*/ 203881 h 229726"/>
              <a:gd name="connsiteX2" fmla="*/ 979170 w 1011837"/>
              <a:gd name="connsiteY2" fmla="*/ 5761 h 229726"/>
              <a:gd name="connsiteX3" fmla="*/ 1011555 w 1011837"/>
              <a:gd name="connsiteY3" fmla="*/ 207691 h 229726"/>
              <a:gd name="connsiteX0" fmla="*/ 0 w 1011837"/>
              <a:gd name="connsiteY0" fmla="*/ 207691 h 244111"/>
              <a:gd name="connsiteX1" fmla="*/ 440055 w 1011837"/>
              <a:gd name="connsiteY1" fmla="*/ 203881 h 244111"/>
              <a:gd name="connsiteX2" fmla="*/ 979170 w 1011837"/>
              <a:gd name="connsiteY2" fmla="*/ 5761 h 244111"/>
              <a:gd name="connsiteX3" fmla="*/ 1011555 w 1011837"/>
              <a:gd name="connsiteY3" fmla="*/ 207691 h 244111"/>
              <a:gd name="connsiteX0" fmla="*/ 0 w 1011837"/>
              <a:gd name="connsiteY0" fmla="*/ 209173 h 245593"/>
              <a:gd name="connsiteX1" fmla="*/ 440055 w 1011837"/>
              <a:gd name="connsiteY1" fmla="*/ 205363 h 245593"/>
              <a:gd name="connsiteX2" fmla="*/ 979170 w 1011837"/>
              <a:gd name="connsiteY2" fmla="*/ 7243 h 245593"/>
              <a:gd name="connsiteX3" fmla="*/ 1011555 w 1011837"/>
              <a:gd name="connsiteY3" fmla="*/ 209173 h 245593"/>
              <a:gd name="connsiteX0" fmla="*/ 0 w 1580406"/>
              <a:gd name="connsiteY0" fmla="*/ 267789 h 270919"/>
              <a:gd name="connsiteX1" fmla="*/ 1008624 w 1580406"/>
              <a:gd name="connsiteY1" fmla="*/ 205363 h 270919"/>
              <a:gd name="connsiteX2" fmla="*/ 1547739 w 1580406"/>
              <a:gd name="connsiteY2" fmla="*/ 7243 h 270919"/>
              <a:gd name="connsiteX3" fmla="*/ 1580124 w 1580406"/>
              <a:gd name="connsiteY3" fmla="*/ 209173 h 270919"/>
              <a:gd name="connsiteX0" fmla="*/ 0 w 1580406"/>
              <a:gd name="connsiteY0" fmla="*/ 267789 h 341149"/>
              <a:gd name="connsiteX1" fmla="*/ 1008624 w 1580406"/>
              <a:gd name="connsiteY1" fmla="*/ 205363 h 341149"/>
              <a:gd name="connsiteX2" fmla="*/ 1547739 w 1580406"/>
              <a:gd name="connsiteY2" fmla="*/ 7243 h 341149"/>
              <a:gd name="connsiteX3" fmla="*/ 1580124 w 1580406"/>
              <a:gd name="connsiteY3" fmla="*/ 209173 h 341149"/>
              <a:gd name="connsiteX0" fmla="*/ 0 w 1568683"/>
              <a:gd name="connsiteY0" fmla="*/ 215035 h 305182"/>
              <a:gd name="connsiteX1" fmla="*/ 996901 w 1568683"/>
              <a:gd name="connsiteY1" fmla="*/ 205363 h 305182"/>
              <a:gd name="connsiteX2" fmla="*/ 1536016 w 1568683"/>
              <a:gd name="connsiteY2" fmla="*/ 7243 h 305182"/>
              <a:gd name="connsiteX3" fmla="*/ 1568401 w 1568683"/>
              <a:gd name="connsiteY3" fmla="*/ 209173 h 305182"/>
              <a:gd name="connsiteX0" fmla="*/ 0 w 1568683"/>
              <a:gd name="connsiteY0" fmla="*/ 215035 h 325313"/>
              <a:gd name="connsiteX1" fmla="*/ 996901 w 1568683"/>
              <a:gd name="connsiteY1" fmla="*/ 205363 h 325313"/>
              <a:gd name="connsiteX2" fmla="*/ 1536016 w 1568683"/>
              <a:gd name="connsiteY2" fmla="*/ 7243 h 325313"/>
              <a:gd name="connsiteX3" fmla="*/ 1568401 w 1568683"/>
              <a:gd name="connsiteY3" fmla="*/ 209173 h 325313"/>
              <a:gd name="connsiteX0" fmla="*/ 0 w 1568683"/>
              <a:gd name="connsiteY0" fmla="*/ 211668 h 354831"/>
              <a:gd name="connsiteX1" fmla="*/ 475225 w 1568683"/>
              <a:gd name="connsiteY1" fmla="*/ 278196 h 354831"/>
              <a:gd name="connsiteX2" fmla="*/ 1536016 w 1568683"/>
              <a:gd name="connsiteY2" fmla="*/ 3876 h 354831"/>
              <a:gd name="connsiteX3" fmla="*/ 1568401 w 1568683"/>
              <a:gd name="connsiteY3" fmla="*/ 205806 h 354831"/>
            </a:gdLst>
            <a:ahLst/>
            <a:cxnLst>
              <a:cxn ang="0">
                <a:pos x="connsiteX0" y="connsiteY0"/>
              </a:cxn>
              <a:cxn ang="0">
                <a:pos x="connsiteX1" y="connsiteY1"/>
              </a:cxn>
              <a:cxn ang="0">
                <a:pos x="connsiteX2" y="connsiteY2"/>
              </a:cxn>
              <a:cxn ang="0">
                <a:pos x="connsiteX3" y="connsiteY3"/>
              </a:cxn>
            </a:cxnLst>
            <a:rect l="l" t="t" r="r" b="b"/>
            <a:pathLst>
              <a:path w="1568683" h="354831">
                <a:moveTo>
                  <a:pt x="0" y="211668"/>
                </a:moveTo>
                <a:cubicBezTo>
                  <a:pt x="145" y="415553"/>
                  <a:pt x="330445" y="367096"/>
                  <a:pt x="475225" y="278196"/>
                </a:cubicBezTo>
                <a:cubicBezTo>
                  <a:pt x="790820" y="102301"/>
                  <a:pt x="1374726" y="-24064"/>
                  <a:pt x="1536016" y="3876"/>
                </a:cubicBezTo>
                <a:cubicBezTo>
                  <a:pt x="1588086" y="43881"/>
                  <a:pt x="1560146" y="114366"/>
                  <a:pt x="1568401" y="205806"/>
                </a:cubicBezTo>
              </a:path>
            </a:pathLst>
          </a:cu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66" name="Straight Arrow Connector 165"/>
          <p:cNvCxnSpPr>
            <a:stCxn id="150" idx="2"/>
          </p:cNvCxnSpPr>
          <p:nvPr/>
        </p:nvCxnSpPr>
        <p:spPr>
          <a:xfrm flipH="1">
            <a:off x="8901428" y="3519767"/>
            <a:ext cx="2864" cy="281543"/>
          </a:xfrm>
          <a:prstGeom prst="straightConnector1">
            <a:avLst/>
          </a:prstGeom>
          <a:ln w="19050">
            <a:solidFill>
              <a:srgbClr val="002060"/>
            </a:solidFill>
            <a:tailEnd type="stealth" w="med" len="med"/>
          </a:ln>
        </p:spPr>
        <p:style>
          <a:lnRef idx="1">
            <a:schemeClr val="accent1"/>
          </a:lnRef>
          <a:fillRef idx="0">
            <a:schemeClr val="accent1"/>
          </a:fillRef>
          <a:effectRef idx="0">
            <a:schemeClr val="accent1"/>
          </a:effectRef>
          <a:fontRef idx="minor">
            <a:schemeClr val="tx1"/>
          </a:fontRef>
        </p:style>
      </p:cxnSp>
      <p:sp>
        <p:nvSpPr>
          <p:cNvPr id="168" name="TextBox 167"/>
          <p:cNvSpPr txBox="1"/>
          <p:nvPr/>
        </p:nvSpPr>
        <p:spPr>
          <a:xfrm>
            <a:off x="6559874" y="6467934"/>
            <a:ext cx="3091056" cy="307777"/>
          </a:xfrm>
          <a:prstGeom prst="rect">
            <a:avLst/>
          </a:prstGeom>
          <a:noFill/>
        </p:spPr>
        <p:txBody>
          <a:bodyPr wrap="square" rtlCol="0">
            <a:spAutoFit/>
          </a:bodyPr>
          <a:lstStyle/>
          <a:p>
            <a:pPr algn="ctr"/>
            <a:r>
              <a:rPr lang="en-US" sz="1400" b="1" dirty="0">
                <a:latin typeface="Times New Roman" panose="02020603050405020304" pitchFamily="18" charset="0"/>
                <a:cs typeface="Times New Roman" panose="02020603050405020304" pitchFamily="18" charset="0"/>
              </a:rPr>
              <a:t>9</a:t>
            </a:r>
            <a:r>
              <a:rPr lang="en-US" sz="1400" b="1" dirty="0" smtClean="0">
                <a:latin typeface="Times New Roman" panose="02020603050405020304" pitchFamily="18" charset="0"/>
                <a:cs typeface="Times New Roman" panose="02020603050405020304" pitchFamily="18" charset="0"/>
              </a:rPr>
              <a:t>-stage breakout</a:t>
            </a:r>
            <a:endParaRPr lang="en-US" sz="1400" b="1" dirty="0">
              <a:latin typeface="Times New Roman" panose="02020603050405020304" pitchFamily="18" charset="0"/>
              <a:cs typeface="Times New Roman" panose="02020603050405020304" pitchFamily="18" charset="0"/>
            </a:endParaRPr>
          </a:p>
        </p:txBody>
      </p:sp>
      <p:sp>
        <p:nvSpPr>
          <p:cNvPr id="170" name="Content Placeholder 2"/>
          <p:cNvSpPr>
            <a:spLocks noGrp="1"/>
          </p:cNvSpPr>
          <p:nvPr>
            <p:ph idx="1"/>
          </p:nvPr>
        </p:nvSpPr>
        <p:spPr>
          <a:xfrm>
            <a:off x="4011287" y="2937046"/>
            <a:ext cx="2507393" cy="3663328"/>
          </a:xfrm>
        </p:spPr>
        <p:txBody>
          <a:bodyPr>
            <a:normAutofit/>
          </a:bodyPr>
          <a:lstStyle/>
          <a:p>
            <a:pPr marL="182880" indent="-182880">
              <a:buFont typeface="Wingdings" panose="05000000000000000000" pitchFamily="2" charset="2"/>
              <a:buChar char="§"/>
            </a:pPr>
            <a:r>
              <a:rPr lang="en-US" sz="1200" dirty="0" smtClean="0">
                <a:latin typeface="Times New Roman" panose="02020603050405020304" pitchFamily="18" charset="0"/>
                <a:cs typeface="Times New Roman" panose="02020603050405020304" pitchFamily="18" charset="0"/>
              </a:rPr>
              <a:t>Here we replace each of the C++ algorithm breakouts shown previously with actual RTL code running on the emulator</a:t>
            </a:r>
          </a:p>
          <a:p>
            <a:pPr marL="182880" indent="-182880">
              <a:buFont typeface="Wingdings" panose="05000000000000000000" pitchFamily="2" charset="2"/>
              <a:buChar char="§"/>
            </a:pPr>
            <a:r>
              <a:rPr lang="en-US" sz="1200" dirty="0" smtClean="0">
                <a:latin typeface="Times New Roman" panose="02020603050405020304" pitchFamily="18" charset="0"/>
                <a:cs typeface="Times New Roman" panose="02020603050405020304" pitchFamily="18" charset="0"/>
              </a:rPr>
              <a:t>The C++ blocks themselves become </a:t>
            </a:r>
            <a:r>
              <a:rPr lang="en-US" sz="1200" i="1" dirty="0" err="1" smtClean="0">
                <a:latin typeface="Times New Roman" panose="02020603050405020304" pitchFamily="18" charset="0"/>
                <a:cs typeface="Times New Roman" panose="02020603050405020304" pitchFamily="18" charset="0"/>
              </a:rPr>
              <a:t>AcChannel</a:t>
            </a:r>
            <a:r>
              <a:rPr lang="en-US" sz="1200" dirty="0" smtClean="0">
                <a:latin typeface="Times New Roman" panose="02020603050405020304" pitchFamily="18" charset="0"/>
                <a:cs typeface="Times New Roman" panose="02020603050405020304" pitchFamily="18" charset="0"/>
              </a:rPr>
              <a:t> drivers to </a:t>
            </a:r>
            <a:r>
              <a:rPr lang="en-US" sz="1200" i="1" dirty="0" err="1" smtClean="0">
                <a:latin typeface="Times New Roman" panose="02020603050405020304" pitchFamily="18" charset="0"/>
                <a:cs typeface="Times New Roman" panose="02020603050405020304" pitchFamily="18" charset="0"/>
              </a:rPr>
              <a:t>AcChannel</a:t>
            </a:r>
            <a:r>
              <a:rPr lang="en-US" sz="1200" dirty="0" smtClean="0">
                <a:latin typeface="Times New Roman" panose="02020603050405020304" pitchFamily="18" charset="0"/>
                <a:cs typeface="Times New Roman" panose="02020603050405020304" pitchFamily="18" charset="0"/>
              </a:rPr>
              <a:t> BFMs running in the emulator</a:t>
            </a:r>
          </a:p>
          <a:p>
            <a:pPr marL="182880" indent="-182880">
              <a:buFont typeface="Wingdings" panose="05000000000000000000" pitchFamily="2" charset="2"/>
              <a:buChar char="§"/>
            </a:pPr>
            <a:r>
              <a:rPr lang="en-US" sz="1200" dirty="0" smtClean="0">
                <a:latin typeface="Times New Roman" panose="02020603050405020304" pitchFamily="18" charset="0"/>
                <a:cs typeface="Times New Roman" panose="02020603050405020304" pitchFamily="18" charset="0"/>
              </a:rPr>
              <a:t>All of this is still running in the context of the original python3/</a:t>
            </a:r>
            <a:r>
              <a:rPr lang="en-US" sz="1200" dirty="0" err="1" smtClean="0">
                <a:latin typeface="Times New Roman" panose="02020603050405020304" pitchFamily="18" charset="0"/>
                <a:cs typeface="Times New Roman" panose="02020603050405020304" pitchFamily="18" charset="0"/>
              </a:rPr>
              <a:t>TensorFlow</a:t>
            </a:r>
            <a:r>
              <a:rPr lang="en-US" sz="1200" dirty="0" smtClean="0">
                <a:latin typeface="Times New Roman" panose="02020603050405020304" pitchFamily="18" charset="0"/>
                <a:cs typeface="Times New Roman" panose="02020603050405020304" pitchFamily="18" charset="0"/>
              </a:rPr>
              <a:t> </a:t>
            </a:r>
            <a:r>
              <a:rPr lang="en-US" sz="1200" dirty="0" err="1" smtClean="0">
                <a:latin typeface="Times New Roman" panose="02020603050405020304" pitchFamily="18" charset="0"/>
                <a:cs typeface="Times New Roman" panose="02020603050405020304" pitchFamily="18" charset="0"/>
              </a:rPr>
              <a:t>testbench</a:t>
            </a:r>
            <a:endParaRPr lang="en-US" sz="1200" dirty="0" smtClean="0">
              <a:latin typeface="Times New Roman" panose="02020603050405020304" pitchFamily="18" charset="0"/>
              <a:cs typeface="Times New Roman" panose="02020603050405020304" pitchFamily="18" charset="0"/>
            </a:endParaRPr>
          </a:p>
          <a:p>
            <a:pPr marL="182880" indent="-182880">
              <a:buFont typeface="Wingdings" panose="05000000000000000000" pitchFamily="2" charset="2"/>
              <a:buChar char="§"/>
            </a:pPr>
            <a:r>
              <a:rPr lang="en-US" sz="1200" dirty="0" smtClean="0">
                <a:latin typeface="Times New Roman" panose="02020603050405020304" pitchFamily="18" charset="0"/>
                <a:cs typeface="Times New Roman" panose="02020603050405020304" pitchFamily="18" charset="0"/>
              </a:rPr>
              <a:t>Cross-process TLM based </a:t>
            </a:r>
            <a:r>
              <a:rPr lang="en-US" sz="1100" dirty="0" err="1" smtClean="0">
                <a:latin typeface="Courier New" panose="02070309020205020404" pitchFamily="49" charset="0"/>
                <a:cs typeface="Courier New" panose="02070309020205020404" pitchFamily="49" charset="0"/>
              </a:rPr>
              <a:t>XlAcChannelDrivers</a:t>
            </a:r>
            <a:r>
              <a:rPr lang="en-US" sz="1100" dirty="0" smtClean="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couple the </a:t>
            </a:r>
            <a:r>
              <a:rPr lang="en-US" sz="1200" dirty="0" err="1" smtClean="0">
                <a:latin typeface="Times New Roman" panose="02020603050405020304" pitchFamily="18" charset="0"/>
                <a:cs typeface="Times New Roman" panose="02020603050405020304" pitchFamily="18" charset="0"/>
              </a:rPr>
              <a:t>TensorFlow</a:t>
            </a:r>
            <a:r>
              <a:rPr lang="en-US" sz="1200" dirty="0" smtClean="0">
                <a:latin typeface="Times New Roman" panose="02020603050405020304" pitchFamily="18" charset="0"/>
                <a:cs typeface="Times New Roman" panose="02020603050405020304" pitchFamily="18" charset="0"/>
              </a:rPr>
              <a:t> and HLS C++ remote client process with the co-model host process and the emulator</a:t>
            </a:r>
          </a:p>
        </p:txBody>
      </p:sp>
      <p:sp>
        <p:nvSpPr>
          <p:cNvPr id="97" name="Rounded Rectangle 96"/>
          <p:cNvSpPr/>
          <p:nvPr/>
        </p:nvSpPr>
        <p:spPr>
          <a:xfrm>
            <a:off x="4639224" y="1325231"/>
            <a:ext cx="1372016" cy="1631819"/>
          </a:xfrm>
          <a:prstGeom prst="roundRect">
            <a:avLst/>
          </a:prstGeom>
          <a:solidFill>
            <a:schemeClr val="bg1">
              <a:lumMod val="75000"/>
            </a:schemeClr>
          </a:solidFill>
          <a:ln w="9525" cap="flat" cmpd="sng" algn="ctr">
            <a:solidFill>
              <a:schemeClr val="bg1"/>
            </a:solidFill>
            <a:prstDash val="solid"/>
          </a:ln>
          <a:effectLst/>
          <a:scene3d>
            <a:camera prst="orthographicFront"/>
            <a:lightRig rig="threePt" dir="t"/>
          </a:scene3d>
          <a:sp3d prstMaterial="dkEdge">
            <a:bevelT/>
          </a:sp3d>
        </p:spPr>
        <p:txBody>
          <a:bodyPr rtlCol="0" anchor="ctr"/>
          <a:lstStyle/>
          <a:p>
            <a:pPr algn="ctr"/>
            <a:endParaRPr lang="en-US" kern="0" dirty="0">
              <a:solidFill>
                <a:srgbClr val="FFFFFF"/>
              </a:solidFill>
              <a:latin typeface="Tahoma"/>
            </a:endParaRPr>
          </a:p>
        </p:txBody>
      </p:sp>
      <p:sp>
        <p:nvSpPr>
          <p:cNvPr id="98" name="Rectangle 97"/>
          <p:cNvSpPr/>
          <p:nvPr/>
        </p:nvSpPr>
        <p:spPr>
          <a:xfrm>
            <a:off x="4813722" y="1741455"/>
            <a:ext cx="1109003" cy="1026367"/>
          </a:xfrm>
          <a:prstGeom prst="rect">
            <a:avLst/>
          </a:prstGeom>
          <a:solidFill>
            <a:srgbClr val="F2FEB8"/>
          </a:solidFill>
          <a:ln w="9525" cap="flat" cmpd="sng" algn="ctr">
            <a:solidFill>
              <a:schemeClr val="tx1"/>
            </a:solidFill>
            <a:prstDash val="solid"/>
          </a:ln>
          <a:effectLst>
            <a:innerShdw blurRad="63500" dist="50800" dir="2700000">
              <a:prstClr val="black">
                <a:alpha val="50000"/>
              </a:prstClr>
            </a:innerShdw>
          </a:effectLst>
        </p:spPr>
        <p:txBody>
          <a:bodyPr rtlCol="0" anchor="t"/>
          <a:lstStyle>
            <a:defPPr>
              <a:defRPr lang="en-US"/>
            </a:defPPr>
            <a:lvl1pPr algn="l" rtl="0" fontAlgn="base">
              <a:spcBef>
                <a:spcPct val="0"/>
              </a:spcBef>
              <a:spcAft>
                <a:spcPct val="0"/>
              </a:spcAft>
              <a:defRPr sz="4300" kern="1200">
                <a:solidFill>
                  <a:schemeClr val="tx1"/>
                </a:solidFill>
                <a:latin typeface="Tahoma" pitchFamily="-112" charset="0"/>
                <a:ea typeface="ＭＳ Ｐゴシック" pitchFamily="-112" charset="-128"/>
                <a:cs typeface="+mn-cs"/>
              </a:defRPr>
            </a:lvl1pPr>
            <a:lvl2pPr marL="609468" algn="l" rtl="0" fontAlgn="base">
              <a:spcBef>
                <a:spcPct val="0"/>
              </a:spcBef>
              <a:spcAft>
                <a:spcPct val="0"/>
              </a:spcAft>
              <a:defRPr sz="4300" kern="1200">
                <a:solidFill>
                  <a:schemeClr val="tx1"/>
                </a:solidFill>
                <a:latin typeface="Tahoma" pitchFamily="-112" charset="0"/>
                <a:ea typeface="ＭＳ Ｐゴシック" pitchFamily="-112" charset="-128"/>
                <a:cs typeface="+mn-cs"/>
              </a:defRPr>
            </a:lvl2pPr>
            <a:lvl3pPr marL="1218936" algn="l" rtl="0" fontAlgn="base">
              <a:spcBef>
                <a:spcPct val="0"/>
              </a:spcBef>
              <a:spcAft>
                <a:spcPct val="0"/>
              </a:spcAft>
              <a:defRPr sz="4300" kern="1200">
                <a:solidFill>
                  <a:schemeClr val="tx1"/>
                </a:solidFill>
                <a:latin typeface="Tahoma" pitchFamily="-112" charset="0"/>
                <a:ea typeface="ＭＳ Ｐゴシック" pitchFamily="-112" charset="-128"/>
                <a:cs typeface="+mn-cs"/>
              </a:defRPr>
            </a:lvl3pPr>
            <a:lvl4pPr marL="1828404" algn="l" rtl="0" fontAlgn="base">
              <a:spcBef>
                <a:spcPct val="0"/>
              </a:spcBef>
              <a:spcAft>
                <a:spcPct val="0"/>
              </a:spcAft>
              <a:defRPr sz="4300" kern="1200">
                <a:solidFill>
                  <a:schemeClr val="tx1"/>
                </a:solidFill>
                <a:latin typeface="Tahoma" pitchFamily="-112" charset="0"/>
                <a:ea typeface="ＭＳ Ｐゴシック" pitchFamily="-112" charset="-128"/>
                <a:cs typeface="+mn-cs"/>
              </a:defRPr>
            </a:lvl4pPr>
            <a:lvl5pPr marL="2437872" algn="l" rtl="0" fontAlgn="base">
              <a:spcBef>
                <a:spcPct val="0"/>
              </a:spcBef>
              <a:spcAft>
                <a:spcPct val="0"/>
              </a:spcAft>
              <a:defRPr sz="4300" kern="1200">
                <a:solidFill>
                  <a:schemeClr val="tx1"/>
                </a:solidFill>
                <a:latin typeface="Tahoma" pitchFamily="-112" charset="0"/>
                <a:ea typeface="ＭＳ Ｐゴシック" pitchFamily="-112" charset="-128"/>
                <a:cs typeface="+mn-cs"/>
              </a:defRPr>
            </a:lvl5pPr>
            <a:lvl6pPr marL="3047340" algn="l" defTabSz="1218936" rtl="0" eaLnBrk="1" latinLnBrk="0" hangingPunct="1">
              <a:defRPr sz="4300" kern="1200">
                <a:solidFill>
                  <a:schemeClr val="tx1"/>
                </a:solidFill>
                <a:latin typeface="Tahoma" pitchFamily="-112" charset="0"/>
                <a:ea typeface="ＭＳ Ｐゴシック" pitchFamily="-112" charset="-128"/>
                <a:cs typeface="+mn-cs"/>
              </a:defRPr>
            </a:lvl6pPr>
            <a:lvl7pPr marL="3656808" algn="l" defTabSz="1218936" rtl="0" eaLnBrk="1" latinLnBrk="0" hangingPunct="1">
              <a:defRPr sz="4300" kern="1200">
                <a:solidFill>
                  <a:schemeClr val="tx1"/>
                </a:solidFill>
                <a:latin typeface="Tahoma" pitchFamily="-112" charset="0"/>
                <a:ea typeface="ＭＳ Ｐゴシック" pitchFamily="-112" charset="-128"/>
                <a:cs typeface="+mn-cs"/>
              </a:defRPr>
            </a:lvl7pPr>
            <a:lvl8pPr marL="4266275" algn="l" defTabSz="1218936" rtl="0" eaLnBrk="1" latinLnBrk="0" hangingPunct="1">
              <a:defRPr sz="4300" kern="1200">
                <a:solidFill>
                  <a:schemeClr val="tx1"/>
                </a:solidFill>
                <a:latin typeface="Tahoma" pitchFamily="-112" charset="0"/>
                <a:ea typeface="ＭＳ Ｐゴシック" pitchFamily="-112" charset="-128"/>
                <a:cs typeface="+mn-cs"/>
              </a:defRPr>
            </a:lvl8pPr>
            <a:lvl9pPr marL="4875744" algn="l" defTabSz="1218936" rtl="0" eaLnBrk="1" latinLnBrk="0" hangingPunct="1">
              <a:defRPr sz="4300" kern="1200">
                <a:solidFill>
                  <a:schemeClr val="tx1"/>
                </a:solidFill>
                <a:latin typeface="Tahoma" pitchFamily="-112" charset="0"/>
                <a:ea typeface="ＭＳ Ｐゴシック" pitchFamily="-112" charset="-128"/>
                <a:cs typeface="+mn-cs"/>
              </a:defRPr>
            </a:lvl9pPr>
          </a:lstStyle>
          <a:p>
            <a:pPr marL="0" marR="0" indent="0" algn="ctr" defTabSz="914400" eaLnBrk="1" fontAlgn="auto" latinLnBrk="0" hangingPunct="1">
              <a:lnSpc>
                <a:spcPct val="100000"/>
              </a:lnSpc>
              <a:spcBef>
                <a:spcPts val="0"/>
              </a:spcBef>
              <a:spcAft>
                <a:spcPts val="0"/>
              </a:spcAft>
              <a:buClrTx/>
              <a:buSzTx/>
              <a:buFontTx/>
              <a:buNone/>
              <a:tabLst/>
            </a:pPr>
            <a:r>
              <a:rPr lang="en-US" sz="1400" b="1" kern="0" dirty="0" smtClean="0">
                <a:latin typeface="Times New Roman" panose="02020603050405020304" pitchFamily="18" charset="0"/>
                <a:cs typeface="Times New Roman" panose="02020603050405020304" pitchFamily="18" charset="0"/>
              </a:rPr>
              <a:t>Catapult synthesized </a:t>
            </a:r>
            <a:r>
              <a:rPr lang="en-US" sz="1400" b="1" i="1" kern="0" dirty="0" smtClean="0">
                <a:latin typeface="Times New Roman" panose="02020603050405020304" pitchFamily="18" charset="0"/>
                <a:cs typeface="Times New Roman" panose="02020603050405020304" pitchFamily="18" charset="0"/>
              </a:rPr>
              <a:t>conv2dHls</a:t>
            </a:r>
            <a:r>
              <a:rPr lang="en-US" sz="1400" b="1" kern="0" dirty="0" smtClean="0">
                <a:latin typeface="Times New Roman" panose="02020603050405020304" pitchFamily="18" charset="0"/>
                <a:cs typeface="Times New Roman" panose="02020603050405020304" pitchFamily="18" charset="0"/>
              </a:rPr>
              <a:t> RTL model</a:t>
            </a:r>
            <a:endParaRPr lang="en-US" sz="1200" b="1" kern="0" dirty="0">
              <a:solidFill>
                <a:srgbClr val="FF0000"/>
              </a:solidFill>
              <a:latin typeface="Courier New" panose="02070309020205020404" pitchFamily="49" charset="0"/>
              <a:cs typeface="Courier New" panose="02070309020205020404" pitchFamily="49" charset="0"/>
            </a:endParaRPr>
          </a:p>
        </p:txBody>
      </p:sp>
      <p:sp>
        <p:nvSpPr>
          <p:cNvPr id="100" name="Down Arrow 99"/>
          <p:cNvSpPr/>
          <p:nvPr/>
        </p:nvSpPr>
        <p:spPr>
          <a:xfrm rot="16200000" flipH="1">
            <a:off x="4101143" y="1381198"/>
            <a:ext cx="219912" cy="1205248"/>
          </a:xfrm>
          <a:prstGeom prst="downArrow">
            <a:avLst/>
          </a:prstGeom>
          <a:solidFill>
            <a:srgbClr val="92D050"/>
          </a:solidFill>
          <a:ln w="9525" cap="flat" cmpd="sng" algn="ctr">
            <a:solidFill>
              <a:schemeClr val="tx1"/>
            </a:solidFill>
            <a:prstDash val="solid"/>
          </a:ln>
          <a:effectLst>
            <a:innerShdw blurRad="63500" dist="50800" dir="2700000">
              <a:prstClr val="black">
                <a:alpha val="50000"/>
              </a:prstClr>
            </a:innerShdw>
          </a:effectLst>
        </p:spPr>
        <p:txBody>
          <a:bodyPr vert="vert270" rtlCol="0" anchor="t"/>
          <a:lstStyle/>
          <a:p>
            <a:pPr algn="ctr"/>
            <a:endParaRPr lang="en-US" sz="1050" b="1" kern="0" dirty="0">
              <a:solidFill>
                <a:srgbClr val="002060"/>
              </a:solidFill>
              <a:latin typeface="Times New Roman" panose="02020603050405020304" pitchFamily="18" charset="0"/>
              <a:ea typeface="ＭＳ Ｐゴシック" pitchFamily="-112" charset="-128"/>
              <a:cs typeface="Times New Roman" panose="02020603050405020304" pitchFamily="18" charset="0"/>
            </a:endParaRPr>
          </a:p>
        </p:txBody>
      </p:sp>
      <p:sp>
        <p:nvSpPr>
          <p:cNvPr id="101" name="TextBox 100"/>
          <p:cNvSpPr txBox="1"/>
          <p:nvPr/>
        </p:nvSpPr>
        <p:spPr>
          <a:xfrm>
            <a:off x="3453365" y="2291755"/>
            <a:ext cx="1460607" cy="461665"/>
          </a:xfrm>
          <a:prstGeom prst="rect">
            <a:avLst/>
          </a:prstGeom>
          <a:noFill/>
        </p:spPr>
        <p:txBody>
          <a:bodyPr wrap="square" rtlCol="0">
            <a:spAutoFit/>
          </a:bodyPr>
          <a:lstStyle/>
          <a:p>
            <a:pPr algn="ctr"/>
            <a:r>
              <a:rPr lang="en-US" sz="1200" b="1" u="sng" kern="0" dirty="0" err="1" smtClean="0">
                <a:latin typeface="Times New Roman" panose="02020603050405020304" pitchFamily="18" charset="0"/>
                <a:ea typeface="ＭＳ Ｐゴシック" pitchFamily="-112" charset="-128"/>
                <a:cs typeface="Times New Roman" panose="02020603050405020304" pitchFamily="18" charset="0"/>
              </a:rPr>
              <a:t>XlAcChannel</a:t>
            </a:r>
            <a:r>
              <a:rPr lang="en-US" sz="1200" b="1" u="sng" kern="0" dirty="0" smtClean="0">
                <a:latin typeface="Times New Roman" panose="02020603050405020304" pitchFamily="18" charset="0"/>
                <a:ea typeface="ＭＳ Ｐゴシック" pitchFamily="-112" charset="-128"/>
                <a:cs typeface="Times New Roman" panose="02020603050405020304" pitchFamily="18" charset="0"/>
              </a:rPr>
              <a:t>* </a:t>
            </a:r>
            <a:r>
              <a:rPr lang="en-US" sz="1200" b="1" kern="0" dirty="0" smtClean="0">
                <a:latin typeface="Times New Roman" panose="02020603050405020304" pitchFamily="18" charset="0"/>
                <a:ea typeface="ＭＳ Ｐゴシック" pitchFamily="-112" charset="-128"/>
                <a:cs typeface="Times New Roman" panose="02020603050405020304" pitchFamily="18" charset="0"/>
              </a:rPr>
              <a:t>(</a:t>
            </a:r>
            <a:r>
              <a:rPr lang="en-US" sz="1200" b="1" kern="0" dirty="0" err="1" smtClean="0">
                <a:latin typeface="Times New Roman" panose="02020603050405020304" pitchFamily="18" charset="0"/>
                <a:ea typeface="ＭＳ Ｐゴシック" pitchFamily="-112" charset="-128"/>
                <a:cs typeface="Times New Roman" panose="02020603050405020304" pitchFamily="18" charset="0"/>
              </a:rPr>
              <a:t>drivers+xactors</a:t>
            </a:r>
            <a:r>
              <a:rPr lang="en-US" sz="1200" b="1" kern="0" dirty="0" smtClean="0">
                <a:latin typeface="Times New Roman" panose="02020603050405020304" pitchFamily="18" charset="0"/>
                <a:ea typeface="ＭＳ Ｐゴシック" pitchFamily="-112" charset="-128"/>
                <a:cs typeface="Times New Roman" panose="02020603050405020304" pitchFamily="18" charset="0"/>
              </a:rPr>
              <a:t>)</a:t>
            </a:r>
            <a:endParaRPr lang="en-US" sz="1200" b="1" kern="0" dirty="0">
              <a:latin typeface="Times New Roman" panose="02020603050405020304" pitchFamily="18" charset="0"/>
              <a:ea typeface="ＭＳ Ｐゴシック" pitchFamily="-112" charset="-128"/>
              <a:cs typeface="Times New Roman" panose="02020603050405020304" pitchFamily="18" charset="0"/>
            </a:endParaRPr>
          </a:p>
        </p:txBody>
      </p:sp>
      <p:sp>
        <p:nvSpPr>
          <p:cNvPr id="105" name="TextBox 104"/>
          <p:cNvSpPr txBox="1"/>
          <p:nvPr/>
        </p:nvSpPr>
        <p:spPr>
          <a:xfrm>
            <a:off x="4638354" y="1395463"/>
            <a:ext cx="1349531" cy="400110"/>
          </a:xfrm>
          <a:prstGeom prst="rect">
            <a:avLst/>
          </a:prstGeom>
          <a:noFill/>
        </p:spPr>
        <p:txBody>
          <a:bodyPr wrap="square" rtlCol="0">
            <a:spAutoFit/>
          </a:bodyPr>
          <a:lstStyle/>
          <a:p>
            <a:pPr algn="ctr"/>
            <a:r>
              <a:rPr lang="en-US" sz="2000" b="1" dirty="0" smtClean="0">
                <a:latin typeface="Tahoma" panose="020B0604030504040204" pitchFamily="34" charset="0"/>
                <a:ea typeface="Tahoma" panose="020B0604030504040204" pitchFamily="34" charset="0"/>
                <a:cs typeface="Tahoma" panose="020B0604030504040204" pitchFamily="34" charset="0"/>
              </a:rPr>
              <a:t>Emulator</a:t>
            </a:r>
            <a:endParaRPr lang="en-US" sz="2000" dirty="0">
              <a:latin typeface="Tahoma" panose="020B0604030504040204" pitchFamily="34" charset="0"/>
              <a:ea typeface="Tahoma" panose="020B0604030504040204" pitchFamily="34" charset="0"/>
              <a:cs typeface="Tahoma" panose="020B0604030504040204" pitchFamily="34" charset="0"/>
            </a:endParaRPr>
          </a:p>
        </p:txBody>
      </p:sp>
      <p:sp>
        <p:nvSpPr>
          <p:cNvPr id="107" name="TextBox 106"/>
          <p:cNvSpPr txBox="1"/>
          <p:nvPr/>
        </p:nvSpPr>
        <p:spPr>
          <a:xfrm>
            <a:off x="2719436" y="1949393"/>
            <a:ext cx="969336" cy="400110"/>
          </a:xfrm>
          <a:prstGeom prst="rect">
            <a:avLst/>
          </a:prstGeom>
          <a:noFill/>
        </p:spPr>
        <p:txBody>
          <a:bodyPr wrap="square" rtlCol="0">
            <a:spAutoFit/>
          </a:bodyPr>
          <a:lstStyle/>
          <a:p>
            <a:pPr algn="ctr"/>
            <a:r>
              <a:rPr lang="en-US" sz="1000" dirty="0"/>
              <a:t>C++ driver “proxy” model</a:t>
            </a:r>
          </a:p>
        </p:txBody>
      </p:sp>
      <p:sp>
        <p:nvSpPr>
          <p:cNvPr id="108" name="Down Arrow 107"/>
          <p:cNvSpPr/>
          <p:nvPr/>
        </p:nvSpPr>
        <p:spPr>
          <a:xfrm rot="16200000" flipH="1">
            <a:off x="4126494" y="1435602"/>
            <a:ext cx="219912" cy="1205248"/>
          </a:xfrm>
          <a:prstGeom prst="downArrow">
            <a:avLst/>
          </a:prstGeom>
          <a:solidFill>
            <a:srgbClr val="92D050"/>
          </a:solidFill>
          <a:ln w="9525" cap="flat" cmpd="sng" algn="ctr">
            <a:solidFill>
              <a:schemeClr val="tx1"/>
            </a:solidFill>
            <a:prstDash val="solid"/>
          </a:ln>
          <a:effectLst>
            <a:innerShdw blurRad="63500" dist="50800" dir="2700000">
              <a:prstClr val="black">
                <a:alpha val="50000"/>
              </a:prstClr>
            </a:innerShdw>
          </a:effectLst>
        </p:spPr>
        <p:txBody>
          <a:bodyPr vert="vert270" rtlCol="0" anchor="t"/>
          <a:lstStyle/>
          <a:p>
            <a:pPr algn="ctr"/>
            <a:endParaRPr lang="en-US" sz="1050" b="1" kern="0" dirty="0">
              <a:solidFill>
                <a:srgbClr val="002060"/>
              </a:solidFill>
              <a:latin typeface="Times New Roman" panose="02020603050405020304" pitchFamily="18" charset="0"/>
              <a:ea typeface="ＭＳ Ｐゴシック" pitchFamily="-112" charset="-128"/>
              <a:cs typeface="Times New Roman" panose="02020603050405020304" pitchFamily="18" charset="0"/>
            </a:endParaRPr>
          </a:p>
        </p:txBody>
      </p:sp>
      <p:sp>
        <p:nvSpPr>
          <p:cNvPr id="109" name="Down Arrow 108"/>
          <p:cNvSpPr/>
          <p:nvPr/>
        </p:nvSpPr>
        <p:spPr>
          <a:xfrm rot="16200000" flipH="1">
            <a:off x="4144424" y="1490567"/>
            <a:ext cx="219912" cy="1205248"/>
          </a:xfrm>
          <a:prstGeom prst="downArrow">
            <a:avLst/>
          </a:prstGeom>
          <a:solidFill>
            <a:srgbClr val="92D050"/>
          </a:solidFill>
          <a:ln w="9525" cap="flat" cmpd="sng" algn="ctr">
            <a:solidFill>
              <a:schemeClr val="tx1"/>
            </a:solidFill>
            <a:prstDash val="solid"/>
          </a:ln>
          <a:effectLst>
            <a:innerShdw blurRad="63500" dist="50800" dir="2700000">
              <a:prstClr val="black">
                <a:alpha val="50000"/>
              </a:prstClr>
            </a:innerShdw>
          </a:effectLst>
        </p:spPr>
        <p:txBody>
          <a:bodyPr vert="vert270" rtlCol="0" anchor="t"/>
          <a:lstStyle/>
          <a:p>
            <a:pPr algn="ctr"/>
            <a:endParaRPr lang="en-US" sz="1050" b="1" kern="0" dirty="0">
              <a:solidFill>
                <a:srgbClr val="002060"/>
              </a:solidFill>
              <a:latin typeface="Times New Roman" panose="02020603050405020304" pitchFamily="18" charset="0"/>
              <a:ea typeface="ＭＳ Ｐゴシック" pitchFamily="-112" charset="-128"/>
              <a:cs typeface="Times New Roman" panose="02020603050405020304" pitchFamily="18" charset="0"/>
            </a:endParaRPr>
          </a:p>
        </p:txBody>
      </p:sp>
      <p:sp>
        <p:nvSpPr>
          <p:cNvPr id="110" name="Down Arrow 109"/>
          <p:cNvSpPr/>
          <p:nvPr/>
        </p:nvSpPr>
        <p:spPr>
          <a:xfrm rot="5400000">
            <a:off x="4100988" y="1664479"/>
            <a:ext cx="219912" cy="1205248"/>
          </a:xfrm>
          <a:prstGeom prst="downArrow">
            <a:avLst/>
          </a:prstGeom>
          <a:solidFill>
            <a:srgbClr val="92D050"/>
          </a:solidFill>
          <a:ln w="9525" cap="flat" cmpd="sng" algn="ctr">
            <a:solidFill>
              <a:schemeClr val="tx1"/>
            </a:solidFill>
            <a:prstDash val="solid"/>
          </a:ln>
          <a:effectLst>
            <a:innerShdw blurRad="63500" dist="50800" dir="2700000">
              <a:prstClr val="black">
                <a:alpha val="50000"/>
              </a:prstClr>
            </a:innerShdw>
          </a:effectLst>
        </p:spPr>
        <p:txBody>
          <a:bodyPr vert="vert270" rtlCol="0" anchor="t"/>
          <a:lstStyle/>
          <a:p>
            <a:pPr algn="ctr"/>
            <a:endParaRPr lang="en-US" sz="1050" b="1" kern="0" dirty="0">
              <a:solidFill>
                <a:srgbClr val="002060"/>
              </a:solidFill>
              <a:latin typeface="Times New Roman" panose="02020603050405020304" pitchFamily="18" charset="0"/>
              <a:ea typeface="ＭＳ Ｐゴシック" pitchFamily="-112" charset="-128"/>
              <a:cs typeface="Times New Roman" panose="02020603050405020304" pitchFamily="18" charset="0"/>
            </a:endParaRPr>
          </a:p>
        </p:txBody>
      </p:sp>
      <p:sp>
        <p:nvSpPr>
          <p:cNvPr id="111" name="Rounded Rectangle 110"/>
          <p:cNvSpPr/>
          <p:nvPr/>
        </p:nvSpPr>
        <p:spPr>
          <a:xfrm>
            <a:off x="10576080" y="3350972"/>
            <a:ext cx="1372016" cy="1903454"/>
          </a:xfrm>
          <a:prstGeom prst="roundRect">
            <a:avLst/>
          </a:prstGeom>
          <a:solidFill>
            <a:schemeClr val="bg1">
              <a:lumMod val="75000"/>
            </a:schemeClr>
          </a:solidFill>
          <a:ln w="9525" cap="flat" cmpd="sng" algn="ctr">
            <a:solidFill>
              <a:schemeClr val="bg1"/>
            </a:solidFill>
            <a:prstDash val="solid"/>
          </a:ln>
          <a:effectLst/>
          <a:scene3d>
            <a:camera prst="orthographicFront"/>
            <a:lightRig rig="threePt" dir="t"/>
          </a:scene3d>
          <a:sp3d prstMaterial="dkEdge">
            <a:bevelT/>
          </a:sp3d>
        </p:spPr>
        <p:txBody>
          <a:bodyPr rtlCol="0" anchor="ctr"/>
          <a:lstStyle/>
          <a:p>
            <a:pPr algn="ctr"/>
            <a:endParaRPr lang="en-US" kern="0" dirty="0">
              <a:solidFill>
                <a:srgbClr val="FFFFFF"/>
              </a:solidFill>
              <a:latin typeface="Tahoma"/>
            </a:endParaRPr>
          </a:p>
        </p:txBody>
      </p:sp>
      <p:sp>
        <p:nvSpPr>
          <p:cNvPr id="112" name="Rectangle 111"/>
          <p:cNvSpPr/>
          <p:nvPr/>
        </p:nvSpPr>
        <p:spPr>
          <a:xfrm>
            <a:off x="10750578" y="3767196"/>
            <a:ext cx="1109003" cy="1124106"/>
          </a:xfrm>
          <a:prstGeom prst="rect">
            <a:avLst/>
          </a:prstGeom>
          <a:solidFill>
            <a:srgbClr val="F2FEB8"/>
          </a:solidFill>
          <a:ln w="9525" cap="flat" cmpd="sng" algn="ctr">
            <a:solidFill>
              <a:schemeClr val="tx1"/>
            </a:solidFill>
            <a:prstDash val="solid"/>
          </a:ln>
          <a:effectLst>
            <a:innerShdw blurRad="63500" dist="50800" dir="2700000">
              <a:prstClr val="black">
                <a:alpha val="50000"/>
              </a:prstClr>
            </a:innerShdw>
          </a:effectLst>
        </p:spPr>
        <p:txBody>
          <a:bodyPr rtlCol="0" anchor="t"/>
          <a:lstStyle>
            <a:defPPr>
              <a:defRPr lang="en-US"/>
            </a:defPPr>
            <a:lvl1pPr algn="l" rtl="0" fontAlgn="base">
              <a:spcBef>
                <a:spcPct val="0"/>
              </a:spcBef>
              <a:spcAft>
                <a:spcPct val="0"/>
              </a:spcAft>
              <a:defRPr sz="4300" kern="1200">
                <a:solidFill>
                  <a:schemeClr val="tx1"/>
                </a:solidFill>
                <a:latin typeface="Tahoma" pitchFamily="-112" charset="0"/>
                <a:ea typeface="ＭＳ Ｐゴシック" pitchFamily="-112" charset="-128"/>
                <a:cs typeface="+mn-cs"/>
              </a:defRPr>
            </a:lvl1pPr>
            <a:lvl2pPr marL="609468" algn="l" rtl="0" fontAlgn="base">
              <a:spcBef>
                <a:spcPct val="0"/>
              </a:spcBef>
              <a:spcAft>
                <a:spcPct val="0"/>
              </a:spcAft>
              <a:defRPr sz="4300" kern="1200">
                <a:solidFill>
                  <a:schemeClr val="tx1"/>
                </a:solidFill>
                <a:latin typeface="Tahoma" pitchFamily="-112" charset="0"/>
                <a:ea typeface="ＭＳ Ｐゴシック" pitchFamily="-112" charset="-128"/>
                <a:cs typeface="+mn-cs"/>
              </a:defRPr>
            </a:lvl2pPr>
            <a:lvl3pPr marL="1218936" algn="l" rtl="0" fontAlgn="base">
              <a:spcBef>
                <a:spcPct val="0"/>
              </a:spcBef>
              <a:spcAft>
                <a:spcPct val="0"/>
              </a:spcAft>
              <a:defRPr sz="4300" kern="1200">
                <a:solidFill>
                  <a:schemeClr val="tx1"/>
                </a:solidFill>
                <a:latin typeface="Tahoma" pitchFamily="-112" charset="0"/>
                <a:ea typeface="ＭＳ Ｐゴシック" pitchFamily="-112" charset="-128"/>
                <a:cs typeface="+mn-cs"/>
              </a:defRPr>
            </a:lvl3pPr>
            <a:lvl4pPr marL="1828404" algn="l" rtl="0" fontAlgn="base">
              <a:spcBef>
                <a:spcPct val="0"/>
              </a:spcBef>
              <a:spcAft>
                <a:spcPct val="0"/>
              </a:spcAft>
              <a:defRPr sz="4300" kern="1200">
                <a:solidFill>
                  <a:schemeClr val="tx1"/>
                </a:solidFill>
                <a:latin typeface="Tahoma" pitchFamily="-112" charset="0"/>
                <a:ea typeface="ＭＳ Ｐゴシック" pitchFamily="-112" charset="-128"/>
                <a:cs typeface="+mn-cs"/>
              </a:defRPr>
            </a:lvl4pPr>
            <a:lvl5pPr marL="2437872" algn="l" rtl="0" fontAlgn="base">
              <a:spcBef>
                <a:spcPct val="0"/>
              </a:spcBef>
              <a:spcAft>
                <a:spcPct val="0"/>
              </a:spcAft>
              <a:defRPr sz="4300" kern="1200">
                <a:solidFill>
                  <a:schemeClr val="tx1"/>
                </a:solidFill>
                <a:latin typeface="Tahoma" pitchFamily="-112" charset="0"/>
                <a:ea typeface="ＭＳ Ｐゴシック" pitchFamily="-112" charset="-128"/>
                <a:cs typeface="+mn-cs"/>
              </a:defRPr>
            </a:lvl5pPr>
            <a:lvl6pPr marL="3047340" algn="l" defTabSz="1218936" rtl="0" eaLnBrk="1" latinLnBrk="0" hangingPunct="1">
              <a:defRPr sz="4300" kern="1200">
                <a:solidFill>
                  <a:schemeClr val="tx1"/>
                </a:solidFill>
                <a:latin typeface="Tahoma" pitchFamily="-112" charset="0"/>
                <a:ea typeface="ＭＳ Ｐゴシック" pitchFamily="-112" charset="-128"/>
                <a:cs typeface="+mn-cs"/>
              </a:defRPr>
            </a:lvl6pPr>
            <a:lvl7pPr marL="3656808" algn="l" defTabSz="1218936" rtl="0" eaLnBrk="1" latinLnBrk="0" hangingPunct="1">
              <a:defRPr sz="4300" kern="1200">
                <a:solidFill>
                  <a:schemeClr val="tx1"/>
                </a:solidFill>
                <a:latin typeface="Tahoma" pitchFamily="-112" charset="0"/>
                <a:ea typeface="ＭＳ Ｐゴシック" pitchFamily="-112" charset="-128"/>
                <a:cs typeface="+mn-cs"/>
              </a:defRPr>
            </a:lvl7pPr>
            <a:lvl8pPr marL="4266275" algn="l" defTabSz="1218936" rtl="0" eaLnBrk="1" latinLnBrk="0" hangingPunct="1">
              <a:defRPr sz="4300" kern="1200">
                <a:solidFill>
                  <a:schemeClr val="tx1"/>
                </a:solidFill>
                <a:latin typeface="Tahoma" pitchFamily="-112" charset="0"/>
                <a:ea typeface="ＭＳ Ｐゴシック" pitchFamily="-112" charset="-128"/>
                <a:cs typeface="+mn-cs"/>
              </a:defRPr>
            </a:lvl8pPr>
            <a:lvl9pPr marL="4875744" algn="l" defTabSz="1218936" rtl="0" eaLnBrk="1" latinLnBrk="0" hangingPunct="1">
              <a:defRPr sz="4300" kern="1200">
                <a:solidFill>
                  <a:schemeClr val="tx1"/>
                </a:solidFill>
                <a:latin typeface="Tahoma" pitchFamily="-112" charset="0"/>
                <a:ea typeface="ＭＳ Ｐゴシック" pitchFamily="-112" charset="-128"/>
                <a:cs typeface="+mn-cs"/>
              </a:defRPr>
            </a:lvl9pPr>
          </a:lstStyle>
          <a:p>
            <a:pPr marL="0" marR="0" indent="0" algn="ctr" defTabSz="914400" eaLnBrk="1" fontAlgn="auto" latinLnBrk="0" hangingPunct="1">
              <a:lnSpc>
                <a:spcPct val="100000"/>
              </a:lnSpc>
              <a:spcBef>
                <a:spcPts val="0"/>
              </a:spcBef>
              <a:spcAft>
                <a:spcPts val="0"/>
              </a:spcAft>
              <a:buClrTx/>
              <a:buSzTx/>
              <a:buFontTx/>
              <a:buNone/>
              <a:tabLst/>
            </a:pPr>
            <a:r>
              <a:rPr lang="en-US" sz="1400" b="1" kern="0" dirty="0" smtClean="0">
                <a:latin typeface="Times New Roman" panose="02020603050405020304" pitchFamily="18" charset="0"/>
                <a:cs typeface="Times New Roman" panose="02020603050405020304" pitchFamily="18" charset="0"/>
              </a:rPr>
              <a:t>Catapult synthesized </a:t>
            </a:r>
            <a:r>
              <a:rPr lang="en-US" sz="1400" b="1" i="1" kern="0" dirty="0" smtClean="0">
                <a:latin typeface="Times New Roman" panose="02020603050405020304" pitchFamily="18" charset="0"/>
                <a:cs typeface="Times New Roman" panose="02020603050405020304" pitchFamily="18" charset="0"/>
              </a:rPr>
              <a:t>9 stage CNN</a:t>
            </a:r>
            <a:br>
              <a:rPr lang="en-US" sz="1400" b="1" i="1" kern="0" dirty="0" smtClean="0">
                <a:latin typeface="Times New Roman" panose="02020603050405020304" pitchFamily="18" charset="0"/>
                <a:cs typeface="Times New Roman" panose="02020603050405020304" pitchFamily="18" charset="0"/>
              </a:rPr>
            </a:br>
            <a:r>
              <a:rPr lang="en-US" sz="1400" b="1" kern="0" dirty="0" smtClean="0">
                <a:latin typeface="Times New Roman" panose="02020603050405020304" pitchFamily="18" charset="0"/>
                <a:cs typeface="Times New Roman" panose="02020603050405020304" pitchFamily="18" charset="0"/>
              </a:rPr>
              <a:t>RTL model</a:t>
            </a:r>
            <a:endParaRPr lang="en-US" sz="1200" b="1" kern="0" dirty="0">
              <a:solidFill>
                <a:srgbClr val="FF0000"/>
              </a:solidFill>
              <a:latin typeface="Courier New" panose="02070309020205020404" pitchFamily="49" charset="0"/>
              <a:cs typeface="Courier New" panose="02070309020205020404" pitchFamily="49" charset="0"/>
            </a:endParaRPr>
          </a:p>
        </p:txBody>
      </p:sp>
      <p:sp>
        <p:nvSpPr>
          <p:cNvPr id="113" name="Down Arrow 112"/>
          <p:cNvSpPr/>
          <p:nvPr/>
        </p:nvSpPr>
        <p:spPr>
          <a:xfrm rot="16200000" flipH="1">
            <a:off x="10037999" y="3406939"/>
            <a:ext cx="219912" cy="1205248"/>
          </a:xfrm>
          <a:prstGeom prst="downArrow">
            <a:avLst/>
          </a:prstGeom>
          <a:solidFill>
            <a:srgbClr val="92D050"/>
          </a:solidFill>
          <a:ln w="9525" cap="flat" cmpd="sng" algn="ctr">
            <a:solidFill>
              <a:schemeClr val="tx1"/>
            </a:solidFill>
            <a:prstDash val="solid"/>
          </a:ln>
          <a:effectLst>
            <a:innerShdw blurRad="63500" dist="50800" dir="2700000">
              <a:prstClr val="black">
                <a:alpha val="50000"/>
              </a:prstClr>
            </a:innerShdw>
          </a:effectLst>
        </p:spPr>
        <p:txBody>
          <a:bodyPr vert="vert270" rtlCol="0" anchor="t"/>
          <a:lstStyle/>
          <a:p>
            <a:pPr algn="ctr"/>
            <a:endParaRPr lang="en-US" sz="1050" b="1" kern="0" dirty="0">
              <a:solidFill>
                <a:srgbClr val="002060"/>
              </a:solidFill>
              <a:latin typeface="Times New Roman" panose="02020603050405020304" pitchFamily="18" charset="0"/>
              <a:ea typeface="ＭＳ Ｐゴシック" pitchFamily="-112" charset="-128"/>
              <a:cs typeface="Times New Roman" panose="02020603050405020304" pitchFamily="18" charset="0"/>
            </a:endParaRPr>
          </a:p>
        </p:txBody>
      </p:sp>
      <p:sp>
        <p:nvSpPr>
          <p:cNvPr id="115" name="TextBox 114"/>
          <p:cNvSpPr txBox="1"/>
          <p:nvPr/>
        </p:nvSpPr>
        <p:spPr>
          <a:xfrm>
            <a:off x="10575210" y="3421204"/>
            <a:ext cx="1349531" cy="400110"/>
          </a:xfrm>
          <a:prstGeom prst="rect">
            <a:avLst/>
          </a:prstGeom>
          <a:noFill/>
        </p:spPr>
        <p:txBody>
          <a:bodyPr wrap="square" rtlCol="0">
            <a:spAutoFit/>
          </a:bodyPr>
          <a:lstStyle/>
          <a:p>
            <a:pPr algn="ctr"/>
            <a:r>
              <a:rPr lang="en-US" sz="2000" b="1" dirty="0" smtClean="0">
                <a:latin typeface="Tahoma" panose="020B0604030504040204" pitchFamily="34" charset="0"/>
                <a:ea typeface="Tahoma" panose="020B0604030504040204" pitchFamily="34" charset="0"/>
                <a:cs typeface="Tahoma" panose="020B0604030504040204" pitchFamily="34" charset="0"/>
              </a:rPr>
              <a:t>Emulator</a:t>
            </a:r>
            <a:endParaRPr lang="en-US" sz="2000" dirty="0">
              <a:latin typeface="Tahoma" panose="020B0604030504040204" pitchFamily="34" charset="0"/>
              <a:ea typeface="Tahoma" panose="020B0604030504040204" pitchFamily="34" charset="0"/>
              <a:cs typeface="Tahoma" panose="020B0604030504040204" pitchFamily="34" charset="0"/>
            </a:endParaRPr>
          </a:p>
        </p:txBody>
      </p:sp>
      <p:sp>
        <p:nvSpPr>
          <p:cNvPr id="116" name="Down Arrow 115"/>
          <p:cNvSpPr/>
          <p:nvPr/>
        </p:nvSpPr>
        <p:spPr>
          <a:xfrm rot="16200000" flipH="1">
            <a:off x="10063350" y="3461343"/>
            <a:ext cx="219912" cy="1205248"/>
          </a:xfrm>
          <a:prstGeom prst="downArrow">
            <a:avLst/>
          </a:prstGeom>
          <a:solidFill>
            <a:srgbClr val="92D050"/>
          </a:solidFill>
          <a:ln w="9525" cap="flat" cmpd="sng" algn="ctr">
            <a:solidFill>
              <a:schemeClr val="tx1"/>
            </a:solidFill>
            <a:prstDash val="solid"/>
          </a:ln>
          <a:effectLst>
            <a:innerShdw blurRad="63500" dist="50800" dir="2700000">
              <a:prstClr val="black">
                <a:alpha val="50000"/>
              </a:prstClr>
            </a:innerShdw>
          </a:effectLst>
        </p:spPr>
        <p:txBody>
          <a:bodyPr vert="vert270" rtlCol="0" anchor="t"/>
          <a:lstStyle/>
          <a:p>
            <a:pPr algn="ctr"/>
            <a:endParaRPr lang="en-US" sz="1050" b="1" kern="0" dirty="0">
              <a:solidFill>
                <a:srgbClr val="002060"/>
              </a:solidFill>
              <a:latin typeface="Times New Roman" panose="02020603050405020304" pitchFamily="18" charset="0"/>
              <a:ea typeface="ＭＳ Ｐゴシック" pitchFamily="-112" charset="-128"/>
              <a:cs typeface="Times New Roman" panose="02020603050405020304" pitchFamily="18" charset="0"/>
            </a:endParaRPr>
          </a:p>
        </p:txBody>
      </p:sp>
      <p:sp>
        <p:nvSpPr>
          <p:cNvPr id="117" name="Down Arrow 116"/>
          <p:cNvSpPr/>
          <p:nvPr/>
        </p:nvSpPr>
        <p:spPr>
          <a:xfrm rot="16200000" flipH="1">
            <a:off x="10081280" y="3516308"/>
            <a:ext cx="219912" cy="1205248"/>
          </a:xfrm>
          <a:prstGeom prst="downArrow">
            <a:avLst/>
          </a:prstGeom>
          <a:solidFill>
            <a:srgbClr val="92D050"/>
          </a:solidFill>
          <a:ln w="9525" cap="flat" cmpd="sng" algn="ctr">
            <a:solidFill>
              <a:schemeClr val="tx1"/>
            </a:solidFill>
            <a:prstDash val="solid"/>
          </a:ln>
          <a:effectLst>
            <a:innerShdw blurRad="63500" dist="50800" dir="2700000">
              <a:prstClr val="black">
                <a:alpha val="50000"/>
              </a:prstClr>
            </a:innerShdw>
          </a:effectLst>
        </p:spPr>
        <p:txBody>
          <a:bodyPr vert="vert270" rtlCol="0" anchor="t"/>
          <a:lstStyle/>
          <a:p>
            <a:pPr algn="ctr"/>
            <a:endParaRPr lang="en-US" sz="1050" b="1" kern="0" dirty="0">
              <a:solidFill>
                <a:srgbClr val="002060"/>
              </a:solidFill>
              <a:latin typeface="Times New Roman" panose="02020603050405020304" pitchFamily="18" charset="0"/>
              <a:ea typeface="ＭＳ Ｐゴシック" pitchFamily="-112" charset="-128"/>
              <a:cs typeface="Times New Roman" panose="02020603050405020304" pitchFamily="18" charset="0"/>
            </a:endParaRPr>
          </a:p>
        </p:txBody>
      </p:sp>
      <p:sp>
        <p:nvSpPr>
          <p:cNvPr id="118" name="Down Arrow 117"/>
          <p:cNvSpPr/>
          <p:nvPr/>
        </p:nvSpPr>
        <p:spPr>
          <a:xfrm rot="5400000">
            <a:off x="10037844" y="3690220"/>
            <a:ext cx="219912" cy="1205248"/>
          </a:xfrm>
          <a:prstGeom prst="downArrow">
            <a:avLst/>
          </a:prstGeom>
          <a:solidFill>
            <a:srgbClr val="92D050"/>
          </a:solidFill>
          <a:ln w="9525" cap="flat" cmpd="sng" algn="ctr">
            <a:solidFill>
              <a:schemeClr val="tx1"/>
            </a:solidFill>
            <a:prstDash val="solid"/>
          </a:ln>
          <a:effectLst>
            <a:innerShdw blurRad="63500" dist="50800" dir="2700000">
              <a:prstClr val="black">
                <a:alpha val="50000"/>
              </a:prstClr>
            </a:innerShdw>
          </a:effectLst>
        </p:spPr>
        <p:txBody>
          <a:bodyPr vert="vert270" rtlCol="0" anchor="t"/>
          <a:lstStyle/>
          <a:p>
            <a:pPr algn="ctr"/>
            <a:endParaRPr lang="en-US" sz="1050" b="1" kern="0" dirty="0">
              <a:solidFill>
                <a:srgbClr val="002060"/>
              </a:solidFill>
              <a:latin typeface="Times New Roman" panose="02020603050405020304" pitchFamily="18" charset="0"/>
              <a:ea typeface="ＭＳ Ｐゴシック" pitchFamily="-112" charset="-128"/>
              <a:cs typeface="Times New Roman" panose="02020603050405020304" pitchFamily="18" charset="0"/>
            </a:endParaRPr>
          </a:p>
        </p:txBody>
      </p:sp>
      <p:sp>
        <p:nvSpPr>
          <p:cNvPr id="119" name="TextBox 118"/>
          <p:cNvSpPr txBox="1"/>
          <p:nvPr/>
        </p:nvSpPr>
        <p:spPr>
          <a:xfrm>
            <a:off x="9403448" y="4338248"/>
            <a:ext cx="1460607" cy="461665"/>
          </a:xfrm>
          <a:prstGeom prst="rect">
            <a:avLst/>
          </a:prstGeom>
          <a:noFill/>
        </p:spPr>
        <p:txBody>
          <a:bodyPr wrap="square" rtlCol="0">
            <a:spAutoFit/>
          </a:bodyPr>
          <a:lstStyle/>
          <a:p>
            <a:pPr algn="ctr"/>
            <a:r>
              <a:rPr lang="en-US" sz="1200" b="1" u="sng" kern="0" dirty="0" err="1" smtClean="0">
                <a:latin typeface="Times New Roman" panose="02020603050405020304" pitchFamily="18" charset="0"/>
                <a:ea typeface="ＭＳ Ｐゴシック" pitchFamily="-112" charset="-128"/>
                <a:cs typeface="Times New Roman" panose="02020603050405020304" pitchFamily="18" charset="0"/>
              </a:rPr>
              <a:t>XlAcChannel</a:t>
            </a:r>
            <a:r>
              <a:rPr lang="en-US" sz="1200" b="1" u="sng" kern="0" dirty="0" smtClean="0">
                <a:latin typeface="Times New Roman" panose="02020603050405020304" pitchFamily="18" charset="0"/>
                <a:ea typeface="ＭＳ Ｐゴシック" pitchFamily="-112" charset="-128"/>
                <a:cs typeface="Times New Roman" panose="02020603050405020304" pitchFamily="18" charset="0"/>
              </a:rPr>
              <a:t>* </a:t>
            </a:r>
            <a:r>
              <a:rPr lang="en-US" sz="1200" b="1" kern="0" dirty="0" smtClean="0">
                <a:latin typeface="Times New Roman" panose="02020603050405020304" pitchFamily="18" charset="0"/>
                <a:ea typeface="ＭＳ Ｐゴシック" pitchFamily="-112" charset="-128"/>
                <a:cs typeface="Times New Roman" panose="02020603050405020304" pitchFamily="18" charset="0"/>
              </a:rPr>
              <a:t>(</a:t>
            </a:r>
            <a:r>
              <a:rPr lang="en-US" sz="1200" b="1" kern="0" dirty="0" err="1" smtClean="0">
                <a:latin typeface="Times New Roman" panose="02020603050405020304" pitchFamily="18" charset="0"/>
                <a:ea typeface="ＭＳ Ｐゴシック" pitchFamily="-112" charset="-128"/>
                <a:cs typeface="Times New Roman" panose="02020603050405020304" pitchFamily="18" charset="0"/>
              </a:rPr>
              <a:t>drivers+xactors</a:t>
            </a:r>
            <a:r>
              <a:rPr lang="en-US" sz="1200" b="1" kern="0" dirty="0" smtClean="0">
                <a:latin typeface="Times New Roman" panose="02020603050405020304" pitchFamily="18" charset="0"/>
                <a:ea typeface="ＭＳ Ｐゴシック" pitchFamily="-112" charset="-128"/>
                <a:cs typeface="Times New Roman" panose="02020603050405020304" pitchFamily="18" charset="0"/>
              </a:rPr>
              <a:t>)</a:t>
            </a:r>
            <a:endParaRPr lang="en-US" sz="1200" b="1" kern="0" dirty="0">
              <a:latin typeface="Times New Roman" panose="02020603050405020304" pitchFamily="18" charset="0"/>
              <a:ea typeface="ＭＳ Ｐゴシック" pitchFamily="-112" charset="-128"/>
              <a:cs typeface="Times New Roman" panose="02020603050405020304" pitchFamily="18" charset="0"/>
            </a:endParaRPr>
          </a:p>
        </p:txBody>
      </p:sp>
    </p:spTree>
    <p:extLst>
      <p:ext uri="{BB962C8B-B14F-4D97-AF65-F5344CB8AC3E}">
        <p14:creationId xmlns:p14="http://schemas.microsoft.com/office/powerpoint/2010/main" val="1717987329"/>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86" y="58420"/>
            <a:ext cx="12192000" cy="1131329"/>
          </a:xfrm>
        </p:spPr>
        <p:txBody>
          <a:bodyPr/>
          <a:lstStyle/>
          <a:p>
            <a:r>
              <a:rPr lang="en-US" sz="3200" dirty="0" smtClean="0"/>
              <a:t>Memory Inference and 0-time Back-Door </a:t>
            </a:r>
            <a:r>
              <a:rPr lang="en-US" sz="3200" dirty="0"/>
              <a:t>M</a:t>
            </a:r>
            <a:r>
              <a:rPr lang="en-US" sz="3200" dirty="0" smtClean="0"/>
              <a:t>emory Accesses</a:t>
            </a:r>
            <a:endParaRPr lang="en-US" sz="3200" dirty="0"/>
          </a:p>
        </p:txBody>
      </p:sp>
      <p:sp>
        <p:nvSpPr>
          <p:cNvPr id="5" name="Content Placeholder 4"/>
          <p:cNvSpPr>
            <a:spLocks noGrp="1"/>
          </p:cNvSpPr>
          <p:nvPr>
            <p:ph idx="1"/>
          </p:nvPr>
        </p:nvSpPr>
        <p:spPr>
          <a:xfrm>
            <a:off x="1589" y="1193800"/>
            <a:ext cx="12188825" cy="2170997"/>
          </a:xfrm>
        </p:spPr>
        <p:txBody>
          <a:bodyPr>
            <a:normAutofit/>
          </a:bodyPr>
          <a:lstStyle/>
          <a:p>
            <a:r>
              <a:rPr lang="en-US" sz="2000" dirty="0" smtClean="0"/>
              <a:t>Large C++ arrays automatically mapped to ASIC or FPGA memories</a:t>
            </a:r>
          </a:p>
          <a:p>
            <a:r>
              <a:rPr lang="en-US" sz="2000" dirty="0" smtClean="0"/>
              <a:t>Well </a:t>
            </a:r>
            <a:r>
              <a:rPr lang="en-US" sz="2000" dirty="0"/>
              <a:t>supported in </a:t>
            </a:r>
            <a:r>
              <a:rPr lang="en-US" sz="2000" dirty="0" smtClean="0"/>
              <a:t>emulation using general purpose </a:t>
            </a:r>
            <a:r>
              <a:rPr lang="en-US" sz="1800" b="1" dirty="0" err="1" smtClean="0">
                <a:latin typeface="Courier New" panose="02070309020205020404" pitchFamily="49" charset="0"/>
                <a:cs typeface="Courier New" panose="02070309020205020404" pitchFamily="49" charset="0"/>
              </a:rPr>
              <a:t>XlMemoryTransactor</a:t>
            </a:r>
            <a:r>
              <a:rPr lang="en-US" sz="1800" dirty="0" smtClean="0"/>
              <a:t> </a:t>
            </a:r>
            <a:r>
              <a:rPr lang="en-US" sz="2000" dirty="0" smtClean="0"/>
              <a:t>module</a:t>
            </a:r>
          </a:p>
          <a:p>
            <a:r>
              <a:rPr lang="en-US" sz="2000" dirty="0" smtClean="0"/>
              <a:t>Arrays on the design interface can be synthesized as memory interfaces</a:t>
            </a:r>
          </a:p>
          <a:p>
            <a:r>
              <a:rPr lang="en-US" sz="2000" dirty="0" smtClean="0"/>
              <a:t>Internal arrays synthesized to instantiated (black boxed) memories</a:t>
            </a:r>
          </a:p>
        </p:txBody>
      </p:sp>
      <p:sp>
        <p:nvSpPr>
          <p:cNvPr id="3" name="Slide Number Placeholder 2"/>
          <p:cNvSpPr>
            <a:spLocks noGrp="1"/>
          </p:cNvSpPr>
          <p:nvPr>
            <p:ph type="sldNum" sz="quarter" idx="11"/>
          </p:nvPr>
        </p:nvSpPr>
        <p:spPr>
          <a:xfrm>
            <a:off x="5413346" y="6465022"/>
            <a:ext cx="353619" cy="392978"/>
          </a:xfrm>
        </p:spPr>
        <p:txBody>
          <a:bodyPr/>
          <a:lstStyle/>
          <a:p>
            <a:fld id="{B8EE6C0D-8D49-4EF2-B5AB-91C9339EB8BA}" type="slidenum">
              <a:rPr lang="en-US" smtClean="0"/>
              <a:pPr/>
              <a:t>24</a:t>
            </a:fld>
            <a:endParaRPr lang="en-US" dirty="0"/>
          </a:p>
        </p:txBody>
      </p:sp>
      <p:pic>
        <p:nvPicPr>
          <p:cNvPr id="23" name="Picture 22"/>
          <p:cNvPicPr>
            <a:picLocks noChangeAspect="1"/>
          </p:cNvPicPr>
          <p:nvPr/>
        </p:nvPicPr>
        <p:blipFill>
          <a:blip r:embed="rId3"/>
          <a:stretch>
            <a:fillRect/>
          </a:stretch>
        </p:blipFill>
        <p:spPr>
          <a:xfrm>
            <a:off x="8153847" y="3071517"/>
            <a:ext cx="2493834" cy="1612271"/>
          </a:xfrm>
          <a:prstGeom prst="rect">
            <a:avLst/>
          </a:prstGeom>
        </p:spPr>
      </p:pic>
      <p:sp>
        <p:nvSpPr>
          <p:cNvPr id="24" name="Rectangle 23"/>
          <p:cNvSpPr/>
          <p:nvPr/>
        </p:nvSpPr>
        <p:spPr>
          <a:xfrm>
            <a:off x="8153847" y="4958638"/>
            <a:ext cx="2929630" cy="1393795"/>
          </a:xfrm>
          <a:prstGeom prst="rect">
            <a:avLst/>
          </a:prstGeom>
          <a:solidFill>
            <a:srgbClr val="FFFF99"/>
          </a:solidFill>
          <a:ln w="9525" cap="flat" cmpd="sng" algn="ctr">
            <a:solidFill>
              <a:schemeClr val="bg1"/>
            </a:solidFill>
            <a:prstDash val="solid"/>
          </a:ln>
          <a:effectLst/>
          <a:scene3d>
            <a:camera prst="orthographicFront"/>
            <a:lightRig rig="threePt" dir="t"/>
          </a:scene3d>
          <a:sp3d prstMaterial="dkEdge">
            <a:bevelT/>
          </a:sp3d>
        </p:spPr>
        <p:txBody>
          <a:bodyPr rtlCol="0" anchor="ctr"/>
          <a:lstStyle/>
          <a:p>
            <a:pPr algn="ctr"/>
            <a:endParaRPr lang="en-US" kern="0" dirty="0">
              <a:solidFill>
                <a:srgbClr val="FFFFFF"/>
              </a:solidFill>
              <a:latin typeface="Tahoma"/>
            </a:endParaRPr>
          </a:p>
        </p:txBody>
      </p:sp>
      <p:sp>
        <p:nvSpPr>
          <p:cNvPr id="25" name="TextBox 24"/>
          <p:cNvSpPr txBox="1"/>
          <p:nvPr/>
        </p:nvSpPr>
        <p:spPr>
          <a:xfrm>
            <a:off x="8153847" y="4958638"/>
            <a:ext cx="2929630" cy="338554"/>
          </a:xfrm>
          <a:prstGeom prst="rect">
            <a:avLst/>
          </a:prstGeom>
          <a:noFill/>
        </p:spPr>
        <p:txBody>
          <a:bodyPr wrap="square" rtlCol="0">
            <a:spAutoFit/>
          </a:bodyPr>
          <a:lstStyle/>
          <a:p>
            <a:pPr algn="ctr"/>
            <a:r>
              <a:rPr lang="en-US" sz="1600" dirty="0" err="1" smtClean="0"/>
              <a:t>Sythesized</a:t>
            </a:r>
            <a:r>
              <a:rPr lang="en-US" sz="1600" dirty="0" smtClean="0"/>
              <a:t> RTL</a:t>
            </a:r>
            <a:endParaRPr lang="en-US" sz="1600" dirty="0"/>
          </a:p>
        </p:txBody>
      </p:sp>
      <p:sp>
        <p:nvSpPr>
          <p:cNvPr id="26" name="Rectangle 25"/>
          <p:cNvSpPr/>
          <p:nvPr/>
        </p:nvSpPr>
        <p:spPr>
          <a:xfrm>
            <a:off x="8921631" y="5425024"/>
            <a:ext cx="1925271" cy="559594"/>
          </a:xfrm>
          <a:prstGeom prst="rect">
            <a:avLst/>
          </a:prstGeom>
          <a:solidFill>
            <a:schemeClr val="tx2">
              <a:lumMod val="60000"/>
              <a:lumOff val="40000"/>
            </a:schemeClr>
          </a:solidFill>
          <a:ln w="9525" cap="flat" cmpd="sng" algn="ctr">
            <a:solidFill>
              <a:schemeClr val="bg1"/>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2000" b="0" i="0" u="none" strike="noStrike" kern="0" cap="none" spc="0" normalizeH="0" baseline="0" noProof="0" dirty="0" smtClean="0">
              <a:ln>
                <a:noFill/>
              </a:ln>
              <a:solidFill>
                <a:srgbClr val="FFFFFF"/>
              </a:solidFill>
              <a:effectLst/>
              <a:uLnTx/>
              <a:uFillTx/>
              <a:latin typeface="Tahoma"/>
              <a:ea typeface="+mn-ea"/>
              <a:cs typeface="+mn-cs"/>
            </a:endParaRPr>
          </a:p>
        </p:txBody>
      </p:sp>
      <p:sp>
        <p:nvSpPr>
          <p:cNvPr id="27" name="TextBox 26"/>
          <p:cNvSpPr txBox="1"/>
          <p:nvPr/>
        </p:nvSpPr>
        <p:spPr>
          <a:xfrm>
            <a:off x="8606901" y="5361626"/>
            <a:ext cx="2273379" cy="646331"/>
          </a:xfrm>
          <a:prstGeom prst="rect">
            <a:avLst/>
          </a:prstGeom>
          <a:solidFill>
            <a:srgbClr val="43A014"/>
          </a:solidFill>
          <a:ln w="9525" cap="flat" cmpd="sng" algn="ctr">
            <a:solidFill>
              <a:schemeClr val="bg1"/>
            </a:solidFill>
            <a:prstDash val="solid"/>
          </a:ln>
          <a:effectLst/>
          <a:scene3d>
            <a:camera prst="orthographicFront"/>
            <a:lightRig rig="threePt" dir="t"/>
          </a:scene3d>
          <a:sp3d prstMaterial="dkEdge">
            <a:bevelT/>
          </a:sp3d>
        </p:spPr>
        <p:txBody>
          <a:bodyPr rtlCol="0" anchor="ctr"/>
          <a:lstStyle>
            <a:defPPr>
              <a:defRPr lang="en-US"/>
            </a:defPPr>
            <a:lvl1pPr algn="ctr">
              <a:defRPr kern="0">
                <a:solidFill>
                  <a:srgbClr val="FFFFFF"/>
                </a:solidFill>
                <a:latin typeface="Tahoma"/>
              </a:defRPr>
            </a:lvl1pPr>
          </a:lstStyle>
          <a:p>
            <a:r>
              <a:rPr lang="en-US" sz="1400" b="1" dirty="0" err="1">
                <a:latin typeface="Courier New" panose="02070309020205020404" pitchFamily="49" charset="0"/>
                <a:cs typeface="Courier New" panose="02070309020205020404" pitchFamily="49" charset="0"/>
              </a:rPr>
              <a:t>XlMemoryTransactor</a:t>
            </a:r>
            <a:endParaRPr lang="en-US" sz="1400" b="1" dirty="0">
              <a:latin typeface="Courier New" panose="02070309020205020404" pitchFamily="49" charset="0"/>
              <a:cs typeface="Courier New" panose="02070309020205020404" pitchFamily="49" charset="0"/>
            </a:endParaRPr>
          </a:p>
          <a:p>
            <a:r>
              <a:rPr lang="en-US" sz="1400" b="1" dirty="0">
                <a:latin typeface="Courier New" panose="02070309020205020404" pitchFamily="49" charset="0"/>
                <a:cs typeface="Courier New" panose="02070309020205020404" pitchFamily="49" charset="0"/>
              </a:rPr>
              <a:t>(open-kit)</a:t>
            </a:r>
          </a:p>
        </p:txBody>
      </p:sp>
      <p:pic>
        <p:nvPicPr>
          <p:cNvPr id="8" name="Picture 7"/>
          <p:cNvPicPr>
            <a:picLocks noChangeAspect="1"/>
          </p:cNvPicPr>
          <p:nvPr/>
        </p:nvPicPr>
        <p:blipFill>
          <a:blip r:embed="rId4"/>
          <a:stretch>
            <a:fillRect/>
          </a:stretch>
        </p:blipFill>
        <p:spPr>
          <a:xfrm>
            <a:off x="1324090" y="3252781"/>
            <a:ext cx="3286125" cy="990600"/>
          </a:xfrm>
          <a:prstGeom prst="rect">
            <a:avLst/>
          </a:prstGeom>
        </p:spPr>
      </p:pic>
      <p:pic>
        <p:nvPicPr>
          <p:cNvPr id="7" name="Picture 6"/>
          <p:cNvPicPr>
            <a:picLocks noChangeAspect="1"/>
          </p:cNvPicPr>
          <p:nvPr/>
        </p:nvPicPr>
        <p:blipFill>
          <a:blip r:embed="rId5"/>
          <a:stretch>
            <a:fillRect/>
          </a:stretch>
        </p:blipFill>
        <p:spPr>
          <a:xfrm>
            <a:off x="313185" y="4749080"/>
            <a:ext cx="4551595" cy="1530554"/>
          </a:xfrm>
          <a:prstGeom prst="rect">
            <a:avLst/>
          </a:prstGeom>
        </p:spPr>
      </p:pic>
      <p:grpSp>
        <p:nvGrpSpPr>
          <p:cNvPr id="32" name="Group 31"/>
          <p:cNvGrpSpPr/>
          <p:nvPr/>
        </p:nvGrpSpPr>
        <p:grpSpPr>
          <a:xfrm>
            <a:off x="4547283" y="3201477"/>
            <a:ext cx="3542752" cy="435311"/>
            <a:chOff x="3781198" y="3201477"/>
            <a:chExt cx="3542752" cy="435311"/>
          </a:xfrm>
        </p:grpSpPr>
        <p:sp>
          <p:nvSpPr>
            <p:cNvPr id="29" name="Down Arrow 28"/>
            <p:cNvSpPr/>
            <p:nvPr/>
          </p:nvSpPr>
          <p:spPr>
            <a:xfrm rot="16478126">
              <a:off x="5436008" y="1748846"/>
              <a:ext cx="233132" cy="35427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rot="278180">
              <a:off x="4832814" y="3201477"/>
              <a:ext cx="2259080" cy="307777"/>
            </a:xfrm>
            <a:prstGeom prst="rect">
              <a:avLst/>
            </a:prstGeom>
            <a:noFill/>
          </p:spPr>
          <p:txBody>
            <a:bodyPr wrap="none" rtlCol="0">
              <a:spAutoFit/>
            </a:bodyPr>
            <a:lstStyle/>
            <a:p>
              <a:r>
                <a:rPr lang="en-US" sz="1400" dirty="0" smtClean="0"/>
                <a:t>Memory interface protocol</a:t>
              </a:r>
              <a:endParaRPr lang="en-US" sz="1400" dirty="0"/>
            </a:p>
          </p:txBody>
        </p:sp>
      </p:grpSp>
      <p:grpSp>
        <p:nvGrpSpPr>
          <p:cNvPr id="34" name="Group 33"/>
          <p:cNvGrpSpPr/>
          <p:nvPr/>
        </p:nvGrpSpPr>
        <p:grpSpPr>
          <a:xfrm rot="21369215">
            <a:off x="2319370" y="4383037"/>
            <a:ext cx="6248691" cy="307776"/>
            <a:chOff x="2723172" y="4618876"/>
            <a:chExt cx="5863968" cy="260016"/>
          </a:xfrm>
        </p:grpSpPr>
        <p:sp>
          <p:nvSpPr>
            <p:cNvPr id="30" name="Down Arrow 29"/>
            <p:cNvSpPr/>
            <p:nvPr/>
          </p:nvSpPr>
          <p:spPr>
            <a:xfrm rot="17371143">
              <a:off x="5561160" y="1841338"/>
              <a:ext cx="187992" cy="58639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p:cNvSpPr txBox="1"/>
            <p:nvPr/>
          </p:nvSpPr>
          <p:spPr>
            <a:xfrm rot="1143468">
              <a:off x="3773467" y="4618876"/>
              <a:ext cx="4561183" cy="260016"/>
            </a:xfrm>
            <a:prstGeom prst="rect">
              <a:avLst/>
            </a:prstGeom>
            <a:noFill/>
          </p:spPr>
          <p:txBody>
            <a:bodyPr wrap="none" rtlCol="0">
              <a:spAutoFit/>
            </a:bodyPr>
            <a:lstStyle/>
            <a:p>
              <a:r>
                <a:rPr lang="en-US" sz="1400" dirty="0" smtClean="0"/>
                <a:t>Instantiated memory </a:t>
              </a:r>
              <a:r>
                <a:rPr lang="en-US" sz="1400" dirty="0" err="1" smtClean="0"/>
                <a:t>transactor</a:t>
              </a:r>
              <a:r>
                <a:rPr lang="en-US" sz="1400" dirty="0" smtClean="0"/>
                <a:t> with 0-time back-door interface</a:t>
              </a:r>
              <a:endParaRPr lang="en-US" sz="1400" dirty="0"/>
            </a:p>
          </p:txBody>
        </p:sp>
      </p:grpSp>
      <p:sp>
        <p:nvSpPr>
          <p:cNvPr id="21" name="TextBox 20"/>
          <p:cNvSpPr txBox="1"/>
          <p:nvPr/>
        </p:nvSpPr>
        <p:spPr>
          <a:xfrm>
            <a:off x="297809" y="4348459"/>
            <a:ext cx="4582345" cy="400110"/>
          </a:xfrm>
          <a:prstGeom prst="rect">
            <a:avLst/>
          </a:prstGeom>
          <a:noFill/>
        </p:spPr>
        <p:txBody>
          <a:bodyPr wrap="none" rtlCol="0">
            <a:spAutoFit/>
          </a:bodyPr>
          <a:lstStyle/>
          <a:p>
            <a:r>
              <a:rPr lang="en-US" sz="2000" dirty="0" smtClean="0"/>
              <a:t>Catapult Architectural Constraints View</a:t>
            </a:r>
            <a:endParaRPr lang="en-US" sz="2000" dirty="0"/>
          </a:p>
        </p:txBody>
      </p:sp>
    </p:spTree>
    <p:extLst>
      <p:ext uri="{BB962C8B-B14F-4D97-AF65-F5344CB8AC3E}">
        <p14:creationId xmlns:p14="http://schemas.microsoft.com/office/powerpoint/2010/main" val="38889354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1000"/>
                            </p:stCondLst>
                            <p:childTnLst>
                              <p:par>
                                <p:cTn id="9" presetID="22" presetClass="entr" presetSubtype="8" fill="hold" nodeType="afterEffect">
                                  <p:stCondLst>
                                    <p:cond delay="50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432611" y="2697488"/>
            <a:ext cx="10363200" cy="1362075"/>
          </a:xfrm>
        </p:spPr>
        <p:txBody>
          <a:bodyPr/>
          <a:lstStyle/>
          <a:p>
            <a:r>
              <a:rPr lang="en-US" dirty="0" smtClean="0"/>
              <a:t>Some Customer testimonial examples</a:t>
            </a:r>
            <a:endParaRPr lang="en-US" dirty="0"/>
          </a:p>
        </p:txBody>
      </p:sp>
      <p:sp>
        <p:nvSpPr>
          <p:cNvPr id="5" name="Slide Number Placeholder 4"/>
          <p:cNvSpPr>
            <a:spLocks noGrp="1"/>
          </p:cNvSpPr>
          <p:nvPr>
            <p:ph type="sldNum" sz="quarter" idx="4294967295"/>
          </p:nvPr>
        </p:nvSpPr>
        <p:spPr>
          <a:xfrm>
            <a:off x="0" y="6627813"/>
            <a:ext cx="512763" cy="228600"/>
          </a:xfrm>
        </p:spPr>
        <p:txBody>
          <a:bodyPr/>
          <a:lstStyle/>
          <a:p>
            <a:fld id="{9243CB3A-8434-40A5-AD43-7D8D051A8891}" type="slidenum">
              <a:rPr lang="en-US" smtClean="0"/>
              <a:t>25</a:t>
            </a:fld>
            <a:endParaRPr lang="en-US"/>
          </a:p>
        </p:txBody>
      </p:sp>
    </p:spTree>
    <p:extLst>
      <p:ext uri="{BB962C8B-B14F-4D97-AF65-F5344CB8AC3E}">
        <p14:creationId xmlns:p14="http://schemas.microsoft.com/office/powerpoint/2010/main" val="3022052046"/>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072" y="113715"/>
            <a:ext cx="10972800" cy="1143000"/>
          </a:xfrm>
        </p:spPr>
        <p:txBody>
          <a:bodyPr>
            <a:normAutofit/>
          </a:bodyPr>
          <a:lstStyle/>
          <a:p>
            <a:r>
              <a:rPr lang="en-US" sz="4000" dirty="0" smtClean="0"/>
              <a:t>NVIDIA Cuts Verification Cost by 80%</a:t>
            </a:r>
            <a:endParaRPr lang="en-US" sz="4000" dirty="0"/>
          </a:p>
        </p:txBody>
      </p:sp>
      <p:sp>
        <p:nvSpPr>
          <p:cNvPr id="22" name="Content Placeholder 21"/>
          <p:cNvSpPr>
            <a:spLocks noGrp="1"/>
          </p:cNvSpPr>
          <p:nvPr>
            <p:ph idx="1"/>
          </p:nvPr>
        </p:nvSpPr>
        <p:spPr>
          <a:xfrm>
            <a:off x="1589" y="1219200"/>
            <a:ext cx="8685212" cy="4863298"/>
          </a:xfrm>
        </p:spPr>
        <p:txBody>
          <a:bodyPr>
            <a:normAutofit lnSpcReduction="10000"/>
          </a:bodyPr>
          <a:lstStyle/>
          <a:p>
            <a:r>
              <a:rPr lang="en-US" dirty="0" smtClean="0"/>
              <a:t>10M gates video decoder for </a:t>
            </a:r>
            <a:r>
              <a:rPr lang="en-US" dirty="0" err="1" smtClean="0"/>
              <a:t>Tegra</a:t>
            </a:r>
            <a:r>
              <a:rPr lang="en-US" dirty="0" smtClean="0"/>
              <a:t> X1</a:t>
            </a:r>
          </a:p>
          <a:p>
            <a:pPr lvl="3"/>
            <a:endParaRPr lang="en-US" dirty="0" smtClean="0">
              <a:sym typeface="Wingdings" panose="05000000000000000000" pitchFamily="2" charset="2"/>
            </a:endParaRPr>
          </a:p>
          <a:p>
            <a:r>
              <a:rPr lang="en-US" dirty="0" smtClean="0">
                <a:sym typeface="Wingdings" panose="05000000000000000000" pitchFamily="2" charset="2"/>
              </a:rPr>
              <a:t>Schedule and goals couldn’t be met without</a:t>
            </a:r>
            <a:r>
              <a:rPr lang="en-US" dirty="0">
                <a:sym typeface="Wingdings" panose="05000000000000000000" pitchFamily="2" charset="2"/>
              </a:rPr>
              <a:t> </a:t>
            </a:r>
            <a:r>
              <a:rPr lang="en-US" dirty="0" smtClean="0">
                <a:sym typeface="Wingdings" panose="05000000000000000000" pitchFamily="2" charset="2"/>
              </a:rPr>
              <a:t>adding 20 engineers to a team of already 60</a:t>
            </a:r>
          </a:p>
          <a:p>
            <a:pPr lvl="3"/>
            <a:endParaRPr lang="en-US" dirty="0" smtClean="0">
              <a:sym typeface="Wingdings" panose="05000000000000000000" pitchFamily="2" charset="2"/>
            </a:endParaRPr>
          </a:p>
          <a:p>
            <a:r>
              <a:rPr lang="en-US" dirty="0" smtClean="0">
                <a:sym typeface="Wingdings" panose="05000000000000000000" pitchFamily="2" charset="2"/>
              </a:rPr>
              <a:t>Invested in Catapult instead</a:t>
            </a:r>
            <a:endParaRPr lang="en-US" dirty="0" smtClean="0"/>
          </a:p>
          <a:p>
            <a:pPr lvl="1"/>
            <a:r>
              <a:rPr lang="en-US" sz="2200" dirty="0"/>
              <a:t>Improved design productivity by 50%</a:t>
            </a:r>
          </a:p>
          <a:p>
            <a:pPr lvl="1"/>
            <a:r>
              <a:rPr lang="en-US" sz="2200" dirty="0"/>
              <a:t>Cut verification cost by 80% </a:t>
            </a:r>
          </a:p>
          <a:p>
            <a:pPr lvl="4"/>
            <a:endParaRPr lang="en-US" sz="1600" dirty="0"/>
          </a:p>
          <a:p>
            <a:r>
              <a:rPr lang="en-US" dirty="0" smtClean="0"/>
              <a:t>“Saved their skin – Twice”</a:t>
            </a:r>
          </a:p>
          <a:p>
            <a:pPr lvl="1"/>
            <a:r>
              <a:rPr lang="en-US" sz="2200" dirty="0"/>
              <a:t>Converted VP9/H.265 from 8 to 10 bit color in weeks</a:t>
            </a:r>
          </a:p>
          <a:p>
            <a:pPr lvl="1"/>
            <a:r>
              <a:rPr lang="en-US" sz="2200" dirty="0"/>
              <a:t>Re-optimized IP from 20nm/500Mhz to 28nm/800Mhz in 3 days</a:t>
            </a:r>
            <a:endParaRPr lang="en-US" dirty="0"/>
          </a:p>
        </p:txBody>
      </p:sp>
      <p:sp>
        <p:nvSpPr>
          <p:cNvPr id="6" name="Slide Number Placeholder 5"/>
          <p:cNvSpPr>
            <a:spLocks noGrp="1"/>
          </p:cNvSpPr>
          <p:nvPr>
            <p:ph type="sldNum" sz="quarter" idx="11"/>
          </p:nvPr>
        </p:nvSpPr>
        <p:spPr>
          <a:xfrm>
            <a:off x="4453272" y="6477000"/>
            <a:ext cx="2946400" cy="365125"/>
          </a:xfrm>
        </p:spPr>
        <p:txBody>
          <a:bodyPr/>
          <a:lstStyle/>
          <a:p>
            <a:fld id="{B8EE6C0D-8D49-4EF2-B5AB-91C9339EB8BA}" type="slidenum">
              <a:rPr lang="en-US" smtClean="0"/>
              <a:pPr/>
              <a:t>26</a:t>
            </a:fld>
            <a:endParaRPr lang="en-US" dirty="0"/>
          </a:p>
        </p:txBody>
      </p:sp>
      <p:pic>
        <p:nvPicPr>
          <p:cNvPr id="4" name="Picture 4" descr="http://www.androidcentral.com/sites/androidcentral.com/files/styles/large/public/topic_images/2014/nvidia-logo-2.jpg?itok=NR-MTGcE"/>
          <p:cNvPicPr>
            <a:picLocks noChangeAspect="1" noChangeArrowheads="1"/>
          </p:cNvPicPr>
          <p:nvPr/>
        </p:nvPicPr>
        <p:blipFill rotWithShape="1">
          <a:blip r:embed="rId2">
            <a:extLst>
              <a:ext uri="{28A0092B-C50C-407E-A947-70E740481C1C}">
                <a14:useLocalDpi xmlns:a14="http://schemas.microsoft.com/office/drawing/2010/main" val="0"/>
              </a:ext>
            </a:extLst>
          </a:blip>
          <a:srcRect t="28788" b="26943"/>
          <a:stretch/>
        </p:blipFill>
        <p:spPr bwMode="auto">
          <a:xfrm>
            <a:off x="9005070" y="1203644"/>
            <a:ext cx="2976194" cy="661376"/>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p:cNvGrpSpPr/>
          <p:nvPr/>
        </p:nvGrpSpPr>
        <p:grpSpPr>
          <a:xfrm>
            <a:off x="8229600" y="1582314"/>
            <a:ext cx="3211812" cy="2456287"/>
            <a:chOff x="2513012" y="1447800"/>
            <a:chExt cx="3546160" cy="2711985"/>
          </a:xfrm>
        </p:grpSpPr>
        <p:sp>
          <p:nvSpPr>
            <p:cNvPr id="8" name="Rectangle 7"/>
            <p:cNvSpPr/>
            <p:nvPr/>
          </p:nvSpPr>
          <p:spPr>
            <a:xfrm>
              <a:off x="3087952" y="1963922"/>
              <a:ext cx="2437820" cy="1873749"/>
            </a:xfrm>
            <a:prstGeom prst="rect">
              <a:avLst/>
            </a:prstGeom>
            <a:solidFill>
              <a:srgbClr val="6699CC"/>
            </a:solidFill>
            <a:ln w="38100" cap="flat" cmpd="sng" algn="ctr">
              <a:solidFill>
                <a:sysClr val="windowText" lastClr="000000"/>
              </a:solidFill>
              <a:prstDash val="solid"/>
            </a:ln>
            <a:effectLst/>
          </p:spPr>
          <p:txBody>
            <a:bodyPr rtlCol="0" anchor="ctr"/>
            <a:lstStyle/>
            <a:p>
              <a:pPr algn="ctr">
                <a:defRPr/>
              </a:pPr>
              <a:r>
                <a:rPr lang="en-US" sz="1600" b="1" kern="0" dirty="0">
                  <a:solidFill>
                    <a:prstClr val="white"/>
                  </a:solidFill>
                  <a:latin typeface="Century Gothic"/>
                </a:rPr>
                <a:t>Traditional RTL</a:t>
              </a:r>
            </a:p>
            <a:p>
              <a:pPr algn="ctr">
                <a:defRPr/>
              </a:pPr>
              <a:r>
                <a:rPr lang="en-US" sz="1600" b="1" kern="0" dirty="0">
                  <a:solidFill>
                    <a:prstClr val="white"/>
                  </a:solidFill>
                  <a:latin typeface="Century Gothic"/>
                </a:rPr>
                <a:t>Full Regression</a:t>
              </a:r>
            </a:p>
            <a:p>
              <a:pPr algn="ctr">
                <a:defRPr/>
              </a:pPr>
              <a:endParaRPr lang="en-US" sz="1400" b="1" kern="0" dirty="0">
                <a:solidFill>
                  <a:prstClr val="white"/>
                </a:solidFill>
                <a:latin typeface="Century Gothic"/>
              </a:endParaRPr>
            </a:p>
            <a:p>
              <a:pPr algn="ctr">
                <a:defRPr/>
              </a:pPr>
              <a:r>
                <a:rPr lang="en-US" sz="1600" b="1" kern="0" dirty="0">
                  <a:solidFill>
                    <a:prstClr val="white"/>
                  </a:solidFill>
                  <a:latin typeface="Century Gothic"/>
                </a:rPr>
                <a:t>3 months</a:t>
              </a:r>
            </a:p>
            <a:p>
              <a:pPr algn="ctr">
                <a:defRPr/>
              </a:pPr>
              <a:r>
                <a:rPr lang="en-US" sz="1600" b="1" kern="0" dirty="0">
                  <a:solidFill>
                    <a:prstClr val="white"/>
                  </a:solidFill>
                  <a:latin typeface="Century Gothic"/>
                </a:rPr>
                <a:t>1000 CPUs</a:t>
              </a:r>
            </a:p>
          </p:txBody>
        </p:sp>
        <p:cxnSp>
          <p:nvCxnSpPr>
            <p:cNvPr id="9" name="Straight Arrow Connector 8"/>
            <p:cNvCxnSpPr/>
            <p:nvPr/>
          </p:nvCxnSpPr>
          <p:spPr>
            <a:xfrm flipV="1">
              <a:off x="3081538" y="3837639"/>
              <a:ext cx="2977634" cy="1"/>
            </a:xfrm>
            <a:prstGeom prst="straightConnector1">
              <a:avLst/>
            </a:prstGeom>
            <a:noFill/>
            <a:ln w="38100" cap="flat" cmpd="sng" algn="ctr">
              <a:solidFill>
                <a:sysClr val="windowText" lastClr="000000"/>
              </a:solidFill>
              <a:prstDash val="solid"/>
              <a:tailEnd type="arrow"/>
            </a:ln>
            <a:effectLst/>
          </p:spPr>
        </p:cxnSp>
        <p:sp>
          <p:nvSpPr>
            <p:cNvPr id="10" name="TextBox 9"/>
            <p:cNvSpPr txBox="1"/>
            <p:nvPr/>
          </p:nvSpPr>
          <p:spPr>
            <a:xfrm>
              <a:off x="2513012" y="2063926"/>
              <a:ext cx="579103" cy="305834"/>
            </a:xfrm>
            <a:prstGeom prst="rect">
              <a:avLst/>
            </a:prstGeom>
            <a:noFill/>
          </p:spPr>
          <p:txBody>
            <a:bodyPr wrap="none" rtlCol="0">
              <a:spAutoFit/>
            </a:bodyPr>
            <a:lstStyle/>
            <a:p>
              <a:r>
                <a:rPr lang="en-US" sz="1200" dirty="0">
                  <a:solidFill>
                    <a:prstClr val="black"/>
                  </a:solidFill>
                  <a:latin typeface="Century Gothic"/>
                </a:rPr>
                <a:t>Time</a:t>
              </a:r>
            </a:p>
          </p:txBody>
        </p:sp>
        <p:sp>
          <p:nvSpPr>
            <p:cNvPr id="12" name="TextBox 11"/>
            <p:cNvSpPr txBox="1"/>
            <p:nvPr/>
          </p:nvSpPr>
          <p:spPr>
            <a:xfrm>
              <a:off x="3899878" y="3853951"/>
              <a:ext cx="1032191" cy="305834"/>
            </a:xfrm>
            <a:prstGeom prst="rect">
              <a:avLst/>
            </a:prstGeom>
            <a:noFill/>
          </p:spPr>
          <p:txBody>
            <a:bodyPr wrap="none" rtlCol="0">
              <a:spAutoFit/>
            </a:bodyPr>
            <a:lstStyle/>
            <a:p>
              <a:r>
                <a:rPr lang="en-US" sz="1200" dirty="0">
                  <a:solidFill>
                    <a:prstClr val="black"/>
                  </a:solidFill>
                  <a:latin typeface="Century Gothic"/>
                </a:rPr>
                <a:t>Resources</a:t>
              </a:r>
            </a:p>
          </p:txBody>
        </p:sp>
        <p:cxnSp>
          <p:nvCxnSpPr>
            <p:cNvPr id="15" name="Straight Arrow Connector 14"/>
            <p:cNvCxnSpPr/>
            <p:nvPr/>
          </p:nvCxnSpPr>
          <p:spPr>
            <a:xfrm flipV="1">
              <a:off x="3086874" y="1447800"/>
              <a:ext cx="1078" cy="2389835"/>
            </a:xfrm>
            <a:prstGeom prst="straightConnector1">
              <a:avLst/>
            </a:prstGeom>
            <a:noFill/>
            <a:ln w="38100" cap="flat" cmpd="sng" algn="ctr">
              <a:solidFill>
                <a:sysClr val="windowText" lastClr="000000"/>
              </a:solidFill>
              <a:prstDash val="solid"/>
              <a:tailEnd type="arrow"/>
            </a:ln>
            <a:effectLst/>
          </p:spPr>
        </p:cxnSp>
      </p:grpSp>
      <p:grpSp>
        <p:nvGrpSpPr>
          <p:cNvPr id="20" name="Group 19"/>
          <p:cNvGrpSpPr/>
          <p:nvPr/>
        </p:nvGrpSpPr>
        <p:grpSpPr>
          <a:xfrm>
            <a:off x="8229600" y="4050426"/>
            <a:ext cx="3211812" cy="2426574"/>
            <a:chOff x="6516952" y="1455876"/>
            <a:chExt cx="3546160" cy="2679179"/>
          </a:xfrm>
        </p:grpSpPr>
        <p:sp>
          <p:nvSpPr>
            <p:cNvPr id="11" name="TextBox 10"/>
            <p:cNvSpPr txBox="1"/>
            <p:nvPr/>
          </p:nvSpPr>
          <p:spPr>
            <a:xfrm>
              <a:off x="6516952" y="2056936"/>
              <a:ext cx="579103" cy="305834"/>
            </a:xfrm>
            <a:prstGeom prst="rect">
              <a:avLst/>
            </a:prstGeom>
            <a:noFill/>
          </p:spPr>
          <p:txBody>
            <a:bodyPr wrap="none" rtlCol="0">
              <a:spAutoFit/>
            </a:bodyPr>
            <a:lstStyle/>
            <a:p>
              <a:r>
                <a:rPr lang="en-US" sz="1200" dirty="0">
                  <a:solidFill>
                    <a:prstClr val="black"/>
                  </a:solidFill>
                  <a:latin typeface="Century Gothic"/>
                </a:rPr>
                <a:t>Time</a:t>
              </a:r>
            </a:p>
          </p:txBody>
        </p:sp>
        <p:sp>
          <p:nvSpPr>
            <p:cNvPr id="13" name="Rectangle 12"/>
            <p:cNvSpPr/>
            <p:nvPr/>
          </p:nvSpPr>
          <p:spPr>
            <a:xfrm>
              <a:off x="7389812" y="1882123"/>
              <a:ext cx="2014852" cy="1548649"/>
            </a:xfrm>
            <a:prstGeom prst="rect">
              <a:avLst/>
            </a:prstGeom>
            <a:solidFill>
              <a:sysClr val="window" lastClr="FFFFFF"/>
            </a:solidFill>
            <a:ln w="38100" cap="flat" cmpd="sng" algn="ctr">
              <a:noFill/>
              <a:prstDash val="solid"/>
            </a:ln>
            <a:effectLst/>
          </p:spPr>
          <p:txBody>
            <a:bodyPr rtlCol="0" anchor="ctr"/>
            <a:lstStyle/>
            <a:p>
              <a:pPr algn="ctr">
                <a:defRPr/>
              </a:pPr>
              <a:r>
                <a:rPr lang="en-US" sz="1600" b="1" kern="0" dirty="0">
                  <a:solidFill>
                    <a:prstClr val="black"/>
                  </a:solidFill>
                  <a:latin typeface="Century Gothic"/>
                </a:rPr>
                <a:t>HLS C++</a:t>
              </a:r>
            </a:p>
            <a:p>
              <a:pPr algn="ctr">
                <a:defRPr/>
              </a:pPr>
              <a:r>
                <a:rPr lang="en-US" sz="1600" b="1" kern="0" dirty="0">
                  <a:solidFill>
                    <a:prstClr val="black"/>
                  </a:solidFill>
                  <a:latin typeface="Century Gothic"/>
                </a:rPr>
                <a:t>Full Regression</a:t>
              </a:r>
            </a:p>
            <a:p>
              <a:pPr algn="ctr">
                <a:defRPr/>
              </a:pPr>
              <a:endParaRPr lang="en-US" sz="1600" b="1" kern="0" dirty="0">
                <a:solidFill>
                  <a:prstClr val="black"/>
                </a:solidFill>
                <a:latin typeface="Century Gothic"/>
              </a:endParaRPr>
            </a:p>
            <a:p>
              <a:pPr algn="ctr">
                <a:defRPr/>
              </a:pPr>
              <a:r>
                <a:rPr lang="en-US" sz="1600" b="1" kern="0" dirty="0">
                  <a:solidFill>
                    <a:prstClr val="black"/>
                  </a:solidFill>
                  <a:latin typeface="Century Gothic"/>
                </a:rPr>
                <a:t>2 weeks</a:t>
              </a:r>
            </a:p>
            <a:p>
              <a:pPr algn="ctr">
                <a:defRPr/>
              </a:pPr>
              <a:r>
                <a:rPr lang="en-US" sz="1600" b="1" kern="0" dirty="0">
                  <a:solidFill>
                    <a:prstClr val="black"/>
                  </a:solidFill>
                  <a:latin typeface="Century Gothic"/>
                </a:rPr>
                <a:t>14 CPUs</a:t>
              </a:r>
            </a:p>
            <a:p>
              <a:pPr algn="ctr">
                <a:defRPr/>
              </a:pPr>
              <a:endParaRPr lang="en-US" sz="1600" b="1" kern="0" dirty="0">
                <a:solidFill>
                  <a:prstClr val="black"/>
                </a:solidFill>
                <a:latin typeface="Century Gothic"/>
              </a:endParaRPr>
            </a:p>
          </p:txBody>
        </p:sp>
        <p:sp>
          <p:nvSpPr>
            <p:cNvPr id="14" name="Rectangle 13"/>
            <p:cNvSpPr/>
            <p:nvPr/>
          </p:nvSpPr>
          <p:spPr>
            <a:xfrm>
              <a:off x="7098828" y="3562326"/>
              <a:ext cx="274320" cy="274320"/>
            </a:xfrm>
            <a:prstGeom prst="rect">
              <a:avLst/>
            </a:prstGeom>
            <a:solidFill>
              <a:srgbClr val="7EB606"/>
            </a:solidFill>
            <a:ln w="38100" cap="flat" cmpd="sng" algn="ctr">
              <a:solidFill>
                <a:sysClr val="windowText" lastClr="000000"/>
              </a:solidFill>
              <a:prstDash val="solid"/>
            </a:ln>
            <a:effectLst/>
          </p:spPr>
          <p:txBody>
            <a:bodyPr rtlCol="0" anchor="ctr"/>
            <a:lstStyle/>
            <a:p>
              <a:pPr algn="ctr">
                <a:defRPr/>
              </a:pPr>
              <a:endParaRPr lang="en-US" sz="1600" kern="0">
                <a:solidFill>
                  <a:prstClr val="white"/>
                </a:solidFill>
                <a:latin typeface="Century Gothic"/>
              </a:endParaRPr>
            </a:p>
          </p:txBody>
        </p:sp>
        <p:cxnSp>
          <p:nvCxnSpPr>
            <p:cNvPr id="16" name="Straight Arrow Connector 15"/>
            <p:cNvCxnSpPr/>
            <p:nvPr/>
          </p:nvCxnSpPr>
          <p:spPr>
            <a:xfrm flipV="1">
              <a:off x="7085478" y="3838746"/>
              <a:ext cx="2977634" cy="1"/>
            </a:xfrm>
            <a:prstGeom prst="straightConnector1">
              <a:avLst/>
            </a:prstGeom>
            <a:noFill/>
            <a:ln w="38100" cap="flat" cmpd="sng" algn="ctr">
              <a:solidFill>
                <a:sysClr val="windowText" lastClr="000000"/>
              </a:solidFill>
              <a:prstDash val="solid"/>
              <a:tailEnd type="arrow"/>
            </a:ln>
            <a:effectLst/>
          </p:spPr>
        </p:cxnSp>
        <p:sp>
          <p:nvSpPr>
            <p:cNvPr id="17" name="TextBox 16"/>
            <p:cNvSpPr txBox="1"/>
            <p:nvPr/>
          </p:nvSpPr>
          <p:spPr>
            <a:xfrm>
              <a:off x="7903818" y="3829221"/>
              <a:ext cx="1032191" cy="305834"/>
            </a:xfrm>
            <a:prstGeom prst="rect">
              <a:avLst/>
            </a:prstGeom>
            <a:noFill/>
          </p:spPr>
          <p:txBody>
            <a:bodyPr wrap="none" rtlCol="0">
              <a:spAutoFit/>
            </a:bodyPr>
            <a:lstStyle/>
            <a:p>
              <a:r>
                <a:rPr lang="en-US" sz="1200" dirty="0">
                  <a:solidFill>
                    <a:prstClr val="black"/>
                  </a:solidFill>
                  <a:latin typeface="Century Gothic"/>
                </a:rPr>
                <a:t>Resources</a:t>
              </a:r>
            </a:p>
          </p:txBody>
        </p:sp>
        <p:cxnSp>
          <p:nvCxnSpPr>
            <p:cNvPr id="18" name="Straight Arrow Connector 17"/>
            <p:cNvCxnSpPr/>
            <p:nvPr/>
          </p:nvCxnSpPr>
          <p:spPr>
            <a:xfrm flipV="1">
              <a:off x="7098828" y="1455876"/>
              <a:ext cx="1078" cy="2389835"/>
            </a:xfrm>
            <a:prstGeom prst="straightConnector1">
              <a:avLst/>
            </a:prstGeom>
            <a:noFill/>
            <a:ln w="38100" cap="flat" cmpd="sng" algn="ctr">
              <a:solidFill>
                <a:sysClr val="windowText" lastClr="000000"/>
              </a:solidFill>
              <a:prstDash val="solid"/>
              <a:tailEnd type="arrow"/>
            </a:ln>
            <a:effectLst/>
          </p:spPr>
        </p:cxnSp>
      </p:grpSp>
      <p:sp>
        <p:nvSpPr>
          <p:cNvPr id="21" name="Rectangle 20"/>
          <p:cNvSpPr/>
          <p:nvPr/>
        </p:nvSpPr>
        <p:spPr>
          <a:xfrm>
            <a:off x="1341976" y="6214937"/>
            <a:ext cx="2920052" cy="400087"/>
          </a:xfrm>
          <a:prstGeom prst="rect">
            <a:avLst/>
          </a:prstGeom>
        </p:spPr>
        <p:txBody>
          <a:bodyPr wrap="none" lIns="121899" tIns="60949" rIns="121899" bIns="60949">
            <a:spAutoFit/>
          </a:bodyPr>
          <a:lstStyle/>
          <a:p>
            <a:pPr algn="r"/>
            <a:r>
              <a:rPr lang="en-US" i="1" dirty="0">
                <a:latin typeface="Times New Roman" panose="02020603050405020304" pitchFamily="18" charset="0"/>
                <a:cs typeface="Times New Roman" panose="02020603050405020304" pitchFamily="18" charset="0"/>
              </a:rPr>
              <a:t>Source: NVIDIA white paper</a:t>
            </a:r>
          </a:p>
        </p:txBody>
      </p:sp>
      <p:sp>
        <p:nvSpPr>
          <p:cNvPr id="23" name="TextBox 22"/>
          <p:cNvSpPr txBox="1"/>
          <p:nvPr/>
        </p:nvSpPr>
        <p:spPr>
          <a:xfrm>
            <a:off x="1408876" y="6518812"/>
            <a:ext cx="2615652" cy="338554"/>
          </a:xfrm>
          <a:prstGeom prst="rect">
            <a:avLst/>
          </a:prstGeom>
          <a:noFill/>
        </p:spPr>
        <p:txBody>
          <a:bodyPr wrap="none" rtlCol="0">
            <a:spAutoFit/>
          </a:bodyPr>
          <a:lstStyle/>
          <a:p>
            <a:r>
              <a:rPr lang="en-US" sz="1600" u="sng" dirty="0">
                <a:hlinkClick r:id="rId3"/>
              </a:rPr>
              <a:t>http://</a:t>
            </a:r>
            <a:r>
              <a:rPr lang="en-US" sz="1600" u="sng" dirty="0" smtClean="0">
                <a:hlinkClick r:id="rId3"/>
              </a:rPr>
              <a:t>go.mentor.com/4N9cP</a:t>
            </a:r>
            <a:endParaRPr lang="en-US" sz="1600" u="sng" dirty="0"/>
          </a:p>
        </p:txBody>
      </p:sp>
    </p:spTree>
    <p:extLst>
      <p:ext uri="{BB962C8B-B14F-4D97-AF65-F5344CB8AC3E}">
        <p14:creationId xmlns:p14="http://schemas.microsoft.com/office/powerpoint/2010/main" val="3359884970"/>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NVIDIA Research New Methodology with Catapult</a:t>
            </a:r>
            <a:br>
              <a:rPr lang="en-US" dirty="0" smtClean="0"/>
            </a:br>
            <a:r>
              <a:rPr lang="en-US" sz="3100" i="1" dirty="0" smtClean="0"/>
              <a:t>Machine Learning Accelerator </a:t>
            </a:r>
            <a:r>
              <a:rPr lang="en-US" sz="3100" i="1" dirty="0" err="1" smtClean="0"/>
              <a:t>SoC</a:t>
            </a:r>
            <a:r>
              <a:rPr lang="en-US" sz="3100" i="1" dirty="0" smtClean="0"/>
              <a:t> using an Object-Oriented HLS flow</a:t>
            </a:r>
            <a:endParaRPr lang="en-US" sz="3100" i="1" dirty="0"/>
          </a:p>
        </p:txBody>
      </p:sp>
      <p:sp>
        <p:nvSpPr>
          <p:cNvPr id="3" name="Content Placeholder 2"/>
          <p:cNvSpPr>
            <a:spLocks noGrp="1"/>
          </p:cNvSpPr>
          <p:nvPr>
            <p:ph idx="1"/>
          </p:nvPr>
        </p:nvSpPr>
        <p:spPr>
          <a:xfrm>
            <a:off x="152465" y="1479251"/>
            <a:ext cx="10972800" cy="4495800"/>
          </a:xfrm>
        </p:spPr>
        <p:txBody>
          <a:bodyPr/>
          <a:lstStyle/>
          <a:p>
            <a:r>
              <a:rPr lang="en-US" dirty="0" smtClean="0"/>
              <a:t>NVIDIA Research with DARPA - New methodology for 10x faster chip design</a:t>
            </a:r>
          </a:p>
          <a:p>
            <a:pPr>
              <a:spcBef>
                <a:spcPts val="1200"/>
              </a:spcBef>
            </a:pPr>
            <a:r>
              <a:rPr lang="en-US" dirty="0" smtClean="0"/>
              <a:t>Developing libraries of HLS </a:t>
            </a:r>
            <a:br>
              <a:rPr lang="en-US" dirty="0" smtClean="0"/>
            </a:br>
            <a:r>
              <a:rPr lang="en-US" dirty="0" smtClean="0"/>
              <a:t>components to target 80% of </a:t>
            </a:r>
            <a:br>
              <a:rPr lang="en-US" dirty="0" smtClean="0"/>
            </a:br>
            <a:r>
              <a:rPr lang="en-US" dirty="0" smtClean="0"/>
              <a:t>future NVIDIA chips</a:t>
            </a:r>
          </a:p>
          <a:p>
            <a:pPr>
              <a:spcBef>
                <a:spcPts val="1200"/>
              </a:spcBef>
            </a:pPr>
            <a:r>
              <a:rPr lang="en-US" dirty="0" smtClean="0"/>
              <a:t>Used in NVDLA HW</a:t>
            </a:r>
          </a:p>
          <a:p>
            <a:pPr>
              <a:spcBef>
                <a:spcPts val="1200"/>
              </a:spcBef>
            </a:pPr>
            <a:r>
              <a:rPr lang="en-US" dirty="0" smtClean="0"/>
              <a:t>2 DAC Papers; 2016,2018</a:t>
            </a:r>
            <a:endParaRPr lang="en-US" dirty="0"/>
          </a:p>
        </p:txBody>
      </p:sp>
      <p:sp>
        <p:nvSpPr>
          <p:cNvPr id="4" name="Footer Placeholder 3"/>
          <p:cNvSpPr>
            <a:spLocks noGrp="1"/>
          </p:cNvSpPr>
          <p:nvPr>
            <p:ph type="ftr" sz="quarter" idx="10"/>
          </p:nvPr>
        </p:nvSpPr>
        <p:spPr>
          <a:xfrm>
            <a:off x="1706928" y="6374477"/>
            <a:ext cx="3169922" cy="365125"/>
          </a:xfrm>
        </p:spPr>
        <p:txBody>
          <a:bodyPr/>
          <a:lstStyle/>
          <a:p>
            <a:r>
              <a:rPr lang="en-US" dirty="0" smtClean="0"/>
              <a:t>Using High-level Synthesis and Emulation to Rapidly Develop AI Algorithms in Hardware </a:t>
            </a:r>
            <a:endParaRPr lang="en-US" dirty="0"/>
          </a:p>
        </p:txBody>
      </p:sp>
      <p:sp>
        <p:nvSpPr>
          <p:cNvPr id="5" name="Slide Number Placeholder 4"/>
          <p:cNvSpPr>
            <a:spLocks noGrp="1"/>
          </p:cNvSpPr>
          <p:nvPr>
            <p:ph type="sldNum" sz="quarter" idx="11"/>
          </p:nvPr>
        </p:nvSpPr>
        <p:spPr>
          <a:xfrm>
            <a:off x="4541537" y="6506670"/>
            <a:ext cx="2946400" cy="365125"/>
          </a:xfrm>
        </p:spPr>
        <p:txBody>
          <a:bodyPr/>
          <a:lstStyle/>
          <a:p>
            <a:fld id="{B8EE6C0D-8D49-4EF2-B5AB-91C9339EB8BA}" type="slidenum">
              <a:rPr lang="en-US" smtClean="0"/>
              <a:pPr/>
              <a:t>27</a:t>
            </a:fld>
            <a:endParaRPr lang="en-US" dirty="0"/>
          </a:p>
        </p:txBody>
      </p:sp>
      <p:sp>
        <p:nvSpPr>
          <p:cNvPr id="12" name="TextBox 11"/>
          <p:cNvSpPr txBox="1"/>
          <p:nvPr/>
        </p:nvSpPr>
        <p:spPr>
          <a:xfrm>
            <a:off x="237652" y="5291885"/>
            <a:ext cx="5426037" cy="338554"/>
          </a:xfrm>
          <a:prstGeom prst="rect">
            <a:avLst/>
          </a:prstGeom>
          <a:noFill/>
        </p:spPr>
        <p:txBody>
          <a:bodyPr wrap="none" rtlCol="0">
            <a:spAutoFit/>
          </a:bodyPr>
          <a:lstStyle/>
          <a:p>
            <a:r>
              <a:rPr lang="en-US" sz="1600" dirty="0" smtClean="0">
                <a:hlinkClick r:id="rId3"/>
              </a:rPr>
              <a:t>Hardware Accelerator for Mobile Computer Vision Applications</a:t>
            </a:r>
            <a:endParaRPr lang="en-US" sz="1600" dirty="0"/>
          </a:p>
        </p:txBody>
      </p:sp>
      <p:pic>
        <p:nvPicPr>
          <p:cNvPr id="6" name="Picture 5"/>
          <p:cNvPicPr>
            <a:picLocks noChangeAspect="1"/>
          </p:cNvPicPr>
          <p:nvPr/>
        </p:nvPicPr>
        <p:blipFill>
          <a:blip r:embed="rId4"/>
          <a:stretch>
            <a:fillRect/>
          </a:stretch>
        </p:blipFill>
        <p:spPr>
          <a:xfrm>
            <a:off x="6130259" y="1949257"/>
            <a:ext cx="5529062" cy="3912072"/>
          </a:xfrm>
          <a:prstGeom prst="rect">
            <a:avLst/>
          </a:prstGeom>
        </p:spPr>
      </p:pic>
      <p:sp>
        <p:nvSpPr>
          <p:cNvPr id="7" name="TextBox 6"/>
          <p:cNvSpPr txBox="1"/>
          <p:nvPr/>
        </p:nvSpPr>
        <p:spPr>
          <a:xfrm>
            <a:off x="318392" y="5692052"/>
            <a:ext cx="4290213" cy="338554"/>
          </a:xfrm>
          <a:prstGeom prst="rect">
            <a:avLst/>
          </a:prstGeom>
          <a:noFill/>
        </p:spPr>
        <p:txBody>
          <a:bodyPr wrap="none" rtlCol="0">
            <a:spAutoFit/>
          </a:bodyPr>
          <a:lstStyle/>
          <a:p>
            <a:r>
              <a:rPr lang="en-US" sz="1600" dirty="0" smtClean="0">
                <a:hlinkClick r:id="rId5"/>
              </a:rPr>
              <a:t>Digital VLSI Flow for High-Productivity </a:t>
            </a:r>
            <a:r>
              <a:rPr lang="en-US" sz="1600" dirty="0" err="1" smtClean="0">
                <a:hlinkClick r:id="rId5"/>
              </a:rPr>
              <a:t>SoC</a:t>
            </a:r>
            <a:r>
              <a:rPr lang="en-US" sz="1600" dirty="0" smtClean="0">
                <a:hlinkClick r:id="rId5"/>
              </a:rPr>
              <a:t> Design</a:t>
            </a:r>
            <a:endParaRPr lang="en-US" sz="1600" dirty="0"/>
          </a:p>
        </p:txBody>
      </p:sp>
    </p:spTree>
    <p:extLst>
      <p:ext uri="{BB962C8B-B14F-4D97-AF65-F5344CB8AC3E}">
        <p14:creationId xmlns:p14="http://schemas.microsoft.com/office/powerpoint/2010/main" val="3182690907"/>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6" y="-1"/>
            <a:ext cx="12195650" cy="6858001"/>
          </a:xfrm>
          <a:prstGeom prst="rect">
            <a:avLst/>
          </a:prstGeom>
          <a:effectLst>
            <a:outerShdw blurRad="50800" dist="50800" dir="5400000" algn="ctr" rotWithShape="0">
              <a:srgbClr val="000000">
                <a:alpha val="29000"/>
              </a:srgbClr>
            </a:outerShdw>
          </a:effectLst>
        </p:spPr>
      </p:pic>
      <p:sp>
        <p:nvSpPr>
          <p:cNvPr id="6" name="Rectangle 5"/>
          <p:cNvSpPr/>
          <p:nvPr/>
        </p:nvSpPr>
        <p:spPr>
          <a:xfrm>
            <a:off x="1588" y="-1"/>
            <a:ext cx="12188824" cy="6858001"/>
          </a:xfrm>
          <a:prstGeom prst="rect">
            <a:avLst/>
          </a:prstGeom>
          <a:solidFill>
            <a:schemeClr val="bg1">
              <a:lumMod val="95000"/>
              <a:alpha val="60000"/>
            </a:schemeClr>
          </a:solidFill>
          <a:ln w="9525" cap="flat" cmpd="sng" algn="ctr">
            <a:solidFill>
              <a:schemeClr val="bg1"/>
            </a:solidFill>
            <a:prstDash val="solid"/>
          </a:ln>
          <a:effectLst/>
        </p:spPr>
        <p:txBody>
          <a:bodyPr rtlCol="0" anchor="ctr"/>
          <a:lstStyle/>
          <a:p>
            <a:pPr algn="ctr"/>
            <a:endParaRPr lang="en-US" kern="0">
              <a:solidFill>
                <a:srgbClr val="FFFFFF"/>
              </a:solidFill>
              <a:latin typeface="Tahoma"/>
            </a:endParaRPr>
          </a:p>
        </p:txBody>
      </p:sp>
      <p:sp>
        <p:nvSpPr>
          <p:cNvPr id="4" name="Content Placeholder 3"/>
          <p:cNvSpPr>
            <a:spLocks noGrp="1"/>
          </p:cNvSpPr>
          <p:nvPr>
            <p:ph idx="1"/>
          </p:nvPr>
        </p:nvSpPr>
        <p:spPr>
          <a:xfrm>
            <a:off x="1590" y="1481043"/>
            <a:ext cx="12188824" cy="5300757"/>
          </a:xfrm>
        </p:spPr>
        <p:txBody>
          <a:bodyPr/>
          <a:lstStyle/>
          <a:p>
            <a:r>
              <a:rPr lang="en-US" sz="3200" dirty="0"/>
              <a:t>Bosch needed big change to stay #1 in Automotive Safety</a:t>
            </a:r>
          </a:p>
          <a:p>
            <a:r>
              <a:rPr lang="en-US" sz="3200" dirty="0"/>
              <a:t>Started new subsidiary for Autonomous Driving</a:t>
            </a:r>
          </a:p>
          <a:p>
            <a:r>
              <a:rPr lang="en-US" sz="3200" dirty="0"/>
              <a:t>Decided HLS * lack of resources *quickly react to changes </a:t>
            </a:r>
          </a:p>
          <a:p>
            <a:r>
              <a:rPr lang="en-US" sz="3200" dirty="0"/>
              <a:t>Mentor worked as key partner with a focus on success </a:t>
            </a:r>
          </a:p>
          <a:p>
            <a:r>
              <a:rPr lang="en-US" sz="3200" b="1" dirty="0"/>
              <a:t>Result - Catapult HLS success on time first IP deliverable</a:t>
            </a:r>
          </a:p>
          <a:p>
            <a:r>
              <a:rPr lang="en-US" sz="3200" dirty="0" smtClean="0"/>
              <a:t>Delivered new designs ahead of schedule in 7 months with evolving specifications; improved quality over RTL</a:t>
            </a:r>
            <a:endParaRPr lang="en-US" sz="3200" dirty="0"/>
          </a:p>
        </p:txBody>
      </p:sp>
      <p:sp>
        <p:nvSpPr>
          <p:cNvPr id="2" name="Title 1"/>
          <p:cNvSpPr>
            <a:spLocks noGrp="1"/>
          </p:cNvSpPr>
          <p:nvPr>
            <p:ph type="title"/>
          </p:nvPr>
        </p:nvSpPr>
        <p:spPr/>
        <p:txBody>
          <a:bodyPr>
            <a:normAutofit/>
          </a:bodyPr>
          <a:lstStyle/>
          <a:p>
            <a:r>
              <a:rPr lang="en-US" dirty="0" smtClean="0"/>
              <a:t>Bosch Automotive Catapult Success</a:t>
            </a:r>
            <a:endParaRPr lang="en-US"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29801" y="349714"/>
            <a:ext cx="1829217" cy="431898"/>
          </a:xfrm>
          <a:prstGeom prst="rect">
            <a:avLst/>
          </a:prstGeom>
        </p:spPr>
      </p:pic>
      <p:sp>
        <p:nvSpPr>
          <p:cNvPr id="7" name="Rectangle 6"/>
          <p:cNvSpPr/>
          <p:nvPr/>
        </p:nvSpPr>
        <p:spPr>
          <a:xfrm>
            <a:off x="1589" y="1131980"/>
            <a:ext cx="12188825" cy="54055"/>
          </a:xfrm>
          <a:prstGeom prst="rect">
            <a:avLst/>
          </a:prstGeom>
          <a:solidFill>
            <a:srgbClr val="3769AC"/>
          </a:solidFill>
          <a:ln w="9525" cap="flat" cmpd="sng" algn="ctr">
            <a:solidFill>
              <a:srgbClr val="3769AC"/>
            </a:solidFill>
            <a:prstDash val="solid"/>
          </a:ln>
          <a:effectLst/>
        </p:spPr>
        <p:txBody>
          <a:bodyPr rtlCol="0" anchor="ctr"/>
          <a:lstStyle/>
          <a:p>
            <a:pPr algn="ctr"/>
            <a:endParaRPr lang="en-US" kern="0">
              <a:solidFill>
                <a:srgbClr val="FFFFFF"/>
              </a:solidFill>
              <a:latin typeface="Tahoma"/>
            </a:endParaRPr>
          </a:p>
        </p:txBody>
      </p:sp>
      <p:sp>
        <p:nvSpPr>
          <p:cNvPr id="3" name="Footer Placeholder 2"/>
          <p:cNvSpPr>
            <a:spLocks noGrp="1"/>
          </p:cNvSpPr>
          <p:nvPr>
            <p:ph type="ftr" sz="quarter" idx="10"/>
          </p:nvPr>
        </p:nvSpPr>
        <p:spPr>
          <a:xfrm>
            <a:off x="7559024" y="6492875"/>
            <a:ext cx="4450068" cy="365125"/>
          </a:xfrm>
        </p:spPr>
        <p:txBody>
          <a:bodyPr/>
          <a:lstStyle/>
          <a:p>
            <a:r>
              <a:rPr lang="en-US" dirty="0" smtClean="0"/>
              <a:t>Using High-level Synthesis and Emulation to Rapidly Develop AI Algorithms in Hardware </a:t>
            </a:r>
            <a:endParaRPr lang="en-US" dirty="0"/>
          </a:p>
        </p:txBody>
      </p:sp>
      <p:sp>
        <p:nvSpPr>
          <p:cNvPr id="8" name="Slide Number Placeholder 7"/>
          <p:cNvSpPr>
            <a:spLocks noGrp="1"/>
          </p:cNvSpPr>
          <p:nvPr>
            <p:ph type="sldNum" sz="quarter" idx="11"/>
          </p:nvPr>
        </p:nvSpPr>
        <p:spPr/>
        <p:txBody>
          <a:bodyPr/>
          <a:lstStyle/>
          <a:p>
            <a:fld id="{B8EE6C0D-8D49-4EF2-B5AB-91C9339EB8BA}" type="slidenum">
              <a:rPr lang="en-US" smtClean="0"/>
              <a:pPr/>
              <a:t>28</a:t>
            </a:fld>
            <a:endParaRPr lang="en-US" dirty="0"/>
          </a:p>
        </p:txBody>
      </p:sp>
      <p:sp>
        <p:nvSpPr>
          <p:cNvPr id="10" name="TextBox 9"/>
          <p:cNvSpPr txBox="1"/>
          <p:nvPr/>
        </p:nvSpPr>
        <p:spPr>
          <a:xfrm>
            <a:off x="700311" y="6077513"/>
            <a:ext cx="10784555" cy="400110"/>
          </a:xfrm>
          <a:prstGeom prst="rect">
            <a:avLst/>
          </a:prstGeom>
          <a:noFill/>
        </p:spPr>
        <p:txBody>
          <a:bodyPr wrap="none" rtlCol="0">
            <a:spAutoFit/>
          </a:bodyPr>
          <a:lstStyle/>
          <a:p>
            <a:r>
              <a:rPr lang="en-US" sz="2000" dirty="0" smtClean="0">
                <a:hlinkClick r:id="rId5"/>
              </a:rPr>
              <a:t>BOSCH VISIONTEC Rapidly Brings New Automotive IP to Market using Catapult HLS Platform </a:t>
            </a:r>
            <a:endParaRPr lang="en-US" sz="2000" dirty="0"/>
          </a:p>
        </p:txBody>
      </p:sp>
    </p:spTree>
    <p:extLst>
      <p:ext uri="{BB962C8B-B14F-4D97-AF65-F5344CB8AC3E}">
        <p14:creationId xmlns:p14="http://schemas.microsoft.com/office/powerpoint/2010/main" val="1898665082"/>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3027" y="2757750"/>
            <a:ext cx="5257387" cy="2978989"/>
          </a:xfrm>
          <a:prstGeom prst="rect">
            <a:avLst/>
          </a:prstGeom>
        </p:spPr>
      </p:pic>
      <p:sp>
        <p:nvSpPr>
          <p:cNvPr id="2" name="Title 1"/>
          <p:cNvSpPr>
            <a:spLocks noGrp="1"/>
          </p:cNvSpPr>
          <p:nvPr>
            <p:ph type="title"/>
          </p:nvPr>
        </p:nvSpPr>
        <p:spPr>
          <a:xfrm>
            <a:off x="609601" y="131798"/>
            <a:ext cx="10972800" cy="1143000"/>
          </a:xfrm>
        </p:spPr>
        <p:txBody>
          <a:bodyPr>
            <a:normAutofit/>
          </a:bodyPr>
          <a:lstStyle/>
          <a:p>
            <a:r>
              <a:rPr lang="en-US" sz="4000" dirty="0" smtClean="0"/>
              <a:t>ST Imaging HLS Success for ISP (Automotive)</a:t>
            </a:r>
            <a:endParaRPr lang="en-US" sz="4000" dirty="0"/>
          </a:p>
        </p:txBody>
      </p:sp>
      <p:sp>
        <p:nvSpPr>
          <p:cNvPr id="3" name="Content Placeholder 2"/>
          <p:cNvSpPr>
            <a:spLocks noGrp="1"/>
          </p:cNvSpPr>
          <p:nvPr>
            <p:ph idx="1"/>
          </p:nvPr>
        </p:nvSpPr>
        <p:spPr>
          <a:xfrm>
            <a:off x="30165" y="1051586"/>
            <a:ext cx="12188825" cy="5304765"/>
          </a:xfrm>
        </p:spPr>
        <p:txBody>
          <a:bodyPr/>
          <a:lstStyle/>
          <a:p>
            <a:r>
              <a:rPr lang="en-US" sz="2400" dirty="0"/>
              <a:t>To date created </a:t>
            </a:r>
            <a:r>
              <a:rPr lang="en-US" sz="2400" dirty="0">
                <a:solidFill>
                  <a:schemeClr val="accent1">
                    <a:lumMod val="75000"/>
                  </a:schemeClr>
                </a:solidFill>
              </a:rPr>
              <a:t>50+ Image Processing IPs using HLS </a:t>
            </a:r>
            <a:r>
              <a:rPr lang="en-US" sz="2400" dirty="0"/>
              <a:t>Imaging Template</a:t>
            </a:r>
          </a:p>
          <a:p>
            <a:pPr lvl="3"/>
            <a:endParaRPr lang="en-US" sz="1400" dirty="0"/>
          </a:p>
          <a:p>
            <a:r>
              <a:rPr lang="en-US" sz="2400" dirty="0"/>
              <a:t>Why they use HLS and Catapult (their words)</a:t>
            </a:r>
          </a:p>
          <a:p>
            <a:pPr lvl="1"/>
            <a:r>
              <a:rPr lang="en-US" sz="2000" dirty="0"/>
              <a:t>Increase IP value</a:t>
            </a:r>
          </a:p>
          <a:p>
            <a:pPr lvl="1"/>
            <a:r>
              <a:rPr lang="en-US" sz="2000" dirty="0"/>
              <a:t>Improve IP performance versus power &amp; area</a:t>
            </a:r>
          </a:p>
          <a:p>
            <a:pPr lvl="1"/>
            <a:r>
              <a:rPr lang="en-US" sz="2000" dirty="0"/>
              <a:t>Reduce project </a:t>
            </a:r>
            <a:r>
              <a:rPr lang="en-US" sz="2000" dirty="0" smtClean="0"/>
              <a:t>cost</a:t>
            </a:r>
            <a:endParaRPr lang="en-US" sz="1400" dirty="0"/>
          </a:p>
          <a:p>
            <a:r>
              <a:rPr lang="en-US" sz="2400" dirty="0"/>
              <a:t>Experience with HLS</a:t>
            </a:r>
          </a:p>
          <a:p>
            <a:pPr lvl="1"/>
            <a:r>
              <a:rPr lang="en-US" sz="1900" dirty="0"/>
              <a:t>Less code to write and debug</a:t>
            </a:r>
          </a:p>
          <a:p>
            <a:pPr lvl="1"/>
            <a:r>
              <a:rPr lang="en-US" sz="1900" dirty="0"/>
              <a:t>Fast integration of new features</a:t>
            </a:r>
          </a:p>
          <a:p>
            <a:pPr lvl="1"/>
            <a:r>
              <a:rPr lang="en-US" sz="1900" dirty="0"/>
              <a:t>Algorithm and architecture exploration possible</a:t>
            </a:r>
          </a:p>
          <a:p>
            <a:pPr lvl="1"/>
            <a:r>
              <a:rPr lang="en-US" sz="1900" dirty="0"/>
              <a:t>Fast Verification using C</a:t>
            </a:r>
            <a:r>
              <a:rPr lang="en-US" sz="1900" dirty="0" smtClean="0"/>
              <a:t>++</a:t>
            </a:r>
            <a:endParaRPr lang="en-US" sz="1300" dirty="0"/>
          </a:p>
          <a:p>
            <a:r>
              <a:rPr lang="en-US" sz="2400" dirty="0" smtClean="0"/>
              <a:t>On-Demand Webinar </a:t>
            </a:r>
            <a:r>
              <a:rPr lang="en-US" sz="2400" dirty="0"/>
              <a:t>and White </a:t>
            </a:r>
            <a:r>
              <a:rPr lang="en-US" sz="2400" dirty="0" smtClean="0"/>
              <a:t>Paper</a:t>
            </a:r>
          </a:p>
          <a:p>
            <a:endParaRPr lang="en-US" sz="2400" dirty="0">
              <a:hlinkClick r:id="rId4"/>
            </a:endParaRPr>
          </a:p>
        </p:txBody>
      </p:sp>
      <p:sp>
        <p:nvSpPr>
          <p:cNvPr id="4" name="Footer Placeholder 3"/>
          <p:cNvSpPr>
            <a:spLocks noGrp="1"/>
          </p:cNvSpPr>
          <p:nvPr>
            <p:ph type="ftr" sz="quarter" idx="10"/>
          </p:nvPr>
        </p:nvSpPr>
        <p:spPr>
          <a:xfrm>
            <a:off x="1506010" y="6359527"/>
            <a:ext cx="3169922" cy="365125"/>
          </a:xfrm>
        </p:spPr>
        <p:txBody>
          <a:bodyPr/>
          <a:lstStyle/>
          <a:p>
            <a:r>
              <a:rPr lang="en-US" dirty="0" smtClean="0"/>
              <a:t>Using High-level Synthesis and Emulation to Rapidly Develop AI Algorithms in Hardware </a:t>
            </a:r>
            <a:endParaRPr lang="en-US" dirty="0"/>
          </a:p>
        </p:txBody>
      </p:sp>
      <p:sp>
        <p:nvSpPr>
          <p:cNvPr id="5" name="Slide Number Placeholder 4"/>
          <p:cNvSpPr>
            <a:spLocks noGrp="1"/>
          </p:cNvSpPr>
          <p:nvPr>
            <p:ph type="sldNum" sz="quarter" idx="11"/>
          </p:nvPr>
        </p:nvSpPr>
        <p:spPr>
          <a:xfrm>
            <a:off x="4358659" y="6452964"/>
            <a:ext cx="2946400" cy="365125"/>
          </a:xfrm>
        </p:spPr>
        <p:txBody>
          <a:bodyPr/>
          <a:lstStyle/>
          <a:p>
            <a:fld id="{B8EE6C0D-8D49-4EF2-B5AB-91C9339EB8BA}" type="slidenum">
              <a:rPr lang="en-US" smtClean="0"/>
              <a:pPr/>
              <a:t>29</a:t>
            </a:fld>
            <a:endParaRPr lang="en-US" dirty="0"/>
          </a:p>
        </p:txBody>
      </p:sp>
      <p:sp>
        <p:nvSpPr>
          <p:cNvPr id="7" name="AutoShape 2" descr="Image result for stmicroelectronics (stm) logo"/>
          <p:cNvSpPr>
            <a:spLocks noChangeAspect="1" noChangeArrowheads="1"/>
          </p:cNvSpPr>
          <p:nvPr/>
        </p:nvSpPr>
        <p:spPr bwMode="auto">
          <a:xfrm>
            <a:off x="157163"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p:cNvPicPr>
            <a:picLocks noChangeAspect="1"/>
          </p:cNvPicPr>
          <p:nvPr/>
        </p:nvPicPr>
        <p:blipFill>
          <a:blip r:embed="rId5"/>
          <a:stretch>
            <a:fillRect/>
          </a:stretch>
        </p:blipFill>
        <p:spPr>
          <a:xfrm>
            <a:off x="9296401" y="1676400"/>
            <a:ext cx="1871663" cy="1371600"/>
          </a:xfrm>
          <a:prstGeom prst="rect">
            <a:avLst/>
          </a:prstGeom>
        </p:spPr>
      </p:pic>
      <p:sp>
        <p:nvSpPr>
          <p:cNvPr id="9" name="TextBox 8"/>
          <p:cNvSpPr txBox="1"/>
          <p:nvPr/>
        </p:nvSpPr>
        <p:spPr>
          <a:xfrm>
            <a:off x="157163" y="5677213"/>
            <a:ext cx="9037539" cy="338554"/>
          </a:xfrm>
          <a:prstGeom prst="rect">
            <a:avLst/>
          </a:prstGeom>
          <a:noFill/>
        </p:spPr>
        <p:txBody>
          <a:bodyPr wrap="none" rtlCol="0">
            <a:spAutoFit/>
          </a:bodyPr>
          <a:lstStyle/>
          <a:p>
            <a:r>
              <a:rPr lang="en-US" sz="1600" i="1" dirty="0">
                <a:solidFill>
                  <a:schemeClr val="accent1">
                    <a:lumMod val="50000"/>
                  </a:schemeClr>
                </a:solidFill>
                <a:hlinkClick r:id="rId4"/>
              </a:rPr>
              <a:t>STMicroelectronics Quickly Brings Automotive Image Signal Processing to Market with High-Level Synthesis</a:t>
            </a:r>
            <a:endParaRPr lang="en-US" sz="1600" i="1" dirty="0">
              <a:solidFill>
                <a:schemeClr val="accent1">
                  <a:lumMod val="50000"/>
                </a:schemeClr>
              </a:solidFill>
            </a:endParaRPr>
          </a:p>
        </p:txBody>
      </p:sp>
    </p:spTree>
    <p:extLst>
      <p:ext uri="{BB962C8B-B14F-4D97-AF65-F5344CB8AC3E}">
        <p14:creationId xmlns:p14="http://schemas.microsoft.com/office/powerpoint/2010/main" val="39642975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Convolutional Neural Networks: Training vs Inferencing (Embedded AI)</a:t>
            </a:r>
            <a:endParaRPr lang="en-US" sz="3600" dirty="0"/>
          </a:p>
        </p:txBody>
      </p:sp>
      <p:sp>
        <p:nvSpPr>
          <p:cNvPr id="4" name="Content Placeholder 3"/>
          <p:cNvSpPr>
            <a:spLocks noGrp="1"/>
          </p:cNvSpPr>
          <p:nvPr>
            <p:ph sz="half" idx="1"/>
          </p:nvPr>
        </p:nvSpPr>
        <p:spPr>
          <a:xfrm>
            <a:off x="0" y="3176662"/>
            <a:ext cx="12051586" cy="769489"/>
          </a:xfrm>
        </p:spPr>
        <p:txBody>
          <a:bodyPr/>
          <a:lstStyle/>
          <a:p>
            <a:r>
              <a:rPr lang="en-US" sz="2400" dirty="0" smtClean="0"/>
              <a:t>Very large datasets and memory,  CPU/GPU farms,  floating point required</a:t>
            </a:r>
            <a:endParaRPr lang="en-US" sz="2400" dirty="0"/>
          </a:p>
        </p:txBody>
      </p:sp>
      <p:sp>
        <p:nvSpPr>
          <p:cNvPr id="5" name="Content Placeholder 4"/>
          <p:cNvSpPr>
            <a:spLocks noGrp="1"/>
          </p:cNvSpPr>
          <p:nvPr>
            <p:ph sz="half" idx="12"/>
          </p:nvPr>
        </p:nvSpPr>
        <p:spPr>
          <a:xfrm>
            <a:off x="0" y="4970697"/>
            <a:ext cx="12051586" cy="1181788"/>
          </a:xfrm>
        </p:spPr>
        <p:txBody>
          <a:bodyPr/>
          <a:lstStyle/>
          <a:p>
            <a:pPr marL="342900" indent="-342900" algn="l">
              <a:buFont typeface="Arial" panose="020B0604020202020204" pitchFamily="34" charset="0"/>
              <a:buChar char="•"/>
            </a:pPr>
            <a:r>
              <a:rPr lang="en-US" sz="2400" smtClean="0">
                <a:solidFill>
                  <a:schemeClr val="tx1"/>
                </a:solidFill>
              </a:rPr>
              <a:t>Uses data from trained network, end system often has real-time requirements, can go to FPGA/ASIC and dedicated HW, can be reduced to fixed point, can implement low-power</a:t>
            </a:r>
            <a:endParaRPr lang="en-US" sz="2400" dirty="0" smtClean="0">
              <a:solidFill>
                <a:schemeClr val="tx1"/>
              </a:solidFill>
            </a:endParaRPr>
          </a:p>
        </p:txBody>
      </p:sp>
      <p:pic>
        <p:nvPicPr>
          <p:cNvPr id="6" name="Picture 5"/>
          <p:cNvPicPr>
            <a:picLocks noChangeAspect="1"/>
          </p:cNvPicPr>
          <p:nvPr/>
        </p:nvPicPr>
        <p:blipFill>
          <a:blip r:embed="rId3"/>
          <a:stretch>
            <a:fillRect/>
          </a:stretch>
        </p:blipFill>
        <p:spPr>
          <a:xfrm>
            <a:off x="2041828" y="1538916"/>
            <a:ext cx="6311062" cy="1509262"/>
          </a:xfrm>
          <a:prstGeom prst="rect">
            <a:avLst/>
          </a:prstGeom>
        </p:spPr>
      </p:pic>
      <p:pic>
        <p:nvPicPr>
          <p:cNvPr id="7" name="Picture 6"/>
          <p:cNvPicPr>
            <a:picLocks noChangeAspect="1"/>
          </p:cNvPicPr>
          <p:nvPr/>
        </p:nvPicPr>
        <p:blipFill>
          <a:blip r:embed="rId4"/>
          <a:stretch>
            <a:fillRect/>
          </a:stretch>
        </p:blipFill>
        <p:spPr>
          <a:xfrm>
            <a:off x="2041828" y="3720442"/>
            <a:ext cx="5791414" cy="1263021"/>
          </a:xfrm>
          <a:prstGeom prst="rect">
            <a:avLst/>
          </a:prstGeom>
        </p:spPr>
      </p:pic>
      <p:sp>
        <p:nvSpPr>
          <p:cNvPr id="8" name="Footer Placeholder 7"/>
          <p:cNvSpPr>
            <a:spLocks noGrp="1"/>
          </p:cNvSpPr>
          <p:nvPr>
            <p:ph type="ftr" sz="quarter" idx="10"/>
          </p:nvPr>
        </p:nvSpPr>
        <p:spPr>
          <a:xfrm>
            <a:off x="1798367" y="6357939"/>
            <a:ext cx="3261361" cy="365125"/>
          </a:xfrm>
        </p:spPr>
        <p:txBody>
          <a:bodyPr/>
          <a:lstStyle/>
          <a:p>
            <a:r>
              <a:rPr lang="en-US" dirty="0" smtClean="0"/>
              <a:t>Using High-level Synthesis and Emulation to Rapidly Develop AI Algorithms in Hardware </a:t>
            </a:r>
            <a:endParaRPr lang="en-US" dirty="0"/>
          </a:p>
        </p:txBody>
      </p:sp>
      <p:sp>
        <p:nvSpPr>
          <p:cNvPr id="9" name="Slide Number Placeholder 8"/>
          <p:cNvSpPr>
            <a:spLocks noGrp="1"/>
          </p:cNvSpPr>
          <p:nvPr>
            <p:ph type="sldNum" sz="quarter" idx="11"/>
          </p:nvPr>
        </p:nvSpPr>
        <p:spPr>
          <a:xfrm>
            <a:off x="4450098" y="6492875"/>
            <a:ext cx="2946400" cy="365125"/>
          </a:xfrm>
        </p:spPr>
        <p:txBody>
          <a:bodyPr/>
          <a:lstStyle/>
          <a:p>
            <a:fld id="{9243CB3A-8434-40A5-AD43-7D8D051A8891}" type="slidenum">
              <a:rPr lang="en-US" smtClean="0"/>
              <a:t>3</a:t>
            </a:fld>
            <a:endParaRPr lang="en-US" dirty="0"/>
          </a:p>
        </p:txBody>
      </p:sp>
      <p:sp>
        <p:nvSpPr>
          <p:cNvPr id="10" name="TextBox 9"/>
          <p:cNvSpPr txBox="1"/>
          <p:nvPr/>
        </p:nvSpPr>
        <p:spPr>
          <a:xfrm>
            <a:off x="9737528" y="3886195"/>
            <a:ext cx="1828780" cy="1015663"/>
          </a:xfrm>
          <a:prstGeom prst="rect">
            <a:avLst/>
          </a:prstGeom>
          <a:solidFill>
            <a:schemeClr val="tx2">
              <a:lumMod val="20000"/>
              <a:lumOff val="80000"/>
            </a:schemeClr>
          </a:solidFill>
          <a:ln>
            <a:solidFill>
              <a:schemeClr val="tx2">
                <a:lumMod val="60000"/>
                <a:lumOff val="40000"/>
              </a:schemeClr>
            </a:solidFill>
          </a:ln>
        </p:spPr>
        <p:txBody>
          <a:bodyPr wrap="square" rtlCol="0">
            <a:spAutoFit/>
          </a:bodyPr>
          <a:lstStyle/>
          <a:p>
            <a:pPr algn="ctr"/>
            <a:r>
              <a:rPr lang="en-US" sz="2000" dirty="0" smtClean="0">
                <a:solidFill>
                  <a:schemeClr val="accent1">
                    <a:lumMod val="75000"/>
                  </a:schemeClr>
                </a:solidFill>
              </a:rPr>
              <a:t>Catapult High-level Synthesis (HLS) fits here</a:t>
            </a:r>
            <a:endParaRPr lang="en-US" sz="2400" dirty="0">
              <a:solidFill>
                <a:schemeClr val="accent1">
                  <a:lumMod val="75000"/>
                </a:schemeClr>
              </a:solidFill>
            </a:endParaRPr>
          </a:p>
        </p:txBody>
      </p:sp>
    </p:spTree>
    <p:extLst>
      <p:ext uri="{BB962C8B-B14F-4D97-AF65-F5344CB8AC3E}">
        <p14:creationId xmlns:p14="http://schemas.microsoft.com/office/powerpoint/2010/main" val="11015264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Mentor Automotive DRS360 Using Catapult for Both Computer Vision and Neural Networking Acceleration</a:t>
            </a:r>
            <a:endParaRPr lang="en-US" sz="3600" dirty="0"/>
          </a:p>
        </p:txBody>
      </p:sp>
      <p:sp>
        <p:nvSpPr>
          <p:cNvPr id="4" name="Footer Placeholder 3"/>
          <p:cNvSpPr>
            <a:spLocks noGrp="1"/>
          </p:cNvSpPr>
          <p:nvPr>
            <p:ph type="ftr" sz="quarter" idx="10"/>
          </p:nvPr>
        </p:nvSpPr>
        <p:spPr>
          <a:xfrm>
            <a:off x="1424667" y="6445213"/>
            <a:ext cx="3901434" cy="365125"/>
          </a:xfrm>
        </p:spPr>
        <p:txBody>
          <a:bodyPr/>
          <a:lstStyle/>
          <a:p>
            <a:r>
              <a:rPr lang="en-US" dirty="0" smtClean="0"/>
              <a:t>Using High-level Synthesis and Emulation to Rapidly Develop AI Algorithms in Hardware </a:t>
            </a:r>
            <a:endParaRPr lang="en-US" dirty="0"/>
          </a:p>
        </p:txBody>
      </p:sp>
      <p:sp>
        <p:nvSpPr>
          <p:cNvPr id="5" name="Slide Number Placeholder 4"/>
          <p:cNvSpPr>
            <a:spLocks noGrp="1"/>
          </p:cNvSpPr>
          <p:nvPr>
            <p:ph type="sldNum" sz="quarter" idx="11"/>
          </p:nvPr>
        </p:nvSpPr>
        <p:spPr>
          <a:xfrm>
            <a:off x="4425374" y="6492875"/>
            <a:ext cx="2946400" cy="365125"/>
          </a:xfrm>
        </p:spPr>
        <p:txBody>
          <a:bodyPr/>
          <a:lstStyle/>
          <a:p>
            <a:fld id="{9243CB3A-8434-40A5-AD43-7D8D051A8891}" type="slidenum">
              <a:rPr lang="en-US" smtClean="0"/>
              <a:t>30</a:t>
            </a:fld>
            <a:endParaRPr lang="en-US" dirty="0"/>
          </a:p>
        </p:txBody>
      </p:sp>
      <p:grpSp>
        <p:nvGrpSpPr>
          <p:cNvPr id="6" name="Group 5"/>
          <p:cNvGrpSpPr/>
          <p:nvPr/>
        </p:nvGrpSpPr>
        <p:grpSpPr>
          <a:xfrm>
            <a:off x="371680" y="1788324"/>
            <a:ext cx="5433848" cy="1571037"/>
            <a:chOff x="212307" y="1368297"/>
            <a:chExt cx="8581338" cy="2277396"/>
          </a:xfrm>
        </p:grpSpPr>
        <p:sp>
          <p:nvSpPr>
            <p:cNvPr id="7" name="Right Arrow 26"/>
            <p:cNvSpPr/>
            <p:nvPr/>
          </p:nvSpPr>
          <p:spPr>
            <a:xfrm>
              <a:off x="1050968" y="1451028"/>
              <a:ext cx="403826" cy="9974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prstClr val="white"/>
                </a:solidFill>
              </a:endParaRPr>
            </a:p>
          </p:txBody>
        </p:sp>
        <p:sp>
          <p:nvSpPr>
            <p:cNvPr id="8" name="Right Arrow 26"/>
            <p:cNvSpPr/>
            <p:nvPr/>
          </p:nvSpPr>
          <p:spPr>
            <a:xfrm>
              <a:off x="1050968" y="2157095"/>
              <a:ext cx="403826" cy="9974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prstClr val="white"/>
                </a:solidFill>
              </a:endParaRPr>
            </a:p>
          </p:txBody>
        </p:sp>
        <p:sp>
          <p:nvSpPr>
            <p:cNvPr id="9" name="Right Arrow 26"/>
            <p:cNvSpPr/>
            <p:nvPr/>
          </p:nvSpPr>
          <p:spPr>
            <a:xfrm>
              <a:off x="1050968" y="2513799"/>
              <a:ext cx="403826" cy="9974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prstClr val="white"/>
                </a:solidFill>
              </a:endParaRPr>
            </a:p>
          </p:txBody>
        </p:sp>
        <p:sp>
          <p:nvSpPr>
            <p:cNvPr id="10" name="Right Arrow 9"/>
            <p:cNvSpPr/>
            <p:nvPr/>
          </p:nvSpPr>
          <p:spPr>
            <a:xfrm>
              <a:off x="1050968" y="1797763"/>
              <a:ext cx="403826" cy="9974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prstClr val="white"/>
                </a:solidFill>
              </a:endParaRPr>
            </a:p>
          </p:txBody>
        </p:sp>
        <p:sp>
          <p:nvSpPr>
            <p:cNvPr id="11" name="Rectangle 10"/>
            <p:cNvSpPr/>
            <p:nvPr/>
          </p:nvSpPr>
          <p:spPr>
            <a:xfrm>
              <a:off x="1463759" y="1376419"/>
              <a:ext cx="1596073" cy="1310784"/>
            </a:xfrm>
            <a:prstGeom prst="rect">
              <a:avLst/>
            </a:prstGeom>
            <a:solidFill>
              <a:srgbClr val="9BBB59"/>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dirty="0">
                  <a:solidFill>
                    <a:prstClr val="black"/>
                  </a:solidFill>
                </a:rPr>
                <a:t>Sensor </a:t>
              </a:r>
              <a:r>
                <a:rPr lang="en-US" sz="1100" dirty="0">
                  <a:solidFill>
                    <a:prstClr val="black"/>
                  </a:solidFill>
                </a:rPr>
                <a:t>Event</a:t>
              </a:r>
              <a:r>
                <a:rPr lang="en-US" sz="1200" dirty="0">
                  <a:solidFill>
                    <a:prstClr val="black"/>
                  </a:solidFill>
                </a:rPr>
                <a:t> Detection and Fusion</a:t>
              </a:r>
            </a:p>
          </p:txBody>
        </p:sp>
        <p:sp>
          <p:nvSpPr>
            <p:cNvPr id="12" name="Rectangle 11"/>
            <p:cNvSpPr/>
            <p:nvPr/>
          </p:nvSpPr>
          <p:spPr>
            <a:xfrm>
              <a:off x="3374120" y="1381779"/>
              <a:ext cx="1597752" cy="1310784"/>
            </a:xfrm>
            <a:prstGeom prst="rect">
              <a:avLst/>
            </a:prstGeom>
            <a:solidFill>
              <a:srgbClr val="9BBB59"/>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dirty="0">
                  <a:solidFill>
                    <a:prstClr val="black"/>
                  </a:solidFill>
                </a:rPr>
                <a:t>Semantic Perception</a:t>
              </a:r>
            </a:p>
          </p:txBody>
        </p:sp>
        <p:sp>
          <p:nvSpPr>
            <p:cNvPr id="13" name="Down Arrow 15"/>
            <p:cNvSpPr/>
            <p:nvPr/>
          </p:nvSpPr>
          <p:spPr>
            <a:xfrm rot="16200000">
              <a:off x="3100193" y="1848911"/>
              <a:ext cx="242010" cy="28108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prstClr val="white"/>
                </a:solidFill>
              </a:endParaRPr>
            </a:p>
          </p:txBody>
        </p:sp>
        <p:sp>
          <p:nvSpPr>
            <p:cNvPr id="14" name="Rectangle 13"/>
            <p:cNvSpPr/>
            <p:nvPr/>
          </p:nvSpPr>
          <p:spPr>
            <a:xfrm>
              <a:off x="5277266" y="1368297"/>
              <a:ext cx="1598990" cy="1318771"/>
            </a:xfrm>
            <a:prstGeom prst="rect">
              <a:avLst/>
            </a:prstGeom>
            <a:gradFill>
              <a:gsLst>
                <a:gs pos="0">
                  <a:srgbClr val="0077D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prstClr val="white"/>
                  </a:solidFill>
                </a:rPr>
                <a:t>Localization</a:t>
              </a:r>
            </a:p>
          </p:txBody>
        </p:sp>
        <p:sp>
          <p:nvSpPr>
            <p:cNvPr id="15" name="Down Arrow 15"/>
            <p:cNvSpPr/>
            <p:nvPr/>
          </p:nvSpPr>
          <p:spPr>
            <a:xfrm>
              <a:off x="7870470" y="2687861"/>
              <a:ext cx="242010" cy="42488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prstClr val="white"/>
                </a:solidFill>
              </a:endParaRPr>
            </a:p>
          </p:txBody>
        </p:sp>
        <p:sp>
          <p:nvSpPr>
            <p:cNvPr id="16" name="Rectangle 15"/>
            <p:cNvSpPr/>
            <p:nvPr/>
          </p:nvSpPr>
          <p:spPr>
            <a:xfrm>
              <a:off x="7189306" y="1381779"/>
              <a:ext cx="1604339" cy="1310784"/>
            </a:xfrm>
            <a:prstGeom prst="rect">
              <a:avLst/>
            </a:prstGeom>
            <a:gradFill>
              <a:gsLst>
                <a:gs pos="0">
                  <a:srgbClr val="0077D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prstClr val="white"/>
                  </a:solidFill>
                </a:rPr>
                <a:t>Situational Awareness</a:t>
              </a:r>
            </a:p>
          </p:txBody>
        </p:sp>
        <p:sp>
          <p:nvSpPr>
            <p:cNvPr id="17" name="Rectangle 16"/>
            <p:cNvSpPr/>
            <p:nvPr/>
          </p:nvSpPr>
          <p:spPr>
            <a:xfrm>
              <a:off x="7189307" y="3112741"/>
              <a:ext cx="1604338" cy="532952"/>
            </a:xfrm>
            <a:prstGeom prst="rect">
              <a:avLst/>
            </a:prstGeom>
            <a:gradFill>
              <a:gsLst>
                <a:gs pos="0">
                  <a:srgbClr val="0077D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prstClr val="white"/>
                  </a:solidFill>
                </a:rPr>
                <a:t>Path Planning</a:t>
              </a:r>
            </a:p>
          </p:txBody>
        </p:sp>
        <p:sp>
          <p:nvSpPr>
            <p:cNvPr id="18" name="Down Arrow 15"/>
            <p:cNvSpPr/>
            <p:nvPr/>
          </p:nvSpPr>
          <p:spPr>
            <a:xfrm rot="5400000">
              <a:off x="6906575" y="3238673"/>
              <a:ext cx="242010" cy="28108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prstClr val="white"/>
                </a:solidFill>
              </a:endParaRPr>
            </a:p>
          </p:txBody>
        </p:sp>
        <p:sp>
          <p:nvSpPr>
            <p:cNvPr id="19" name="Rectangle 23"/>
            <p:cNvSpPr/>
            <p:nvPr/>
          </p:nvSpPr>
          <p:spPr>
            <a:xfrm>
              <a:off x="222552" y="1727923"/>
              <a:ext cx="837093" cy="25831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prstClr val="white"/>
                  </a:solidFill>
                </a:rPr>
                <a:t>Radar</a:t>
              </a:r>
            </a:p>
          </p:txBody>
        </p:sp>
        <p:sp>
          <p:nvSpPr>
            <p:cNvPr id="20" name="Rectangle 23"/>
            <p:cNvSpPr/>
            <p:nvPr/>
          </p:nvSpPr>
          <p:spPr>
            <a:xfrm>
              <a:off x="212307" y="2089859"/>
              <a:ext cx="837094" cy="246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prstClr val="white"/>
                  </a:solidFill>
                </a:rPr>
                <a:t>Lidar </a:t>
              </a:r>
            </a:p>
          </p:txBody>
        </p:sp>
        <p:sp>
          <p:nvSpPr>
            <p:cNvPr id="21" name="Rectangle 20"/>
            <p:cNvSpPr/>
            <p:nvPr/>
          </p:nvSpPr>
          <p:spPr>
            <a:xfrm>
              <a:off x="220073" y="1380428"/>
              <a:ext cx="837093" cy="2438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prstClr val="white"/>
                  </a:solidFill>
                </a:rPr>
                <a:t>Camera</a:t>
              </a:r>
            </a:p>
          </p:txBody>
        </p:sp>
        <p:sp>
          <p:nvSpPr>
            <p:cNvPr id="22" name="Rectangle 23"/>
            <p:cNvSpPr/>
            <p:nvPr/>
          </p:nvSpPr>
          <p:spPr>
            <a:xfrm>
              <a:off x="220073" y="2440277"/>
              <a:ext cx="837094" cy="246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prstClr val="white"/>
                  </a:solidFill>
                </a:rPr>
                <a:t>Sensor</a:t>
              </a:r>
              <a:r>
                <a:rPr lang="en-US" sz="1000" dirty="0">
                  <a:solidFill>
                    <a:prstClr val="white"/>
                  </a:solidFill>
                </a:rPr>
                <a:t> </a:t>
              </a:r>
            </a:p>
          </p:txBody>
        </p:sp>
        <p:sp>
          <p:nvSpPr>
            <p:cNvPr id="23" name="Rectangle 22"/>
            <p:cNvSpPr/>
            <p:nvPr/>
          </p:nvSpPr>
          <p:spPr>
            <a:xfrm>
              <a:off x="5277267" y="3112456"/>
              <a:ext cx="1587980" cy="532952"/>
            </a:xfrm>
            <a:prstGeom prst="rect">
              <a:avLst/>
            </a:prstGeom>
            <a:gradFill>
              <a:gsLst>
                <a:gs pos="0">
                  <a:srgbClr val="0077D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000" dirty="0" err="1">
                  <a:solidFill>
                    <a:prstClr val="white"/>
                  </a:solidFill>
                </a:rPr>
                <a:t>Actuator</a:t>
              </a:r>
              <a:r>
                <a:rPr lang="de-DE" sz="1000" dirty="0">
                  <a:solidFill>
                    <a:prstClr val="white"/>
                  </a:solidFill>
                </a:rPr>
                <a:t> Control</a:t>
              </a:r>
              <a:endParaRPr lang="en-US" sz="1000" dirty="0">
                <a:solidFill>
                  <a:prstClr val="white"/>
                </a:solidFill>
              </a:endParaRPr>
            </a:p>
          </p:txBody>
        </p:sp>
        <p:sp>
          <p:nvSpPr>
            <p:cNvPr id="24" name="Down Arrow 15"/>
            <p:cNvSpPr/>
            <p:nvPr/>
          </p:nvSpPr>
          <p:spPr>
            <a:xfrm rot="16200000">
              <a:off x="4995274" y="1838512"/>
              <a:ext cx="242010" cy="28108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prstClr val="white"/>
                </a:solidFill>
              </a:endParaRPr>
            </a:p>
          </p:txBody>
        </p:sp>
        <p:sp>
          <p:nvSpPr>
            <p:cNvPr id="25" name="Down Arrow 15"/>
            <p:cNvSpPr/>
            <p:nvPr/>
          </p:nvSpPr>
          <p:spPr>
            <a:xfrm rot="16200000">
              <a:off x="6906575" y="1845689"/>
              <a:ext cx="242010" cy="28108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prstClr val="white"/>
                </a:solidFill>
              </a:endParaRPr>
            </a:p>
          </p:txBody>
        </p:sp>
      </p:grpSp>
      <p:sp>
        <p:nvSpPr>
          <p:cNvPr id="27" name="Content Placeholder 26"/>
          <p:cNvSpPr>
            <a:spLocks noGrp="1"/>
          </p:cNvSpPr>
          <p:nvPr>
            <p:ph idx="1"/>
          </p:nvPr>
        </p:nvSpPr>
        <p:spPr>
          <a:xfrm>
            <a:off x="6033339" y="1579950"/>
            <a:ext cx="6192097" cy="5035296"/>
          </a:xfrm>
        </p:spPr>
        <p:txBody>
          <a:bodyPr/>
          <a:lstStyle/>
          <a:p>
            <a:r>
              <a:rPr lang="en-US" sz="2400" dirty="0" err="1"/>
              <a:t>CatapultC</a:t>
            </a:r>
            <a:r>
              <a:rPr lang="en-US" sz="2400" dirty="0"/>
              <a:t> is </a:t>
            </a:r>
            <a:r>
              <a:rPr lang="en-US" sz="2400" i="1" dirty="0"/>
              <a:t>close</a:t>
            </a:r>
            <a:r>
              <a:rPr lang="en-US" sz="2400" dirty="0"/>
              <a:t> to SW </a:t>
            </a:r>
            <a:r>
              <a:rPr lang="en-US" sz="2400" dirty="0" smtClean="0"/>
              <a:t>development</a:t>
            </a:r>
          </a:p>
          <a:p>
            <a:pPr lvl="1"/>
            <a:r>
              <a:rPr lang="en-US" sz="2000" dirty="0" smtClean="0"/>
              <a:t>It </a:t>
            </a:r>
            <a:r>
              <a:rPr lang="en-US" sz="2000" dirty="0"/>
              <a:t>is C++ with more </a:t>
            </a:r>
            <a:r>
              <a:rPr lang="en-US" sz="2000" dirty="0" smtClean="0"/>
              <a:t>constraints</a:t>
            </a:r>
          </a:p>
          <a:p>
            <a:pPr lvl="2"/>
            <a:endParaRPr lang="en-US" sz="1600" dirty="0"/>
          </a:p>
          <a:p>
            <a:r>
              <a:rPr lang="en-US" sz="2400" dirty="0"/>
              <a:t>3x SW engineers on the market than HW </a:t>
            </a:r>
            <a:r>
              <a:rPr lang="en-US" sz="2400" dirty="0" smtClean="0"/>
              <a:t>engineers</a:t>
            </a:r>
          </a:p>
          <a:p>
            <a:pPr lvl="1"/>
            <a:endParaRPr lang="en-US" sz="2000" dirty="0"/>
          </a:p>
          <a:p>
            <a:pPr marL="0" indent="0">
              <a:buNone/>
            </a:pPr>
            <a:r>
              <a:rPr lang="en-US" sz="2400" dirty="0">
                <a:sym typeface="Wingdings" panose="05000000000000000000" pitchFamily="2" charset="2"/>
              </a:rPr>
              <a:t></a:t>
            </a:r>
            <a:r>
              <a:rPr lang="en-US" sz="2400" dirty="0"/>
              <a:t>Ramp up is reduced dramatically</a:t>
            </a:r>
          </a:p>
          <a:p>
            <a:pPr>
              <a:buFont typeface="Wingdings" panose="05000000000000000000" pitchFamily="2" charset="2"/>
              <a:buChar char="è"/>
            </a:pPr>
            <a:r>
              <a:rPr lang="en-US" sz="2400" dirty="0">
                <a:sym typeface="Wingdings" panose="05000000000000000000" pitchFamily="2" charset="2"/>
              </a:rPr>
              <a:t>Produce deployable </a:t>
            </a:r>
            <a:r>
              <a:rPr lang="en-US" sz="2400" dirty="0" err="1">
                <a:sym typeface="Wingdings" panose="05000000000000000000" pitchFamily="2" charset="2"/>
              </a:rPr>
              <a:t>PoC</a:t>
            </a:r>
            <a:r>
              <a:rPr lang="en-US" sz="2400" dirty="0">
                <a:sym typeface="Wingdings" panose="05000000000000000000" pitchFamily="2" charset="2"/>
              </a:rPr>
              <a:t> in short delays</a:t>
            </a:r>
          </a:p>
          <a:p>
            <a:pPr>
              <a:buFont typeface="Wingdings" panose="05000000000000000000" pitchFamily="2" charset="2"/>
              <a:buChar char="è"/>
            </a:pPr>
            <a:r>
              <a:rPr lang="en-US" sz="2400" dirty="0">
                <a:sym typeface="Wingdings" panose="05000000000000000000" pitchFamily="2" charset="2"/>
              </a:rPr>
              <a:t>Optimize for production when final requirements are set</a:t>
            </a:r>
            <a:endParaRPr lang="en-US" sz="2400" dirty="0"/>
          </a:p>
          <a:p>
            <a:endParaRPr lang="en-US" dirty="0"/>
          </a:p>
        </p:txBody>
      </p:sp>
      <p:graphicFrame>
        <p:nvGraphicFramePr>
          <p:cNvPr id="28" name="Content Placeholder 3"/>
          <p:cNvGraphicFramePr>
            <a:graphicFrameLocks/>
          </p:cNvGraphicFramePr>
          <p:nvPr>
            <p:extLst>
              <p:ext uri="{D42A27DB-BD31-4B8C-83A1-F6EECF244321}">
                <p14:modId xmlns:p14="http://schemas.microsoft.com/office/powerpoint/2010/main" val="2208304619"/>
              </p:ext>
            </p:extLst>
          </p:nvPr>
        </p:nvGraphicFramePr>
        <p:xfrm>
          <a:off x="545422" y="3521247"/>
          <a:ext cx="5310812" cy="2545046"/>
        </p:xfrm>
        <a:graphic>
          <a:graphicData uri="http://schemas.openxmlformats.org/drawingml/2006/table">
            <a:tbl>
              <a:tblPr firstRow="1" bandRow="1">
                <a:tableStyleId>{5C22544A-7EE6-4342-B048-85BDC9FD1C3A}</a:tableStyleId>
              </a:tblPr>
              <a:tblGrid>
                <a:gridCol w="1475226"/>
                <a:gridCol w="1819444"/>
                <a:gridCol w="2016142"/>
              </a:tblGrid>
              <a:tr h="636330">
                <a:tc>
                  <a:txBody>
                    <a:bodyPr/>
                    <a:lstStyle/>
                    <a:p>
                      <a:endParaRPr lang="en-US" sz="1600" dirty="0"/>
                    </a:p>
                  </a:txBody>
                  <a:tcPr marL="121920" marR="121920" marT="60960" marB="60960"/>
                </a:tc>
                <a:tc>
                  <a:txBody>
                    <a:bodyPr/>
                    <a:lstStyle/>
                    <a:p>
                      <a:r>
                        <a:rPr lang="en-US" sz="1600" dirty="0" smtClean="0"/>
                        <a:t>Classic Development</a:t>
                      </a:r>
                      <a:endParaRPr lang="en-US" sz="1600" dirty="0"/>
                    </a:p>
                  </a:txBody>
                  <a:tcPr marL="121920" marR="121920" marT="60960" marB="60960"/>
                </a:tc>
                <a:tc>
                  <a:txBody>
                    <a:bodyPr/>
                    <a:lstStyle/>
                    <a:p>
                      <a:r>
                        <a:rPr lang="en-US" sz="1600" dirty="0" smtClean="0"/>
                        <a:t>With </a:t>
                      </a:r>
                      <a:r>
                        <a:rPr lang="en-US" sz="1600" dirty="0" err="1" smtClean="0"/>
                        <a:t>CatapultC</a:t>
                      </a:r>
                      <a:endParaRPr lang="en-US" sz="1600" dirty="0"/>
                    </a:p>
                  </a:txBody>
                  <a:tcPr marL="121920" marR="121920" marT="60960" marB="60960"/>
                </a:tc>
              </a:tr>
              <a:tr h="486718">
                <a:tc>
                  <a:txBody>
                    <a:bodyPr/>
                    <a:lstStyle/>
                    <a:p>
                      <a:r>
                        <a:rPr lang="en-US" sz="1600" dirty="0" smtClean="0"/>
                        <a:t>Image Filtering</a:t>
                      </a:r>
                      <a:endParaRPr lang="en-US" sz="1600" dirty="0"/>
                    </a:p>
                  </a:txBody>
                  <a:tcPr marL="121920" marR="121920" marT="60960" marB="60960"/>
                </a:tc>
                <a:tc>
                  <a:txBody>
                    <a:bodyPr/>
                    <a:lstStyle/>
                    <a:p>
                      <a:r>
                        <a:rPr lang="en-US" sz="1600" dirty="0" smtClean="0"/>
                        <a:t>2 man/week (expert)</a:t>
                      </a:r>
                      <a:endParaRPr lang="en-US" sz="1600" dirty="0"/>
                    </a:p>
                  </a:txBody>
                  <a:tcPr marL="121920" marR="121920" marT="60960" marB="60960"/>
                </a:tc>
                <a:tc>
                  <a:txBody>
                    <a:bodyPr/>
                    <a:lstStyle/>
                    <a:p>
                      <a:r>
                        <a:rPr lang="en-US" sz="1600" dirty="0" smtClean="0"/>
                        <a:t>1 man/week (beginner)</a:t>
                      </a:r>
                      <a:endParaRPr lang="en-US" sz="1600" dirty="0"/>
                    </a:p>
                  </a:txBody>
                  <a:tcPr marL="121920" marR="121920" marT="60960" marB="60960"/>
                </a:tc>
              </a:tr>
              <a:tr h="486718">
                <a:tc>
                  <a:txBody>
                    <a:bodyPr/>
                    <a:lstStyle/>
                    <a:p>
                      <a:r>
                        <a:rPr lang="en-US" sz="1600" dirty="0" smtClean="0"/>
                        <a:t>Features Detection</a:t>
                      </a:r>
                      <a:endParaRPr lang="en-US" sz="1600" dirty="0"/>
                    </a:p>
                  </a:txBody>
                  <a:tcPr marL="121920" marR="121920" marT="60960" marB="60960"/>
                </a:tc>
                <a:tc>
                  <a:txBody>
                    <a:bodyPr/>
                    <a:lstStyle/>
                    <a:p>
                      <a:r>
                        <a:rPr lang="en-US" sz="1600" dirty="0" smtClean="0"/>
                        <a:t>2 man/week (expert)</a:t>
                      </a:r>
                      <a:endParaRPr lang="en-US" sz="1600" dirty="0"/>
                    </a:p>
                  </a:txBody>
                  <a:tcPr marL="121920" marR="121920" marT="60960" marB="60960"/>
                </a:tc>
                <a:tc>
                  <a:txBody>
                    <a:bodyPr/>
                    <a:lstStyle/>
                    <a:p>
                      <a:r>
                        <a:rPr lang="en-US" sz="1600" dirty="0" smtClean="0"/>
                        <a:t>1 man/week (intermediate)</a:t>
                      </a:r>
                      <a:endParaRPr lang="en-US" sz="1600" dirty="0"/>
                    </a:p>
                  </a:txBody>
                  <a:tcPr marL="121920" marR="121920" marT="60960" marB="60960"/>
                </a:tc>
              </a:tr>
              <a:tr h="689516">
                <a:tc>
                  <a:txBody>
                    <a:bodyPr/>
                    <a:lstStyle/>
                    <a:p>
                      <a:r>
                        <a:rPr lang="en-US" sz="1600" dirty="0" smtClean="0"/>
                        <a:t>Neural Network (FF)</a:t>
                      </a:r>
                      <a:endParaRPr lang="en-US" sz="1600" dirty="0"/>
                    </a:p>
                  </a:txBody>
                  <a:tcPr marL="121920" marR="121920" marT="60960" marB="60960"/>
                </a:tc>
                <a:tc>
                  <a:txBody>
                    <a:bodyPr/>
                    <a:lstStyle/>
                    <a:p>
                      <a:r>
                        <a:rPr lang="en-US" sz="1600" dirty="0" smtClean="0"/>
                        <a:t>2 man/week (expert)</a:t>
                      </a:r>
                      <a:endParaRPr lang="en-US" sz="1600" dirty="0"/>
                    </a:p>
                  </a:txBody>
                  <a:tcPr marL="121920" marR="121920" marT="60960" marB="60960"/>
                </a:tc>
                <a:tc>
                  <a:txBody>
                    <a:bodyPr/>
                    <a:lstStyle/>
                    <a:p>
                      <a:r>
                        <a:rPr lang="en-US" sz="1600" i="1" dirty="0" smtClean="0"/>
                        <a:t>Few hours</a:t>
                      </a:r>
                      <a:endParaRPr lang="en-US" sz="1600" i="1" dirty="0"/>
                    </a:p>
                  </a:txBody>
                  <a:tcPr marL="121920" marR="121920" marT="60960" marB="60960"/>
                </a:tc>
              </a:tr>
            </a:tbl>
          </a:graphicData>
        </a:graphic>
      </p:graphicFrame>
    </p:spTree>
    <p:extLst>
      <p:ext uri="{BB962C8B-B14F-4D97-AF65-F5344CB8AC3E}">
        <p14:creationId xmlns:p14="http://schemas.microsoft.com/office/powerpoint/2010/main" val="3740023434"/>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Summary</a:t>
            </a:r>
            <a:endParaRPr lang="en-US" dirty="0"/>
          </a:p>
        </p:txBody>
      </p:sp>
      <p:sp>
        <p:nvSpPr>
          <p:cNvPr id="3" name="Content Placeholder 2"/>
          <p:cNvSpPr>
            <a:spLocks noGrp="1"/>
          </p:cNvSpPr>
          <p:nvPr>
            <p:ph idx="1"/>
          </p:nvPr>
        </p:nvSpPr>
        <p:spPr/>
        <p:txBody>
          <a:bodyPr/>
          <a:lstStyle/>
          <a:p>
            <a:r>
              <a:rPr lang="en-US" dirty="0" smtClean="0"/>
              <a:t>Next generation AI algorithms are massively complex</a:t>
            </a:r>
          </a:p>
          <a:p>
            <a:r>
              <a:rPr lang="en-US" dirty="0" smtClean="0"/>
              <a:t>Delivering optimized RTL with the best PPA on time is very difficult</a:t>
            </a:r>
          </a:p>
          <a:p>
            <a:pPr lvl="1"/>
            <a:r>
              <a:rPr lang="en-US" dirty="0" smtClean="0"/>
              <a:t>Achieving the most optimal architecture is hard to do in hand-code RTL</a:t>
            </a:r>
          </a:p>
          <a:p>
            <a:pPr lvl="1"/>
            <a:r>
              <a:rPr lang="en-US" dirty="0" smtClean="0"/>
              <a:t>Going from AI development platform to RTL is not well understood</a:t>
            </a:r>
          </a:p>
          <a:p>
            <a:pPr lvl="1"/>
            <a:r>
              <a:rPr lang="en-US" dirty="0" smtClean="0"/>
              <a:t>Verify the RTL is too time consuming</a:t>
            </a:r>
          </a:p>
          <a:p>
            <a:pPr lvl="2"/>
            <a:r>
              <a:rPr lang="en-US" dirty="0" smtClean="0"/>
              <a:t>Billions of computations</a:t>
            </a:r>
          </a:p>
          <a:p>
            <a:pPr lvl="2"/>
            <a:r>
              <a:rPr lang="en-US" dirty="0" smtClean="0"/>
              <a:t>Massively parallel hardware</a:t>
            </a:r>
          </a:p>
          <a:p>
            <a:r>
              <a:rPr lang="en-US" smtClean="0"/>
              <a:t>Catapult and Veloce provide a push-button path from high-level model to rapidly verified RTL</a:t>
            </a:r>
          </a:p>
          <a:p>
            <a:pPr marL="457200" lvl="1" indent="0">
              <a:buNone/>
            </a:pPr>
            <a:endParaRPr lang="en-US" smtClean="0"/>
          </a:p>
          <a:p>
            <a:endParaRPr lang="en-US" dirty="0"/>
          </a:p>
        </p:txBody>
      </p:sp>
      <p:sp>
        <p:nvSpPr>
          <p:cNvPr id="4" name="Footer Placeholder 3"/>
          <p:cNvSpPr>
            <a:spLocks noGrp="1"/>
          </p:cNvSpPr>
          <p:nvPr>
            <p:ph type="ftr" sz="quarter" idx="11"/>
          </p:nvPr>
        </p:nvSpPr>
        <p:spPr/>
        <p:txBody>
          <a:bodyPr/>
          <a:lstStyle/>
          <a:p>
            <a:r>
              <a:rPr lang="en-US" smtClean="0"/>
              <a:t>Using High-level Synthesis and Emulation to Rapidly Develop AI Algorithms in Hardware </a:t>
            </a:r>
            <a:endParaRPr lang="en-US" dirty="0"/>
          </a:p>
        </p:txBody>
      </p:sp>
      <p:sp>
        <p:nvSpPr>
          <p:cNvPr id="5" name="Slide Number Placeholder 4"/>
          <p:cNvSpPr>
            <a:spLocks noGrp="1"/>
          </p:cNvSpPr>
          <p:nvPr>
            <p:ph type="sldNum" sz="quarter" idx="12"/>
          </p:nvPr>
        </p:nvSpPr>
        <p:spPr>
          <a:xfrm>
            <a:off x="4724415" y="6492875"/>
            <a:ext cx="2336800" cy="365125"/>
          </a:xfrm>
        </p:spPr>
        <p:txBody>
          <a:bodyPr/>
          <a:lstStyle/>
          <a:p>
            <a:fld id="{9243CB3A-8434-40A5-AD43-7D8D051A8891}" type="slidenum">
              <a:rPr lang="en-US" smtClean="0"/>
              <a:pPr/>
              <a:t>31</a:t>
            </a:fld>
            <a:endParaRPr lang="en-US"/>
          </a:p>
        </p:txBody>
      </p:sp>
    </p:spTree>
    <p:extLst>
      <p:ext uri="{BB962C8B-B14F-4D97-AF65-F5344CB8AC3E}">
        <p14:creationId xmlns:p14="http://schemas.microsoft.com/office/powerpoint/2010/main" val="360755231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740" cy="980097"/>
          </a:xfrm>
        </p:spPr>
        <p:txBody>
          <a:bodyPr>
            <a:noAutofit/>
          </a:bodyPr>
          <a:lstStyle/>
          <a:p>
            <a:r>
              <a:rPr lang="en-US" sz="3600" dirty="0" smtClean="0"/>
              <a:t>Next-generation Computer Vision Designs</a:t>
            </a:r>
            <a:br>
              <a:rPr lang="en-US" sz="3600" dirty="0" smtClean="0"/>
            </a:br>
            <a:r>
              <a:rPr lang="en-US" sz="2800" i="1" dirty="0" smtClean="0"/>
              <a:t>Require Much More Parallelism </a:t>
            </a:r>
            <a:endParaRPr lang="en-US" sz="2800" i="1" dirty="0"/>
          </a:p>
        </p:txBody>
      </p:sp>
      <p:sp>
        <p:nvSpPr>
          <p:cNvPr id="3" name="Content Placeholder 2"/>
          <p:cNvSpPr>
            <a:spLocks noGrp="1"/>
          </p:cNvSpPr>
          <p:nvPr>
            <p:ph idx="1"/>
          </p:nvPr>
        </p:nvSpPr>
        <p:spPr>
          <a:xfrm>
            <a:off x="235884" y="1254735"/>
            <a:ext cx="10972800" cy="4495800"/>
          </a:xfrm>
        </p:spPr>
        <p:txBody>
          <a:bodyPr>
            <a:normAutofit/>
          </a:bodyPr>
          <a:lstStyle/>
          <a:p>
            <a:r>
              <a:rPr lang="en-US" sz="2000" dirty="0" smtClean="0"/>
              <a:t>Convolutional Neural Networks use lots of 2-d convolutional filters</a:t>
            </a:r>
          </a:p>
          <a:p>
            <a:pPr lvl="1"/>
            <a:r>
              <a:rPr lang="en-US" sz="1800" dirty="0" smtClean="0"/>
              <a:t>Lots of multiply-accumulate math</a:t>
            </a:r>
          </a:p>
          <a:p>
            <a:r>
              <a:rPr lang="en-US" sz="2000" dirty="0" smtClean="0"/>
              <a:t>Multiple convolutional layers</a:t>
            </a:r>
          </a:p>
          <a:p>
            <a:r>
              <a:rPr lang="en-US" sz="2000" dirty="0" smtClean="0"/>
              <a:t>Networks are constant evolving</a:t>
            </a:r>
          </a:p>
          <a:p>
            <a:pPr lvl="1"/>
            <a:r>
              <a:rPr lang="en-US" sz="1800" dirty="0" smtClean="0"/>
              <a:t>Data rates, number of layers, image size, etc..</a:t>
            </a:r>
            <a:endParaRPr lang="en-US" sz="1800" dirty="0"/>
          </a:p>
        </p:txBody>
      </p:sp>
      <p:grpSp>
        <p:nvGrpSpPr>
          <p:cNvPr id="8" name="Group 7"/>
          <p:cNvGrpSpPr/>
          <p:nvPr/>
        </p:nvGrpSpPr>
        <p:grpSpPr>
          <a:xfrm>
            <a:off x="1894902" y="3264653"/>
            <a:ext cx="8119434" cy="3264251"/>
            <a:chOff x="1751686" y="3207239"/>
            <a:chExt cx="8494004" cy="3414839"/>
          </a:xfrm>
          <a:solidFill>
            <a:schemeClr val="accent1">
              <a:lumMod val="40000"/>
              <a:lumOff val="60000"/>
            </a:schemeClr>
          </a:solidFill>
        </p:grpSpPr>
        <p:pic>
          <p:nvPicPr>
            <p:cNvPr id="4" name="Picture 3"/>
            <p:cNvPicPr>
              <a:picLocks noChangeAspect="1"/>
            </p:cNvPicPr>
            <p:nvPr/>
          </p:nvPicPr>
          <p:blipFill>
            <a:blip r:embed="rId3"/>
            <a:stretch>
              <a:fillRect/>
            </a:stretch>
          </p:blipFill>
          <p:spPr>
            <a:xfrm>
              <a:off x="1751686" y="3207239"/>
              <a:ext cx="8494004" cy="2541548"/>
            </a:xfrm>
            <a:prstGeom prst="rect">
              <a:avLst/>
            </a:prstGeom>
            <a:grpFill/>
          </p:spPr>
        </p:pic>
        <p:sp>
          <p:nvSpPr>
            <p:cNvPr id="5" name="Rounded Rectangular Callout 4"/>
            <p:cNvSpPr/>
            <p:nvPr/>
          </p:nvSpPr>
          <p:spPr>
            <a:xfrm>
              <a:off x="1854005" y="6125961"/>
              <a:ext cx="1668707" cy="496117"/>
            </a:xfrm>
            <a:prstGeom prst="wedgeRoundRectCallout">
              <a:avLst>
                <a:gd name="adj1" fmla="val 46565"/>
                <a:gd name="adj2" fmla="val -231266"/>
                <a:gd name="adj3" fmla="val 16667"/>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accent1">
                      <a:lumMod val="75000"/>
                    </a:schemeClr>
                  </a:solidFill>
                </a:rPr>
                <a:t>16 2-d convolutional filters</a:t>
              </a:r>
              <a:endParaRPr lang="en-US" sz="1200" b="1" dirty="0">
                <a:solidFill>
                  <a:schemeClr val="accent1">
                    <a:lumMod val="75000"/>
                  </a:schemeClr>
                </a:solidFill>
              </a:endParaRPr>
            </a:p>
          </p:txBody>
        </p:sp>
        <p:sp>
          <p:nvSpPr>
            <p:cNvPr id="6" name="Rounded Rectangular Callout 5"/>
            <p:cNvSpPr/>
            <p:nvPr/>
          </p:nvSpPr>
          <p:spPr>
            <a:xfrm>
              <a:off x="5755635" y="6125961"/>
              <a:ext cx="1668707" cy="496117"/>
            </a:xfrm>
            <a:prstGeom prst="wedgeRoundRectCallout">
              <a:avLst>
                <a:gd name="adj1" fmla="val -17666"/>
                <a:gd name="adj2" fmla="val -152282"/>
                <a:gd name="adj3" fmla="val 16667"/>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accent1">
                      <a:lumMod val="75000"/>
                    </a:schemeClr>
                  </a:solidFill>
                </a:rPr>
                <a:t>36x16 = 576 2-d convolutional filters</a:t>
              </a:r>
              <a:endParaRPr lang="en-US" sz="1200" b="1" dirty="0">
                <a:solidFill>
                  <a:schemeClr val="accent1">
                    <a:lumMod val="75000"/>
                  </a:schemeClr>
                </a:solidFill>
              </a:endParaRPr>
            </a:p>
          </p:txBody>
        </p:sp>
        <p:sp>
          <p:nvSpPr>
            <p:cNvPr id="7" name="TextBox 6"/>
            <p:cNvSpPr txBox="1"/>
            <p:nvPr/>
          </p:nvSpPr>
          <p:spPr>
            <a:xfrm>
              <a:off x="1765118" y="3245002"/>
              <a:ext cx="3711872" cy="321976"/>
            </a:xfrm>
            <a:prstGeom prst="rect">
              <a:avLst/>
            </a:prstGeom>
            <a:grpFill/>
          </p:spPr>
          <p:txBody>
            <a:bodyPr wrap="square" rtlCol="0">
              <a:spAutoFit/>
            </a:bodyPr>
            <a:lstStyle/>
            <a:p>
              <a:r>
                <a:rPr lang="en-US" sz="1400" b="1" dirty="0" smtClean="0"/>
                <a:t>Simple 2-layer CNN for Character Recognition</a:t>
              </a:r>
              <a:endParaRPr lang="en-US" sz="1400" b="1" dirty="0"/>
            </a:p>
          </p:txBody>
        </p:sp>
      </p:grpSp>
      <p:sp>
        <p:nvSpPr>
          <p:cNvPr id="9" name="Rounded Rectangular Callout 8"/>
          <p:cNvSpPr/>
          <p:nvPr/>
        </p:nvSpPr>
        <p:spPr>
          <a:xfrm>
            <a:off x="3857496" y="6053586"/>
            <a:ext cx="1232297" cy="474239"/>
          </a:xfrm>
          <a:prstGeom prst="wedgeRoundRectCallout">
            <a:avLst>
              <a:gd name="adj1" fmla="val 23086"/>
              <a:gd name="adj2" fmla="val -210358"/>
              <a:gd name="adj3" fmla="val 16667"/>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accent1">
                    <a:lumMod val="75000"/>
                  </a:schemeClr>
                </a:solidFill>
              </a:rPr>
              <a:t>Feature maps</a:t>
            </a:r>
            <a:endParaRPr lang="en-US" sz="1200" b="1" dirty="0">
              <a:solidFill>
                <a:schemeClr val="accent1">
                  <a:lumMod val="75000"/>
                </a:schemeClr>
              </a:solidFill>
            </a:endParaRPr>
          </a:p>
        </p:txBody>
      </p:sp>
      <p:sp>
        <p:nvSpPr>
          <p:cNvPr id="10" name="Rounded Rectangular Callout 9"/>
          <p:cNvSpPr/>
          <p:nvPr/>
        </p:nvSpPr>
        <p:spPr>
          <a:xfrm>
            <a:off x="9402817" y="2350982"/>
            <a:ext cx="1790319" cy="616681"/>
          </a:xfrm>
          <a:prstGeom prst="wedgeRoundRectCallout">
            <a:avLst>
              <a:gd name="adj1" fmla="val -98712"/>
              <a:gd name="adj2" fmla="val 177600"/>
              <a:gd name="adj3" fmla="val 16667"/>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accent1">
                    <a:lumMod val="75000"/>
                  </a:schemeClr>
                </a:solidFill>
              </a:rPr>
              <a:t>Fully connected layer uses matrix multiplication</a:t>
            </a:r>
            <a:endParaRPr lang="en-US" sz="1200" b="1" dirty="0">
              <a:solidFill>
                <a:schemeClr val="accent1">
                  <a:lumMod val="75000"/>
                </a:schemeClr>
              </a:solidFill>
            </a:endParaRPr>
          </a:p>
        </p:txBody>
      </p:sp>
      <p:sp>
        <p:nvSpPr>
          <p:cNvPr id="13" name="Footer Placeholder 12"/>
          <p:cNvSpPr>
            <a:spLocks noGrp="1"/>
          </p:cNvSpPr>
          <p:nvPr>
            <p:ph type="ftr" sz="quarter" idx="11"/>
          </p:nvPr>
        </p:nvSpPr>
        <p:spPr>
          <a:xfrm>
            <a:off x="7559024" y="6400682"/>
            <a:ext cx="2946400" cy="365125"/>
          </a:xfrm>
        </p:spPr>
        <p:txBody>
          <a:bodyPr/>
          <a:lstStyle/>
          <a:p>
            <a:r>
              <a:rPr lang="en-US" dirty="0" smtClean="0"/>
              <a:t>Using High-level Synthesis and Emulation to Rapidly Develop AI Algorithms in Hardware </a:t>
            </a:r>
            <a:endParaRPr lang="en-US" dirty="0"/>
          </a:p>
        </p:txBody>
      </p:sp>
      <p:sp>
        <p:nvSpPr>
          <p:cNvPr id="14" name="Slide Number Placeholder 13"/>
          <p:cNvSpPr>
            <a:spLocks noGrp="1"/>
          </p:cNvSpPr>
          <p:nvPr>
            <p:ph type="sldNum" sz="quarter" idx="12"/>
          </p:nvPr>
        </p:nvSpPr>
        <p:spPr>
          <a:xfrm>
            <a:off x="6311519" y="6492875"/>
            <a:ext cx="2336800" cy="365125"/>
          </a:xfrm>
        </p:spPr>
        <p:txBody>
          <a:bodyPr/>
          <a:lstStyle/>
          <a:p>
            <a:fld id="{9243CB3A-8434-40A5-AD43-7D8D051A8891}" type="slidenum">
              <a:rPr lang="en-US" smtClean="0"/>
              <a:t>4</a:t>
            </a:fld>
            <a:endParaRPr lang="en-US" dirty="0"/>
          </a:p>
        </p:txBody>
      </p:sp>
    </p:spTree>
    <p:extLst>
      <p:ext uri="{BB962C8B-B14F-4D97-AF65-F5344CB8AC3E}">
        <p14:creationId xmlns:p14="http://schemas.microsoft.com/office/powerpoint/2010/main" val="172591295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43" y="274638"/>
            <a:ext cx="11856657" cy="1143000"/>
          </a:xfrm>
        </p:spPr>
        <p:txBody>
          <a:bodyPr>
            <a:normAutofit/>
          </a:bodyPr>
          <a:lstStyle/>
          <a:p>
            <a:r>
              <a:rPr lang="en-US" sz="3600" dirty="0" smtClean="0"/>
              <a:t>Acceleration of the </a:t>
            </a:r>
            <a:r>
              <a:rPr lang="en-US" sz="3600" i="1" dirty="0"/>
              <a:t>A</a:t>
            </a:r>
            <a:r>
              <a:rPr lang="en-US" sz="3600" i="1" dirty="0" smtClean="0"/>
              <a:t>rchitectural </a:t>
            </a:r>
            <a:r>
              <a:rPr lang="en-US" sz="3600" i="1" dirty="0"/>
              <a:t>E</a:t>
            </a:r>
            <a:r>
              <a:rPr lang="en-US" sz="3600" i="1" dirty="0" smtClean="0"/>
              <a:t>xploration</a:t>
            </a:r>
            <a:r>
              <a:rPr lang="en-US" sz="3600" dirty="0" smtClean="0"/>
              <a:t> </a:t>
            </a:r>
            <a:r>
              <a:rPr lang="en-US" sz="3600" dirty="0"/>
              <a:t>D</a:t>
            </a:r>
            <a:r>
              <a:rPr lang="en-US" sz="3600" dirty="0" smtClean="0"/>
              <a:t>esign </a:t>
            </a:r>
            <a:r>
              <a:rPr lang="en-US" sz="3600" dirty="0"/>
              <a:t>P</a:t>
            </a:r>
            <a:r>
              <a:rPr lang="en-US" sz="3600" dirty="0" smtClean="0"/>
              <a:t>hase</a:t>
            </a:r>
            <a:endParaRPr lang="en-US" sz="3600" dirty="0"/>
          </a:p>
        </p:txBody>
      </p:sp>
      <p:sp>
        <p:nvSpPr>
          <p:cNvPr id="3" name="Content Placeholder 2"/>
          <p:cNvSpPr>
            <a:spLocks noGrp="1"/>
          </p:cNvSpPr>
          <p:nvPr>
            <p:ph idx="1"/>
          </p:nvPr>
        </p:nvSpPr>
        <p:spPr/>
        <p:txBody>
          <a:bodyPr/>
          <a:lstStyle/>
          <a:p>
            <a:r>
              <a:rPr lang="en-US" dirty="0" smtClean="0"/>
              <a:t>HLS-synthesized CNN-based machine learning algorithms lend themselves favorably to take advantage of a highly parallel simulation engine such as an emulator</a:t>
            </a:r>
          </a:p>
          <a:p>
            <a:pPr lvl="1"/>
            <a:r>
              <a:rPr lang="en-US" dirty="0" smtClean="0"/>
              <a:t>The speed of execution of simulating the design on an emulator does not change with the addition of more layers to the CNN algorithm</a:t>
            </a:r>
          </a:p>
          <a:p>
            <a:pPr lvl="1"/>
            <a:r>
              <a:rPr lang="en-US" dirty="0" smtClean="0"/>
              <a:t>Whereas with software simulation, performance goes down roughly linearly with migration of each layer to RTL</a:t>
            </a:r>
            <a:endParaRPr lang="en-US" dirty="0"/>
          </a:p>
        </p:txBody>
      </p:sp>
      <p:sp>
        <p:nvSpPr>
          <p:cNvPr id="4" name="Footer Placeholder 3"/>
          <p:cNvSpPr>
            <a:spLocks noGrp="1"/>
          </p:cNvSpPr>
          <p:nvPr>
            <p:ph type="ftr" sz="quarter" idx="11"/>
          </p:nvPr>
        </p:nvSpPr>
        <p:spPr/>
        <p:txBody>
          <a:bodyPr/>
          <a:lstStyle/>
          <a:p>
            <a:r>
              <a:rPr lang="en-US" smtClean="0"/>
              <a:t>Using High-level Synthesis and Emulation to Rapidly Develop AI Algorithms in Hardware </a:t>
            </a:r>
            <a:endParaRPr lang="en-US" dirty="0"/>
          </a:p>
        </p:txBody>
      </p:sp>
      <p:sp>
        <p:nvSpPr>
          <p:cNvPr id="5" name="Slide Number Placeholder 4"/>
          <p:cNvSpPr>
            <a:spLocks noGrp="1"/>
          </p:cNvSpPr>
          <p:nvPr>
            <p:ph type="sldNum" sz="quarter" idx="12"/>
          </p:nvPr>
        </p:nvSpPr>
        <p:spPr>
          <a:xfrm>
            <a:off x="4815854" y="6492875"/>
            <a:ext cx="2336800" cy="365125"/>
          </a:xfrm>
        </p:spPr>
        <p:txBody>
          <a:bodyPr/>
          <a:lstStyle/>
          <a:p>
            <a:fld id="{9243CB3A-8434-40A5-AD43-7D8D051A8891}" type="slidenum">
              <a:rPr lang="en-US" smtClean="0"/>
              <a:t>5</a:t>
            </a:fld>
            <a:endParaRPr lang="en-US"/>
          </a:p>
        </p:txBody>
      </p:sp>
    </p:spTree>
    <p:extLst>
      <p:ext uri="{BB962C8B-B14F-4D97-AF65-F5344CB8AC3E}">
        <p14:creationId xmlns:p14="http://schemas.microsoft.com/office/powerpoint/2010/main" val="2238420854"/>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471"/>
            <a:ext cx="12192000" cy="1131329"/>
          </a:xfrm>
        </p:spPr>
        <p:txBody>
          <a:bodyPr>
            <a:normAutofit/>
          </a:bodyPr>
          <a:lstStyle/>
          <a:p>
            <a:r>
              <a:rPr lang="en-US" sz="3600" dirty="0" smtClean="0"/>
              <a:t>What are the Choices for Hardware Platform?</a:t>
            </a:r>
            <a:br>
              <a:rPr lang="en-US" sz="3600" dirty="0" smtClean="0"/>
            </a:br>
            <a:r>
              <a:rPr lang="en-US" sz="2800" b="0" i="1" dirty="0"/>
              <a:t>There is no clear winner today as this market is emerging</a:t>
            </a:r>
          </a:p>
        </p:txBody>
      </p:sp>
      <p:sp>
        <p:nvSpPr>
          <p:cNvPr id="3" name="Content Placeholder 2"/>
          <p:cNvSpPr>
            <a:spLocks noGrp="1"/>
          </p:cNvSpPr>
          <p:nvPr>
            <p:ph idx="1"/>
          </p:nvPr>
        </p:nvSpPr>
        <p:spPr>
          <a:xfrm>
            <a:off x="1028430" y="1184276"/>
            <a:ext cx="10337800" cy="5511800"/>
          </a:xfrm>
        </p:spPr>
        <p:txBody>
          <a:bodyPr/>
          <a:lstStyle/>
          <a:p>
            <a:r>
              <a:rPr lang="en-US" sz="2000" dirty="0"/>
              <a:t>CPU</a:t>
            </a:r>
          </a:p>
          <a:p>
            <a:pPr lvl="1"/>
            <a:r>
              <a:rPr lang="en-US" sz="1800" dirty="0"/>
              <a:t>Not fast or efficient enough</a:t>
            </a:r>
          </a:p>
          <a:p>
            <a:r>
              <a:rPr lang="en-US" sz="2000" dirty="0" smtClean="0"/>
              <a:t>DSP</a:t>
            </a:r>
          </a:p>
          <a:p>
            <a:pPr lvl="1"/>
            <a:r>
              <a:rPr lang="en-US" sz="1800" dirty="0" smtClean="0"/>
              <a:t>Good at image processing but not enough performance for Deep AI</a:t>
            </a:r>
          </a:p>
          <a:p>
            <a:r>
              <a:rPr lang="en-US" sz="2000" dirty="0" smtClean="0"/>
              <a:t>GPU</a:t>
            </a:r>
            <a:endParaRPr lang="en-US" sz="2000" dirty="0"/>
          </a:p>
          <a:p>
            <a:pPr lvl="1"/>
            <a:r>
              <a:rPr lang="en-US" sz="1800" dirty="0"/>
              <a:t>Good at training but too power hungry for </a:t>
            </a:r>
            <a:r>
              <a:rPr lang="en-US" sz="1800" dirty="0" smtClean="0"/>
              <a:t>long term inferencing solution</a:t>
            </a:r>
            <a:endParaRPr lang="en-US" sz="1800" dirty="0"/>
          </a:p>
          <a:p>
            <a:r>
              <a:rPr lang="en-US" sz="2000" dirty="0" smtClean="0"/>
              <a:t>FPGA</a:t>
            </a:r>
            <a:endParaRPr lang="en-US" sz="2000" dirty="0"/>
          </a:p>
          <a:p>
            <a:pPr lvl="1"/>
            <a:r>
              <a:rPr lang="en-US" sz="1800" dirty="0"/>
              <a:t>Low-power, mostly meets performance/latency, RTL flow not practical, not the lowest power, eventually cost for volume a problem</a:t>
            </a:r>
          </a:p>
          <a:p>
            <a:r>
              <a:rPr lang="en-US" sz="2000" dirty="0"/>
              <a:t>ASIC</a:t>
            </a:r>
          </a:p>
          <a:p>
            <a:pPr lvl="1"/>
            <a:r>
              <a:rPr lang="en-US" sz="1800" dirty="0"/>
              <a:t>Lowest power, meets performance/latency, high NRE and no field modifications/upgrades, Algorithms still changing, RTL flow not practical, lowest volume cost</a:t>
            </a:r>
          </a:p>
          <a:p>
            <a:r>
              <a:rPr lang="en-US" sz="2000" dirty="0" smtClean="0"/>
              <a:t>Dedicated AI and CV processors or accelerators in IP and ASIC</a:t>
            </a:r>
          </a:p>
          <a:p>
            <a:pPr lvl="1"/>
            <a:r>
              <a:rPr lang="en-US" sz="1800" dirty="0" smtClean="0"/>
              <a:t>Popping up like weeds – high performance, locks customer in, many server target</a:t>
            </a:r>
          </a:p>
          <a:p>
            <a:r>
              <a:rPr lang="en-US" sz="2000" dirty="0" smtClean="0"/>
              <a:t>Some scalable combination </a:t>
            </a:r>
            <a:r>
              <a:rPr lang="en-US" sz="2000" dirty="0"/>
              <a:t>of the above</a:t>
            </a:r>
            <a:endParaRPr lang="en-US" sz="2400" dirty="0"/>
          </a:p>
        </p:txBody>
      </p:sp>
      <p:sp>
        <p:nvSpPr>
          <p:cNvPr id="4" name="Footer Placeholder 3"/>
          <p:cNvSpPr>
            <a:spLocks noGrp="1"/>
          </p:cNvSpPr>
          <p:nvPr>
            <p:ph type="ftr" sz="quarter" idx="11"/>
          </p:nvPr>
        </p:nvSpPr>
        <p:spPr/>
        <p:txBody>
          <a:bodyPr/>
          <a:lstStyle/>
          <a:p>
            <a:r>
              <a:rPr lang="en-US" smtClean="0"/>
              <a:t>Using High-level Synthesis and Emulation to Rapidly Develop AI Algorithms in Hardware </a:t>
            </a:r>
            <a:endParaRPr lang="en-US" dirty="0"/>
          </a:p>
        </p:txBody>
      </p:sp>
      <p:sp>
        <p:nvSpPr>
          <p:cNvPr id="5" name="Slide Number Placeholder 4"/>
          <p:cNvSpPr>
            <a:spLocks noGrp="1"/>
          </p:cNvSpPr>
          <p:nvPr>
            <p:ph type="sldNum" sz="quarter" idx="12"/>
          </p:nvPr>
        </p:nvSpPr>
        <p:spPr>
          <a:xfrm>
            <a:off x="4786358" y="6492875"/>
            <a:ext cx="2336800" cy="365125"/>
          </a:xfrm>
        </p:spPr>
        <p:txBody>
          <a:bodyPr/>
          <a:lstStyle/>
          <a:p>
            <a:fld id="{B8EE6C0D-8D49-4EF2-B5AB-91C9339EB8BA}" type="slidenum">
              <a:rPr lang="en-US" smtClean="0"/>
              <a:pPr/>
              <a:t>6</a:t>
            </a:fld>
            <a:endParaRPr lang="en-US" dirty="0"/>
          </a:p>
        </p:txBody>
      </p:sp>
      <p:grpSp>
        <p:nvGrpSpPr>
          <p:cNvPr id="9" name="Group 8"/>
          <p:cNvGrpSpPr/>
          <p:nvPr/>
        </p:nvGrpSpPr>
        <p:grpSpPr>
          <a:xfrm>
            <a:off x="43874" y="1508781"/>
            <a:ext cx="914400" cy="3873500"/>
            <a:chOff x="254000" y="1422400"/>
            <a:chExt cx="914400" cy="3873500"/>
          </a:xfrm>
        </p:grpSpPr>
        <p:sp>
          <p:nvSpPr>
            <p:cNvPr id="7" name="Down Arrow 6"/>
            <p:cNvSpPr/>
            <p:nvPr/>
          </p:nvSpPr>
          <p:spPr>
            <a:xfrm>
              <a:off x="254000" y="1422400"/>
              <a:ext cx="914400" cy="3873500"/>
            </a:xfrm>
            <a:prstGeom prst="downArrow">
              <a:avLst/>
            </a:prstGeom>
            <a:solidFill>
              <a:schemeClr val="accent1">
                <a:lumMod val="50000"/>
              </a:schemeClr>
            </a:solidFill>
            <a:ln w="9525" cap="flat" cmpd="sng" algn="ctr">
              <a:solidFill>
                <a:schemeClr val="bg1"/>
              </a:solidFill>
              <a:prstDash val="solid"/>
            </a:ln>
            <a:effectLst>
              <a:outerShdw blurRad="50800" dist="38100" dir="2700000" algn="tl" rotWithShape="0">
                <a:prstClr val="black">
                  <a:alpha val="40000"/>
                </a:prstClr>
              </a:outerShdw>
            </a:effectLst>
            <a:scene3d>
              <a:camera prst="orthographicFront"/>
              <a:lightRig rig="threePt" dir="t"/>
            </a:scene3d>
            <a:sp3d>
              <a:bevelT w="152400" h="50800" prst="softRound"/>
            </a:sp3d>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FFFFFF"/>
                </a:solidFill>
                <a:effectLst/>
                <a:uLnTx/>
                <a:uFillTx/>
                <a:latin typeface="Tahoma"/>
                <a:ea typeface="+mn-ea"/>
                <a:cs typeface="+mn-cs"/>
              </a:endParaRPr>
            </a:p>
          </p:txBody>
        </p:sp>
        <p:sp>
          <p:nvSpPr>
            <p:cNvPr id="8" name="TextBox 7"/>
            <p:cNvSpPr txBox="1"/>
            <p:nvPr/>
          </p:nvSpPr>
          <p:spPr>
            <a:xfrm rot="16200000">
              <a:off x="-316190" y="2881642"/>
              <a:ext cx="2070103" cy="523220"/>
            </a:xfrm>
            <a:prstGeom prst="rect">
              <a:avLst/>
            </a:prstGeom>
            <a:noFill/>
          </p:spPr>
          <p:txBody>
            <a:bodyPr wrap="square" rtlCol="0">
              <a:spAutoFit/>
            </a:bodyPr>
            <a:lstStyle/>
            <a:p>
              <a:r>
                <a:rPr lang="en-US" sz="2800" dirty="0" smtClean="0">
                  <a:solidFill>
                    <a:schemeClr val="bg1"/>
                  </a:solidFill>
                </a:rPr>
                <a:t>Flexibility</a:t>
              </a:r>
              <a:endParaRPr lang="en-US" sz="2800" dirty="0">
                <a:solidFill>
                  <a:schemeClr val="bg1"/>
                </a:solidFill>
              </a:endParaRPr>
            </a:p>
          </p:txBody>
        </p:sp>
      </p:grpSp>
      <p:grpSp>
        <p:nvGrpSpPr>
          <p:cNvPr id="10" name="Group 9"/>
          <p:cNvGrpSpPr/>
          <p:nvPr/>
        </p:nvGrpSpPr>
        <p:grpSpPr>
          <a:xfrm rot="10800000">
            <a:off x="10661293" y="1320800"/>
            <a:ext cx="914400" cy="3873500"/>
            <a:chOff x="425756" y="1612900"/>
            <a:chExt cx="914400" cy="3873500"/>
          </a:xfrm>
        </p:grpSpPr>
        <p:sp>
          <p:nvSpPr>
            <p:cNvPr id="11" name="Down Arrow 10"/>
            <p:cNvSpPr/>
            <p:nvPr/>
          </p:nvSpPr>
          <p:spPr>
            <a:xfrm>
              <a:off x="425756" y="1612900"/>
              <a:ext cx="914400" cy="3873500"/>
            </a:xfrm>
            <a:prstGeom prst="downArrow">
              <a:avLst/>
            </a:prstGeom>
            <a:solidFill>
              <a:schemeClr val="accent4">
                <a:lumMod val="50000"/>
              </a:schemeClr>
            </a:solidFill>
            <a:ln w="9525" cap="flat" cmpd="sng" algn="ctr">
              <a:solidFill>
                <a:schemeClr val="bg1"/>
              </a:solidFill>
              <a:prstDash val="solid"/>
            </a:ln>
            <a:effectLst>
              <a:outerShdw blurRad="50800" dist="38100" dir="2700000" algn="tl" rotWithShape="0">
                <a:prstClr val="black">
                  <a:alpha val="40000"/>
                </a:prstClr>
              </a:outerShdw>
            </a:effectLst>
            <a:scene3d>
              <a:camera prst="orthographicFront"/>
              <a:lightRig rig="threePt" dir="t"/>
            </a:scene3d>
            <a:sp3d>
              <a:bevelT w="152400" h="50800" prst="softRound"/>
            </a:sp3d>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smtClean="0">
                <a:ln>
                  <a:noFill/>
                </a:ln>
                <a:solidFill>
                  <a:srgbClr val="FFFFFF"/>
                </a:solidFill>
                <a:effectLst/>
                <a:uLnTx/>
                <a:uFillTx/>
                <a:latin typeface="Tahoma"/>
                <a:ea typeface="+mn-ea"/>
                <a:cs typeface="+mn-cs"/>
              </a:endParaRPr>
            </a:p>
          </p:txBody>
        </p:sp>
        <p:sp>
          <p:nvSpPr>
            <p:cNvPr id="12" name="TextBox 11"/>
            <p:cNvSpPr txBox="1"/>
            <p:nvPr/>
          </p:nvSpPr>
          <p:spPr>
            <a:xfrm rot="16200000">
              <a:off x="-214590" y="2881642"/>
              <a:ext cx="2070103" cy="523220"/>
            </a:xfrm>
            <a:prstGeom prst="rect">
              <a:avLst/>
            </a:prstGeom>
            <a:noFill/>
          </p:spPr>
          <p:txBody>
            <a:bodyPr wrap="square" rtlCol="0">
              <a:spAutoFit/>
            </a:bodyPr>
            <a:lstStyle/>
            <a:p>
              <a:r>
                <a:rPr lang="en-US" sz="2800" dirty="0" smtClean="0">
                  <a:solidFill>
                    <a:schemeClr val="bg1"/>
                  </a:solidFill>
                </a:rPr>
                <a:t>Power</a:t>
              </a:r>
              <a:endParaRPr lang="en-US" sz="2800" dirty="0">
                <a:solidFill>
                  <a:schemeClr val="bg1"/>
                </a:solidFill>
              </a:endParaRPr>
            </a:p>
          </p:txBody>
        </p:sp>
      </p:grpSp>
    </p:spTree>
    <p:extLst>
      <p:ext uri="{BB962C8B-B14F-4D97-AF65-F5344CB8AC3E}">
        <p14:creationId xmlns:p14="http://schemas.microsoft.com/office/powerpoint/2010/main" val="26433111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0" end="10"/>
                                            </p:txEl>
                                          </p:spTgt>
                                        </p:tgtEl>
                                        <p:attrNameLst>
                                          <p:attrName>style.visibility</p:attrName>
                                        </p:attrNameLst>
                                      </p:cBhvr>
                                      <p:to>
                                        <p:strVal val="visible"/>
                                      </p:to>
                                    </p:set>
                                    <p:animEffect transition="in" filter="fade">
                                      <p:cBhvr>
                                        <p:cTn id="7" dur="500"/>
                                        <p:tgtEl>
                                          <p:spTgt spid="3">
                                            <p:txEl>
                                              <p:pRg st="10" end="1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1" end="11"/>
                                            </p:txEl>
                                          </p:spTgt>
                                        </p:tgtEl>
                                        <p:attrNameLst>
                                          <p:attrName>style.visibility</p:attrName>
                                        </p:attrNameLst>
                                      </p:cBhvr>
                                      <p:to>
                                        <p:strVal val="visible"/>
                                      </p:to>
                                    </p:set>
                                    <p:animEffect transition="in" filter="fade">
                                      <p:cBhvr>
                                        <p:cTn id="10" dur="500"/>
                                        <p:tgtEl>
                                          <p:spTgt spid="3">
                                            <p:txEl>
                                              <p:pRg st="11" end="1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12" end="12"/>
                                            </p:txEl>
                                          </p:spTgt>
                                        </p:tgtEl>
                                        <p:attrNameLst>
                                          <p:attrName>style.visibility</p:attrName>
                                        </p:attrNameLst>
                                      </p:cBhvr>
                                      <p:to>
                                        <p:strVal val="visible"/>
                                      </p:to>
                                    </p:set>
                                    <p:animEffect transition="in" filter="fade">
                                      <p:cBhvr>
                                        <p:cTn id="13"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672298" y="1334727"/>
            <a:ext cx="2332277" cy="2768560"/>
          </a:xfrm>
          <a:prstGeom prst="rect">
            <a:avLst/>
          </a:prstGeom>
        </p:spPr>
      </p:pic>
      <p:sp>
        <p:nvSpPr>
          <p:cNvPr id="2" name="Title 1"/>
          <p:cNvSpPr>
            <a:spLocks noGrp="1"/>
          </p:cNvSpPr>
          <p:nvPr>
            <p:ph type="title"/>
          </p:nvPr>
        </p:nvSpPr>
        <p:spPr>
          <a:xfrm>
            <a:off x="109627" y="149340"/>
            <a:ext cx="11972743" cy="1143000"/>
          </a:xfrm>
        </p:spPr>
        <p:txBody>
          <a:bodyPr>
            <a:normAutofit/>
          </a:bodyPr>
          <a:lstStyle/>
          <a:p>
            <a:r>
              <a:rPr lang="en-US" sz="3600" smtClean="0"/>
              <a:t>Numerous Possible Hardware/Memory CNN Architectures</a:t>
            </a:r>
            <a:endParaRPr lang="en-US" sz="3600" dirty="0"/>
          </a:p>
        </p:txBody>
      </p:sp>
      <p:pic>
        <p:nvPicPr>
          <p:cNvPr id="9" name="Content Placeholder 8"/>
          <p:cNvPicPr>
            <a:picLocks noGrp="1" noChangeAspect="1"/>
          </p:cNvPicPr>
          <p:nvPr>
            <p:ph idx="1"/>
          </p:nvPr>
        </p:nvPicPr>
        <p:blipFill>
          <a:blip r:embed="rId4"/>
          <a:stretch>
            <a:fillRect/>
          </a:stretch>
        </p:blipFill>
        <p:spPr>
          <a:xfrm>
            <a:off x="3843337" y="1866900"/>
            <a:ext cx="4505325" cy="3657600"/>
          </a:xfrm>
        </p:spPr>
      </p:pic>
      <p:sp>
        <p:nvSpPr>
          <p:cNvPr id="3" name="Footer Placeholder 2"/>
          <p:cNvSpPr>
            <a:spLocks noGrp="1"/>
          </p:cNvSpPr>
          <p:nvPr>
            <p:ph type="ftr" sz="quarter" idx="11"/>
          </p:nvPr>
        </p:nvSpPr>
        <p:spPr>
          <a:xfrm>
            <a:off x="7069838" y="6392649"/>
            <a:ext cx="2946400" cy="365125"/>
          </a:xfrm>
        </p:spPr>
        <p:txBody>
          <a:bodyPr/>
          <a:lstStyle/>
          <a:p>
            <a:r>
              <a:rPr lang="en-US" dirty="0" smtClean="0"/>
              <a:t>Using High-level Synthesis and Emulation to Rapidly Develop AI Algorithms in Hardware </a:t>
            </a:r>
            <a:endParaRPr lang="en-US" dirty="0"/>
          </a:p>
        </p:txBody>
      </p:sp>
      <p:sp>
        <p:nvSpPr>
          <p:cNvPr id="8" name="Slide Number Placeholder 7"/>
          <p:cNvSpPr>
            <a:spLocks noGrp="1"/>
          </p:cNvSpPr>
          <p:nvPr>
            <p:ph type="sldNum" sz="quarter" idx="12"/>
          </p:nvPr>
        </p:nvSpPr>
        <p:spPr>
          <a:xfrm>
            <a:off x="4733038" y="6492875"/>
            <a:ext cx="2336800" cy="365125"/>
          </a:xfrm>
        </p:spPr>
        <p:txBody>
          <a:bodyPr/>
          <a:lstStyle/>
          <a:p>
            <a:fld id="{9243CB3A-8434-40A5-AD43-7D8D051A8891}" type="slidenum">
              <a:rPr lang="en-US" smtClean="0"/>
              <a:pPr/>
              <a:t>7</a:t>
            </a:fld>
            <a:endParaRPr lang="en-US"/>
          </a:p>
        </p:txBody>
      </p:sp>
      <p:pic>
        <p:nvPicPr>
          <p:cNvPr id="4" name="Picture 3"/>
          <p:cNvPicPr>
            <a:picLocks noChangeAspect="1"/>
          </p:cNvPicPr>
          <p:nvPr/>
        </p:nvPicPr>
        <p:blipFill>
          <a:blip r:embed="rId5"/>
          <a:stretch>
            <a:fillRect/>
          </a:stretch>
        </p:blipFill>
        <p:spPr>
          <a:xfrm>
            <a:off x="440901" y="1482638"/>
            <a:ext cx="4067175" cy="3133725"/>
          </a:xfrm>
          <a:prstGeom prst="rect">
            <a:avLst/>
          </a:prstGeom>
        </p:spPr>
      </p:pic>
      <p:pic>
        <p:nvPicPr>
          <p:cNvPr id="5" name="Picture 4"/>
          <p:cNvPicPr>
            <a:picLocks noChangeAspect="1"/>
          </p:cNvPicPr>
          <p:nvPr/>
        </p:nvPicPr>
        <p:blipFill>
          <a:blip r:embed="rId6"/>
          <a:stretch>
            <a:fillRect/>
          </a:stretch>
        </p:blipFill>
        <p:spPr>
          <a:xfrm>
            <a:off x="5203866" y="1330405"/>
            <a:ext cx="6678344" cy="1865915"/>
          </a:xfrm>
          <a:prstGeom prst="rect">
            <a:avLst/>
          </a:prstGeom>
        </p:spPr>
      </p:pic>
      <p:pic>
        <p:nvPicPr>
          <p:cNvPr id="6" name="Picture 5"/>
          <p:cNvPicPr>
            <a:picLocks noChangeAspect="1"/>
          </p:cNvPicPr>
          <p:nvPr/>
        </p:nvPicPr>
        <p:blipFill>
          <a:blip r:embed="rId7"/>
          <a:stretch>
            <a:fillRect/>
          </a:stretch>
        </p:blipFill>
        <p:spPr>
          <a:xfrm>
            <a:off x="658200" y="3176519"/>
            <a:ext cx="4328367" cy="3242397"/>
          </a:xfrm>
          <a:prstGeom prst="rect">
            <a:avLst/>
          </a:prstGeom>
        </p:spPr>
      </p:pic>
      <p:pic>
        <p:nvPicPr>
          <p:cNvPr id="7" name="Picture 6"/>
          <p:cNvPicPr>
            <a:picLocks noChangeAspect="1"/>
          </p:cNvPicPr>
          <p:nvPr/>
        </p:nvPicPr>
        <p:blipFill>
          <a:blip r:embed="rId8"/>
          <a:stretch>
            <a:fillRect/>
          </a:stretch>
        </p:blipFill>
        <p:spPr>
          <a:xfrm>
            <a:off x="4556620" y="4308554"/>
            <a:ext cx="7568588" cy="1920542"/>
          </a:xfrm>
          <a:prstGeom prst="rect">
            <a:avLst/>
          </a:prstGeom>
        </p:spPr>
      </p:pic>
      <p:pic>
        <p:nvPicPr>
          <p:cNvPr id="13" name="Picture 12"/>
          <p:cNvPicPr>
            <a:picLocks noChangeAspect="1"/>
          </p:cNvPicPr>
          <p:nvPr/>
        </p:nvPicPr>
        <p:blipFill>
          <a:blip r:embed="rId9"/>
          <a:stretch>
            <a:fillRect/>
          </a:stretch>
        </p:blipFill>
        <p:spPr>
          <a:xfrm>
            <a:off x="3101000" y="1221891"/>
            <a:ext cx="5233701" cy="3098902"/>
          </a:xfrm>
          <a:prstGeom prst="rect">
            <a:avLst/>
          </a:prstGeom>
        </p:spPr>
      </p:pic>
      <p:pic>
        <p:nvPicPr>
          <p:cNvPr id="10" name="Picture 9"/>
          <p:cNvPicPr>
            <a:picLocks noChangeAspect="1"/>
          </p:cNvPicPr>
          <p:nvPr/>
        </p:nvPicPr>
        <p:blipFill>
          <a:blip r:embed="rId10"/>
          <a:stretch>
            <a:fillRect/>
          </a:stretch>
        </p:blipFill>
        <p:spPr>
          <a:xfrm>
            <a:off x="5717850" y="2008372"/>
            <a:ext cx="4916219" cy="3243339"/>
          </a:xfrm>
          <a:prstGeom prst="rect">
            <a:avLst/>
          </a:prstGeom>
        </p:spPr>
      </p:pic>
      <p:pic>
        <p:nvPicPr>
          <p:cNvPr id="12" name="Picture 11"/>
          <p:cNvPicPr>
            <a:picLocks noChangeAspect="1"/>
          </p:cNvPicPr>
          <p:nvPr/>
        </p:nvPicPr>
        <p:blipFill>
          <a:blip r:embed="rId11"/>
          <a:stretch>
            <a:fillRect/>
          </a:stretch>
        </p:blipFill>
        <p:spPr>
          <a:xfrm>
            <a:off x="9810069" y="2367135"/>
            <a:ext cx="2072141" cy="2449220"/>
          </a:xfrm>
          <a:prstGeom prst="rect">
            <a:avLst/>
          </a:prstGeom>
        </p:spPr>
      </p:pic>
    </p:spTree>
    <p:extLst>
      <p:ext uri="{BB962C8B-B14F-4D97-AF65-F5344CB8AC3E}">
        <p14:creationId xmlns:p14="http://schemas.microsoft.com/office/powerpoint/2010/main" val="28607907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500"/>
                                  </p:stCondLst>
                                  <p:childTnLst>
                                    <p:set>
                                      <p:cBhvr>
                                        <p:cTn id="9" dur="1" fill="hold">
                                          <p:stCondLst>
                                            <p:cond delay="0"/>
                                          </p:stCondLst>
                                        </p:cTn>
                                        <p:tgtEl>
                                          <p:spTgt spid="11"/>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nodeType="afterEffect">
                                  <p:stCondLst>
                                    <p:cond delay="500"/>
                                  </p:stCondLst>
                                  <p:childTnLst>
                                    <p:set>
                                      <p:cBhvr>
                                        <p:cTn id="12" dur="1" fill="hold">
                                          <p:stCondLst>
                                            <p:cond delay="0"/>
                                          </p:stCondLst>
                                        </p:cTn>
                                        <p:tgtEl>
                                          <p:spTgt spid="4"/>
                                        </p:tgtEl>
                                        <p:attrNameLst>
                                          <p:attrName>style.visibility</p:attrName>
                                        </p:attrNameLst>
                                      </p:cBhvr>
                                      <p:to>
                                        <p:strVal val="visible"/>
                                      </p:to>
                                    </p:set>
                                  </p:childTnLst>
                                </p:cTn>
                              </p:par>
                            </p:childTnLst>
                          </p:cTn>
                        </p:par>
                        <p:par>
                          <p:cTn id="13" fill="hold">
                            <p:stCondLst>
                              <p:cond delay="1500"/>
                            </p:stCondLst>
                            <p:childTnLst>
                              <p:par>
                                <p:cTn id="14" presetID="1" presetClass="entr" presetSubtype="0" fill="hold" nodeType="afterEffect">
                                  <p:stCondLst>
                                    <p:cond delay="500"/>
                                  </p:stCondLst>
                                  <p:childTnLst>
                                    <p:set>
                                      <p:cBhvr>
                                        <p:cTn id="15" dur="1" fill="hold">
                                          <p:stCondLst>
                                            <p:cond delay="0"/>
                                          </p:stCondLst>
                                        </p:cTn>
                                        <p:tgtEl>
                                          <p:spTgt spid="6"/>
                                        </p:tgtEl>
                                        <p:attrNameLst>
                                          <p:attrName>style.visibility</p:attrName>
                                        </p:attrNameLst>
                                      </p:cBhvr>
                                      <p:to>
                                        <p:strVal val="visible"/>
                                      </p:to>
                                    </p:set>
                                  </p:childTnLst>
                                </p:cTn>
                              </p:par>
                            </p:childTnLst>
                          </p:cTn>
                        </p:par>
                        <p:par>
                          <p:cTn id="16" fill="hold">
                            <p:stCondLst>
                              <p:cond delay="2000"/>
                            </p:stCondLst>
                            <p:childTnLst>
                              <p:par>
                                <p:cTn id="17" presetID="1" presetClass="entr" presetSubtype="0" fill="hold" nodeType="afterEffect">
                                  <p:stCondLst>
                                    <p:cond delay="500"/>
                                  </p:stCondLst>
                                  <p:childTnLst>
                                    <p:set>
                                      <p:cBhvr>
                                        <p:cTn id="18" dur="1" fill="hold">
                                          <p:stCondLst>
                                            <p:cond delay="0"/>
                                          </p:stCondLst>
                                        </p:cTn>
                                        <p:tgtEl>
                                          <p:spTgt spid="7"/>
                                        </p:tgtEl>
                                        <p:attrNameLst>
                                          <p:attrName>style.visibility</p:attrName>
                                        </p:attrNameLst>
                                      </p:cBhvr>
                                      <p:to>
                                        <p:strVal val="visible"/>
                                      </p:to>
                                    </p:set>
                                  </p:childTnLst>
                                </p:cTn>
                              </p:par>
                            </p:childTnLst>
                          </p:cTn>
                        </p:par>
                        <p:par>
                          <p:cTn id="19" fill="hold">
                            <p:stCondLst>
                              <p:cond delay="2500"/>
                            </p:stCondLst>
                            <p:childTnLst>
                              <p:par>
                                <p:cTn id="20" presetID="1" presetClass="entr" presetSubtype="0" fill="hold" nodeType="afterEffect">
                                  <p:stCondLst>
                                    <p:cond delay="500"/>
                                  </p:stCondLst>
                                  <p:childTnLst>
                                    <p:set>
                                      <p:cBhvr>
                                        <p:cTn id="21" dur="1" fill="hold">
                                          <p:stCondLst>
                                            <p:cond delay="0"/>
                                          </p:stCondLst>
                                        </p:cTn>
                                        <p:tgtEl>
                                          <p:spTgt spid="13"/>
                                        </p:tgtEl>
                                        <p:attrNameLst>
                                          <p:attrName>style.visibility</p:attrName>
                                        </p:attrNameLst>
                                      </p:cBhvr>
                                      <p:to>
                                        <p:strVal val="visible"/>
                                      </p:to>
                                    </p:set>
                                  </p:childTnLst>
                                </p:cTn>
                              </p:par>
                            </p:childTnLst>
                          </p:cTn>
                        </p:par>
                        <p:par>
                          <p:cTn id="22" fill="hold">
                            <p:stCondLst>
                              <p:cond delay="3000"/>
                            </p:stCondLst>
                            <p:childTnLst>
                              <p:par>
                                <p:cTn id="23" presetID="1" presetClass="entr" presetSubtype="0" fill="hold" nodeType="afterEffect">
                                  <p:stCondLst>
                                    <p:cond delay="500"/>
                                  </p:stCondLst>
                                  <p:childTnLst>
                                    <p:set>
                                      <p:cBhvr>
                                        <p:cTn id="24" dur="1" fill="hold">
                                          <p:stCondLst>
                                            <p:cond delay="0"/>
                                          </p:stCondLst>
                                        </p:cTn>
                                        <p:tgtEl>
                                          <p:spTgt spid="5"/>
                                        </p:tgtEl>
                                        <p:attrNameLst>
                                          <p:attrName>style.visibility</p:attrName>
                                        </p:attrNameLst>
                                      </p:cBhvr>
                                      <p:to>
                                        <p:strVal val="visible"/>
                                      </p:to>
                                    </p:set>
                                  </p:childTnLst>
                                </p:cTn>
                              </p:par>
                            </p:childTnLst>
                          </p:cTn>
                        </p:par>
                        <p:par>
                          <p:cTn id="25" fill="hold">
                            <p:stCondLst>
                              <p:cond delay="3500"/>
                            </p:stCondLst>
                            <p:childTnLst>
                              <p:par>
                                <p:cTn id="26" presetID="1" presetClass="entr" presetSubtype="0" fill="hold" nodeType="afterEffect">
                                  <p:stCondLst>
                                    <p:cond delay="500"/>
                                  </p:stCondLst>
                                  <p:childTnLst>
                                    <p:set>
                                      <p:cBhvr>
                                        <p:cTn id="27" dur="1" fill="hold">
                                          <p:stCondLst>
                                            <p:cond delay="0"/>
                                          </p:stCondLst>
                                        </p:cTn>
                                        <p:tgtEl>
                                          <p:spTgt spid="10"/>
                                        </p:tgtEl>
                                        <p:attrNameLst>
                                          <p:attrName>style.visibility</p:attrName>
                                        </p:attrNameLst>
                                      </p:cBhvr>
                                      <p:to>
                                        <p:strVal val="visible"/>
                                      </p:to>
                                    </p:set>
                                  </p:childTnLst>
                                </p:cTn>
                              </p:par>
                            </p:childTnLst>
                          </p:cTn>
                        </p:par>
                        <p:par>
                          <p:cTn id="28" fill="hold">
                            <p:stCondLst>
                              <p:cond delay="4000"/>
                            </p:stCondLst>
                            <p:childTnLst>
                              <p:par>
                                <p:cTn id="29" presetID="1" presetClass="entr" presetSubtype="0" fill="hold" nodeType="afterEffect">
                                  <p:stCondLst>
                                    <p:cond delay="50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Memory Architecture and Power Considerations</a:t>
            </a:r>
            <a:endParaRPr lang="en-US" sz="3600" dirty="0"/>
          </a:p>
        </p:txBody>
      </p:sp>
      <p:sp>
        <p:nvSpPr>
          <p:cNvPr id="6" name="Content Placeholder 5"/>
          <p:cNvSpPr>
            <a:spLocks noGrp="1"/>
          </p:cNvSpPr>
          <p:nvPr>
            <p:ph idx="1"/>
          </p:nvPr>
        </p:nvSpPr>
        <p:spPr>
          <a:xfrm>
            <a:off x="406397" y="1356256"/>
            <a:ext cx="10972800" cy="4495800"/>
          </a:xfrm>
        </p:spPr>
        <p:txBody>
          <a:bodyPr/>
          <a:lstStyle/>
          <a:p>
            <a:r>
              <a:rPr lang="en-US" dirty="0" smtClean="0"/>
              <a:t>Keeping data local is key to minimizing </a:t>
            </a:r>
            <a:br>
              <a:rPr lang="en-US" dirty="0" smtClean="0"/>
            </a:br>
            <a:r>
              <a:rPr lang="en-US" dirty="0" smtClean="0"/>
              <a:t>power consumption</a:t>
            </a:r>
          </a:p>
          <a:p>
            <a:pPr lvl="1"/>
            <a:r>
              <a:rPr lang="en-US" dirty="0" smtClean="0"/>
              <a:t>Very important for ASIC </a:t>
            </a:r>
          </a:p>
          <a:p>
            <a:r>
              <a:rPr lang="en-US" dirty="0" smtClean="0"/>
              <a:t>Floating-point is costly</a:t>
            </a:r>
          </a:p>
          <a:p>
            <a:pPr lvl="1"/>
            <a:r>
              <a:rPr lang="en-US" dirty="0" smtClean="0"/>
              <a:t>Used in training of networks</a:t>
            </a:r>
          </a:p>
          <a:p>
            <a:pPr lvl="1"/>
            <a:r>
              <a:rPr lang="en-US" dirty="0" smtClean="0"/>
              <a:t>Not needed in network inference engine</a:t>
            </a:r>
          </a:p>
          <a:p>
            <a:r>
              <a:rPr lang="en-US" dirty="0" smtClean="0"/>
              <a:t>Fixed-point doesn't need to be </a:t>
            </a:r>
            <a:br>
              <a:rPr lang="en-US" dirty="0" smtClean="0"/>
            </a:br>
            <a:r>
              <a:rPr lang="en-US" dirty="0" smtClean="0"/>
              <a:t>power-of-two</a:t>
            </a:r>
            <a:endParaRPr lang="en-US" dirty="0"/>
          </a:p>
        </p:txBody>
      </p:sp>
      <p:sp>
        <p:nvSpPr>
          <p:cNvPr id="3" name="Footer Placeholder 2"/>
          <p:cNvSpPr>
            <a:spLocks noGrp="1"/>
          </p:cNvSpPr>
          <p:nvPr>
            <p:ph type="ftr" sz="quarter" idx="11"/>
          </p:nvPr>
        </p:nvSpPr>
        <p:spPr>
          <a:xfrm>
            <a:off x="2235200" y="6385226"/>
            <a:ext cx="2946400" cy="365125"/>
          </a:xfrm>
        </p:spPr>
        <p:txBody>
          <a:bodyPr/>
          <a:lstStyle/>
          <a:p>
            <a:r>
              <a:rPr lang="en-US" dirty="0" smtClean="0"/>
              <a:t>Using High-level Synthesis and Emulation to Rapidly Develop AI Algorithms in Hardware </a:t>
            </a:r>
            <a:endParaRPr lang="en-US" dirty="0"/>
          </a:p>
        </p:txBody>
      </p:sp>
      <p:sp>
        <p:nvSpPr>
          <p:cNvPr id="4" name="Slide Number Placeholder 3"/>
          <p:cNvSpPr>
            <a:spLocks noGrp="1"/>
          </p:cNvSpPr>
          <p:nvPr>
            <p:ph type="sldNum" sz="quarter" idx="12"/>
          </p:nvPr>
        </p:nvSpPr>
        <p:spPr>
          <a:xfrm>
            <a:off x="4815854" y="6514551"/>
            <a:ext cx="2336800" cy="365125"/>
          </a:xfrm>
        </p:spPr>
        <p:txBody>
          <a:bodyPr/>
          <a:lstStyle/>
          <a:p>
            <a:fld id="{9243CB3A-8434-40A5-AD43-7D8D051A8891}" type="slidenum">
              <a:rPr lang="en-US" smtClean="0"/>
              <a:pPr/>
              <a:t>8</a:t>
            </a:fld>
            <a:endParaRPr lang="en-US" dirty="0"/>
          </a:p>
        </p:txBody>
      </p:sp>
      <p:grpSp>
        <p:nvGrpSpPr>
          <p:cNvPr id="9" name="Group 8"/>
          <p:cNvGrpSpPr/>
          <p:nvPr/>
        </p:nvGrpSpPr>
        <p:grpSpPr>
          <a:xfrm>
            <a:off x="6273837" y="1783098"/>
            <a:ext cx="5206962" cy="2128535"/>
            <a:chOff x="1707615" y="2823230"/>
            <a:chExt cx="8031296" cy="3206653"/>
          </a:xfrm>
        </p:grpSpPr>
        <p:pic>
          <p:nvPicPr>
            <p:cNvPr id="7" name="Content Placeholder 3"/>
            <p:cNvPicPr>
              <a:picLocks noChangeAspect="1"/>
            </p:cNvPicPr>
            <p:nvPr/>
          </p:nvPicPr>
          <p:blipFill>
            <a:blip r:embed="rId3"/>
            <a:stretch>
              <a:fillRect/>
            </a:stretch>
          </p:blipFill>
          <p:spPr bwMode="auto">
            <a:xfrm>
              <a:off x="1707615" y="2823230"/>
              <a:ext cx="8031296" cy="2909324"/>
            </a:xfrm>
            <a:prstGeom prst="rect">
              <a:avLst/>
            </a:prstGeom>
            <a:noFill/>
            <a:ln w="9525">
              <a:noFill/>
              <a:miter lim="800000"/>
              <a:headEnd/>
              <a:tailEnd/>
            </a:ln>
          </p:spPr>
        </p:pic>
        <p:sp>
          <p:nvSpPr>
            <p:cNvPr id="8" name="TextBox 7"/>
            <p:cNvSpPr txBox="1"/>
            <p:nvPr/>
          </p:nvSpPr>
          <p:spPr>
            <a:xfrm>
              <a:off x="7700652" y="5629773"/>
              <a:ext cx="1806905" cy="400110"/>
            </a:xfrm>
            <a:prstGeom prst="rect">
              <a:avLst/>
            </a:prstGeom>
            <a:noFill/>
          </p:spPr>
          <p:txBody>
            <a:bodyPr wrap="none" rtlCol="0">
              <a:spAutoFit/>
            </a:bodyPr>
            <a:lstStyle/>
            <a:p>
              <a:r>
                <a:rPr lang="en-US" sz="2000" dirty="0" smtClean="0"/>
                <a:t>*NVIDIA 2017</a:t>
              </a:r>
              <a:endParaRPr lang="en-US" sz="2000" dirty="0"/>
            </a:p>
          </p:txBody>
        </p:sp>
      </p:grpSp>
      <p:pic>
        <p:nvPicPr>
          <p:cNvPr id="10" name="Picture 9"/>
          <p:cNvPicPr>
            <a:picLocks noChangeAspect="1"/>
          </p:cNvPicPr>
          <p:nvPr/>
        </p:nvPicPr>
        <p:blipFill>
          <a:blip r:embed="rId4"/>
          <a:stretch>
            <a:fillRect/>
          </a:stretch>
        </p:blipFill>
        <p:spPr>
          <a:xfrm>
            <a:off x="5892797" y="4004766"/>
            <a:ext cx="4526556" cy="2370615"/>
          </a:xfrm>
          <a:prstGeom prst="rect">
            <a:avLst/>
          </a:prstGeom>
        </p:spPr>
      </p:pic>
    </p:spTree>
    <p:extLst>
      <p:ext uri="{BB962C8B-B14F-4D97-AF65-F5344CB8AC3E}">
        <p14:creationId xmlns:p14="http://schemas.microsoft.com/office/powerpoint/2010/main" val="365697713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52465" y="255805"/>
            <a:ext cx="11887070" cy="1143000"/>
          </a:xfrm>
        </p:spPr>
        <p:txBody>
          <a:bodyPr>
            <a:noAutofit/>
          </a:bodyPr>
          <a:lstStyle/>
          <a:p>
            <a:r>
              <a:rPr lang="en-US" sz="3600" dirty="0" smtClean="0"/>
              <a:t>Catapult HLS is the Only Solution for Rapid Algorithm to RTL</a:t>
            </a:r>
            <a:endParaRPr lang="en-US" sz="3600" dirty="0"/>
          </a:p>
        </p:txBody>
      </p:sp>
      <p:sp>
        <p:nvSpPr>
          <p:cNvPr id="3" name="Content Placeholder 2"/>
          <p:cNvSpPr>
            <a:spLocks noGrp="1"/>
          </p:cNvSpPr>
          <p:nvPr>
            <p:ph idx="1"/>
          </p:nvPr>
        </p:nvSpPr>
        <p:spPr>
          <a:xfrm>
            <a:off x="182943" y="1710170"/>
            <a:ext cx="10972800" cy="4495800"/>
          </a:xfrm>
        </p:spPr>
        <p:txBody>
          <a:bodyPr>
            <a:normAutofit fontScale="92500" lnSpcReduction="10000"/>
          </a:bodyPr>
          <a:lstStyle/>
          <a:p>
            <a:r>
              <a:rPr lang="en-US" dirty="0" smtClean="0"/>
              <a:t>Enable late functional changes without impacting schedule</a:t>
            </a:r>
          </a:p>
          <a:p>
            <a:pPr lvl="1"/>
            <a:r>
              <a:rPr lang="en-US" dirty="0" smtClean="0"/>
              <a:t>Algorithms can be easily modified and regenerated</a:t>
            </a:r>
          </a:p>
          <a:p>
            <a:pPr lvl="1"/>
            <a:r>
              <a:rPr lang="en-US" dirty="0" smtClean="0"/>
              <a:t>New technology nodes are easy (or FPGA to ASIC)</a:t>
            </a:r>
          </a:p>
          <a:p>
            <a:pPr lvl="1"/>
            <a:endParaRPr lang="en-US" dirty="0" smtClean="0"/>
          </a:p>
          <a:p>
            <a:r>
              <a:rPr lang="en-US" dirty="0" smtClean="0"/>
              <a:t>Quickly evaluate power and performance of algorithms</a:t>
            </a:r>
          </a:p>
          <a:p>
            <a:pPr lvl="1"/>
            <a:r>
              <a:rPr lang="en-US" dirty="0" smtClean="0"/>
              <a:t>Rapidly explore multiple options for optimal Power Performance Area (PPA)</a:t>
            </a:r>
          </a:p>
          <a:p>
            <a:pPr lvl="1"/>
            <a:endParaRPr lang="en-US" dirty="0" smtClean="0"/>
          </a:p>
          <a:p>
            <a:r>
              <a:rPr lang="en-US" dirty="0" smtClean="0"/>
              <a:t>Accelerate design time with higher level of abstraction</a:t>
            </a:r>
          </a:p>
          <a:p>
            <a:pPr lvl="1"/>
            <a:r>
              <a:rPr lang="en-US" dirty="0" smtClean="0"/>
              <a:t>1 Year reduced to a few months</a:t>
            </a:r>
          </a:p>
          <a:p>
            <a:pPr lvl="1"/>
            <a:r>
              <a:rPr lang="en-US" dirty="0" smtClean="0"/>
              <a:t>New features added in days not weeks</a:t>
            </a:r>
          </a:p>
          <a:p>
            <a:pPr lvl="1"/>
            <a:r>
              <a:rPr lang="en-US" dirty="0" smtClean="0"/>
              <a:t>5X less code than RTL</a:t>
            </a:r>
          </a:p>
          <a:p>
            <a:pPr lvl="2"/>
            <a:endParaRPr lang="en-US" dirty="0" smtClean="0"/>
          </a:p>
        </p:txBody>
      </p:sp>
      <p:sp>
        <p:nvSpPr>
          <p:cNvPr id="2" name="Footer Placeholder 1"/>
          <p:cNvSpPr>
            <a:spLocks noGrp="1"/>
          </p:cNvSpPr>
          <p:nvPr>
            <p:ph type="ftr" sz="quarter" idx="11"/>
          </p:nvPr>
        </p:nvSpPr>
        <p:spPr/>
        <p:txBody>
          <a:bodyPr/>
          <a:lstStyle/>
          <a:p>
            <a:r>
              <a:rPr lang="en-US" dirty="0" smtClean="0"/>
              <a:t>Using High-level Synthesis and Emulation to Rapidly Develop AI Algorithms in Hardware </a:t>
            </a:r>
            <a:endParaRPr lang="en-US" dirty="0"/>
          </a:p>
        </p:txBody>
      </p:sp>
      <p:sp>
        <p:nvSpPr>
          <p:cNvPr id="5" name="Slide Number Placeholder 4"/>
          <p:cNvSpPr>
            <a:spLocks noGrp="1"/>
          </p:cNvSpPr>
          <p:nvPr>
            <p:ph type="sldNum" sz="quarter" idx="12"/>
          </p:nvPr>
        </p:nvSpPr>
        <p:spPr>
          <a:xfrm>
            <a:off x="4724415" y="6483635"/>
            <a:ext cx="2336800" cy="365125"/>
          </a:xfrm>
        </p:spPr>
        <p:txBody>
          <a:bodyPr/>
          <a:lstStyle/>
          <a:p>
            <a:fld id="{B8EE6C0D-8D49-4EF2-B5AB-91C9339EB8BA}" type="slidenum">
              <a:rPr lang="en-US" smtClean="0"/>
              <a:pPr/>
              <a:t>9</a:t>
            </a:fld>
            <a:endParaRPr lang="en-US" dirty="0"/>
          </a:p>
        </p:txBody>
      </p:sp>
      <p:grpSp>
        <p:nvGrpSpPr>
          <p:cNvPr id="10" name="Group 4"/>
          <p:cNvGrpSpPr>
            <a:grpSpLocks/>
          </p:cNvGrpSpPr>
          <p:nvPr/>
        </p:nvGrpSpPr>
        <p:grpSpPr bwMode="auto">
          <a:xfrm>
            <a:off x="9333608" y="1294511"/>
            <a:ext cx="1944347" cy="1067688"/>
            <a:chOff x="4642" y="534"/>
            <a:chExt cx="1031" cy="566"/>
          </a:xfrm>
        </p:grpSpPr>
        <p:sp>
          <p:nvSpPr>
            <p:cNvPr id="11" name="Rectangle 5"/>
            <p:cNvSpPr>
              <a:spLocks noChangeArrowheads="1"/>
            </p:cNvSpPr>
            <p:nvPr/>
          </p:nvSpPr>
          <p:spPr bwMode="auto">
            <a:xfrm>
              <a:off x="4642" y="729"/>
              <a:ext cx="790" cy="371"/>
            </a:xfrm>
            <a:prstGeom prst="rect">
              <a:avLst/>
            </a:prstGeom>
            <a:solidFill>
              <a:schemeClr val="bg1"/>
            </a:solidFill>
            <a:ln w="9525" algn="ctr">
              <a:solidFill>
                <a:srgbClr val="C0C0C0"/>
              </a:solidFill>
              <a:miter lim="800000"/>
              <a:headEnd/>
              <a:tailEnd/>
            </a:ln>
            <a:effectLst>
              <a:outerShdw blurRad="50800" dist="38100" dir="2700000" algn="tl" rotWithShape="0">
                <a:prstClr val="black">
                  <a:alpha val="40000"/>
                </a:prstClr>
              </a:outerShdw>
            </a:effectLst>
          </p:spPr>
          <p:txBody>
            <a:bodyPr wrap="none" lIns="36000" tIns="36000" rIns="36000" bIns="36000" anchor="ctr"/>
            <a:lstStyle/>
            <a:p>
              <a:pPr algn="l">
                <a:spcBef>
                  <a:spcPct val="0"/>
                </a:spcBef>
                <a:buClrTx/>
                <a:buSzTx/>
                <a:buFontTx/>
                <a:buNone/>
              </a:pPr>
              <a:r>
                <a:rPr lang="en-US" sz="800" noProof="1">
                  <a:latin typeface="Courier New" pitchFamily="49" charset="0"/>
                </a:rPr>
                <a:t>void func (short a[N], </a:t>
              </a:r>
            </a:p>
            <a:p>
              <a:pPr algn="l">
                <a:spcBef>
                  <a:spcPct val="0"/>
                </a:spcBef>
                <a:buClrTx/>
                <a:buSzTx/>
                <a:buFontTx/>
                <a:buNone/>
              </a:pPr>
              <a:r>
                <a:rPr lang="en-US" sz="800" noProof="1">
                  <a:latin typeface="Courier New" pitchFamily="49" charset="0"/>
                </a:rPr>
                <a:t>  for (int i=0; i&lt;N; i++) {</a:t>
              </a:r>
            </a:p>
            <a:p>
              <a:pPr algn="l">
                <a:spcBef>
                  <a:spcPct val="0"/>
                </a:spcBef>
                <a:buClrTx/>
                <a:buSzTx/>
                <a:buFontTx/>
                <a:buNone/>
              </a:pPr>
              <a:r>
                <a:rPr lang="en-US" sz="800" noProof="1">
                  <a:latin typeface="Courier New" pitchFamily="49" charset="0"/>
                </a:rPr>
                <a:t>    if (cond)</a:t>
              </a:r>
            </a:p>
            <a:p>
              <a:pPr algn="l">
                <a:spcBef>
                  <a:spcPct val="0"/>
                </a:spcBef>
                <a:buClrTx/>
                <a:buSzTx/>
                <a:buFontTx/>
                <a:buNone/>
              </a:pPr>
              <a:r>
                <a:rPr lang="en-US" sz="800" noProof="1">
                  <a:latin typeface="Courier New" pitchFamily="49" charset="0"/>
                </a:rPr>
                <a:t>      z+=a[i]*b[i];</a:t>
              </a:r>
            </a:p>
            <a:p>
              <a:pPr algn="l">
                <a:spcBef>
                  <a:spcPct val="0"/>
                </a:spcBef>
                <a:buClrTx/>
                <a:buSzTx/>
                <a:buFontTx/>
                <a:buNone/>
              </a:pPr>
              <a:r>
                <a:rPr lang="en-US" sz="800" noProof="1">
                  <a:latin typeface="Courier New" pitchFamily="49" charset="0"/>
                </a:rPr>
                <a:t>    else</a:t>
              </a:r>
            </a:p>
          </p:txBody>
        </p:sp>
        <p:grpSp>
          <p:nvGrpSpPr>
            <p:cNvPr id="12" name="Group 6"/>
            <p:cNvGrpSpPr>
              <a:grpSpLocks/>
            </p:cNvGrpSpPr>
            <p:nvPr/>
          </p:nvGrpSpPr>
          <p:grpSpPr bwMode="auto">
            <a:xfrm>
              <a:off x="5289" y="534"/>
              <a:ext cx="384" cy="341"/>
              <a:chOff x="5289" y="534"/>
              <a:chExt cx="384" cy="341"/>
            </a:xfrm>
          </p:grpSpPr>
          <p:sp>
            <p:nvSpPr>
              <p:cNvPr id="13" name="AutoShape 7"/>
              <p:cNvSpPr>
                <a:spLocks noChangeAspect="1" noChangeArrowheads="1"/>
              </p:cNvSpPr>
              <p:nvPr/>
            </p:nvSpPr>
            <p:spPr bwMode="auto">
              <a:xfrm>
                <a:off x="5304" y="604"/>
                <a:ext cx="369" cy="222"/>
              </a:xfrm>
              <a:prstGeom prst="foldedCorner">
                <a:avLst>
                  <a:gd name="adj" fmla="val 12500"/>
                </a:avLst>
              </a:prstGeom>
              <a:solidFill>
                <a:schemeClr val="bg1"/>
              </a:solidFill>
              <a:ln w="9525">
                <a:solidFill>
                  <a:srgbClr val="C0C0C0"/>
                </a:solidFill>
                <a:round/>
                <a:headEnd/>
                <a:tailEnd/>
              </a:ln>
              <a:effectLst>
                <a:outerShdw blurRad="50800" dist="38100" dir="2700000" algn="tl" rotWithShape="0">
                  <a:prstClr val="black">
                    <a:alpha val="40000"/>
                  </a:prstClr>
                </a:outerShdw>
              </a:effectLst>
              <a:extLst/>
            </p:spPr>
            <p:txBody>
              <a:bodyPr anchor="ctr">
                <a:spAutoFit/>
              </a:bodyPr>
              <a:lstStyle/>
              <a:p>
                <a:endParaRPr lang="en-US" dirty="0"/>
              </a:p>
            </p:txBody>
          </p:sp>
          <p:pic>
            <p:nvPicPr>
              <p:cNvPr id="14" name="Picture 8" descr="cpluspl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89" y="534"/>
                <a:ext cx="343" cy="341"/>
              </a:xfrm>
              <a:prstGeom prst="rect">
                <a:avLst/>
              </a:prstGeom>
              <a:noFill/>
              <a:extLst>
                <a:ext uri="{909E8E84-426E-40DD-AFC4-6F175D3DCCD1}">
                  <a14:hiddenFill xmlns:a14="http://schemas.microsoft.com/office/drawing/2010/main">
                    <a:solidFill>
                      <a:srgbClr val="FFFFFF"/>
                    </a:solidFill>
                  </a14:hiddenFill>
                </a:ext>
              </a:extLst>
            </p:spPr>
          </p:pic>
        </p:grpSp>
      </p:grpSp>
      <p:pic>
        <p:nvPicPr>
          <p:cNvPr id="15"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22295" y="4255786"/>
            <a:ext cx="1629405" cy="89980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pic>
      <p:grpSp>
        <p:nvGrpSpPr>
          <p:cNvPr id="16" name="Group 10"/>
          <p:cNvGrpSpPr>
            <a:grpSpLocks/>
          </p:cNvGrpSpPr>
          <p:nvPr/>
        </p:nvGrpSpPr>
        <p:grpSpPr bwMode="auto">
          <a:xfrm>
            <a:off x="9412819" y="5474986"/>
            <a:ext cx="1467219" cy="773415"/>
            <a:chOff x="4752" y="3094"/>
            <a:chExt cx="778" cy="410"/>
          </a:xfrm>
        </p:grpSpPr>
        <p:pic>
          <p:nvPicPr>
            <p:cNvPr id="1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52" y="3094"/>
              <a:ext cx="778" cy="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12"/>
            <p:cNvSpPr txBox="1">
              <a:spLocks noChangeArrowheads="1"/>
            </p:cNvSpPr>
            <p:nvPr/>
          </p:nvSpPr>
          <p:spPr bwMode="auto">
            <a:xfrm>
              <a:off x="4992" y="3142"/>
              <a:ext cx="308" cy="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ClrTx/>
                <a:buSzTx/>
                <a:buFontTx/>
                <a:buNone/>
              </a:pPr>
              <a:r>
                <a:rPr lang="en-US" sz="2100" b="1" dirty="0">
                  <a:solidFill>
                    <a:schemeClr val="bg1"/>
                  </a:solidFill>
                  <a:latin typeface="Calibri" pitchFamily="34" charset="0"/>
                  <a:cs typeface="Calibri" pitchFamily="34" charset="0"/>
                </a:rPr>
                <a:t>RTL</a:t>
              </a:r>
              <a:endParaRPr lang="en-US" sz="2400" b="1" dirty="0">
                <a:solidFill>
                  <a:schemeClr val="bg1"/>
                </a:solidFill>
                <a:latin typeface="Calibri" pitchFamily="34" charset="0"/>
                <a:cs typeface="Calibri" pitchFamily="34" charset="0"/>
              </a:endParaRPr>
            </a:p>
          </p:txBody>
        </p:sp>
      </p:grpSp>
      <p:sp>
        <p:nvSpPr>
          <p:cNvPr id="24" name="Rectangle 15"/>
          <p:cNvSpPr>
            <a:spLocks noChangeArrowheads="1"/>
          </p:cNvSpPr>
          <p:nvPr/>
        </p:nvSpPr>
        <p:spPr bwMode="auto">
          <a:xfrm>
            <a:off x="9929550" y="2700422"/>
            <a:ext cx="1195651" cy="400087"/>
          </a:xfrm>
          <a:prstGeom prst="rect">
            <a:avLst/>
          </a:prstGeom>
          <a:solidFill>
            <a:schemeClr val="bg1"/>
          </a:solidFill>
          <a:ln w="9525" algn="ctr">
            <a:solidFill>
              <a:srgbClr val="C0C0C0"/>
            </a:solidFill>
            <a:miter lim="800000"/>
            <a:headEnd/>
            <a:tailEnd/>
          </a:ln>
          <a:effectLst/>
        </p:spPr>
        <p:txBody>
          <a:bodyPr lIns="121899" tIns="60949" rIns="121899" bIns="60949" anchor="ctr">
            <a:spAutoFit/>
          </a:bodyPr>
          <a:lstStyle/>
          <a:p>
            <a:endParaRPr lang="en-US" dirty="0"/>
          </a:p>
        </p:txBody>
      </p:sp>
      <p:pic>
        <p:nvPicPr>
          <p:cNvPr id="25" name="Picture 16" descr="capture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940865" y="2658517"/>
            <a:ext cx="1176792" cy="92998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pic>
      <p:sp>
        <p:nvSpPr>
          <p:cNvPr id="22" name="Rectangle 18"/>
          <p:cNvSpPr>
            <a:spLocks noChangeArrowheads="1"/>
          </p:cNvSpPr>
          <p:nvPr/>
        </p:nvSpPr>
        <p:spPr bwMode="auto">
          <a:xfrm>
            <a:off x="9248745" y="3111651"/>
            <a:ext cx="1033464" cy="400087"/>
          </a:xfrm>
          <a:prstGeom prst="rect">
            <a:avLst/>
          </a:prstGeom>
          <a:solidFill>
            <a:schemeClr val="bg1"/>
          </a:solidFill>
          <a:ln w="9525" algn="ctr">
            <a:solidFill>
              <a:srgbClr val="C0C0C0"/>
            </a:solidFill>
            <a:miter lim="800000"/>
            <a:headEnd/>
            <a:tailEnd/>
          </a:ln>
          <a:effectLst>
            <a:outerShdw blurRad="50800" dist="38100" dir="2700000" algn="tl" rotWithShape="0">
              <a:prstClr val="black">
                <a:alpha val="40000"/>
              </a:prstClr>
            </a:outerShdw>
          </a:effectLst>
        </p:spPr>
        <p:txBody>
          <a:bodyPr lIns="121899" tIns="60949" rIns="121899" bIns="60949" anchor="ctr">
            <a:spAutoFit/>
          </a:bodyPr>
          <a:lstStyle/>
          <a:p>
            <a:endParaRPr lang="en-US" dirty="0"/>
          </a:p>
        </p:txBody>
      </p:sp>
      <p:pic>
        <p:nvPicPr>
          <p:cNvPr id="23" name="Picture 1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73262" y="2973544"/>
            <a:ext cx="961800" cy="1141257"/>
          </a:xfrm>
          <a:prstGeom prst="rect">
            <a:avLst/>
          </a:prstGeom>
          <a:noFill/>
          <a:effectLst/>
          <a:extLst>
            <a:ext uri="{909E8E84-426E-40DD-AFC4-6F175D3DCCD1}">
              <a14:hiddenFill xmlns:a14="http://schemas.microsoft.com/office/drawing/2010/main">
                <a:solidFill>
                  <a:srgbClr val="FFFFFF"/>
                </a:solidFill>
              </a14:hiddenFill>
            </a:ext>
          </a:extLst>
        </p:spPr>
      </p:pic>
      <p:sp>
        <p:nvSpPr>
          <p:cNvPr id="20" name="AutoShape 3"/>
          <p:cNvSpPr>
            <a:spLocks noChangeArrowheads="1"/>
          </p:cNvSpPr>
          <p:nvPr/>
        </p:nvSpPr>
        <p:spPr bwMode="auto">
          <a:xfrm>
            <a:off x="8485941" y="1340820"/>
            <a:ext cx="1477396" cy="415766"/>
          </a:xfrm>
          <a:prstGeom prst="foldedCorner">
            <a:avLst>
              <a:gd name="adj" fmla="val 11403"/>
            </a:avLst>
          </a:prstGeom>
          <a:solidFill>
            <a:srgbClr val="FFFFFF"/>
          </a:solidFill>
          <a:ln w="9525">
            <a:solidFill>
              <a:srgbClr val="C0C0C0"/>
            </a:solidFill>
            <a:round/>
            <a:headEnd/>
            <a:tailEnd/>
          </a:ln>
          <a:effectLst>
            <a:outerShdw blurRad="50800" dist="38100" dir="5400000" algn="t" rotWithShape="0">
              <a:prstClr val="black">
                <a:alpha val="40000"/>
              </a:prstClr>
            </a:outerShdw>
          </a:effectLst>
        </p:spPr>
        <p:txBody>
          <a:bodyPr anchor="ctr">
            <a:spAutoFit/>
          </a:bodyPr>
          <a:lstStyle/>
          <a:p>
            <a:pPr>
              <a:defRPr/>
            </a:pPr>
            <a:endParaRPr lang="fr-FR" kern="0" dirty="0">
              <a:solidFill>
                <a:sysClr val="windowText" lastClr="000000"/>
              </a:solidFill>
            </a:endParaRPr>
          </a:p>
        </p:txBody>
      </p:sp>
      <p:pic>
        <p:nvPicPr>
          <p:cNvPr id="21" name="Picture 4" descr="logo_systemc"/>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74921" y="1256366"/>
            <a:ext cx="1299436" cy="46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7200649"/>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DVCon Europe Presentation Template 2018 fin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DVCon Europe Presentation Template 2018 final</Template>
  <TotalTime>9352</TotalTime>
  <Words>5432</Words>
  <Application>Microsoft Office PowerPoint</Application>
  <PresentationFormat>Widescreen</PresentationFormat>
  <Paragraphs>786</Paragraphs>
  <Slides>31</Slides>
  <Notes>23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31</vt:i4>
      </vt:variant>
    </vt:vector>
  </HeadingPairs>
  <TitlesOfParts>
    <vt:vector size="41" baseType="lpstr">
      <vt:lpstr>ＭＳ Ｐゴシック</vt:lpstr>
      <vt:lpstr>Arial</vt:lpstr>
      <vt:lpstr>Calibri</vt:lpstr>
      <vt:lpstr>Century Gothic</vt:lpstr>
      <vt:lpstr>Courier New</vt:lpstr>
      <vt:lpstr>Tahoma</vt:lpstr>
      <vt:lpstr>Times New Roman</vt:lpstr>
      <vt:lpstr>Verdana</vt:lpstr>
      <vt:lpstr>Wingdings</vt:lpstr>
      <vt:lpstr>DVCon Europe Presentation Template 2018 final</vt:lpstr>
      <vt:lpstr>Using High-level Synthesis and Emulation to Rapidly Develop AI Algorithms in Hardware </vt:lpstr>
      <vt:lpstr>Computer Vision/AI Application Challenges Automotive and other “real-time” applications especially challenging</vt:lpstr>
      <vt:lpstr>Convolutional Neural Networks: Training vs Inferencing (Embedded AI)</vt:lpstr>
      <vt:lpstr>Next-generation Computer Vision Designs Require Much More Parallelism </vt:lpstr>
      <vt:lpstr>Acceleration of the Architectural Exploration Design Phase</vt:lpstr>
      <vt:lpstr>What are the Choices for Hardware Platform? There is no clear winner today as this market is emerging</vt:lpstr>
      <vt:lpstr>Numerous Possible Hardware/Memory CNN Architectures</vt:lpstr>
      <vt:lpstr>Memory Architecture and Power Considerations</vt:lpstr>
      <vt:lpstr>Catapult HLS is the Only Solution for Rapid Algorithm to RTL</vt:lpstr>
      <vt:lpstr>Why Catapult HLS is So Much More Productive than RTL</vt:lpstr>
      <vt:lpstr>Precise Modeling of Bit-accuracy</vt:lpstr>
      <vt:lpstr>RTL Creation and Verification is Still a Bottleneck</vt:lpstr>
      <vt:lpstr>Catapult and Veloce Solve the Verification Bottleneck</vt:lpstr>
      <vt:lpstr>Even “Small” CNNs are Computationally Intensive</vt:lpstr>
      <vt:lpstr>Yolo Tiny* progressive refinement</vt:lpstr>
      <vt:lpstr>Architectural exploration acceleration and early tradeoff analysis</vt:lpstr>
      <vt:lpstr>YoloTiny: Original python3/TensorFlow testbench</vt:lpstr>
      <vt:lpstr>Quickly Implement CNN Architectures Using HLS</vt:lpstr>
      <vt:lpstr>Easily Test HW Models and RTL Quickly</vt:lpstr>
      <vt:lpstr>YoloTiny: Selected layers of TensorFlow testbench broken out to “HLS-friendly” C++ implementation-targeted algorithms</vt:lpstr>
      <vt:lpstr>Easy Modeling, Synthesis, and Emulation of Streaming Interfaces</vt:lpstr>
      <vt:lpstr>Interface Synthesis Makes HW Communication with Veloce Easy</vt:lpstr>
      <vt:lpstr>YoloTiny: C++ implementations of CNNs replaced with synthesized RTL blocks</vt:lpstr>
      <vt:lpstr>Memory Inference and 0-time Back-Door Memory Accesses</vt:lpstr>
      <vt:lpstr>Some Customer testimonial examples</vt:lpstr>
      <vt:lpstr>NVIDIA Cuts Verification Cost by 80%</vt:lpstr>
      <vt:lpstr>NVIDIA Research New Methodology with Catapult Machine Learning Accelerator SoC using an Object-Oriented HLS flow</vt:lpstr>
      <vt:lpstr>Bosch Automotive Catapult Success</vt:lpstr>
      <vt:lpstr>ST Imaging HLS Success for ISP (Automotive)</vt:lpstr>
      <vt:lpstr>Mentor Automotive DRS360 Using Catapult for Both Computer Vision and Neural Networking Acceleration</vt:lpstr>
      <vt:lpstr>Summary</vt:lpstr>
    </vt:vector>
  </TitlesOfParts>
  <Company>Mentor Graphics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Implementing Histogram of Oriented Gradients in Catapult HLS</dc:title>
  <dc:creator>Fingeroff, Michael</dc:creator>
  <cp:lastModifiedBy>Jackie McIntosh</cp:lastModifiedBy>
  <cp:revision>365</cp:revision>
  <cp:lastPrinted>2018-03-25T09:27:43Z</cp:lastPrinted>
  <dcterms:created xsi:type="dcterms:W3CDTF">2017-05-08T22:47:35Z</dcterms:created>
  <dcterms:modified xsi:type="dcterms:W3CDTF">2018-10-11T16:09:51Z</dcterms:modified>
</cp:coreProperties>
</file>