
<file path=[Content_Types].xml><?xml version="1.0" encoding="utf-8"?>
<Types xmlns="http://schemas.openxmlformats.org/package/2006/content-types">
  <Default Extension="png" ContentType="image/png"/>
  <Default Extension="bin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26"/>
  </p:notesMasterIdLst>
  <p:handoutMasterIdLst>
    <p:handoutMasterId r:id="rId27"/>
  </p:handoutMasterIdLst>
  <p:sldIdLst>
    <p:sldId id="501" r:id="rId5"/>
    <p:sldId id="506" r:id="rId6"/>
    <p:sldId id="528" r:id="rId7"/>
    <p:sldId id="507" r:id="rId8"/>
    <p:sldId id="508" r:id="rId9"/>
    <p:sldId id="511" r:id="rId10"/>
    <p:sldId id="529" r:id="rId11"/>
    <p:sldId id="514" r:id="rId12"/>
    <p:sldId id="527" r:id="rId13"/>
    <p:sldId id="516" r:id="rId14"/>
    <p:sldId id="517" r:id="rId15"/>
    <p:sldId id="518" r:id="rId16"/>
    <p:sldId id="519" r:id="rId17"/>
    <p:sldId id="520" r:id="rId18"/>
    <p:sldId id="521" r:id="rId19"/>
    <p:sldId id="523" r:id="rId20"/>
    <p:sldId id="524" r:id="rId21"/>
    <p:sldId id="522" r:id="rId22"/>
    <p:sldId id="525" r:id="rId23"/>
    <p:sldId id="513" r:id="rId24"/>
    <p:sldId id="509" r:id="rId25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047" autoAdjust="0"/>
    <p:restoredTop sz="85829" autoAdjust="0"/>
  </p:normalViewPr>
  <p:slideViewPr>
    <p:cSldViewPr>
      <p:cViewPr varScale="1">
        <p:scale>
          <a:sx n="112" d="100"/>
          <a:sy n="112" d="100"/>
        </p:scale>
        <p:origin x="64" y="4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03.10.2018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Improving the Confidence Level in Functional Safety Tools for ISO26262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10896600" cy="1371600"/>
          </a:xfrm>
        </p:spPr>
        <p:txBody>
          <a:bodyPr/>
          <a:lstStyle/>
          <a:p>
            <a:r>
              <a:rPr lang="en-US" dirty="0"/>
              <a:t>Ahmet Cagri Bagbaba, Felipe Augusto Da Silva, Christian Sauer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4BBED1-2124-47ED-BC39-3FD57FF617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900" y="5105400"/>
            <a:ext cx="3276600" cy="61704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75ACD-9B53-4AC6-A2A0-085DF676C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Automatic Test Pattern Generation (ATPG)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FF2EA-A8FA-4A86-A311-16AFD4608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Design-for-Test technique</a:t>
            </a:r>
          </a:p>
          <a:p>
            <a:pPr algn="just"/>
            <a:r>
              <a:rPr lang="en-GB" dirty="0"/>
              <a:t>Provide measures to test the manufactured device for coverage and quality</a:t>
            </a:r>
          </a:p>
          <a:p>
            <a:pPr algn="just"/>
            <a:r>
              <a:rPr lang="en-GB" dirty="0"/>
              <a:t>Scan-based test is used</a:t>
            </a:r>
          </a:p>
          <a:p>
            <a:pPr lvl="1" algn="just"/>
            <a:r>
              <a:rPr lang="en-GB" dirty="0"/>
              <a:t>This replaces D flip-flops with their scan-equivalent flops and serially connects the scan flops into scan chain</a:t>
            </a:r>
          </a:p>
          <a:p>
            <a:pPr marL="0" indent="0" algn="just">
              <a:buNone/>
            </a:pP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2A41A5-4A78-4D1B-A991-2E7611382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434313-8FD4-445E-AEEA-9185259DE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508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91912A2-D961-4C61-910E-FF48246F0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ATPG Flow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03191A-F0AC-4EAC-BD3A-6A5986282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7D3D51-61C9-4DD7-85F6-CE18DE6D2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E0B942-B1EE-44C4-9AB3-9FA0BAA7A41A}"/>
              </a:ext>
            </a:extLst>
          </p:cNvPr>
          <p:cNvSpPr/>
          <p:nvPr/>
        </p:nvSpPr>
        <p:spPr>
          <a:xfrm>
            <a:off x="4572000" y="1371600"/>
            <a:ext cx="2806700" cy="4724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A4F8F20-3C50-49E0-BB6E-2D004184C5D6}"/>
              </a:ext>
            </a:extLst>
          </p:cNvPr>
          <p:cNvSpPr/>
          <p:nvPr/>
        </p:nvSpPr>
        <p:spPr>
          <a:xfrm>
            <a:off x="4876800" y="1507475"/>
            <a:ext cx="2185425" cy="380941"/>
          </a:xfrm>
          <a:prstGeom prst="rect">
            <a:avLst/>
          </a:prstGeom>
          <a:gradFill flip="none" rotWithShape="1">
            <a:gsLst>
              <a:gs pos="0">
                <a:srgbClr val="31A7DF"/>
              </a:gs>
              <a:gs pos="100000">
                <a:srgbClr val="125676"/>
              </a:gs>
            </a:gsLst>
            <a:lin ang="5400000" scaled="1"/>
            <a:tileRect/>
          </a:gra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Build Model</a:t>
            </a:r>
            <a:endParaRPr lang="de-D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17B844-89FC-405F-8FC6-F0BE27991807}"/>
              </a:ext>
            </a:extLst>
          </p:cNvPr>
          <p:cNvSpPr/>
          <p:nvPr/>
        </p:nvSpPr>
        <p:spPr>
          <a:xfrm>
            <a:off x="4876799" y="2298050"/>
            <a:ext cx="2185425" cy="797903"/>
          </a:xfrm>
          <a:prstGeom prst="rect">
            <a:avLst/>
          </a:prstGeom>
          <a:gradFill flip="none" rotWithShape="1">
            <a:gsLst>
              <a:gs pos="0">
                <a:srgbClr val="31A7DF"/>
              </a:gs>
              <a:gs pos="100000">
                <a:srgbClr val="125676"/>
              </a:gs>
            </a:gsLst>
            <a:lin ang="5400000" scaled="1"/>
            <a:tileRect/>
          </a:gra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Build and Verify </a:t>
            </a:r>
            <a:r>
              <a:rPr lang="en-GB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Fullscan</a:t>
            </a:r>
            <a:r>
              <a:rPr lang="en-GB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Test Mode</a:t>
            </a:r>
            <a:endParaRPr lang="de-D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6EC5E-1B48-4E80-AF74-EF67C752BA5D}"/>
              </a:ext>
            </a:extLst>
          </p:cNvPr>
          <p:cNvSpPr/>
          <p:nvPr/>
        </p:nvSpPr>
        <p:spPr>
          <a:xfrm>
            <a:off x="4876798" y="3423071"/>
            <a:ext cx="2185425" cy="499834"/>
          </a:xfrm>
          <a:prstGeom prst="rect">
            <a:avLst/>
          </a:prstGeom>
          <a:gradFill flip="none" rotWithShape="1">
            <a:gsLst>
              <a:gs pos="0">
                <a:srgbClr val="31A7DF"/>
              </a:gs>
              <a:gs pos="100000">
                <a:srgbClr val="125676"/>
              </a:gs>
            </a:gsLst>
            <a:lin ang="5400000" scaled="1"/>
            <a:tileRect/>
          </a:gra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Add Faults</a:t>
            </a:r>
            <a:endParaRPr lang="de-D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BC35D9-8A82-42B7-A380-0D2FB6CCEDD9}"/>
              </a:ext>
            </a:extLst>
          </p:cNvPr>
          <p:cNvSpPr txBox="1"/>
          <p:nvPr/>
        </p:nvSpPr>
        <p:spPr>
          <a:xfrm>
            <a:off x="5349383" y="4087789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Run ATPG</a:t>
            </a:r>
            <a:endParaRPr lang="de-DE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BF5013-0E1B-49B5-A9B2-16A66C350134}"/>
              </a:ext>
            </a:extLst>
          </p:cNvPr>
          <p:cNvSpPr/>
          <p:nvPr/>
        </p:nvSpPr>
        <p:spPr>
          <a:xfrm>
            <a:off x="4876798" y="4745888"/>
            <a:ext cx="2185425" cy="526217"/>
          </a:xfrm>
          <a:prstGeom prst="rect">
            <a:avLst/>
          </a:prstGeom>
          <a:gradFill flip="none" rotWithShape="1">
            <a:gsLst>
              <a:gs pos="0">
                <a:srgbClr val="31A7DF"/>
              </a:gs>
              <a:gs pos="100000">
                <a:srgbClr val="125676"/>
              </a:gs>
            </a:gsLst>
            <a:lin ang="5400000" scaled="1"/>
            <a:tileRect/>
          </a:gra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Create and Commit Logic Test</a:t>
            </a:r>
            <a:endParaRPr lang="de-D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11682C-E2FA-4A50-8C65-D132B93B86BA}"/>
              </a:ext>
            </a:extLst>
          </p:cNvPr>
          <p:cNvSpPr/>
          <p:nvPr/>
        </p:nvSpPr>
        <p:spPr>
          <a:xfrm>
            <a:off x="4876798" y="5521351"/>
            <a:ext cx="2185425" cy="476251"/>
          </a:xfrm>
          <a:prstGeom prst="rect">
            <a:avLst/>
          </a:prstGeom>
          <a:gradFill flip="none" rotWithShape="1">
            <a:gsLst>
              <a:gs pos="0">
                <a:srgbClr val="31A7DF"/>
              </a:gs>
              <a:gs pos="100000">
                <a:srgbClr val="125676"/>
              </a:gs>
            </a:gsLst>
            <a:lin ang="5400000" scaled="1"/>
            <a:tileRect/>
          </a:gra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Write Vectors</a:t>
            </a:r>
            <a:endParaRPr lang="de-D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DBFCDB0-466A-4AFB-BD3E-F0695DCFBD90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2984500" y="1697946"/>
            <a:ext cx="1892300" cy="30"/>
          </a:xfrm>
          <a:prstGeom prst="straightConnector1">
            <a:avLst/>
          </a:prstGeom>
          <a:ln w="19050">
            <a:solidFill>
              <a:srgbClr val="04354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D84EFD5-9F2E-4FE8-875A-D509706ECBE1}"/>
              </a:ext>
            </a:extLst>
          </p:cNvPr>
          <p:cNvSpPr txBox="1"/>
          <p:nvPr/>
        </p:nvSpPr>
        <p:spPr>
          <a:xfrm>
            <a:off x="1079500" y="1493277"/>
            <a:ext cx="2045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Structural Verilog</a:t>
            </a:r>
            <a:endParaRPr lang="de-DE" dirty="0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87A2A9F3-E40B-4257-A416-84B479455E52}"/>
              </a:ext>
            </a:extLst>
          </p:cNvPr>
          <p:cNvSpPr/>
          <p:nvPr/>
        </p:nvSpPr>
        <p:spPr>
          <a:xfrm>
            <a:off x="7378700" y="4326875"/>
            <a:ext cx="1092200" cy="365125"/>
          </a:xfrm>
          <a:prstGeom prst="rightArrow">
            <a:avLst/>
          </a:prstGeom>
          <a:gradFill flip="none" rotWithShape="1">
            <a:gsLst>
              <a:gs pos="0">
                <a:srgbClr val="31A7DF"/>
              </a:gs>
              <a:gs pos="100000">
                <a:srgbClr val="125676"/>
              </a:gs>
            </a:gsLst>
            <a:lin ang="5400000" scaled="1"/>
            <a:tileRect/>
          </a:gra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0B7946-AD94-422E-B700-CD940C20B6D2}"/>
              </a:ext>
            </a:extLst>
          </p:cNvPr>
          <p:cNvSpPr txBox="1"/>
          <p:nvPr/>
        </p:nvSpPr>
        <p:spPr>
          <a:xfrm>
            <a:off x="8534400" y="4087789"/>
            <a:ext cx="20457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Report</a:t>
            </a:r>
          </a:p>
          <a:p>
            <a:r>
              <a:rPr lang="en-GB" dirty="0"/>
              <a:t>Analysis</a:t>
            </a:r>
          </a:p>
          <a:p>
            <a:r>
              <a:rPr lang="en-GB" dirty="0"/>
              <a:t>Fault Coverage</a:t>
            </a:r>
            <a:endParaRPr lang="de-DE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2E2F8B1-562D-4ACC-8A0C-ACB13E4A69DD}"/>
              </a:ext>
            </a:extLst>
          </p:cNvPr>
          <p:cNvCxnSpPr>
            <a:cxnSpLocks/>
          </p:cNvCxnSpPr>
          <p:nvPr/>
        </p:nvCxnSpPr>
        <p:spPr>
          <a:xfrm>
            <a:off x="7054180" y="5748355"/>
            <a:ext cx="1383274" cy="0"/>
          </a:xfrm>
          <a:prstGeom prst="straightConnector1">
            <a:avLst/>
          </a:prstGeom>
          <a:ln w="19050">
            <a:solidFill>
              <a:srgbClr val="04354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C96D150-5BDC-4750-BF46-5843593F4EB6}"/>
              </a:ext>
            </a:extLst>
          </p:cNvPr>
          <p:cNvSpPr txBox="1"/>
          <p:nvPr/>
        </p:nvSpPr>
        <p:spPr>
          <a:xfrm>
            <a:off x="8457688" y="5558268"/>
            <a:ext cx="2045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Test Vectors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7556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C0FA3-E3A7-499A-BBE6-FFBDA02C2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Approach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6DAB0-E89D-486F-A641-F9F4F61D5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1"/>
            <a:ext cx="5334000" cy="4495800"/>
          </a:xfrm>
        </p:spPr>
        <p:txBody>
          <a:bodyPr>
            <a:normAutofit/>
          </a:bodyPr>
          <a:lstStyle/>
          <a:p>
            <a:pPr algn="just"/>
            <a:r>
              <a:rPr lang="en-GB" dirty="0"/>
              <a:t>Two different comparisons:</a:t>
            </a:r>
          </a:p>
          <a:p>
            <a:pPr lvl="1" algn="just"/>
            <a:r>
              <a:rPr lang="en-GB" dirty="0"/>
              <a:t>Compare Optimized Fault Lists</a:t>
            </a:r>
          </a:p>
          <a:p>
            <a:pPr lvl="1" algn="just"/>
            <a:r>
              <a:rPr lang="en-GB" dirty="0"/>
              <a:t>Compare Annotated Fault Lists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A6469A-A10B-41F5-B157-1193EF214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5599B1-143F-433B-AAF2-3DFA58317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936E11E-6A7E-49B1-9CE4-664603FABF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066800"/>
            <a:ext cx="42672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214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08A9F-F5A5-43A8-915D-E454ABA81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Compare Optimized Fault Lists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7F7F9-0CA0-45E6-A863-8011D4341E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Fault list can be generated both by the ATPG tool and fault injection simulator</a:t>
            </a:r>
          </a:p>
          <a:p>
            <a:pPr algn="just"/>
            <a:r>
              <a:rPr lang="en-GB" dirty="0"/>
              <a:t>It is expected that fault injection simulator’s fault optimization achieves the same capabilities as the ATPG tool</a:t>
            </a:r>
          </a:p>
          <a:p>
            <a:pPr algn="just"/>
            <a:r>
              <a:rPr lang="en-GB" dirty="0"/>
              <a:t>Prove that fault injection simulator contains all instrumentation and optimization potential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D2E917-FAB2-4808-99B2-EE25D56BE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700943-0C8F-4EDF-82FA-3BF4FE0E9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94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4E6BA-120D-4C5B-B4E1-82560658E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Compare Annotated Fault Lists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2A430-B221-4AF8-A01E-FB19BD631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The fault injection simulator can be used in conjunction with ATPG</a:t>
            </a:r>
          </a:p>
          <a:p>
            <a:pPr algn="just"/>
            <a:r>
              <a:rPr lang="en-GB" dirty="0"/>
              <a:t>Each fault detected by the ATPG tool should be detected by fault injection simulator</a:t>
            </a:r>
          </a:p>
          <a:p>
            <a:pPr algn="just"/>
            <a:r>
              <a:rPr lang="en-GB" dirty="0"/>
              <a:t>Prove that fault injection simulator and the ATPG tool have the same coverage</a:t>
            </a:r>
          </a:p>
          <a:p>
            <a:pPr algn="just"/>
            <a:r>
              <a:rPr lang="en-GB" dirty="0"/>
              <a:t>We need a annotation comparison method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516D6-1B6B-4128-A47B-68C8B64F9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F026CD-5716-4CC1-AEE2-AE44E47A4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117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83D35-C83F-4354-A531-9F5CC6158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Annotation Comparison Method</a:t>
            </a:r>
            <a:endParaRPr lang="de-DE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781B178-023B-4CE2-A7EB-A9B9DA3955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9277311"/>
              </p:ext>
            </p:extLst>
          </p:nvPr>
        </p:nvGraphicFramePr>
        <p:xfrm>
          <a:off x="381000" y="1755328"/>
          <a:ext cx="11201400" cy="3045272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4531864">
                  <a:extLst>
                    <a:ext uri="{9D8B030D-6E8A-4147-A177-3AD203B41FA5}">
                      <a16:colId xmlns:a16="http://schemas.microsoft.com/office/drawing/2014/main" val="1655372579"/>
                    </a:ext>
                  </a:extLst>
                </a:gridCol>
                <a:gridCol w="3659636">
                  <a:extLst>
                    <a:ext uri="{9D8B030D-6E8A-4147-A177-3AD203B41FA5}">
                      <a16:colId xmlns:a16="http://schemas.microsoft.com/office/drawing/2014/main" val="793415780"/>
                    </a:ext>
                  </a:extLst>
                </a:gridCol>
                <a:gridCol w="3009900">
                  <a:extLst>
                    <a:ext uri="{9D8B030D-6E8A-4147-A177-3AD203B41FA5}">
                      <a16:colId xmlns:a16="http://schemas.microsoft.com/office/drawing/2014/main" val="4025835201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 dirty="0" err="1">
                          <a:effectLst/>
                        </a:rPr>
                        <a:t>Xcelium</a:t>
                      </a:r>
                      <a:r>
                        <a:rPr lang="en-US" sz="2600" spc="-5" dirty="0">
                          <a:effectLst/>
                        </a:rPr>
                        <a:t> Annotation Types</a:t>
                      </a:r>
                      <a:endParaRPr lang="de-DE" sz="26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 dirty="0">
                          <a:effectLst/>
                        </a:rPr>
                        <a:t>Modus Annotation Types</a:t>
                      </a:r>
                      <a:endParaRPr lang="de-DE" sz="26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Check Annotation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67938507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b="0" spc="-5" dirty="0">
                          <a:effectLst/>
                        </a:rPr>
                        <a:t>Detected</a:t>
                      </a:r>
                      <a:endParaRPr lang="de-DE" sz="2600" b="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Tested by simulation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PASS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44316721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b="0" spc="-5" dirty="0">
                          <a:effectLst/>
                        </a:rPr>
                        <a:t>Untestable</a:t>
                      </a:r>
                      <a:endParaRPr lang="de-DE" sz="2600" b="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 dirty="0">
                          <a:effectLst/>
                        </a:rPr>
                        <a:t>Ignored (unclassified)</a:t>
                      </a:r>
                      <a:endParaRPr lang="de-DE" sz="26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PASS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92777897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b="0" spc="-5">
                          <a:effectLst/>
                        </a:rPr>
                        <a:t>Potentially Detected</a:t>
                      </a:r>
                      <a:endParaRPr lang="de-DE" sz="2600" b="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 dirty="0">
                          <a:effectLst/>
                        </a:rPr>
                        <a:t>Tested by implication</a:t>
                      </a:r>
                      <a:endParaRPr lang="de-DE" sz="26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PASS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5737557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b="0" spc="-5" dirty="0">
                          <a:effectLst/>
                        </a:rPr>
                        <a:t>Undetected</a:t>
                      </a:r>
                      <a:endParaRPr lang="de-DE" sz="2600" b="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 dirty="0">
                          <a:effectLst/>
                        </a:rPr>
                        <a:t>Collapsed Tested by simulation</a:t>
                      </a:r>
                      <a:endParaRPr lang="de-DE" sz="26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 dirty="0">
                          <a:effectLst/>
                        </a:rPr>
                        <a:t>WARNING</a:t>
                      </a:r>
                      <a:endParaRPr lang="de-DE" sz="26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9155118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2A8304-17D4-4784-A50A-37C7F163C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3AE3C9-C058-41C4-9337-4B97CD202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454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9E7C9-52DE-4816-9EA4-2E2E9D38E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Results: Comparison of optimized fault lists</a:t>
            </a:r>
            <a:endParaRPr lang="de-DE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E9E9611-32A4-43E2-A486-213C2DD3D2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6514752"/>
              </p:ext>
            </p:extLst>
          </p:nvPr>
        </p:nvGraphicFramePr>
        <p:xfrm>
          <a:off x="609600" y="1447800"/>
          <a:ext cx="10972798" cy="2191704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3271522">
                  <a:extLst>
                    <a:ext uri="{9D8B030D-6E8A-4147-A177-3AD203B41FA5}">
                      <a16:colId xmlns:a16="http://schemas.microsoft.com/office/drawing/2014/main" val="3740293377"/>
                    </a:ext>
                  </a:extLst>
                </a:gridCol>
                <a:gridCol w="1924711">
                  <a:extLst>
                    <a:ext uri="{9D8B030D-6E8A-4147-A177-3AD203B41FA5}">
                      <a16:colId xmlns:a16="http://schemas.microsoft.com/office/drawing/2014/main" val="3753530859"/>
                    </a:ext>
                  </a:extLst>
                </a:gridCol>
                <a:gridCol w="1925927">
                  <a:extLst>
                    <a:ext uri="{9D8B030D-6E8A-4147-A177-3AD203B41FA5}">
                      <a16:colId xmlns:a16="http://schemas.microsoft.com/office/drawing/2014/main" val="801565879"/>
                    </a:ext>
                  </a:extLst>
                </a:gridCol>
                <a:gridCol w="1924711">
                  <a:extLst>
                    <a:ext uri="{9D8B030D-6E8A-4147-A177-3AD203B41FA5}">
                      <a16:colId xmlns:a16="http://schemas.microsoft.com/office/drawing/2014/main" val="4068007687"/>
                    </a:ext>
                  </a:extLst>
                </a:gridCol>
                <a:gridCol w="1925927">
                  <a:extLst>
                    <a:ext uri="{9D8B030D-6E8A-4147-A177-3AD203B41FA5}">
                      <a16:colId xmlns:a16="http://schemas.microsoft.com/office/drawing/2014/main" val="42184051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 dirty="0">
                          <a:effectLst/>
                        </a:rPr>
                        <a:t>	</a:t>
                      </a:r>
                      <a:endParaRPr lang="de-DE" sz="26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2084" marR="72084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ac97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2084" marR="72084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aes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2084" marR="72084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dma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2084" marR="72084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total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2084" marR="72084" marT="0" marB="0" anchor="ctr"/>
                </a:tc>
                <a:extLst>
                  <a:ext uri="{0D108BD9-81ED-4DB2-BD59-A6C34878D82A}">
                    <a16:rowId xmlns:a16="http://schemas.microsoft.com/office/drawing/2014/main" val="38769003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Nr of instrumented faults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2084" marR="72084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57226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2084" marR="72084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91916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2084" marR="72084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66708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2084" marR="72084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212850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2084" marR="72084" marT="0" marB="0" anchor="ctr"/>
                </a:tc>
                <a:extLst>
                  <a:ext uri="{0D108BD9-81ED-4DB2-BD59-A6C34878D82A}">
                    <a16:rowId xmlns:a16="http://schemas.microsoft.com/office/drawing/2014/main" val="13401483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 dirty="0" err="1">
                          <a:effectLst/>
                        </a:rPr>
                        <a:t>Nr</a:t>
                      </a:r>
                      <a:r>
                        <a:rPr lang="en-US" sz="2600" spc="-5" dirty="0">
                          <a:effectLst/>
                        </a:rPr>
                        <a:t> of optimization differences</a:t>
                      </a:r>
                      <a:endParaRPr lang="de-DE" sz="26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2084" marR="72084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 dirty="0">
                          <a:effectLst/>
                        </a:rPr>
                        <a:t>12</a:t>
                      </a:r>
                      <a:endParaRPr lang="de-DE" sz="26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2084" marR="72084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4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2084" marR="72084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76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2084" marR="72084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 dirty="0">
                          <a:effectLst/>
                        </a:rPr>
                        <a:t>92</a:t>
                      </a:r>
                      <a:endParaRPr lang="de-DE" sz="26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2084" marR="72084" marT="0" marB="0" anchor="ctr"/>
                </a:tc>
                <a:extLst>
                  <a:ext uri="{0D108BD9-81ED-4DB2-BD59-A6C34878D82A}">
                    <a16:rowId xmlns:a16="http://schemas.microsoft.com/office/drawing/2014/main" val="1927428310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1E75B2-FB8A-442F-A49E-A3D591D05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C4D690-8DD5-4EE5-A4B3-7BC917056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A2E3D6-DD71-4911-B64D-B0F1A27E6388}"/>
              </a:ext>
            </a:extLst>
          </p:cNvPr>
          <p:cNvSpPr txBox="1"/>
          <p:nvPr/>
        </p:nvSpPr>
        <p:spPr>
          <a:xfrm>
            <a:off x="609600" y="4038600"/>
            <a:ext cx="10896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Different collapsing approaches of tools have effect on the results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Functionality does not change.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Example: Modus solution does not collapse primary inputs.</a:t>
            </a:r>
            <a:endParaRPr lang="de-DE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791797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66271-8B1F-452B-9697-47E6A4011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Results: Comparison of annotated fault lists</a:t>
            </a:r>
            <a:endParaRPr lang="de-DE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AAF3BE4-9E97-48A6-9620-24F1694A30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591603"/>
              </p:ext>
            </p:extLst>
          </p:nvPr>
        </p:nvGraphicFramePr>
        <p:xfrm>
          <a:off x="543813" y="1752600"/>
          <a:ext cx="11048999" cy="3841056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622090">
                  <a:extLst>
                    <a:ext uri="{9D8B030D-6E8A-4147-A177-3AD203B41FA5}">
                      <a16:colId xmlns:a16="http://schemas.microsoft.com/office/drawing/2014/main" val="2219929494"/>
                    </a:ext>
                  </a:extLst>
                </a:gridCol>
                <a:gridCol w="3559510">
                  <a:extLst>
                    <a:ext uri="{9D8B030D-6E8A-4147-A177-3AD203B41FA5}">
                      <a16:colId xmlns:a16="http://schemas.microsoft.com/office/drawing/2014/main" val="4002286389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174254150"/>
                    </a:ext>
                  </a:extLst>
                </a:gridCol>
                <a:gridCol w="2819399">
                  <a:extLst>
                    <a:ext uri="{9D8B030D-6E8A-4147-A177-3AD203B41FA5}">
                      <a16:colId xmlns:a16="http://schemas.microsoft.com/office/drawing/2014/main" val="19001285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 dirty="0">
                          <a:effectLst/>
                        </a:rPr>
                        <a:t>Design</a:t>
                      </a:r>
                      <a:endParaRPr lang="de-DE" sz="26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 dirty="0" err="1">
                          <a:effectLst/>
                        </a:rPr>
                        <a:t>Xcelium</a:t>
                      </a:r>
                      <a:r>
                        <a:rPr lang="en-US" sz="2600" spc="-5" dirty="0">
                          <a:effectLst/>
                        </a:rPr>
                        <a:t> (</a:t>
                      </a:r>
                      <a:r>
                        <a:rPr lang="en-US" sz="2600" spc="-5" dirty="0" err="1">
                          <a:effectLst/>
                        </a:rPr>
                        <a:t>nr</a:t>
                      </a:r>
                      <a:r>
                        <a:rPr lang="en-US" sz="2600" spc="-5" dirty="0">
                          <a:effectLst/>
                        </a:rPr>
                        <a:t> of faults)</a:t>
                      </a:r>
                      <a:endParaRPr lang="de-DE" sz="26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 dirty="0">
                          <a:effectLst/>
                        </a:rPr>
                        <a:t>Modus (</a:t>
                      </a:r>
                      <a:r>
                        <a:rPr lang="en-US" sz="2600" spc="-5" dirty="0" err="1">
                          <a:effectLst/>
                        </a:rPr>
                        <a:t>nr</a:t>
                      </a:r>
                      <a:r>
                        <a:rPr lang="en-US" sz="2600" spc="-5" dirty="0">
                          <a:effectLst/>
                        </a:rPr>
                        <a:t> of faults)</a:t>
                      </a:r>
                      <a:endParaRPr lang="de-DE" sz="26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 dirty="0">
                          <a:effectLst/>
                        </a:rPr>
                        <a:t>Check Results</a:t>
                      </a:r>
                      <a:endParaRPr lang="de-DE" sz="26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86103092"/>
                  </a:ext>
                </a:extLst>
              </a:tr>
              <a:tr h="197485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b01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230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230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PASS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88072302"/>
                  </a:ext>
                </a:extLst>
              </a:tr>
              <a:tr h="221615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b02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174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174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PASS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563485"/>
                  </a:ext>
                </a:extLst>
              </a:tr>
              <a:tr h="221615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b03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882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882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PASS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86535644"/>
                  </a:ext>
                </a:extLst>
              </a:tr>
              <a:tr h="221615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b04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2268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2268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PASS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55901018"/>
                  </a:ext>
                </a:extLst>
              </a:tr>
              <a:tr h="221615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b05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2512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2512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PASS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42464963"/>
                  </a:ext>
                </a:extLst>
              </a:tr>
              <a:tr h="221615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b06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274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274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PASS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88481128"/>
                  </a:ext>
                </a:extLst>
              </a:tr>
              <a:tr h="221615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b07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1882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1882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PASS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1761769"/>
                  </a:ext>
                </a:extLst>
              </a:tr>
              <a:tr h="221615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b08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766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>
                          <a:effectLst/>
                        </a:rPr>
                        <a:t>766</a:t>
                      </a:r>
                      <a:endParaRPr lang="de-DE" sz="2600" spc="-5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182880" algn="l"/>
                        </a:tabLst>
                      </a:pPr>
                      <a:r>
                        <a:rPr lang="en-US" sz="2600" spc="-5" dirty="0">
                          <a:effectLst/>
                        </a:rPr>
                        <a:t>PASS</a:t>
                      </a:r>
                      <a:endParaRPr lang="de-DE" sz="2600" spc="-5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06655739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CAE8A3-E2E5-4340-ABBB-E6C36A4C7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F4FF6-1DFD-4E15-8C48-B16F6E48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908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0DC1E-69DB-4BB0-A714-150336488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Summary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2512BC-384B-40EC-A05E-00D9BE133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IWLS 2005 and ITC’99 benchmark circuits are used to collect results.</a:t>
            </a:r>
          </a:p>
          <a:p>
            <a:pPr lvl="1" algn="just"/>
            <a:r>
              <a:rPr lang="en-GB" dirty="0"/>
              <a:t>Analysed for SA0 and SA1 faults</a:t>
            </a:r>
          </a:p>
          <a:p>
            <a:pPr lvl="1" algn="just"/>
            <a:r>
              <a:rPr lang="en-GB" dirty="0"/>
              <a:t>Analysed for collapsed and untestable faults.</a:t>
            </a:r>
          </a:p>
          <a:p>
            <a:pPr algn="just"/>
            <a:r>
              <a:rPr lang="en-GB" dirty="0"/>
              <a:t>Modus and </a:t>
            </a:r>
            <a:r>
              <a:rPr lang="en-GB" dirty="0" err="1"/>
              <a:t>Xcelium</a:t>
            </a:r>
            <a:r>
              <a:rPr lang="en-GB" dirty="0"/>
              <a:t> tools generate the same fault lists and same annotation results.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571788-E110-4C89-852A-12A3A50C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AEEE96-D26E-4E61-8D0B-99DD284F2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9442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377B4-3C3E-4B4F-A2D3-CF960D1AB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A5B4F2-01F1-4844-BE2F-EE9BD961CE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Functional safety becomes a crucial requirement in the safety critical automotive systems.</a:t>
            </a:r>
          </a:p>
          <a:p>
            <a:pPr algn="just"/>
            <a:r>
              <a:rPr lang="en-US" dirty="0"/>
              <a:t>This is causing shift in the traditional design flow and pushing ISO 26262 compliance into the traditional EDA tools.</a:t>
            </a:r>
          </a:p>
          <a:p>
            <a:pPr algn="just"/>
            <a:r>
              <a:rPr lang="en-US" dirty="0"/>
              <a:t>Cadence</a:t>
            </a:r>
            <a:r>
              <a:rPr lang="en-US" baseline="30000" dirty="0"/>
              <a:t>®</a:t>
            </a:r>
            <a:r>
              <a:rPr lang="en-US" dirty="0"/>
              <a:t> offers different technologies capable of generating fault lists.</a:t>
            </a:r>
          </a:p>
          <a:p>
            <a:pPr algn="just"/>
            <a:r>
              <a:rPr lang="en-GB" dirty="0"/>
              <a:t>ATPG from the </a:t>
            </a:r>
            <a:r>
              <a:rPr lang="en-GB" dirty="0" err="1"/>
              <a:t>Modus</a:t>
            </a:r>
            <a:r>
              <a:rPr lang="en-GB" baseline="30000" dirty="0" err="1"/>
              <a:t>TM</a:t>
            </a:r>
            <a:r>
              <a:rPr lang="en-GB" baseline="30000" dirty="0"/>
              <a:t> </a:t>
            </a:r>
            <a:r>
              <a:rPr lang="en-GB" dirty="0"/>
              <a:t> solution can work together with the </a:t>
            </a:r>
            <a:r>
              <a:rPr lang="en-GB" dirty="0" err="1"/>
              <a:t>Xcelium</a:t>
            </a:r>
            <a:r>
              <a:rPr lang="en-GB" baseline="30000" dirty="0" err="1"/>
              <a:t>TM</a:t>
            </a:r>
            <a:r>
              <a:rPr lang="en-GB" dirty="0"/>
              <a:t> simulator to create robust and optimized fault injection campaign.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633B10-5209-46F6-B1FE-164E4427E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5A8C18-6224-4F16-A2BE-AA77041FB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911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2419E-59A9-4E31-AC50-C5DF42D49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64768-F9BD-4058-9C91-AFFFAE345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  <a:p>
            <a:r>
              <a:rPr lang="en-GB" dirty="0"/>
              <a:t>Motivation</a:t>
            </a:r>
          </a:p>
          <a:p>
            <a:r>
              <a:rPr lang="en-GB" dirty="0"/>
              <a:t>Background Information</a:t>
            </a:r>
          </a:p>
          <a:p>
            <a:pPr lvl="1"/>
            <a:r>
              <a:rPr lang="en-GB" dirty="0"/>
              <a:t>Functional Safety and ISO26262</a:t>
            </a:r>
          </a:p>
          <a:p>
            <a:pPr lvl="1"/>
            <a:r>
              <a:rPr lang="en-GB" dirty="0"/>
              <a:t>Fault Injection Simulation</a:t>
            </a:r>
          </a:p>
          <a:p>
            <a:pPr lvl="1"/>
            <a:r>
              <a:rPr lang="en-GB" dirty="0"/>
              <a:t>Automatic Test Pattern Generation</a:t>
            </a:r>
          </a:p>
          <a:p>
            <a:r>
              <a:rPr lang="en-GB" dirty="0"/>
              <a:t>Approach</a:t>
            </a:r>
          </a:p>
          <a:p>
            <a:r>
              <a:rPr lang="en-GB" dirty="0"/>
              <a:t>Results</a:t>
            </a:r>
          </a:p>
          <a:p>
            <a:r>
              <a:rPr lang="en-GB" dirty="0"/>
              <a:t>Conclusion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1D3760-6C80-448F-9B4F-D8F47583A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63050E-19EF-429A-8668-312F3950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426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44696-BB4C-4FA8-B377-AE5CAAA93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D744B7-15C2-4F40-BBC6-75185A677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1323EF-7014-408B-B9D0-B8B27FB1E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BBF292-7F70-4B55-A0A8-EBC925D56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999" y="3680316"/>
            <a:ext cx="8046720" cy="26495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CF7F93-92BF-417B-B30F-BCEE662469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1219200"/>
            <a:ext cx="8046721" cy="2461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2795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Thank You</a:t>
            </a:r>
            <a:br>
              <a:rPr lang="en-US" dirty="0"/>
            </a:br>
            <a:br>
              <a:rPr lang="en-US" dirty="0"/>
            </a:br>
            <a:r>
              <a:rPr lang="en-US" dirty="0"/>
              <a:t>Questions?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43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88BAE-D999-4982-8A04-DC249BB16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FB3CBB-A623-4AA0-B916-45AEFBA62B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Functional Safety and analysis of random failures are becoming part of requirements</a:t>
            </a:r>
          </a:p>
          <a:p>
            <a:pPr algn="just"/>
            <a:r>
              <a:rPr lang="en-GB" dirty="0"/>
              <a:t>Tighter integration between functional safety analysis and standard design/verification</a:t>
            </a:r>
          </a:p>
          <a:p>
            <a:pPr algn="just"/>
            <a:r>
              <a:rPr lang="en-GB" dirty="0"/>
              <a:t>Analyse the use cases for all the flow tools </a:t>
            </a:r>
          </a:p>
          <a:p>
            <a:pPr algn="just"/>
            <a:r>
              <a:rPr lang="en-GB" dirty="0"/>
              <a:t>Use redundant methodologies to detect errors in the tool outputs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FDAD1C-D681-48E9-B335-69F64FAEA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1BFA9C-8135-4B3F-8A9E-C6BE7E676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135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D7BFC-781D-4D70-9289-48F472A55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do we need functional safety?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3797D-32B5-43D4-A9B6-2248E6F88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8CD541-6647-4B53-A9B6-F7C40CBA1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6F43E2-1202-43BD-A0BD-E324802F7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295400"/>
            <a:ext cx="8438158" cy="492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649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5A829-44F5-4EE9-9ED1-12A03EF68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Functional Safety – ISO 26262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F8F350-0B0C-4310-9EB8-A01426F50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“Absence of unreasonable risk due to hazard caused by malfunctioning behaviour of electrical and/or electronic systems” (ISO 26262)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7D6D1-8110-4A3E-87FA-885423FBB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90AECA-8CA2-4B4A-97F3-FE4E45877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Rounded Rectangle 4">
            <a:extLst>
              <a:ext uri="{FF2B5EF4-FFF2-40B4-BE49-F238E27FC236}">
                <a16:creationId xmlns:a16="http://schemas.microsoft.com/office/drawing/2014/main" id="{9792BAC3-9D62-44F7-81D1-1DB395F35FBA}"/>
              </a:ext>
            </a:extLst>
          </p:cNvPr>
          <p:cNvSpPr/>
          <p:nvPr/>
        </p:nvSpPr>
        <p:spPr>
          <a:xfrm>
            <a:off x="1959507" y="2915621"/>
            <a:ext cx="1325338" cy="552730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Malfunction</a:t>
            </a:r>
          </a:p>
        </p:txBody>
      </p:sp>
      <p:sp>
        <p:nvSpPr>
          <p:cNvPr id="7" name="Rounded Rectangle 5">
            <a:extLst>
              <a:ext uri="{FF2B5EF4-FFF2-40B4-BE49-F238E27FC236}">
                <a16:creationId xmlns:a16="http://schemas.microsoft.com/office/drawing/2014/main" id="{3D706977-9CC1-4D56-9A4F-C586F39E08E2}"/>
              </a:ext>
            </a:extLst>
          </p:cNvPr>
          <p:cNvSpPr/>
          <p:nvPr/>
        </p:nvSpPr>
        <p:spPr>
          <a:xfrm>
            <a:off x="7695205" y="2734786"/>
            <a:ext cx="2539383" cy="914400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What level of safety integrity (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risk reduction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) is needed?</a:t>
            </a:r>
          </a:p>
        </p:txBody>
      </p:sp>
      <p:sp>
        <p:nvSpPr>
          <p:cNvPr id="8" name="Rounded Rectangle 6">
            <a:extLst>
              <a:ext uri="{FF2B5EF4-FFF2-40B4-BE49-F238E27FC236}">
                <a16:creationId xmlns:a16="http://schemas.microsoft.com/office/drawing/2014/main" id="{88C7E9AD-96E3-4C14-A8A0-3E87AF48309F}"/>
              </a:ext>
            </a:extLst>
          </p:cNvPr>
          <p:cNvSpPr/>
          <p:nvPr/>
        </p:nvSpPr>
        <p:spPr>
          <a:xfrm>
            <a:off x="4419600" y="2743200"/>
            <a:ext cx="2140142" cy="914401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How much harm can the malfunction cause? (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risk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8DD3763-4694-419C-A33D-426053CA607C}"/>
              </a:ext>
            </a:extLst>
          </p:cNvPr>
          <p:cNvCxnSpPr/>
          <p:nvPr/>
        </p:nvCxnSpPr>
        <p:spPr>
          <a:xfrm>
            <a:off x="6681048" y="3194699"/>
            <a:ext cx="879912" cy="454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0554F3A-0F8A-4BF9-B78C-65517CB88B74}"/>
              </a:ext>
            </a:extLst>
          </p:cNvPr>
          <p:cNvCxnSpPr/>
          <p:nvPr/>
        </p:nvCxnSpPr>
        <p:spPr>
          <a:xfrm>
            <a:off x="3411913" y="3187440"/>
            <a:ext cx="879912" cy="454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6B3FD40-C8B1-439A-BCDE-ADE06FC94FEE}"/>
              </a:ext>
            </a:extLst>
          </p:cNvPr>
          <p:cNvGrpSpPr/>
          <p:nvPr/>
        </p:nvGrpSpPr>
        <p:grpSpPr>
          <a:xfrm>
            <a:off x="838200" y="3969408"/>
            <a:ext cx="10972800" cy="1238582"/>
            <a:chOff x="155533" y="3400675"/>
            <a:chExt cx="12054329" cy="1238582"/>
          </a:xfrm>
        </p:grpSpPr>
        <p:sp>
          <p:nvSpPr>
            <p:cNvPr id="12" name="Right Arrow 28">
              <a:extLst>
                <a:ext uri="{FF2B5EF4-FFF2-40B4-BE49-F238E27FC236}">
                  <a16:creationId xmlns:a16="http://schemas.microsoft.com/office/drawing/2014/main" id="{75BBD6DF-47B4-42C8-A022-FB0846A1FA45}"/>
                </a:ext>
              </a:extLst>
            </p:cNvPr>
            <p:cNvSpPr/>
            <p:nvPr/>
          </p:nvSpPr>
          <p:spPr>
            <a:xfrm>
              <a:off x="1081295" y="3400675"/>
              <a:ext cx="10105292" cy="719090"/>
            </a:xfrm>
            <a:prstGeom prst="rightArrow">
              <a:avLst/>
            </a:prstGeom>
            <a:gradFill>
              <a:gsLst>
                <a:gs pos="0">
                  <a:srgbClr val="E1CB89"/>
                </a:gs>
                <a:gs pos="0">
                  <a:srgbClr val="F9C219"/>
                </a:gs>
                <a:gs pos="84000">
                  <a:srgbClr val="FF0000"/>
                </a:gs>
                <a:gs pos="0">
                  <a:srgbClr val="FFC000"/>
                </a:gs>
                <a:gs pos="0">
                  <a:srgbClr val="FFC000"/>
                </a:gs>
                <a:gs pos="24000">
                  <a:srgbClr val="FFC000"/>
                </a:gs>
                <a:gs pos="0">
                  <a:srgbClr val="FFC000"/>
                </a:gs>
                <a:gs pos="100000">
                  <a:srgbClr val="FF0000"/>
                </a:gs>
              </a:gsLst>
              <a:lin ang="0" scaled="1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ASIL (Automotive Safety Integrity Level) 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8A0DA5C-9A44-4B43-BD90-C163BDACCA13}"/>
                </a:ext>
              </a:extLst>
            </p:cNvPr>
            <p:cNvSpPr/>
            <p:nvPr/>
          </p:nvSpPr>
          <p:spPr>
            <a:xfrm>
              <a:off x="155533" y="3560165"/>
              <a:ext cx="1023275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en-US" sz="2000" b="1" cap="none" spc="0" dirty="0">
                  <a:ln/>
                  <a:solidFill>
                    <a:srgbClr val="FFC000"/>
                  </a:solidFill>
                  <a:effectLst/>
                  <a:latin typeface="+mn-lt"/>
                </a:rPr>
                <a:t>LOW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E2AA241-FE0A-445B-BC48-68D9F0D2CD2F}"/>
                </a:ext>
              </a:extLst>
            </p:cNvPr>
            <p:cNvSpPr/>
            <p:nvPr/>
          </p:nvSpPr>
          <p:spPr>
            <a:xfrm>
              <a:off x="11186587" y="3560165"/>
              <a:ext cx="1023275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en-US" sz="2000" b="1" cap="none" spc="0" dirty="0">
                  <a:ln/>
                  <a:solidFill>
                    <a:srgbClr val="FF0000"/>
                  </a:solidFill>
                  <a:effectLst/>
                  <a:latin typeface="+mn-lt"/>
                </a:rPr>
                <a:t>HIGH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6F24711-F4B6-45DE-94F3-E6C03357455C}"/>
                </a:ext>
              </a:extLst>
            </p:cNvPr>
            <p:cNvSpPr/>
            <p:nvPr/>
          </p:nvSpPr>
          <p:spPr>
            <a:xfrm>
              <a:off x="1592932" y="3931371"/>
              <a:ext cx="1023275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en-US" sz="4000" b="1" cap="none" spc="0" dirty="0">
                  <a:ln/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+mn-lt"/>
                </a:rPr>
                <a:t>A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BD7F523-A3D1-4384-8C81-58EA171B38F6}"/>
                </a:ext>
              </a:extLst>
            </p:cNvPr>
            <p:cNvSpPr/>
            <p:nvPr/>
          </p:nvSpPr>
          <p:spPr>
            <a:xfrm>
              <a:off x="9112521" y="3931371"/>
              <a:ext cx="1023275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en-US" sz="4000" b="1" cap="none" spc="0" dirty="0">
                  <a:ln/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+mn-lt"/>
                </a:rPr>
                <a:t>D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2DB8A9E-E4B3-476E-9669-2FA90497E1D7}"/>
                </a:ext>
              </a:extLst>
            </p:cNvPr>
            <p:cNvSpPr/>
            <p:nvPr/>
          </p:nvSpPr>
          <p:spPr>
            <a:xfrm>
              <a:off x="4099462" y="3931371"/>
              <a:ext cx="1023275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en-US" sz="4000" b="1" cap="none" spc="0" dirty="0">
                  <a:ln/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+mn-lt"/>
                </a:rPr>
                <a:t>B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57CBEC5-037D-474C-952D-120DBD9CC633}"/>
                </a:ext>
              </a:extLst>
            </p:cNvPr>
            <p:cNvSpPr/>
            <p:nvPr/>
          </p:nvSpPr>
          <p:spPr>
            <a:xfrm>
              <a:off x="6605992" y="3931371"/>
              <a:ext cx="1023275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en-US" sz="4000" b="1" cap="none" spc="0" dirty="0">
                  <a:ln/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+mn-lt"/>
                </a:rPr>
                <a:t>C</a:t>
              </a:r>
            </a:p>
          </p:txBody>
        </p:sp>
      </p:grpSp>
      <p:sp>
        <p:nvSpPr>
          <p:cNvPr id="19" name="Rounded Rectangle 21">
            <a:extLst>
              <a:ext uri="{FF2B5EF4-FFF2-40B4-BE49-F238E27FC236}">
                <a16:creationId xmlns:a16="http://schemas.microsoft.com/office/drawing/2014/main" id="{F953A5CE-7B24-43FD-9857-43FDEB5AD96D}"/>
              </a:ext>
            </a:extLst>
          </p:cNvPr>
          <p:cNvSpPr/>
          <p:nvPr/>
        </p:nvSpPr>
        <p:spPr>
          <a:xfrm>
            <a:off x="2588587" y="5219195"/>
            <a:ext cx="2617417" cy="406284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Dashboard</a:t>
            </a:r>
          </a:p>
        </p:txBody>
      </p:sp>
      <p:sp>
        <p:nvSpPr>
          <p:cNvPr id="20" name="Rounded Rectangle 37">
            <a:extLst>
              <a:ext uri="{FF2B5EF4-FFF2-40B4-BE49-F238E27FC236}">
                <a16:creationId xmlns:a16="http://schemas.microsoft.com/office/drawing/2014/main" id="{6BA4D3C5-98C9-42C4-A96A-055FE4D36080}"/>
              </a:ext>
            </a:extLst>
          </p:cNvPr>
          <p:cNvSpPr/>
          <p:nvPr/>
        </p:nvSpPr>
        <p:spPr>
          <a:xfrm>
            <a:off x="3814511" y="5712314"/>
            <a:ext cx="2617417" cy="406284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Airbag not firing</a:t>
            </a:r>
          </a:p>
        </p:txBody>
      </p:sp>
      <p:sp>
        <p:nvSpPr>
          <p:cNvPr id="21" name="Rounded Rectangle 38">
            <a:extLst>
              <a:ext uri="{FF2B5EF4-FFF2-40B4-BE49-F238E27FC236}">
                <a16:creationId xmlns:a16="http://schemas.microsoft.com/office/drawing/2014/main" id="{DB33388F-DCE5-43FA-A7F7-C999D91B0647}"/>
              </a:ext>
            </a:extLst>
          </p:cNvPr>
          <p:cNvSpPr/>
          <p:nvPr/>
        </p:nvSpPr>
        <p:spPr>
          <a:xfrm>
            <a:off x="7213600" y="5730075"/>
            <a:ext cx="2617417" cy="406284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Braking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5DC172-E692-45CE-9C8F-7A5E917F3D77}"/>
              </a:ext>
            </a:extLst>
          </p:cNvPr>
          <p:cNvSpPr txBox="1"/>
          <p:nvPr/>
        </p:nvSpPr>
        <p:spPr>
          <a:xfrm>
            <a:off x="134417" y="5794717"/>
            <a:ext cx="289842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n-lt"/>
              </a:rPr>
              <a:t>ASIL examples for illustration purposes only</a:t>
            </a:r>
          </a:p>
        </p:txBody>
      </p:sp>
    </p:spTree>
    <p:extLst>
      <p:ext uri="{BB962C8B-B14F-4D97-AF65-F5344CB8AC3E}">
        <p14:creationId xmlns:p14="http://schemas.microsoft.com/office/powerpoint/2010/main" val="112174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E4992-9E4F-4C10-97F1-74F372215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Tool Qualification?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2759B-0525-4D7B-83AB-1AFEAAFB29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ISO 26262 Part 8 “Supporting Processes” covers all aspects of TCL</a:t>
            </a:r>
          </a:p>
          <a:p>
            <a:r>
              <a:rPr lang="en-GB" dirty="0"/>
              <a:t>A Tool Confidence Level is determined based on tool impact (TI) and the tool error detection (TD)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B84004-AA36-4F98-8882-6C518B1C3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50DA2B-AECC-465B-A96E-EF342157F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34574E-EDAC-43AF-BE05-1F4221FEE12A}"/>
              </a:ext>
            </a:extLst>
          </p:cNvPr>
          <p:cNvSpPr txBox="1"/>
          <p:nvPr/>
        </p:nvSpPr>
        <p:spPr>
          <a:xfrm>
            <a:off x="2819400" y="6172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F87AE1-DFC2-45F3-B597-54E5DB3E7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3048000"/>
            <a:ext cx="5429250" cy="17049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ACD3B57-4867-457D-AAEC-30B6F315669F}"/>
              </a:ext>
            </a:extLst>
          </p:cNvPr>
          <p:cNvSpPr txBox="1"/>
          <p:nvPr/>
        </p:nvSpPr>
        <p:spPr>
          <a:xfrm>
            <a:off x="609600" y="3276600"/>
            <a:ext cx="449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Evaluation of tool outputs is important.</a:t>
            </a:r>
            <a:endParaRPr lang="de-DE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327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C0FA3-E3A7-499A-BBE6-FFBDA02C2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Flow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6DAB0-E89D-486F-A641-F9F4F61D5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1"/>
            <a:ext cx="5334000" cy="4495800"/>
          </a:xfrm>
        </p:spPr>
        <p:txBody>
          <a:bodyPr>
            <a:normAutofit/>
          </a:bodyPr>
          <a:lstStyle/>
          <a:p>
            <a:pPr algn="just"/>
            <a:r>
              <a:rPr lang="en-GB" dirty="0"/>
              <a:t>Compare two different approaches regarding the results and improve the fault injection simulator’s confidence</a:t>
            </a:r>
          </a:p>
          <a:p>
            <a:pPr algn="just"/>
            <a:r>
              <a:rPr lang="en-GB" dirty="0"/>
              <a:t>Comparison of the results to a different approach increases TCL and provide more optimized fault list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A6469A-A10B-41F5-B157-1193EF214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5599B1-143F-433B-AAF2-3DFA58317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936E11E-6A7E-49B1-9CE4-664603FABF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066800"/>
            <a:ext cx="42672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698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5AF45-5D5B-44E0-88D6-511D3125E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Fault Injection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DDE06-4B4D-472E-833C-4D4F4853C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Enables to verify the capability of a safety mechanism to recognize failures in design’s functionality by injecting faults into the design</a:t>
            </a:r>
          </a:p>
          <a:p>
            <a:pPr algn="just"/>
            <a:r>
              <a:rPr lang="en-GB" dirty="0"/>
              <a:t>Target system and the possible hardware faults are modelled and simulated by the simulator</a:t>
            </a:r>
          </a:p>
          <a:p>
            <a:pPr algn="just"/>
            <a:r>
              <a:rPr lang="en-GB" dirty="0"/>
              <a:t>Fault Injection simulator needs to know the fault target at which to inject faults</a:t>
            </a:r>
          </a:p>
          <a:p>
            <a:pPr lvl="1" algn="just"/>
            <a:r>
              <a:rPr lang="en-GB" dirty="0"/>
              <a:t>We enable fault instrumentation on the ports of the cell instances</a:t>
            </a:r>
          </a:p>
          <a:p>
            <a:pPr lvl="1" algn="just"/>
            <a:r>
              <a:rPr lang="en-GB" dirty="0"/>
              <a:t>Equivalent to using the ATPG semantics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45C88A-7A69-49A3-9FC5-9669AED11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16D814-5708-44C3-901A-F8BC4D23D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426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13981-D082-4AD0-AEED-B288BAB0A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GB" dirty="0"/>
              <a:t>Fault Analysis by Fault Injection Simulator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B7624D-0096-477F-8499-472B68DCA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45668D-F3AF-42D8-92C1-018F463FC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76800" y="6356351"/>
            <a:ext cx="2336800" cy="365125"/>
          </a:xfrm>
        </p:spPr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D7903780-C03E-469B-B02F-671599836D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30" y="1826620"/>
            <a:ext cx="2581273" cy="1373583"/>
          </a:xfrm>
          <a:prstGeom prst="rect">
            <a:avLst/>
          </a:prstGeom>
        </p:spPr>
      </p:pic>
      <p:grpSp>
        <p:nvGrpSpPr>
          <p:cNvPr id="79" name="Group 78">
            <a:extLst>
              <a:ext uri="{FF2B5EF4-FFF2-40B4-BE49-F238E27FC236}">
                <a16:creationId xmlns:a16="http://schemas.microsoft.com/office/drawing/2014/main" id="{EC3D32BC-CCDC-4AAF-9E8C-AAC2C1CE7CC5}"/>
              </a:ext>
            </a:extLst>
          </p:cNvPr>
          <p:cNvGrpSpPr/>
          <p:nvPr/>
        </p:nvGrpSpPr>
        <p:grpSpPr>
          <a:xfrm>
            <a:off x="4419600" y="2133600"/>
            <a:ext cx="4799102" cy="1686431"/>
            <a:chOff x="4648200" y="1752600"/>
            <a:chExt cx="4799102" cy="1686431"/>
          </a:xfrm>
        </p:grpSpPr>
        <p:sp>
          <p:nvSpPr>
            <p:cNvPr id="73" name="Rectangle 8">
              <a:extLst>
                <a:ext uri="{FF2B5EF4-FFF2-40B4-BE49-F238E27FC236}">
                  <a16:creationId xmlns:a16="http://schemas.microsoft.com/office/drawing/2014/main" id="{0BDBE1D2-5A00-4147-AF83-C474217627BD}"/>
                </a:ext>
              </a:extLst>
            </p:cNvPr>
            <p:cNvSpPr/>
            <p:nvPr/>
          </p:nvSpPr>
          <p:spPr bwMode="auto">
            <a:xfrm>
              <a:off x="4648200" y="1752600"/>
              <a:ext cx="4799102" cy="1686431"/>
            </a:xfrm>
            <a:prstGeom prst="rect">
              <a:avLst/>
            </a:prstGeom>
            <a:solidFill>
              <a:schemeClr val="bg1">
                <a:lumMod val="65000"/>
                <a:alpha val="52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r>
                <a:rPr lang="en-GB" sz="2000" b="1" dirty="0" err="1">
                  <a:latin typeface="+mn-lt"/>
                  <a:cs typeface="Arial" panose="020B0604020202020204" pitchFamily="34" charset="0"/>
                </a:rPr>
                <a:t>Xcelium</a:t>
              </a:r>
              <a:r>
                <a:rPr lang="en-GB" sz="2000" b="1" dirty="0">
                  <a:latin typeface="+mn-lt"/>
                  <a:cs typeface="Arial" panose="020B0604020202020204" pitchFamily="34" charset="0"/>
                </a:rPr>
                <a:t>™ Simulator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0E836D5-4192-4642-A782-990FE7F1DF9A}"/>
                </a:ext>
              </a:extLst>
            </p:cNvPr>
            <p:cNvSpPr/>
            <p:nvPr/>
          </p:nvSpPr>
          <p:spPr bwMode="auto">
            <a:xfrm>
              <a:off x="7883442" y="1916971"/>
              <a:ext cx="1319190" cy="420696"/>
            </a:xfrm>
            <a:prstGeom prst="rect">
              <a:avLst/>
            </a:prstGeom>
            <a:gradFill flip="none" rotWithShape="1">
              <a:gsLst>
                <a:gs pos="0">
                  <a:srgbClr val="31A7DF"/>
                </a:gs>
                <a:gs pos="100000">
                  <a:srgbClr val="125676"/>
                </a:gs>
              </a:gsLst>
              <a:lin ang="5400000" scaled="1"/>
              <a:tileRect/>
            </a:gra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68598" tIns="34299" rIns="68598" bIns="34299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altLang="ja-JP" sz="1400" b="1" dirty="0">
                  <a:solidFill>
                    <a:schemeClr val="bg1"/>
                  </a:solidFill>
                </a:rPr>
                <a:t>Fault list optimization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75" name="Rectangle 7">
              <a:extLst>
                <a:ext uri="{FF2B5EF4-FFF2-40B4-BE49-F238E27FC236}">
                  <a16:creationId xmlns:a16="http://schemas.microsoft.com/office/drawing/2014/main" id="{4EE55762-8995-4115-9125-73F6A0968753}"/>
                </a:ext>
              </a:extLst>
            </p:cNvPr>
            <p:cNvSpPr/>
            <p:nvPr/>
          </p:nvSpPr>
          <p:spPr bwMode="auto">
            <a:xfrm>
              <a:off x="6304628" y="1902768"/>
              <a:ext cx="1312704" cy="465442"/>
            </a:xfrm>
            <a:prstGeom prst="rect">
              <a:avLst/>
            </a:prstGeom>
            <a:gradFill flip="none" rotWithShape="1">
              <a:gsLst>
                <a:gs pos="0">
                  <a:srgbClr val="31A7DF"/>
                </a:gs>
                <a:gs pos="100000">
                  <a:srgbClr val="125676"/>
                </a:gs>
              </a:gsLst>
              <a:lin ang="5400000" scaled="1"/>
              <a:tileRect/>
            </a:gra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68598" tIns="34299" rIns="68598" bIns="34299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altLang="ja-JP" sz="1400" b="1" dirty="0">
                  <a:solidFill>
                    <a:schemeClr val="bg1"/>
                  </a:solidFill>
                </a:rPr>
                <a:t>Fault list generation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76" name="Rectangle 7">
              <a:extLst>
                <a:ext uri="{FF2B5EF4-FFF2-40B4-BE49-F238E27FC236}">
                  <a16:creationId xmlns:a16="http://schemas.microsoft.com/office/drawing/2014/main" id="{B2369092-4BBC-42A6-B3CD-286DFF465527}"/>
                </a:ext>
              </a:extLst>
            </p:cNvPr>
            <p:cNvSpPr/>
            <p:nvPr/>
          </p:nvSpPr>
          <p:spPr bwMode="auto">
            <a:xfrm>
              <a:off x="4771534" y="1894598"/>
              <a:ext cx="1312704" cy="465442"/>
            </a:xfrm>
            <a:prstGeom prst="rect">
              <a:avLst/>
            </a:prstGeom>
            <a:gradFill flip="none" rotWithShape="1">
              <a:gsLst>
                <a:gs pos="0">
                  <a:srgbClr val="31A7DF"/>
                </a:gs>
                <a:gs pos="100000">
                  <a:srgbClr val="125676"/>
                </a:gs>
              </a:gsLst>
              <a:lin ang="5400000" scaled="1"/>
              <a:tileRect/>
            </a:gra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68598" tIns="34299" rIns="68598" bIns="34299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altLang="ja-JP" sz="1400" b="1" dirty="0">
                  <a:solidFill>
                    <a:schemeClr val="bg1"/>
                  </a:solidFill>
                </a:rPr>
                <a:t>Elaboration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8D4F56CD-54AA-4547-AB3E-F5D46FFA1E20}"/>
                </a:ext>
              </a:extLst>
            </p:cNvPr>
            <p:cNvSpPr/>
            <p:nvPr/>
          </p:nvSpPr>
          <p:spPr bwMode="auto">
            <a:xfrm>
              <a:off x="5534916" y="2614020"/>
              <a:ext cx="1319190" cy="420696"/>
            </a:xfrm>
            <a:prstGeom prst="rect">
              <a:avLst/>
            </a:prstGeom>
            <a:gradFill flip="none" rotWithShape="1">
              <a:gsLst>
                <a:gs pos="0">
                  <a:srgbClr val="31A7DF"/>
                </a:gs>
                <a:gs pos="100000">
                  <a:srgbClr val="125676"/>
                </a:gs>
              </a:gsLst>
              <a:lin ang="5400000" scaled="1"/>
              <a:tileRect/>
            </a:gra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68598" tIns="34299" rIns="68598" bIns="34299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altLang="ja-JP" sz="1400" b="1" dirty="0">
                  <a:solidFill>
                    <a:schemeClr val="bg1"/>
                  </a:solidFill>
                </a:rPr>
                <a:t>Good Simulation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5B20402-7CBB-47F7-9AF2-8EA6E2DEF4E4}"/>
                </a:ext>
              </a:extLst>
            </p:cNvPr>
            <p:cNvSpPr/>
            <p:nvPr/>
          </p:nvSpPr>
          <p:spPr bwMode="auto">
            <a:xfrm>
              <a:off x="7336672" y="2614020"/>
              <a:ext cx="1384073" cy="420696"/>
            </a:xfrm>
            <a:prstGeom prst="rect">
              <a:avLst/>
            </a:prstGeom>
            <a:gradFill flip="none" rotWithShape="1">
              <a:gsLst>
                <a:gs pos="0">
                  <a:srgbClr val="31A7DF"/>
                </a:gs>
                <a:gs pos="100000">
                  <a:srgbClr val="125676"/>
                </a:gs>
              </a:gsLst>
              <a:lin ang="5400000" scaled="1"/>
              <a:tileRect/>
            </a:gradFill>
            <a:ln>
              <a:headEnd type="none" w="med" len="med"/>
              <a:tailEnd type="none" w="med" len="med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68598" tIns="34299" rIns="68598" bIns="34299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altLang="ja-JP" sz="1400" b="1" dirty="0">
                  <a:solidFill>
                    <a:schemeClr val="bg1"/>
                  </a:solidFill>
                </a:rPr>
                <a:t>Fault Injection Simulation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A14AE1F7-E1E3-4648-8B8C-B12863951B8B}"/>
              </a:ext>
            </a:extLst>
          </p:cNvPr>
          <p:cNvCxnSpPr>
            <a:stCxn id="69" idx="3"/>
          </p:cNvCxnSpPr>
          <p:nvPr/>
        </p:nvCxnSpPr>
        <p:spPr>
          <a:xfrm flipV="1">
            <a:off x="3534803" y="2513411"/>
            <a:ext cx="741364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ontent Placeholder 1">
            <a:extLst>
              <a:ext uri="{FF2B5EF4-FFF2-40B4-BE49-F238E27FC236}">
                <a16:creationId xmlns:a16="http://schemas.microsoft.com/office/drawing/2014/main" id="{96D89215-23F4-4B82-A54C-E36369C8DBC8}"/>
              </a:ext>
            </a:extLst>
          </p:cNvPr>
          <p:cNvSpPr txBox="1">
            <a:spLocks/>
          </p:cNvSpPr>
          <p:nvPr/>
        </p:nvSpPr>
        <p:spPr>
          <a:xfrm>
            <a:off x="7115228" y="1556431"/>
            <a:ext cx="3083941" cy="310830"/>
          </a:xfrm>
          <a:prstGeom prst="rect">
            <a:avLst/>
          </a:prstGeom>
          <a:solidFill>
            <a:srgbClr val="EDEDED"/>
          </a:solidFill>
          <a:ln>
            <a:solidFill>
              <a:srgbClr val="6A6A6A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>
            <a:lvl1pPr marL="234950" indent="-2349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tabLst>
                <a:tab pos="166688" algn="l"/>
                <a:tab pos="234950" algn="l"/>
              </a:tabLs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8325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8838" indent="-230188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81088" indent="-22383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16038" indent="-227013" algn="l" defTabSz="914400" rtl="0" eaLnBrk="1" latinLnBrk="0" hangingPunct="1">
              <a:spcBef>
                <a:spcPts val="0"/>
              </a:spcBef>
              <a:spcAft>
                <a:spcPts val="150"/>
              </a:spcAft>
              <a:buClr>
                <a:schemeClr val="tx2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E31837"/>
              </a:buClr>
              <a:buNone/>
              <a:defRPr/>
            </a:pPr>
            <a:r>
              <a:rPr lang="en-US" sz="11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fault_target </a:t>
            </a:r>
            <a:r>
              <a:rPr lang="en-US" sz="11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dut...</a:t>
            </a:r>
            <a:r>
              <a:rPr lang="en-US" sz="11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-type </a:t>
            </a:r>
            <a:r>
              <a:rPr lang="en-US" sz="11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sa0+sa1</a:t>
            </a:r>
            <a:endParaRPr lang="en-US" sz="1100" b="1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8" name="Content Placeholder 1">
            <a:extLst>
              <a:ext uri="{FF2B5EF4-FFF2-40B4-BE49-F238E27FC236}">
                <a16:creationId xmlns:a16="http://schemas.microsoft.com/office/drawing/2014/main" id="{2FA26440-0649-4D50-83FE-5EB479F798D2}"/>
              </a:ext>
            </a:extLst>
          </p:cNvPr>
          <p:cNvSpPr txBox="1">
            <a:spLocks/>
          </p:cNvSpPr>
          <p:nvPr/>
        </p:nvSpPr>
        <p:spPr>
          <a:xfrm>
            <a:off x="4106762" y="1255050"/>
            <a:ext cx="2528683" cy="594349"/>
          </a:xfrm>
          <a:prstGeom prst="rect">
            <a:avLst/>
          </a:prstGeom>
          <a:solidFill>
            <a:srgbClr val="EDEDED"/>
          </a:solidFill>
          <a:ln>
            <a:solidFill>
              <a:srgbClr val="6A6A6A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>
            <a:lvl1pPr marL="234950" indent="-2349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tabLst>
                <a:tab pos="166688" algn="l"/>
                <a:tab pos="234950" algn="l"/>
              </a:tabLs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8325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8838" indent="-230188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81088" indent="-223838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–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16038" indent="-227013" algn="l" defTabSz="914400" rtl="0" eaLnBrk="1" latinLnBrk="0" hangingPunct="1">
              <a:spcBef>
                <a:spcPts val="0"/>
              </a:spcBef>
              <a:spcAft>
                <a:spcPts val="150"/>
              </a:spcAft>
              <a:buClr>
                <a:schemeClr val="tx2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126">
              <a:spcBef>
                <a:spcPts val="1000"/>
              </a:spcBef>
              <a:buClr>
                <a:srgbClr val="E31837"/>
              </a:buClr>
              <a:buNone/>
              <a:tabLst/>
              <a:defRPr/>
            </a:pPr>
            <a:r>
              <a:rPr lang="en-US" sz="11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strobe </a:t>
            </a:r>
            <a:r>
              <a:rPr lang="en-US" sz="11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functional </a:t>
            </a:r>
            <a:r>
              <a:rPr lang="en-US" sz="11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dut.data</a:t>
            </a:r>
            <a:endParaRPr lang="en-US" sz="1100" b="1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914126">
              <a:spcBef>
                <a:spcPts val="1000"/>
              </a:spcBef>
              <a:buClr>
                <a:srgbClr val="E31837"/>
              </a:buClr>
              <a:buNone/>
              <a:tabLst/>
              <a:defRPr/>
            </a:pPr>
            <a:r>
              <a:rPr lang="en-US" sz="11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strobe </a:t>
            </a:r>
            <a:r>
              <a:rPr lang="en-US" sz="11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checker </a:t>
            </a:r>
            <a:r>
              <a:rPr lang="en-US" sz="11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dut.alarm</a:t>
            </a:r>
            <a:r>
              <a:rPr lang="en-US" sz="11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1100" b="1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4476A4E6-1D25-447F-9C5A-851850AD4BD9}"/>
              </a:ext>
            </a:extLst>
          </p:cNvPr>
          <p:cNvCxnSpPr>
            <a:stCxn id="88" idx="2"/>
            <a:endCxn id="77" idx="0"/>
          </p:cNvCxnSpPr>
          <p:nvPr/>
        </p:nvCxnSpPr>
        <p:spPr>
          <a:xfrm rot="16200000" flipH="1">
            <a:off x="5095697" y="2124805"/>
            <a:ext cx="1145621" cy="594807"/>
          </a:xfrm>
          <a:prstGeom prst="bentConnector3">
            <a:avLst>
              <a:gd name="adj1" fmla="val 1728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3FC39AB3-03DA-4983-8A0A-C6D32DDF3181}"/>
              </a:ext>
            </a:extLst>
          </p:cNvPr>
          <p:cNvCxnSpPr>
            <a:stCxn id="85" idx="2"/>
            <a:endCxn id="75" idx="0"/>
          </p:cNvCxnSpPr>
          <p:nvPr/>
        </p:nvCxnSpPr>
        <p:spPr>
          <a:xfrm rot="5400000">
            <a:off x="7486537" y="1113105"/>
            <a:ext cx="416507" cy="1924819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0FDCAEE-B490-4085-A98A-63FF558AFC5D}"/>
              </a:ext>
            </a:extLst>
          </p:cNvPr>
          <p:cNvGrpSpPr/>
          <p:nvPr/>
        </p:nvGrpSpPr>
        <p:grpSpPr>
          <a:xfrm>
            <a:off x="1143000" y="4121187"/>
            <a:ext cx="2581273" cy="1194737"/>
            <a:chOff x="1289939" y="4775386"/>
            <a:chExt cx="3520186" cy="1194737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967E3987-ECE2-4B1D-B5C7-8524A675C60B}"/>
                </a:ext>
              </a:extLst>
            </p:cNvPr>
            <p:cNvSpPr txBox="1"/>
            <p:nvPr/>
          </p:nvSpPr>
          <p:spPr>
            <a:xfrm>
              <a:off x="1289939" y="4775386"/>
              <a:ext cx="3520186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Plain Fault List</a:t>
              </a:r>
              <a:endParaRPr lang="en-US" sz="1400" dirty="0"/>
            </a:p>
          </p:txBody>
        </p:sp>
        <p:sp>
          <p:nvSpPr>
            <p:cNvPr id="97" name="Content Placeholder 1">
              <a:extLst>
                <a:ext uri="{FF2B5EF4-FFF2-40B4-BE49-F238E27FC236}">
                  <a16:creationId xmlns:a16="http://schemas.microsoft.com/office/drawing/2014/main" id="{D3F31116-03F6-4714-B539-C3A238742C76}"/>
                </a:ext>
              </a:extLst>
            </p:cNvPr>
            <p:cNvSpPr txBox="1">
              <a:spLocks/>
            </p:cNvSpPr>
            <p:nvPr/>
          </p:nvSpPr>
          <p:spPr>
            <a:xfrm>
              <a:off x="1289939" y="5040843"/>
              <a:ext cx="3520186" cy="929280"/>
            </a:xfrm>
            <a:prstGeom prst="rect">
              <a:avLst/>
            </a:prstGeom>
            <a:solidFill>
              <a:srgbClr val="EDEDED"/>
            </a:solidFill>
            <a:ln>
              <a:solidFill>
                <a:srgbClr val="6A6A6A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t">
              <a:noAutofit/>
            </a:bodyPr>
            <a:lstStyle>
              <a:lvl1pPr marL="234950" indent="-23495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Font typeface="Arial" pitchFamily="34" charset="0"/>
                <a:buChar char="•"/>
                <a:tabLst>
                  <a:tab pos="166688" algn="l"/>
                  <a:tab pos="234950" algn="l"/>
                </a:tabLst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8325" indent="-22860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tx2"/>
                </a:buClr>
                <a:buFont typeface="Arial" pitchFamily="34" charset="0"/>
                <a:buChar char="–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8838" indent="-230188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0"/>
                </a:spcAft>
                <a:buClr>
                  <a:schemeClr val="tx2"/>
                </a:buClr>
                <a:buFont typeface="Arial" pitchFamily="34" charset="0"/>
                <a:buChar char="–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81088" indent="-223838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Font typeface="Arial" pitchFamily="34" charset="0"/>
                <a:buChar char="–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16038" indent="-227013" algn="l" defTabSz="914400" rtl="0" eaLnBrk="1" latinLnBrk="0" hangingPunct="1">
                <a:spcBef>
                  <a:spcPts val="0"/>
                </a:spcBef>
                <a:spcAft>
                  <a:spcPts val="150"/>
                </a:spcAft>
                <a:buClr>
                  <a:schemeClr val="tx2"/>
                </a:buClr>
                <a:buFont typeface="Arial" pitchFamily="34" charset="0"/>
                <a:buChar char="–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Clr>
                  <a:srgbClr val="E31837"/>
                </a:buClr>
                <a:buNone/>
                <a:defRPr/>
              </a:pPr>
              <a:r>
                <a:rPr lang="fr-FR" sz="10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dut.u0.rst </a:t>
              </a:r>
              <a:r>
                <a:rPr lang="fr-FR" sz="1050" b="1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sa0+sa1 </a:t>
              </a:r>
              <a:r>
                <a:rPr lang="fr-FR" sz="10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faultid=20</a:t>
              </a:r>
            </a:p>
            <a:p>
              <a:pPr marL="0" indent="0">
                <a:buClr>
                  <a:srgbClr val="E31837"/>
                </a:buClr>
                <a:buNone/>
                <a:defRPr/>
              </a:pPr>
              <a:r>
                <a:rPr lang="fr-FR" sz="10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dut.u0.sig1 </a:t>
              </a:r>
              <a:r>
                <a:rPr lang="fr-FR" sz="1050" b="1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sa0+sa1 </a:t>
              </a:r>
              <a:r>
                <a:rPr lang="fr-FR" sz="10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faultid=21</a:t>
              </a:r>
            </a:p>
            <a:p>
              <a:pPr marL="0" indent="0">
                <a:buClr>
                  <a:srgbClr val="E31837"/>
                </a:buClr>
                <a:buNone/>
                <a:defRPr/>
              </a:pPr>
              <a:r>
                <a:rPr lang="fr-FR" sz="10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dut.u0.sig2 </a:t>
              </a:r>
              <a:r>
                <a:rPr lang="fr-FR" sz="1050" b="1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sa0+sa1 </a:t>
              </a:r>
              <a:r>
                <a:rPr lang="fr-FR" sz="10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faultid=22</a:t>
              </a:r>
              <a:endParaRPr lang="en-US" sz="105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indent="0">
                <a:buClr>
                  <a:srgbClr val="E31837"/>
                </a:buClr>
                <a:buNone/>
                <a:defRPr/>
              </a:pPr>
              <a:r>
                <a:rPr lang="fr-FR" sz="10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dut.u0.sig3 </a:t>
              </a:r>
              <a:r>
                <a:rPr lang="fr-FR" sz="1050" b="1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sa0+sa1 </a:t>
              </a:r>
              <a:r>
                <a:rPr lang="fr-FR" sz="10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faultid=23</a:t>
              </a:r>
              <a:endParaRPr lang="en-US" sz="105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cxnSp>
        <p:nvCxnSpPr>
          <p:cNvPr id="99" name="Connector: Elbow 98">
            <a:extLst>
              <a:ext uri="{FF2B5EF4-FFF2-40B4-BE49-F238E27FC236}">
                <a16:creationId xmlns:a16="http://schemas.microsoft.com/office/drawing/2014/main" id="{BA6C468A-C4B4-475A-ACFA-19EE8A0BE34C}"/>
              </a:ext>
            </a:extLst>
          </p:cNvPr>
          <p:cNvCxnSpPr>
            <a:cxnSpLocks/>
            <a:stCxn id="75" idx="2"/>
            <a:endCxn id="96" idx="0"/>
          </p:cNvCxnSpPr>
          <p:nvPr/>
        </p:nvCxnSpPr>
        <p:spPr>
          <a:xfrm rot="5400000">
            <a:off x="3897021" y="1285827"/>
            <a:ext cx="1371977" cy="4298743"/>
          </a:xfrm>
          <a:prstGeom prst="bentConnector3">
            <a:avLst>
              <a:gd name="adj1" fmla="val 86843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1D3FD6E6-3C9E-4B5B-BCF2-999C7AEBB309}"/>
              </a:ext>
            </a:extLst>
          </p:cNvPr>
          <p:cNvGrpSpPr/>
          <p:nvPr/>
        </p:nvGrpSpPr>
        <p:grpSpPr>
          <a:xfrm>
            <a:off x="8153400" y="3988467"/>
            <a:ext cx="3520186" cy="1272111"/>
            <a:chOff x="1289939" y="4775386"/>
            <a:chExt cx="3520186" cy="1332389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7EF3E019-1183-4791-BAE5-6BC96C6E55DE}"/>
                </a:ext>
              </a:extLst>
            </p:cNvPr>
            <p:cNvSpPr txBox="1"/>
            <p:nvPr/>
          </p:nvSpPr>
          <p:spPr>
            <a:xfrm>
              <a:off x="1289939" y="4775386"/>
              <a:ext cx="3520186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Optimized Fault List</a:t>
              </a:r>
              <a:endParaRPr lang="en-US" sz="1400" dirty="0"/>
            </a:p>
          </p:txBody>
        </p:sp>
        <p:sp>
          <p:nvSpPr>
            <p:cNvPr id="103" name="Content Placeholder 1">
              <a:extLst>
                <a:ext uri="{FF2B5EF4-FFF2-40B4-BE49-F238E27FC236}">
                  <a16:creationId xmlns:a16="http://schemas.microsoft.com/office/drawing/2014/main" id="{357CC758-1D2B-49DF-8715-AC7B49A22DC1}"/>
                </a:ext>
              </a:extLst>
            </p:cNvPr>
            <p:cNvSpPr txBox="1">
              <a:spLocks/>
            </p:cNvSpPr>
            <p:nvPr/>
          </p:nvSpPr>
          <p:spPr>
            <a:xfrm>
              <a:off x="1289939" y="5040842"/>
              <a:ext cx="3520186" cy="1066933"/>
            </a:xfrm>
            <a:prstGeom prst="rect">
              <a:avLst/>
            </a:prstGeom>
            <a:solidFill>
              <a:srgbClr val="EDEDED"/>
            </a:solidFill>
            <a:ln>
              <a:solidFill>
                <a:srgbClr val="6A6A6A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t">
              <a:noAutofit/>
            </a:bodyPr>
            <a:lstStyle>
              <a:lvl1pPr marL="234950" indent="-23495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Font typeface="Arial" pitchFamily="34" charset="0"/>
                <a:buChar char="•"/>
                <a:tabLst>
                  <a:tab pos="166688" algn="l"/>
                  <a:tab pos="234950" algn="l"/>
                </a:tabLst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8325" indent="-22860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tx2"/>
                </a:buClr>
                <a:buFont typeface="Arial" pitchFamily="34" charset="0"/>
                <a:buChar char="–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8838" indent="-230188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0"/>
                </a:spcAft>
                <a:buClr>
                  <a:schemeClr val="tx2"/>
                </a:buClr>
                <a:buFont typeface="Arial" pitchFamily="34" charset="0"/>
                <a:buChar char="–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81088" indent="-223838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Font typeface="Arial" pitchFamily="34" charset="0"/>
                <a:buChar char="–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16038" indent="-227013" algn="l" defTabSz="914400" rtl="0" eaLnBrk="1" latinLnBrk="0" hangingPunct="1">
                <a:spcBef>
                  <a:spcPts val="0"/>
                </a:spcBef>
                <a:spcAft>
                  <a:spcPts val="150"/>
                </a:spcAft>
                <a:buClr>
                  <a:schemeClr val="tx2"/>
                </a:buClr>
                <a:buFont typeface="Arial" pitchFamily="34" charset="0"/>
                <a:buChar char="–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Clr>
                  <a:srgbClr val="E31837"/>
                </a:buClr>
                <a:buNone/>
                <a:defRPr/>
              </a:pPr>
              <a:r>
                <a:rPr lang="fr-FR" sz="10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dut.u0.rst </a:t>
              </a:r>
              <a:r>
                <a:rPr lang="fr-FR" sz="1050" b="1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sa0+sa1 </a:t>
              </a:r>
              <a:r>
                <a:rPr lang="fr-FR" sz="10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faultid=20</a:t>
              </a:r>
            </a:p>
            <a:p>
              <a:pPr marL="0" indent="0">
                <a:buClr>
                  <a:srgbClr val="E31837"/>
                </a:buClr>
                <a:buNone/>
                <a:defRPr/>
              </a:pPr>
              <a:r>
                <a:rPr lang="fr-FR" sz="10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dut.u0.sig1 </a:t>
              </a:r>
              <a:r>
                <a:rPr lang="fr-FR" sz="1050" b="1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sa0+sa1 </a:t>
              </a:r>
              <a:r>
                <a:rPr lang="fr-FR" sz="10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faultid=21 equiv=23</a:t>
              </a:r>
              <a:endParaRPr lang="en-US" sz="105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indent="0">
                <a:buClr>
                  <a:srgbClr val="E31837"/>
                </a:buClr>
                <a:buNone/>
                <a:defRPr/>
              </a:pPr>
              <a:r>
                <a:rPr lang="fr-FR" sz="10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dut.u0.sig2 </a:t>
              </a:r>
              <a:r>
                <a:rPr lang="fr-FR" sz="1050" b="1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sa0+sa1 </a:t>
              </a:r>
              <a:r>
                <a:rPr lang="fr-FR" sz="10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faultid=22 untestable</a:t>
              </a:r>
              <a:endParaRPr lang="en-US" sz="105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indent="0">
                <a:buClr>
                  <a:srgbClr val="E31837"/>
                </a:buClr>
                <a:buNone/>
                <a:defRPr/>
              </a:pPr>
              <a:r>
                <a:rPr lang="fr-FR" sz="10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dut.u0.sig3 </a:t>
              </a:r>
              <a:r>
                <a:rPr lang="fr-FR" sz="1050" b="1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sa0+sa1 </a:t>
              </a:r>
              <a:r>
                <a:rPr lang="fr-FR" sz="10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faultid=23</a:t>
              </a:r>
            </a:p>
          </p:txBody>
        </p:sp>
      </p:grp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33890334-2B12-4DFD-87C4-44E8EFE00C3F}"/>
              </a:ext>
            </a:extLst>
          </p:cNvPr>
          <p:cNvCxnSpPr>
            <a:stCxn id="74" idx="2"/>
            <a:endCxn id="102" idx="0"/>
          </p:cNvCxnSpPr>
          <p:nvPr/>
        </p:nvCxnSpPr>
        <p:spPr>
          <a:xfrm rot="16200000" flipH="1">
            <a:off x="8479065" y="2554039"/>
            <a:ext cx="1269800" cy="1599056"/>
          </a:xfrm>
          <a:prstGeom prst="bentConnector3">
            <a:avLst>
              <a:gd name="adj1" fmla="val 18244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17CB68D8-3403-4CFA-8101-C7CC0DCE4BC9}"/>
              </a:ext>
            </a:extLst>
          </p:cNvPr>
          <p:cNvGrpSpPr/>
          <p:nvPr/>
        </p:nvGrpSpPr>
        <p:grpSpPr>
          <a:xfrm>
            <a:off x="5027492" y="4500914"/>
            <a:ext cx="2606527" cy="1684378"/>
            <a:chOff x="2393489" y="5016527"/>
            <a:chExt cx="2606527" cy="2336526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1B405696-6DB2-44B0-9ECE-BED6574D5A38}"/>
                </a:ext>
              </a:extLst>
            </p:cNvPr>
            <p:cNvSpPr txBox="1"/>
            <p:nvPr/>
          </p:nvSpPr>
          <p:spPr>
            <a:xfrm>
              <a:off x="2393489" y="5016527"/>
              <a:ext cx="2582360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“Summary” of Annotated Fault List</a:t>
              </a:r>
              <a:endParaRPr lang="en-US" sz="1200" dirty="0"/>
            </a:p>
          </p:txBody>
        </p:sp>
        <p:sp>
          <p:nvSpPr>
            <p:cNvPr id="111" name="Content Placeholder 1">
              <a:extLst>
                <a:ext uri="{FF2B5EF4-FFF2-40B4-BE49-F238E27FC236}">
                  <a16:creationId xmlns:a16="http://schemas.microsoft.com/office/drawing/2014/main" id="{62296674-7A30-47F2-9517-2D0293EB8330}"/>
                </a:ext>
              </a:extLst>
            </p:cNvPr>
            <p:cNvSpPr txBox="1">
              <a:spLocks/>
            </p:cNvSpPr>
            <p:nvPr/>
          </p:nvSpPr>
          <p:spPr>
            <a:xfrm>
              <a:off x="2474958" y="5358927"/>
              <a:ext cx="2525058" cy="1994126"/>
            </a:xfrm>
            <a:prstGeom prst="rect">
              <a:avLst/>
            </a:prstGeom>
            <a:solidFill>
              <a:srgbClr val="EDEDED"/>
            </a:solidFill>
            <a:ln>
              <a:solidFill>
                <a:srgbClr val="6A6A6A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t">
              <a:noAutofit/>
            </a:bodyPr>
            <a:lstStyle>
              <a:lvl1pPr marL="234950" indent="-23495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Font typeface="Arial" pitchFamily="34" charset="0"/>
                <a:buChar char="•"/>
                <a:tabLst>
                  <a:tab pos="166688" algn="l"/>
                  <a:tab pos="234950" algn="l"/>
                </a:tabLst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8325" indent="-22860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tx2"/>
                </a:buClr>
                <a:buFont typeface="Arial" pitchFamily="34" charset="0"/>
                <a:buChar char="–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8838" indent="-230188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0"/>
                </a:spcAft>
                <a:buClr>
                  <a:schemeClr val="tx2"/>
                </a:buClr>
                <a:buFont typeface="Arial" pitchFamily="34" charset="0"/>
                <a:buChar char="–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81088" indent="-223838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2"/>
                </a:buClr>
                <a:buFont typeface="Arial" pitchFamily="34" charset="0"/>
                <a:buChar char="–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16038" indent="-227013" algn="l" defTabSz="914400" rtl="0" eaLnBrk="1" latinLnBrk="0" hangingPunct="1">
                <a:spcBef>
                  <a:spcPts val="0"/>
                </a:spcBef>
                <a:spcAft>
                  <a:spcPts val="150"/>
                </a:spcAft>
                <a:buClr>
                  <a:schemeClr val="tx2"/>
                </a:buClr>
                <a:buFont typeface="Arial" pitchFamily="34" charset="0"/>
                <a:buChar char="–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Clr>
                  <a:srgbClr val="E31837"/>
                </a:buClr>
                <a:buNone/>
                <a:defRPr/>
              </a:pPr>
              <a:r>
                <a:rPr lang="en-US" sz="90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Stuck-At (0/1) Fault Table</a:t>
              </a:r>
            </a:p>
            <a:p>
              <a:pPr marL="0" indent="0">
                <a:buClr>
                  <a:srgbClr val="E31837"/>
                </a:buClr>
                <a:buNone/>
                <a:defRPr/>
              </a:pPr>
              <a:r>
                <a:rPr lang="en-US" sz="90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           Total #</a:t>
              </a:r>
            </a:p>
            <a:p>
              <a:pPr marL="0" indent="0">
                <a:buClr>
                  <a:srgbClr val="E31837"/>
                </a:buClr>
                <a:buNone/>
                <a:defRPr/>
              </a:pPr>
              <a:r>
                <a:rPr lang="en-US" sz="90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Untestable                   64</a:t>
              </a:r>
            </a:p>
            <a:p>
              <a:pPr marL="0" indent="0">
                <a:buClr>
                  <a:srgbClr val="E31837"/>
                </a:buClr>
                <a:buNone/>
                <a:defRPr/>
              </a:pPr>
              <a:r>
                <a:rPr lang="en-US" sz="90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Detected                   7273</a:t>
              </a:r>
            </a:p>
            <a:p>
              <a:pPr marL="0" indent="0">
                <a:buClr>
                  <a:srgbClr val="E31837"/>
                </a:buClr>
                <a:buNone/>
                <a:defRPr/>
              </a:pPr>
              <a:r>
                <a:rPr lang="en-US" sz="90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Undetected                 1631</a:t>
              </a:r>
            </a:p>
            <a:p>
              <a:pPr marL="0" indent="0">
                <a:buClr>
                  <a:srgbClr val="E31837"/>
                </a:buClr>
                <a:buNone/>
                <a:defRPr/>
              </a:pPr>
              <a:endParaRPr lang="en-US" sz="9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indent="0">
                <a:buClr>
                  <a:srgbClr val="E31837"/>
                </a:buClr>
                <a:buNone/>
                <a:defRPr/>
              </a:pPr>
              <a:r>
                <a:rPr lang="en-US" sz="90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Total                      8968</a:t>
              </a:r>
            </a:p>
          </p:txBody>
        </p:sp>
      </p:grpSp>
      <p:cxnSp>
        <p:nvCxnSpPr>
          <p:cNvPr id="113" name="Connector: Elbow 112">
            <a:extLst>
              <a:ext uri="{FF2B5EF4-FFF2-40B4-BE49-F238E27FC236}">
                <a16:creationId xmlns:a16="http://schemas.microsoft.com/office/drawing/2014/main" id="{A21D910F-3F61-4AF9-9DA1-A241376E1B04}"/>
              </a:ext>
            </a:extLst>
          </p:cNvPr>
          <p:cNvCxnSpPr>
            <a:stCxn id="78" idx="2"/>
            <a:endCxn id="110" idx="0"/>
          </p:cNvCxnSpPr>
          <p:nvPr/>
        </p:nvCxnSpPr>
        <p:spPr>
          <a:xfrm rot="5400000">
            <a:off x="6516792" y="3217597"/>
            <a:ext cx="1085198" cy="1481437"/>
          </a:xfrm>
          <a:prstGeom prst="bentConnector3">
            <a:avLst>
              <a:gd name="adj1" fmla="val 66224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5321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091CAD78-C6F6-407D-A9D5-329355F0770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1007</Words>
  <Application>Microsoft Office PowerPoint</Application>
  <PresentationFormat>Widescreen</PresentationFormat>
  <Paragraphs>231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MS Mincho</vt:lpstr>
      <vt:lpstr>ＭＳ Ｐゴシック</vt:lpstr>
      <vt:lpstr>Arial</vt:lpstr>
      <vt:lpstr>Calibri</vt:lpstr>
      <vt:lpstr>Courier New</vt:lpstr>
      <vt:lpstr>Times New Roman</vt:lpstr>
      <vt:lpstr>Office Theme</vt:lpstr>
      <vt:lpstr>Improving the Confidence Level in Functional Safety Tools for ISO26262</vt:lpstr>
      <vt:lpstr>Agenda</vt:lpstr>
      <vt:lpstr>Motivation</vt:lpstr>
      <vt:lpstr>Why do we need functional safety?</vt:lpstr>
      <vt:lpstr>Functional Safety – ISO 26262</vt:lpstr>
      <vt:lpstr>What is Tool Qualification?</vt:lpstr>
      <vt:lpstr>Flow</vt:lpstr>
      <vt:lpstr>Fault Injection</vt:lpstr>
      <vt:lpstr>Fault Analysis by Fault Injection Simulator</vt:lpstr>
      <vt:lpstr>Automatic Test Pattern Generation (ATPG)</vt:lpstr>
      <vt:lpstr>ATPG Flow</vt:lpstr>
      <vt:lpstr>Approach</vt:lpstr>
      <vt:lpstr>Compare Optimized Fault Lists</vt:lpstr>
      <vt:lpstr>Compare Annotated Fault Lists</vt:lpstr>
      <vt:lpstr>Annotation Comparison Method</vt:lpstr>
      <vt:lpstr>Results: Comparison of optimized fault lists</vt:lpstr>
      <vt:lpstr>Results: Comparison of annotated fault lists</vt:lpstr>
      <vt:lpstr>Results Summary</vt:lpstr>
      <vt:lpstr>Conclusion</vt:lpstr>
      <vt:lpstr>Acknowledgements</vt:lpstr>
      <vt:lpstr>Thank You 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2018-10-03T15:08:07Z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