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19"/>
  </p:notesMasterIdLst>
  <p:handoutMasterIdLst>
    <p:handoutMasterId r:id="rId20"/>
  </p:handoutMasterIdLst>
  <p:sldIdLst>
    <p:sldId id="501" r:id="rId5"/>
    <p:sldId id="506" r:id="rId6"/>
    <p:sldId id="516" r:id="rId7"/>
    <p:sldId id="517" r:id="rId8"/>
    <p:sldId id="508" r:id="rId9"/>
    <p:sldId id="509" r:id="rId10"/>
    <p:sldId id="515" r:id="rId11"/>
    <p:sldId id="507" r:id="rId12"/>
    <p:sldId id="512" r:id="rId13"/>
    <p:sldId id="513" r:id="rId14"/>
    <p:sldId id="502" r:id="rId15"/>
    <p:sldId id="503" r:id="rId16"/>
    <p:sldId id="504" r:id="rId17"/>
    <p:sldId id="505" r:id="rId18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47" autoAdjust="0"/>
    <p:restoredTop sz="85829" autoAdjust="0"/>
  </p:normalViewPr>
  <p:slideViewPr>
    <p:cSldViewPr>
      <p:cViewPr varScale="1">
        <p:scale>
          <a:sx n="75" d="100"/>
          <a:sy n="75" d="100"/>
        </p:scale>
        <p:origin x="77" y="3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06.10.2018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63600" y="1501254"/>
            <a:ext cx="103632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Advanced Techniques to Accomplish Power Aware CDC Verification 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778000" y="3352800"/>
            <a:ext cx="8534400" cy="1752600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 Rohit K Sinha, Intel Corporation </a:t>
            </a:r>
            <a:endParaRPr lang="en-US" dirty="0" smtClean="0"/>
          </a:p>
          <a:p>
            <a:r>
              <a:rPr lang="en-US" dirty="0" smtClean="0"/>
              <a:t>Ashish </a:t>
            </a:r>
            <a:r>
              <a:rPr lang="en-US" dirty="0"/>
              <a:t>Hari, </a:t>
            </a:r>
            <a:r>
              <a:rPr lang="en-US" dirty="0" smtClean="0"/>
              <a:t>Mentor - </a:t>
            </a:r>
            <a:r>
              <a:rPr lang="en-US" dirty="0"/>
              <a:t>A Siemens Business </a:t>
            </a:r>
          </a:p>
          <a:p>
            <a:r>
              <a:rPr lang="en-US" dirty="0" err="1"/>
              <a:t>Sulabh</a:t>
            </a:r>
            <a:r>
              <a:rPr lang="en-US" dirty="0"/>
              <a:t> Kumar Khare, Mentor </a:t>
            </a:r>
            <a:r>
              <a:rPr lang="en-US" dirty="0" smtClean="0"/>
              <a:t>- </a:t>
            </a:r>
            <a:r>
              <a:rPr lang="en-US" dirty="0"/>
              <a:t>A Siemens Business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5310189"/>
            <a:ext cx="2819400" cy="1069714"/>
          </a:xfrm>
          <a:prstGeom prst="rect">
            <a:avLst/>
          </a:prstGeom>
        </p:spPr>
      </p:pic>
      <p:pic>
        <p:nvPicPr>
          <p:cNvPr id="10" name="Picture 2" descr="Image result for Intel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310189"/>
            <a:ext cx="1828800" cy="114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Case 2: New </a:t>
            </a:r>
            <a:r>
              <a:rPr lang="en-US" dirty="0"/>
              <a:t>CDC crossing created due to isolation control </a:t>
            </a:r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image17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2438400"/>
            <a:ext cx="7924800" cy="2819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05000" y="2057400"/>
            <a:ext cx="7772400" cy="35052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2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Case 3: Two-DFF </a:t>
            </a:r>
            <a:r>
              <a:rPr lang="en-US" dirty="0"/>
              <a:t>CDC synchronizer broken due to additional combinational logic in the </a:t>
            </a:r>
            <a:r>
              <a:rPr lang="en-US" dirty="0" smtClean="0"/>
              <a:t>TX-RX </a:t>
            </a:r>
            <a:r>
              <a:rPr lang="en-US" dirty="0"/>
              <a:t>path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image18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35200" y="2438400"/>
            <a:ext cx="8001000" cy="2667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05000" y="2057400"/>
            <a:ext cx="8534400" cy="35814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Aware CDC 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689729"/>
              </p:ext>
            </p:extLst>
          </p:nvPr>
        </p:nvGraphicFramePr>
        <p:xfrm>
          <a:off x="609601" y="2560479"/>
          <a:ext cx="11277599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599"/>
                <a:gridCol w="1219200"/>
                <a:gridCol w="1273553"/>
                <a:gridCol w="1340694"/>
                <a:gridCol w="1424353"/>
                <a:gridCol w="1572491"/>
                <a:gridCol w="1498422"/>
                <a:gridCol w="1577287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 Domains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Isolation Cells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Retention registers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Clock Broken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CDC paths (isolation)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CDC paths (retention)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Broken CDC synchronizers (combo logic)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subsystem 1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329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1248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subsystem 2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1236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1536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 anchorCtr="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Low Power issues are missed by traditional </a:t>
            </a:r>
            <a:r>
              <a:rPr lang="en-US" dirty="0" smtClean="0"/>
              <a:t>CDC methods</a:t>
            </a:r>
            <a:endParaRPr lang="en-US" dirty="0"/>
          </a:p>
          <a:p>
            <a:r>
              <a:rPr lang="en-US" dirty="0" smtClean="0"/>
              <a:t>Low </a:t>
            </a:r>
            <a:r>
              <a:rPr lang="en-US" dirty="0"/>
              <a:t>Power design </a:t>
            </a:r>
            <a:r>
              <a:rPr lang="en-US" dirty="0" smtClean="0"/>
              <a:t>introduces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asynchronous clock </a:t>
            </a:r>
            <a:r>
              <a:rPr lang="en-US" dirty="0" smtClean="0"/>
              <a:t>domains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CDC &amp; VDC paths</a:t>
            </a:r>
          </a:p>
          <a:p>
            <a:r>
              <a:rPr lang="en-US" dirty="0" smtClean="0"/>
              <a:t>Use Power </a:t>
            </a:r>
            <a:r>
              <a:rPr lang="en-US" dirty="0"/>
              <a:t>Aware CDC solution </a:t>
            </a:r>
            <a:r>
              <a:rPr lang="en-US" dirty="0" smtClean="0"/>
              <a:t>to</a:t>
            </a:r>
          </a:p>
          <a:p>
            <a:pPr lvl="1"/>
            <a:r>
              <a:rPr lang="en-US" dirty="0" smtClean="0"/>
              <a:t>Improve </a:t>
            </a:r>
            <a:r>
              <a:rPr lang="en-US" dirty="0"/>
              <a:t>low power design </a:t>
            </a:r>
            <a:r>
              <a:rPr lang="en-US" dirty="0" smtClean="0"/>
              <a:t>reliability</a:t>
            </a:r>
          </a:p>
          <a:p>
            <a:pPr lvl="1"/>
            <a:r>
              <a:rPr lang="en-US" dirty="0" smtClean="0"/>
              <a:t>Avoid </a:t>
            </a:r>
            <a:r>
              <a:rPr lang="en-US" dirty="0"/>
              <a:t>low power CDC failures in silicon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Questions ? 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68580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Power Management is Critical Today </a:t>
            </a:r>
            <a:endParaRPr lang="en-US" dirty="0" smtClean="0"/>
          </a:p>
          <a:p>
            <a:r>
              <a:rPr lang="en-US" dirty="0"/>
              <a:t>Driving for finer process technology </a:t>
            </a:r>
            <a:endParaRPr lang="en-US" dirty="0" smtClean="0"/>
          </a:p>
          <a:p>
            <a:pPr lvl="1"/>
            <a:r>
              <a:rPr lang="en-US" dirty="0" smtClean="0"/>
              <a:t>Smaller</a:t>
            </a:r>
            <a:r>
              <a:rPr lang="en-US" dirty="0"/>
              <a:t>, lighter products </a:t>
            </a:r>
          </a:p>
          <a:p>
            <a:pPr lvl="1"/>
            <a:r>
              <a:rPr lang="en-US" dirty="0" smtClean="0"/>
              <a:t>Longer </a:t>
            </a:r>
            <a:r>
              <a:rPr lang="en-US" dirty="0"/>
              <a:t>battery life </a:t>
            </a:r>
          </a:p>
          <a:p>
            <a:pPr lvl="1"/>
            <a:r>
              <a:rPr lang="en-US" dirty="0" smtClean="0"/>
              <a:t>More </a:t>
            </a:r>
            <a:r>
              <a:rPr lang="en-US" dirty="0"/>
              <a:t>functionality </a:t>
            </a:r>
          </a:p>
          <a:p>
            <a:r>
              <a:rPr lang="en-US" dirty="0" smtClean="0"/>
              <a:t>Dynamic </a:t>
            </a:r>
            <a:r>
              <a:rPr lang="en-US" dirty="0"/>
              <a:t>power </a:t>
            </a:r>
          </a:p>
          <a:p>
            <a:pPr lvl="1"/>
            <a:r>
              <a:rPr lang="en-US" dirty="0" smtClean="0"/>
              <a:t>Signal </a:t>
            </a:r>
            <a:r>
              <a:rPr lang="en-US" dirty="0"/>
              <a:t>switching consumes </a:t>
            </a:r>
            <a:r>
              <a:rPr lang="en-US" dirty="0" smtClean="0"/>
              <a:t>energy</a:t>
            </a:r>
          </a:p>
          <a:p>
            <a:pPr lvl="1"/>
            <a:r>
              <a:rPr lang="en-US" dirty="0" smtClean="0"/>
              <a:t>Was </a:t>
            </a:r>
            <a:r>
              <a:rPr lang="en-US" dirty="0"/>
              <a:t>the major contributor to power </a:t>
            </a:r>
            <a:r>
              <a:rPr lang="en-US" dirty="0" smtClean="0"/>
              <a:t>consumption</a:t>
            </a:r>
          </a:p>
          <a:p>
            <a:r>
              <a:rPr lang="en-US" dirty="0" smtClean="0"/>
              <a:t>Static power</a:t>
            </a:r>
          </a:p>
          <a:p>
            <a:pPr lvl="1"/>
            <a:r>
              <a:rPr lang="en-US" dirty="0" smtClean="0"/>
              <a:t>Static </a:t>
            </a:r>
            <a:r>
              <a:rPr lang="en-US" dirty="0"/>
              <a:t>leakage can consume 50% of power! </a:t>
            </a:r>
          </a:p>
          <a:p>
            <a:pPr lvl="1"/>
            <a:r>
              <a:rPr lang="en-US" dirty="0" smtClean="0"/>
              <a:t>Now </a:t>
            </a:r>
            <a:r>
              <a:rPr lang="en-US" dirty="0"/>
              <a:t>the major concern for power optimization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1925" y="1389063"/>
            <a:ext cx="3800475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 Power Management Techniques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51054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Leakage Power Reduction is Key in Low-Power Design </a:t>
            </a:r>
            <a:endParaRPr lang="en-US" dirty="0" smtClean="0"/>
          </a:p>
          <a:p>
            <a:r>
              <a:rPr lang="en-US" dirty="0" smtClean="0"/>
              <a:t>Chief </a:t>
            </a:r>
            <a:r>
              <a:rPr lang="en-US" dirty="0"/>
              <a:t>Aspects of Power Management </a:t>
            </a:r>
            <a:endParaRPr lang="en-US" dirty="0" smtClean="0"/>
          </a:p>
          <a:p>
            <a:pPr lvl="1"/>
            <a:r>
              <a:rPr lang="en-US" dirty="0" smtClean="0"/>
              <a:t>Power </a:t>
            </a:r>
            <a:r>
              <a:rPr lang="en-US" dirty="0"/>
              <a:t>Shut-off </a:t>
            </a:r>
            <a:endParaRPr lang="en-US" dirty="0" smtClean="0"/>
          </a:p>
          <a:p>
            <a:pPr lvl="1"/>
            <a:r>
              <a:rPr lang="en-US" dirty="0" smtClean="0"/>
              <a:t>Isolation </a:t>
            </a:r>
          </a:p>
          <a:p>
            <a:pPr lvl="1"/>
            <a:r>
              <a:rPr lang="en-US" dirty="0" smtClean="0"/>
              <a:t>Retention </a:t>
            </a:r>
          </a:p>
          <a:p>
            <a:pPr lvl="1"/>
            <a:r>
              <a:rPr lang="en-US" dirty="0" smtClean="0"/>
              <a:t>Corruption </a:t>
            </a:r>
          </a:p>
          <a:p>
            <a:pPr lvl="1"/>
            <a:r>
              <a:rPr lang="en-US" dirty="0" smtClean="0"/>
              <a:t>Multiple </a:t>
            </a:r>
            <a:r>
              <a:rPr lang="en-US" dirty="0"/>
              <a:t>Voltages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Level </a:t>
            </a:r>
            <a:r>
              <a:rPr lang="en-US" dirty="0"/>
              <a:t>shifters </a:t>
            </a:r>
          </a:p>
          <a:p>
            <a:r>
              <a:rPr lang="en-US" dirty="0" smtClean="0"/>
              <a:t>UPF </a:t>
            </a:r>
            <a:r>
              <a:rPr lang="en-US" dirty="0"/>
              <a:t>(Unified Power Format) </a:t>
            </a:r>
          </a:p>
          <a:p>
            <a:pPr lvl="1"/>
            <a:r>
              <a:rPr lang="en-US" dirty="0" smtClean="0"/>
              <a:t>Define </a:t>
            </a:r>
            <a:r>
              <a:rPr lang="en-US" dirty="0"/>
              <a:t>Power Management independent of design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5975" y="1455738"/>
            <a:ext cx="5686425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9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 verification in presence of UPF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absence of UPF during CDC analysis, Power </a:t>
            </a:r>
            <a:r>
              <a:rPr lang="en-US" dirty="0"/>
              <a:t>control logic </a:t>
            </a:r>
            <a:r>
              <a:rPr lang="en-US" dirty="0" smtClean="0"/>
              <a:t>is unconnected </a:t>
            </a:r>
            <a:r>
              <a:rPr lang="en-US" dirty="0"/>
              <a:t>in RTL </a:t>
            </a:r>
            <a:endParaRPr lang="en-US" dirty="0" smtClean="0"/>
          </a:p>
          <a:p>
            <a:r>
              <a:rPr lang="en-US" dirty="0" smtClean="0"/>
              <a:t>CDC </a:t>
            </a:r>
            <a:r>
              <a:rPr lang="en-US" dirty="0"/>
              <a:t>analysis on RTL will not verify power control </a:t>
            </a:r>
            <a:r>
              <a:rPr lang="en-US" dirty="0" smtClean="0"/>
              <a:t>logic</a:t>
            </a:r>
          </a:p>
          <a:p>
            <a:r>
              <a:rPr lang="en-US" dirty="0" smtClean="0"/>
              <a:t>In presence of UPF with CDC analysis has additional artifacts</a:t>
            </a:r>
          </a:p>
          <a:p>
            <a:pPr lvl="1"/>
            <a:r>
              <a:rPr lang="en-US" dirty="0" smtClean="0"/>
              <a:t>UPF specifies </a:t>
            </a:r>
            <a:r>
              <a:rPr lang="fr-FR" dirty="0"/>
              <a:t>power </a:t>
            </a:r>
            <a:r>
              <a:rPr lang="fr-FR" dirty="0" err="1" smtClean="0"/>
              <a:t>domain</a:t>
            </a:r>
            <a:r>
              <a:rPr lang="fr-FR" dirty="0" smtClean="0"/>
              <a:t>, </a:t>
            </a:r>
            <a:r>
              <a:rPr lang="fr-FR" dirty="0"/>
              <a:t>isolation </a:t>
            </a:r>
            <a:r>
              <a:rPr lang="fr-FR" dirty="0" err="1" smtClean="0"/>
              <a:t>strategy</a:t>
            </a:r>
            <a:r>
              <a:rPr lang="fr-FR" dirty="0" smtClean="0"/>
              <a:t>, </a:t>
            </a:r>
            <a:r>
              <a:rPr lang="fr-FR" dirty="0" err="1" smtClean="0"/>
              <a:t>retention</a:t>
            </a:r>
            <a:r>
              <a:rPr lang="fr-FR" dirty="0" smtClean="0"/>
              <a:t> etc.</a:t>
            </a:r>
          </a:p>
          <a:p>
            <a:r>
              <a:rPr lang="fr-FR" dirty="0" smtClean="0"/>
              <a:t>Addition of UPF </a:t>
            </a:r>
            <a:r>
              <a:rPr lang="fr-FR" dirty="0" err="1" smtClean="0"/>
              <a:t>introduces</a:t>
            </a:r>
            <a:r>
              <a:rPr lang="fr-FR" dirty="0" smtClean="0"/>
              <a:t> new CDC </a:t>
            </a:r>
            <a:r>
              <a:rPr lang="fr-FR" dirty="0" err="1" smtClean="0"/>
              <a:t>paths</a:t>
            </a:r>
            <a:r>
              <a:rPr lang="fr-FR" dirty="0" smtClean="0"/>
              <a:t>, or break </a:t>
            </a:r>
            <a:r>
              <a:rPr lang="fr-FR" dirty="0" err="1" smtClean="0"/>
              <a:t>existing</a:t>
            </a:r>
            <a:r>
              <a:rPr lang="fr-FR" dirty="0" smtClean="0"/>
              <a:t> CDC </a:t>
            </a:r>
            <a:r>
              <a:rPr lang="fr-FR" dirty="0" err="1" smtClean="0"/>
              <a:t>synchronizers</a:t>
            </a:r>
            <a:r>
              <a:rPr lang="fr-FR" dirty="0" smtClean="0"/>
              <a:t> </a:t>
            </a:r>
          </a:p>
          <a:p>
            <a:pPr lvl="1"/>
            <a:r>
              <a:rPr lang="en-US" dirty="0" smtClean="0"/>
              <a:t>Data loss or data corruption.</a:t>
            </a:r>
          </a:p>
          <a:p>
            <a:pPr lvl="1"/>
            <a:r>
              <a:rPr lang="en-US" dirty="0" smtClean="0"/>
              <a:t>Intermittent CDC errors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1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Aware CDC verification challenges         (Clock, Resets)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Introduction of isolation logic can impact clock and reset </a:t>
            </a:r>
            <a:r>
              <a:rPr lang="en-US" dirty="0" smtClean="0"/>
              <a:t>paths</a:t>
            </a:r>
          </a:p>
          <a:p>
            <a:pPr lvl="0"/>
            <a:r>
              <a:rPr lang="en-US" dirty="0" smtClean="0"/>
              <a:t>Clock </a:t>
            </a:r>
            <a:r>
              <a:rPr lang="en-US" dirty="0"/>
              <a:t>and reset paths may become prone to glitches due to the presence of combinational </a:t>
            </a:r>
            <a:r>
              <a:rPr lang="en-US" dirty="0" smtClean="0"/>
              <a:t>logic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630" y="3253423"/>
            <a:ext cx="2962910" cy="163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3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27300" y="3234055"/>
            <a:ext cx="2908300" cy="1599565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5727700" y="4014469"/>
            <a:ext cx="317500" cy="2212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981450" y="5410200"/>
            <a:ext cx="5020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Glitch prone combinational logic on clock path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447155" y="4950777"/>
            <a:ext cx="762000" cy="424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49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Aware CDC verification challenges (Isolation)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Introduction of isolation logic can create new CDC paths if the isolation enable signal is driven by an asynchronous clock </a:t>
            </a:r>
            <a:r>
              <a:rPr lang="en-US" dirty="0" smtClean="0"/>
              <a:t>domain</a:t>
            </a:r>
            <a:endParaRPr lang="en-US" dirty="0"/>
          </a:p>
          <a:p>
            <a:pPr lvl="0"/>
            <a:r>
              <a:rPr lang="en-US" dirty="0"/>
              <a:t>Isolation logic on a synchronized CDC path can result in combinational logic in the data path that should be guarded against </a:t>
            </a:r>
            <a:r>
              <a:rPr lang="en-US" dirty="0" smtClean="0"/>
              <a:t>glitches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38205" y="3591612"/>
            <a:ext cx="6564471" cy="1689735"/>
            <a:chOff x="238205" y="3591612"/>
            <a:chExt cx="6564471" cy="1689735"/>
          </a:xfrm>
        </p:grpSpPr>
        <p:pic>
          <p:nvPicPr>
            <p:cNvPr id="7" name="image7.png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8205" y="3695701"/>
              <a:ext cx="2762885" cy="1033145"/>
            </a:xfrm>
            <a:prstGeom prst="rect">
              <a:avLst/>
            </a:prstGeom>
          </p:spPr>
        </p:pic>
        <p:pic>
          <p:nvPicPr>
            <p:cNvPr id="8" name="image10.pn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89576" y="3591612"/>
              <a:ext cx="3213100" cy="1689735"/>
            </a:xfrm>
            <a:prstGeom prst="rect">
              <a:avLst/>
            </a:prstGeom>
          </p:spPr>
        </p:pic>
        <p:sp>
          <p:nvSpPr>
            <p:cNvPr id="9" name="Right Arrow 8"/>
            <p:cNvSpPr/>
            <p:nvPr/>
          </p:nvSpPr>
          <p:spPr>
            <a:xfrm>
              <a:off x="3011647" y="4097973"/>
              <a:ext cx="4572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image11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86541" y="3487520"/>
            <a:ext cx="3217545" cy="1809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58100" y="5835286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Broken CDC synchronizer</a:t>
            </a:r>
          </a:p>
          <a:p>
            <a:r>
              <a:rPr lang="en-US" dirty="0" smtClean="0"/>
              <a:t>(Presence of combo logic)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578909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CDC Path 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334000" y="5377250"/>
            <a:ext cx="0" cy="380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9296400" y="5408098"/>
            <a:ext cx="0" cy="380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95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Power Aware CDC verification challenges </a:t>
            </a:r>
            <a:r>
              <a:rPr lang="en-US" dirty="0" smtClean="0"/>
              <a:t>(Retention)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Retention Save &amp; Restore logic can have asynchronous signals driving save and restore, leading to additional CDC paths.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image14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14800" y="2743200"/>
            <a:ext cx="4038600" cy="18776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0" y="51816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Additional CDC paths created due to retention restore signal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096000" y="4800601"/>
            <a:ext cx="0" cy="380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9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ower </a:t>
            </a:r>
            <a:r>
              <a:rPr lang="en-US" dirty="0"/>
              <a:t>A</a:t>
            </a:r>
            <a:r>
              <a:rPr lang="en-US" dirty="0" smtClean="0"/>
              <a:t>ware </a:t>
            </a:r>
            <a:r>
              <a:rPr lang="en-US" dirty="0"/>
              <a:t>CDC analysis flow was tried on a real </a:t>
            </a:r>
            <a:r>
              <a:rPr lang="en-US" dirty="0" err="1"/>
              <a:t>SoC</a:t>
            </a:r>
            <a:r>
              <a:rPr lang="en-US" dirty="0"/>
              <a:t> which contained multiple </a:t>
            </a:r>
            <a:r>
              <a:rPr lang="en-US" dirty="0" smtClean="0"/>
              <a:t>blocks</a:t>
            </a:r>
          </a:p>
          <a:p>
            <a:r>
              <a:rPr lang="en-US" dirty="0"/>
              <a:t>3-step hierarchical methodology was </a:t>
            </a:r>
            <a:r>
              <a:rPr lang="en-US" dirty="0" smtClean="0"/>
              <a:t>followed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</a:t>
            </a:r>
            <a:r>
              <a:rPr lang="en-US" dirty="0" err="1" smtClean="0"/>
              <a:t>Accellera</a:t>
            </a:r>
            <a:r>
              <a:rPr lang="en-US" dirty="0" smtClean="0"/>
              <a:t>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738" y="3505200"/>
            <a:ext cx="4495800" cy="17923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5964" y="3505200"/>
            <a:ext cx="4191000" cy="185036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519426"/>
            <a:ext cx="2728912" cy="180273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Right Arrow 25"/>
          <p:cNvSpPr/>
          <p:nvPr/>
        </p:nvSpPr>
        <p:spPr>
          <a:xfrm>
            <a:off x="2743200" y="4224276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7412233" y="4210897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4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Case 1: Broken </a:t>
            </a:r>
            <a:r>
              <a:rPr lang="en-US" dirty="0"/>
              <a:t>clock path due to isolation control </a:t>
            </a:r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image16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35200" y="2514600"/>
            <a:ext cx="7073265" cy="21291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05000" y="2057400"/>
            <a:ext cx="7772400" cy="3048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9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91CAD78-C6F6-407D-A9D5-329355F07703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556</Words>
  <Application>Microsoft Office PowerPoint</Application>
  <PresentationFormat>Widescreen</PresentationFormat>
  <Paragraphs>119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  Advanced Techniques to Accomplish Power Aware CDC Verification </vt:lpstr>
      <vt:lpstr>Introduction</vt:lpstr>
      <vt:lpstr>SOC Power Management Techniques </vt:lpstr>
      <vt:lpstr>CDC verification in presence of UPF</vt:lpstr>
      <vt:lpstr>Power Aware CDC verification challenges         (Clock, Resets)</vt:lpstr>
      <vt:lpstr>Power Aware CDC verification challenges (Isolation) </vt:lpstr>
      <vt:lpstr>Power Aware CDC verification challenges (Retention) </vt:lpstr>
      <vt:lpstr>Case Study</vt:lpstr>
      <vt:lpstr>Case 1: Broken clock path due to isolation control signal</vt:lpstr>
      <vt:lpstr>Case 2: New CDC crossing created due to isolation control signal</vt:lpstr>
      <vt:lpstr>Case 3: Two-DFF CDC synchronizer broken due to additional combinational logic in the TX-RX path </vt:lpstr>
      <vt:lpstr>Power Aware CDC Results</vt:lpstr>
      <vt:lpstr>Conclusions</vt:lpstr>
      <vt:lpstr>Questions 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2018-10-06T15:17:04Z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