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6" r:id="rId4"/>
  </p:sldMasterIdLst>
  <p:notesMasterIdLst>
    <p:notesMasterId r:id="rId20"/>
  </p:notesMasterIdLst>
  <p:handoutMasterIdLst>
    <p:handoutMasterId r:id="rId21"/>
  </p:handoutMasterIdLst>
  <p:sldIdLst>
    <p:sldId id="501" r:id="rId5"/>
    <p:sldId id="502" r:id="rId6"/>
    <p:sldId id="506" r:id="rId7"/>
    <p:sldId id="507" r:id="rId8"/>
    <p:sldId id="517" r:id="rId9"/>
    <p:sldId id="513" r:id="rId10"/>
    <p:sldId id="504" r:id="rId11"/>
    <p:sldId id="521" r:id="rId12"/>
    <p:sldId id="509" r:id="rId13"/>
    <p:sldId id="518" r:id="rId14"/>
    <p:sldId id="514" r:id="rId15"/>
    <p:sldId id="520" r:id="rId16"/>
    <p:sldId id="519" r:id="rId17"/>
    <p:sldId id="515" r:id="rId18"/>
    <p:sldId id="505" r:id="rId19"/>
  </p:sldIdLst>
  <p:sldSz cx="12192000" cy="6858000"/>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FFFFCC"/>
    <a:srgbClr val="FF9900"/>
    <a:srgbClr val="99FF33"/>
    <a:srgbClr val="CC99FF"/>
    <a:srgbClr val="66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047" autoAdjust="0"/>
    <p:restoredTop sz="85829" autoAdjust="0"/>
  </p:normalViewPr>
  <p:slideViewPr>
    <p:cSldViewPr>
      <p:cViewPr varScale="1">
        <p:scale>
          <a:sx n="89" d="100"/>
          <a:sy n="89" d="100"/>
        </p:scale>
        <p:origin x="139"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4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D6D1BF-2B67-4374-84BC-AA093397B2A1}" type="doc">
      <dgm:prSet loTypeId="urn:microsoft.com/office/officeart/2005/8/layout/pList2" loCatId="list" qsTypeId="urn:microsoft.com/office/officeart/2005/8/quickstyle/simple2" qsCatId="simple" csTypeId="urn:microsoft.com/office/officeart/2005/8/colors/accent2_1" csCatId="accent2" phldr="1"/>
      <dgm:spPr/>
      <dgm:t>
        <a:bodyPr/>
        <a:lstStyle/>
        <a:p>
          <a:endParaRPr lang="en-US"/>
        </a:p>
      </dgm:t>
    </dgm:pt>
    <dgm:pt modelId="{F01ECF7F-8A74-491E-8DB2-A5549CA5C292}">
      <dgm:prSet phldrT="[Text]"/>
      <dgm:spPr/>
      <dgm:t>
        <a:bodyPr/>
        <a:lstStyle/>
        <a:p>
          <a:r>
            <a:rPr lang="en-US" dirty="0" smtClean="0"/>
            <a:t>Top level domain definition</a:t>
          </a:r>
        </a:p>
        <a:p>
          <a:r>
            <a:rPr lang="en-US" dirty="0" smtClean="0"/>
            <a:t>Supply Interfaces (creating supply sets, ports, nets)</a:t>
          </a:r>
        </a:p>
        <a:p>
          <a:r>
            <a:rPr lang="en-US" dirty="0" smtClean="0"/>
            <a:t>Connecting Supplies</a:t>
          </a:r>
        </a:p>
        <a:p>
          <a:endParaRPr lang="en-US" dirty="0" smtClean="0"/>
        </a:p>
        <a:p>
          <a:endParaRPr lang="en-US" dirty="0" smtClean="0"/>
        </a:p>
        <a:p>
          <a:endParaRPr lang="en-US" dirty="0"/>
        </a:p>
      </dgm:t>
    </dgm:pt>
    <dgm:pt modelId="{83F27947-15C2-4EF2-97B0-9D71A3D532A9}" type="parTrans" cxnId="{61ADCD43-97BB-4DAD-8FC6-28E59C742B8C}">
      <dgm:prSet/>
      <dgm:spPr/>
      <dgm:t>
        <a:bodyPr/>
        <a:lstStyle/>
        <a:p>
          <a:endParaRPr lang="en-US"/>
        </a:p>
      </dgm:t>
    </dgm:pt>
    <dgm:pt modelId="{18276F71-2029-47D5-8FA2-CA55A9E54DDF}" type="sibTrans" cxnId="{61ADCD43-97BB-4DAD-8FC6-28E59C742B8C}">
      <dgm:prSet/>
      <dgm:spPr/>
      <dgm:t>
        <a:bodyPr/>
        <a:lstStyle/>
        <a:p>
          <a:endParaRPr lang="en-US"/>
        </a:p>
      </dgm:t>
    </dgm:pt>
    <dgm:pt modelId="{ADCCC5EB-5759-47A6-913D-FF767FC0441E}">
      <dgm:prSet phldrT="[Text]"/>
      <dgm:spPr/>
      <dgm:t>
        <a:bodyPr/>
        <a:lstStyle/>
        <a:p>
          <a:r>
            <a:rPr lang="en-US" dirty="0" smtClean="0"/>
            <a:t>Load and integrate sub-components of Units or IPs</a:t>
          </a:r>
        </a:p>
        <a:p>
          <a:r>
            <a:rPr lang="en-US" dirty="0" smtClean="0"/>
            <a:t>Load the power intent bodies of sub-systems or partitions</a:t>
          </a:r>
          <a:endParaRPr lang="en-US" dirty="0"/>
        </a:p>
      </dgm:t>
    </dgm:pt>
    <dgm:pt modelId="{22D14DB8-0020-4809-AC12-97732A035FA3}" type="parTrans" cxnId="{0AD56597-7243-4D6C-9A14-D1F41D435E26}">
      <dgm:prSet/>
      <dgm:spPr/>
      <dgm:t>
        <a:bodyPr/>
        <a:lstStyle/>
        <a:p>
          <a:endParaRPr lang="en-US"/>
        </a:p>
      </dgm:t>
    </dgm:pt>
    <dgm:pt modelId="{906D9C66-AB0E-4AFF-82BE-7F0FAFCFBD05}" type="sibTrans" cxnId="{0AD56597-7243-4D6C-9A14-D1F41D435E26}">
      <dgm:prSet/>
      <dgm:spPr/>
      <dgm:t>
        <a:bodyPr/>
        <a:lstStyle/>
        <a:p>
          <a:endParaRPr lang="en-US"/>
        </a:p>
      </dgm:t>
    </dgm:pt>
    <dgm:pt modelId="{CEE53643-CBA5-4F7C-BB79-A32E378EE334}">
      <dgm:prSet phldrT="[Text]"/>
      <dgm:spPr/>
      <dgm:t>
        <a:bodyPr/>
        <a:lstStyle/>
        <a:p>
          <a:r>
            <a:rPr lang="en-US" dirty="0" smtClean="0"/>
            <a:t>Defining the level shifter strategies, isolation strategies &amp; retention control strategies</a:t>
          </a:r>
          <a:endParaRPr lang="en-US" dirty="0"/>
        </a:p>
      </dgm:t>
    </dgm:pt>
    <dgm:pt modelId="{59971AE7-8A67-4597-AE7D-41AADCAE3FC0}" type="parTrans" cxnId="{D67C1F15-BF66-4F3E-9752-1ADDB4E89BEC}">
      <dgm:prSet/>
      <dgm:spPr/>
      <dgm:t>
        <a:bodyPr/>
        <a:lstStyle/>
        <a:p>
          <a:endParaRPr lang="en-US"/>
        </a:p>
      </dgm:t>
    </dgm:pt>
    <dgm:pt modelId="{3F22CFC7-C17E-4F0A-B389-97DE10C3B0E3}" type="sibTrans" cxnId="{D67C1F15-BF66-4F3E-9752-1ADDB4E89BEC}">
      <dgm:prSet/>
      <dgm:spPr/>
      <dgm:t>
        <a:bodyPr/>
        <a:lstStyle/>
        <a:p>
          <a:endParaRPr lang="en-US"/>
        </a:p>
      </dgm:t>
    </dgm:pt>
    <dgm:pt modelId="{4CDA7F12-ECEA-4E88-95D8-3EBE564C96B7}">
      <dgm:prSet phldrT="[Text]"/>
      <dgm:spPr/>
      <dgm:t>
        <a:bodyPr/>
        <a:lstStyle/>
        <a:p>
          <a:r>
            <a:rPr lang="en-US" dirty="0" smtClean="0"/>
            <a:t>Defining the set related supply nets for ports and pins if it differs from the default</a:t>
          </a:r>
          <a:endParaRPr lang="en-US" dirty="0"/>
        </a:p>
      </dgm:t>
    </dgm:pt>
    <dgm:pt modelId="{3B1343C4-2F46-42E9-88D6-124ADFC019B0}" type="parTrans" cxnId="{4013A8C2-65A2-49A3-BB9C-936C32E8CBB3}">
      <dgm:prSet/>
      <dgm:spPr/>
      <dgm:t>
        <a:bodyPr/>
        <a:lstStyle/>
        <a:p>
          <a:endParaRPr lang="en-US"/>
        </a:p>
      </dgm:t>
    </dgm:pt>
    <dgm:pt modelId="{C76811D1-622C-4D92-ADC3-D74543DEB4CA}" type="sibTrans" cxnId="{4013A8C2-65A2-49A3-BB9C-936C32E8CBB3}">
      <dgm:prSet/>
      <dgm:spPr/>
      <dgm:t>
        <a:bodyPr/>
        <a:lstStyle/>
        <a:p>
          <a:endParaRPr lang="en-US"/>
        </a:p>
      </dgm:t>
    </dgm:pt>
    <dgm:pt modelId="{CDFDCF42-D75A-4079-8D29-1997B76AC937}">
      <dgm:prSet phldrT="[Text]"/>
      <dgm:spPr/>
      <dgm:t>
        <a:bodyPr/>
        <a:lstStyle/>
        <a:p>
          <a:r>
            <a:rPr lang="en-US" dirty="0" smtClean="0"/>
            <a:t>The PST describes all the valid combinations of voltage states that can exist in the design</a:t>
          </a:r>
          <a:endParaRPr lang="en-US" dirty="0"/>
        </a:p>
      </dgm:t>
    </dgm:pt>
    <dgm:pt modelId="{649F156E-A5F3-4A30-99AF-B2ACB3DEBC75}" type="parTrans" cxnId="{41287DC9-C372-41F5-B67B-53D0BCC9F569}">
      <dgm:prSet/>
      <dgm:spPr/>
      <dgm:t>
        <a:bodyPr/>
        <a:lstStyle/>
        <a:p>
          <a:endParaRPr lang="en-US"/>
        </a:p>
      </dgm:t>
    </dgm:pt>
    <dgm:pt modelId="{B7A20825-079A-480D-A038-17E13B164D7E}" type="sibTrans" cxnId="{41287DC9-C372-41F5-B67B-53D0BCC9F569}">
      <dgm:prSet/>
      <dgm:spPr/>
      <dgm:t>
        <a:bodyPr/>
        <a:lstStyle/>
        <a:p>
          <a:endParaRPr lang="en-US"/>
        </a:p>
      </dgm:t>
    </dgm:pt>
    <dgm:pt modelId="{2B55CF3E-D1DF-4DD7-AB76-75254A05478A}" type="pres">
      <dgm:prSet presAssocID="{5CD6D1BF-2B67-4374-84BC-AA093397B2A1}" presName="Name0" presStyleCnt="0">
        <dgm:presLayoutVars>
          <dgm:dir/>
          <dgm:resizeHandles val="exact"/>
        </dgm:presLayoutVars>
      </dgm:prSet>
      <dgm:spPr/>
      <dgm:t>
        <a:bodyPr/>
        <a:lstStyle/>
        <a:p>
          <a:endParaRPr lang="en-US"/>
        </a:p>
      </dgm:t>
    </dgm:pt>
    <dgm:pt modelId="{DA9D4B00-CEFC-4577-B2BA-C42FFEEA0103}" type="pres">
      <dgm:prSet presAssocID="{5CD6D1BF-2B67-4374-84BC-AA093397B2A1}" presName="bkgdShp" presStyleLbl="alignAccFollowNode1" presStyleIdx="0" presStyleCnt="1"/>
      <dgm:spPr>
        <a:blipFill rotWithShape="0">
          <a:blip xmlns:r="http://schemas.openxmlformats.org/officeDocument/2006/relationships" r:embed="rId1"/>
          <a:stretch>
            <a:fillRect/>
          </a:stretch>
        </a:blipFill>
      </dgm:spPr>
      <dgm:t>
        <a:bodyPr/>
        <a:lstStyle/>
        <a:p>
          <a:endParaRPr lang="en-US"/>
        </a:p>
      </dgm:t>
    </dgm:pt>
    <dgm:pt modelId="{BC17BAEA-9873-474A-860C-BB270FF6391B}" type="pres">
      <dgm:prSet presAssocID="{5CD6D1BF-2B67-4374-84BC-AA093397B2A1}" presName="linComp" presStyleCnt="0"/>
      <dgm:spPr/>
    </dgm:pt>
    <dgm:pt modelId="{CD186DE7-6AA5-4803-BF79-72E2933E9050}" type="pres">
      <dgm:prSet presAssocID="{F01ECF7F-8A74-491E-8DB2-A5549CA5C292}" presName="compNode" presStyleCnt="0"/>
      <dgm:spPr/>
    </dgm:pt>
    <dgm:pt modelId="{04C165EA-2413-4705-831D-1707E201243D}" type="pres">
      <dgm:prSet presAssocID="{F01ECF7F-8A74-491E-8DB2-A5549CA5C292}" presName="node" presStyleLbl="node1" presStyleIdx="0" presStyleCnt="5">
        <dgm:presLayoutVars>
          <dgm:bulletEnabled val="1"/>
        </dgm:presLayoutVars>
      </dgm:prSet>
      <dgm:spPr/>
      <dgm:t>
        <a:bodyPr/>
        <a:lstStyle/>
        <a:p>
          <a:endParaRPr lang="en-US"/>
        </a:p>
      </dgm:t>
    </dgm:pt>
    <dgm:pt modelId="{62C8926E-38D6-4BD1-8D2B-54D4A90BF8A2}" type="pres">
      <dgm:prSet presAssocID="{F01ECF7F-8A74-491E-8DB2-A5549CA5C292}" presName="invisiNode" presStyleLbl="node1" presStyleIdx="0" presStyleCnt="5"/>
      <dgm:spPr/>
    </dgm:pt>
    <dgm:pt modelId="{4C23A3B3-5637-46CD-8AD7-1ED91122276E}" type="pres">
      <dgm:prSet presAssocID="{F01ECF7F-8A74-491E-8DB2-A5549CA5C292}" presName="imagNode" presStyleLbl="fgImgPlace1" presStyleIdx="0" presStyleCnt="5"/>
      <dgm:spPr/>
      <dgm:t>
        <a:bodyPr/>
        <a:lstStyle/>
        <a:p>
          <a:endParaRPr lang="en-US"/>
        </a:p>
      </dgm:t>
    </dgm:pt>
    <dgm:pt modelId="{886444B3-F678-4190-A69D-5FA98C56E3C7}" type="pres">
      <dgm:prSet presAssocID="{18276F71-2029-47D5-8FA2-CA55A9E54DDF}" presName="sibTrans" presStyleLbl="sibTrans2D1" presStyleIdx="0" presStyleCnt="0"/>
      <dgm:spPr/>
      <dgm:t>
        <a:bodyPr/>
        <a:lstStyle/>
        <a:p>
          <a:endParaRPr lang="en-US"/>
        </a:p>
      </dgm:t>
    </dgm:pt>
    <dgm:pt modelId="{5C55D46F-4F2A-46AB-A31E-EC9EBBB89400}" type="pres">
      <dgm:prSet presAssocID="{ADCCC5EB-5759-47A6-913D-FF767FC0441E}" presName="compNode" presStyleCnt="0"/>
      <dgm:spPr/>
    </dgm:pt>
    <dgm:pt modelId="{77E79564-5986-4CD3-B4AD-6E55D108BEA2}" type="pres">
      <dgm:prSet presAssocID="{ADCCC5EB-5759-47A6-913D-FF767FC0441E}" presName="node" presStyleLbl="node1" presStyleIdx="1" presStyleCnt="5">
        <dgm:presLayoutVars>
          <dgm:bulletEnabled val="1"/>
        </dgm:presLayoutVars>
      </dgm:prSet>
      <dgm:spPr/>
      <dgm:t>
        <a:bodyPr/>
        <a:lstStyle/>
        <a:p>
          <a:endParaRPr lang="en-US"/>
        </a:p>
      </dgm:t>
    </dgm:pt>
    <dgm:pt modelId="{08D4120F-7501-4DA5-859A-8D8C67A4C307}" type="pres">
      <dgm:prSet presAssocID="{ADCCC5EB-5759-47A6-913D-FF767FC0441E}" presName="invisiNode" presStyleLbl="node1" presStyleIdx="1" presStyleCnt="5"/>
      <dgm:spPr/>
    </dgm:pt>
    <dgm:pt modelId="{118F14A9-944C-43A8-98BA-08CD8BEB5D48}" type="pres">
      <dgm:prSet presAssocID="{ADCCC5EB-5759-47A6-913D-FF767FC0441E}" presName="imagNode" presStyleLbl="fgImgPlace1" presStyleIdx="1" presStyleCnt="5" custScaleY="95275" custLinFactNeighborX="316" custLinFactNeighborY="0"/>
      <dgm:spPr/>
      <dgm:t>
        <a:bodyPr/>
        <a:lstStyle/>
        <a:p>
          <a:endParaRPr lang="en-US"/>
        </a:p>
      </dgm:t>
    </dgm:pt>
    <dgm:pt modelId="{506C5BBF-EC65-4911-8115-0CE44F909095}" type="pres">
      <dgm:prSet presAssocID="{906D9C66-AB0E-4AFF-82BE-7F0FAFCFBD05}" presName="sibTrans" presStyleLbl="sibTrans2D1" presStyleIdx="0" presStyleCnt="0"/>
      <dgm:spPr/>
      <dgm:t>
        <a:bodyPr/>
        <a:lstStyle/>
        <a:p>
          <a:endParaRPr lang="en-US"/>
        </a:p>
      </dgm:t>
    </dgm:pt>
    <dgm:pt modelId="{97B0EEB3-8419-489F-B6DA-FB16EE266432}" type="pres">
      <dgm:prSet presAssocID="{CEE53643-CBA5-4F7C-BB79-A32E378EE334}" presName="compNode" presStyleCnt="0"/>
      <dgm:spPr/>
    </dgm:pt>
    <dgm:pt modelId="{F1B43693-A71D-4A25-B355-E61C24C7CC32}" type="pres">
      <dgm:prSet presAssocID="{CEE53643-CBA5-4F7C-BB79-A32E378EE334}" presName="node" presStyleLbl="node1" presStyleIdx="2" presStyleCnt="5">
        <dgm:presLayoutVars>
          <dgm:bulletEnabled val="1"/>
        </dgm:presLayoutVars>
      </dgm:prSet>
      <dgm:spPr/>
      <dgm:t>
        <a:bodyPr/>
        <a:lstStyle/>
        <a:p>
          <a:endParaRPr lang="en-US"/>
        </a:p>
      </dgm:t>
    </dgm:pt>
    <dgm:pt modelId="{ED4D3C23-A41F-4656-8E78-C07B7E56EEA1}" type="pres">
      <dgm:prSet presAssocID="{CEE53643-CBA5-4F7C-BB79-A32E378EE334}" presName="invisiNode" presStyleLbl="node1" presStyleIdx="2" presStyleCnt="5"/>
      <dgm:spPr/>
    </dgm:pt>
    <dgm:pt modelId="{2630D708-A14A-4FBD-877A-98426BE61F50}" type="pres">
      <dgm:prSet presAssocID="{CEE53643-CBA5-4F7C-BB79-A32E378EE334}" presName="imagNode" presStyleLbl="fgImgPlace1" presStyleIdx="2" presStyleCnt="5"/>
      <dgm:spPr/>
      <dgm:t>
        <a:bodyPr/>
        <a:lstStyle/>
        <a:p>
          <a:endParaRPr lang="en-US"/>
        </a:p>
      </dgm:t>
    </dgm:pt>
    <dgm:pt modelId="{B6562367-6800-4022-9B0D-EA4E04BB2157}" type="pres">
      <dgm:prSet presAssocID="{3F22CFC7-C17E-4F0A-B389-97DE10C3B0E3}" presName="sibTrans" presStyleLbl="sibTrans2D1" presStyleIdx="0" presStyleCnt="0"/>
      <dgm:spPr/>
      <dgm:t>
        <a:bodyPr/>
        <a:lstStyle/>
        <a:p>
          <a:endParaRPr lang="en-US"/>
        </a:p>
      </dgm:t>
    </dgm:pt>
    <dgm:pt modelId="{08196FA2-3BB5-431D-8880-A396FC650074}" type="pres">
      <dgm:prSet presAssocID="{4CDA7F12-ECEA-4E88-95D8-3EBE564C96B7}" presName="compNode" presStyleCnt="0"/>
      <dgm:spPr/>
    </dgm:pt>
    <dgm:pt modelId="{0685D874-0580-4500-A38A-FC419406FF7C}" type="pres">
      <dgm:prSet presAssocID="{4CDA7F12-ECEA-4E88-95D8-3EBE564C96B7}" presName="node" presStyleLbl="node1" presStyleIdx="3" presStyleCnt="5">
        <dgm:presLayoutVars>
          <dgm:bulletEnabled val="1"/>
        </dgm:presLayoutVars>
      </dgm:prSet>
      <dgm:spPr/>
      <dgm:t>
        <a:bodyPr/>
        <a:lstStyle/>
        <a:p>
          <a:endParaRPr lang="en-US"/>
        </a:p>
      </dgm:t>
    </dgm:pt>
    <dgm:pt modelId="{F6269D4D-6B4C-4839-9F1C-36876F55613C}" type="pres">
      <dgm:prSet presAssocID="{4CDA7F12-ECEA-4E88-95D8-3EBE564C96B7}" presName="invisiNode" presStyleLbl="node1" presStyleIdx="3" presStyleCnt="5"/>
      <dgm:spPr/>
    </dgm:pt>
    <dgm:pt modelId="{6DBEBDA1-A54C-4941-8EE6-56C2809FC481}" type="pres">
      <dgm:prSet presAssocID="{4CDA7F12-ECEA-4E88-95D8-3EBE564C96B7}" presName="imagNode" presStyleLbl="fgImgPlace1" presStyleIdx="3" presStyleCnt="5"/>
      <dgm:spPr/>
    </dgm:pt>
    <dgm:pt modelId="{5B6A18A6-8C01-426D-9DA1-3121E08923CF}" type="pres">
      <dgm:prSet presAssocID="{C76811D1-622C-4D92-ADC3-D74543DEB4CA}" presName="sibTrans" presStyleLbl="sibTrans2D1" presStyleIdx="0" presStyleCnt="0"/>
      <dgm:spPr/>
      <dgm:t>
        <a:bodyPr/>
        <a:lstStyle/>
        <a:p>
          <a:endParaRPr lang="en-US"/>
        </a:p>
      </dgm:t>
    </dgm:pt>
    <dgm:pt modelId="{9569763C-CD32-431A-B202-E14682AD3E30}" type="pres">
      <dgm:prSet presAssocID="{CDFDCF42-D75A-4079-8D29-1997B76AC937}" presName="compNode" presStyleCnt="0"/>
      <dgm:spPr/>
    </dgm:pt>
    <dgm:pt modelId="{90CBF6FF-EDAE-4A7D-92C2-9EBB473EC0A9}" type="pres">
      <dgm:prSet presAssocID="{CDFDCF42-D75A-4079-8D29-1997B76AC937}" presName="node" presStyleLbl="node1" presStyleIdx="4" presStyleCnt="5">
        <dgm:presLayoutVars>
          <dgm:bulletEnabled val="1"/>
        </dgm:presLayoutVars>
      </dgm:prSet>
      <dgm:spPr/>
      <dgm:t>
        <a:bodyPr/>
        <a:lstStyle/>
        <a:p>
          <a:endParaRPr lang="en-US"/>
        </a:p>
      </dgm:t>
    </dgm:pt>
    <dgm:pt modelId="{2F787FDD-6537-4DE5-8735-B64CFBA7E244}" type="pres">
      <dgm:prSet presAssocID="{CDFDCF42-D75A-4079-8D29-1997B76AC937}" presName="invisiNode" presStyleLbl="node1" presStyleIdx="4" presStyleCnt="5"/>
      <dgm:spPr/>
    </dgm:pt>
    <dgm:pt modelId="{44BD4F02-F815-49D1-BC11-3A075D9F9402}" type="pres">
      <dgm:prSet presAssocID="{CDFDCF42-D75A-4079-8D29-1997B76AC937}" presName="imagNode" presStyleLbl="fgImgPlace1" presStyleIdx="4" presStyleCnt="5" custScaleY="95275"/>
      <dgm:spPr/>
    </dgm:pt>
  </dgm:ptLst>
  <dgm:cxnLst>
    <dgm:cxn modelId="{13E8FFE7-1B66-4462-AC2A-506DDE0FEBEA}" type="presOf" srcId="{18276F71-2029-47D5-8FA2-CA55A9E54DDF}" destId="{886444B3-F678-4190-A69D-5FA98C56E3C7}" srcOrd="0" destOrd="0" presId="urn:microsoft.com/office/officeart/2005/8/layout/pList2"/>
    <dgm:cxn modelId="{08461B1D-947F-485B-9B91-E981743CA19F}" type="presOf" srcId="{C76811D1-622C-4D92-ADC3-D74543DEB4CA}" destId="{5B6A18A6-8C01-426D-9DA1-3121E08923CF}" srcOrd="0" destOrd="0" presId="urn:microsoft.com/office/officeart/2005/8/layout/pList2"/>
    <dgm:cxn modelId="{4013A8C2-65A2-49A3-BB9C-936C32E8CBB3}" srcId="{5CD6D1BF-2B67-4374-84BC-AA093397B2A1}" destId="{4CDA7F12-ECEA-4E88-95D8-3EBE564C96B7}" srcOrd="3" destOrd="0" parTransId="{3B1343C4-2F46-42E9-88D6-124ADFC019B0}" sibTransId="{C76811D1-622C-4D92-ADC3-D74543DEB4CA}"/>
    <dgm:cxn modelId="{61F2EC9C-A301-426D-AC8B-A208EF8FA25E}" type="presOf" srcId="{F01ECF7F-8A74-491E-8DB2-A5549CA5C292}" destId="{04C165EA-2413-4705-831D-1707E201243D}" srcOrd="0" destOrd="0" presId="urn:microsoft.com/office/officeart/2005/8/layout/pList2"/>
    <dgm:cxn modelId="{D67C1F15-BF66-4F3E-9752-1ADDB4E89BEC}" srcId="{5CD6D1BF-2B67-4374-84BC-AA093397B2A1}" destId="{CEE53643-CBA5-4F7C-BB79-A32E378EE334}" srcOrd="2" destOrd="0" parTransId="{59971AE7-8A67-4597-AE7D-41AADCAE3FC0}" sibTransId="{3F22CFC7-C17E-4F0A-B389-97DE10C3B0E3}"/>
    <dgm:cxn modelId="{17D1CE4C-1D6D-4AD6-9C7E-CBD9475A1DB1}" type="presOf" srcId="{3F22CFC7-C17E-4F0A-B389-97DE10C3B0E3}" destId="{B6562367-6800-4022-9B0D-EA4E04BB2157}" srcOrd="0" destOrd="0" presId="urn:microsoft.com/office/officeart/2005/8/layout/pList2"/>
    <dgm:cxn modelId="{61ADCD43-97BB-4DAD-8FC6-28E59C742B8C}" srcId="{5CD6D1BF-2B67-4374-84BC-AA093397B2A1}" destId="{F01ECF7F-8A74-491E-8DB2-A5549CA5C292}" srcOrd="0" destOrd="0" parTransId="{83F27947-15C2-4EF2-97B0-9D71A3D532A9}" sibTransId="{18276F71-2029-47D5-8FA2-CA55A9E54DDF}"/>
    <dgm:cxn modelId="{37FE6656-263A-4080-8FE8-E12D1E5C2822}" type="presOf" srcId="{906D9C66-AB0E-4AFF-82BE-7F0FAFCFBD05}" destId="{506C5BBF-EC65-4911-8115-0CE44F909095}" srcOrd="0" destOrd="0" presId="urn:microsoft.com/office/officeart/2005/8/layout/pList2"/>
    <dgm:cxn modelId="{1C590FB8-A775-4634-B5EC-91EFB0718D6D}" type="presOf" srcId="{4CDA7F12-ECEA-4E88-95D8-3EBE564C96B7}" destId="{0685D874-0580-4500-A38A-FC419406FF7C}" srcOrd="0" destOrd="0" presId="urn:microsoft.com/office/officeart/2005/8/layout/pList2"/>
    <dgm:cxn modelId="{0AD56597-7243-4D6C-9A14-D1F41D435E26}" srcId="{5CD6D1BF-2B67-4374-84BC-AA093397B2A1}" destId="{ADCCC5EB-5759-47A6-913D-FF767FC0441E}" srcOrd="1" destOrd="0" parTransId="{22D14DB8-0020-4809-AC12-97732A035FA3}" sibTransId="{906D9C66-AB0E-4AFF-82BE-7F0FAFCFBD05}"/>
    <dgm:cxn modelId="{B7988B12-F67F-4327-A167-E28FEBBD814F}" type="presOf" srcId="{ADCCC5EB-5759-47A6-913D-FF767FC0441E}" destId="{77E79564-5986-4CD3-B4AD-6E55D108BEA2}" srcOrd="0" destOrd="0" presId="urn:microsoft.com/office/officeart/2005/8/layout/pList2"/>
    <dgm:cxn modelId="{41287DC9-C372-41F5-B67B-53D0BCC9F569}" srcId="{5CD6D1BF-2B67-4374-84BC-AA093397B2A1}" destId="{CDFDCF42-D75A-4079-8D29-1997B76AC937}" srcOrd="4" destOrd="0" parTransId="{649F156E-A5F3-4A30-99AF-B2ACB3DEBC75}" sibTransId="{B7A20825-079A-480D-A038-17E13B164D7E}"/>
    <dgm:cxn modelId="{036C99A9-2BB5-456C-BCE9-FB2295E0C2A0}" type="presOf" srcId="{CEE53643-CBA5-4F7C-BB79-A32E378EE334}" destId="{F1B43693-A71D-4A25-B355-E61C24C7CC32}" srcOrd="0" destOrd="0" presId="urn:microsoft.com/office/officeart/2005/8/layout/pList2"/>
    <dgm:cxn modelId="{FC282A87-47C1-48E6-BBA5-63A424B38E80}" type="presOf" srcId="{CDFDCF42-D75A-4079-8D29-1997B76AC937}" destId="{90CBF6FF-EDAE-4A7D-92C2-9EBB473EC0A9}" srcOrd="0" destOrd="0" presId="urn:microsoft.com/office/officeart/2005/8/layout/pList2"/>
    <dgm:cxn modelId="{037868F8-8FFF-4FEF-B328-AABFE799D2D5}" type="presOf" srcId="{5CD6D1BF-2B67-4374-84BC-AA093397B2A1}" destId="{2B55CF3E-D1DF-4DD7-AB76-75254A05478A}" srcOrd="0" destOrd="0" presId="urn:microsoft.com/office/officeart/2005/8/layout/pList2"/>
    <dgm:cxn modelId="{CA1ACB14-04CF-4AC2-8CC9-B51577A94EF3}" type="presParOf" srcId="{2B55CF3E-D1DF-4DD7-AB76-75254A05478A}" destId="{DA9D4B00-CEFC-4577-B2BA-C42FFEEA0103}" srcOrd="0" destOrd="0" presId="urn:microsoft.com/office/officeart/2005/8/layout/pList2"/>
    <dgm:cxn modelId="{3594E1EE-C342-45DC-948A-510D0A694E65}" type="presParOf" srcId="{2B55CF3E-D1DF-4DD7-AB76-75254A05478A}" destId="{BC17BAEA-9873-474A-860C-BB270FF6391B}" srcOrd="1" destOrd="0" presId="urn:microsoft.com/office/officeart/2005/8/layout/pList2"/>
    <dgm:cxn modelId="{25D6E90C-8200-4034-A0E1-D002D306F377}" type="presParOf" srcId="{BC17BAEA-9873-474A-860C-BB270FF6391B}" destId="{CD186DE7-6AA5-4803-BF79-72E2933E9050}" srcOrd="0" destOrd="0" presId="urn:microsoft.com/office/officeart/2005/8/layout/pList2"/>
    <dgm:cxn modelId="{D1D631B8-A9A5-40D1-AC9B-D334A39243D7}" type="presParOf" srcId="{CD186DE7-6AA5-4803-BF79-72E2933E9050}" destId="{04C165EA-2413-4705-831D-1707E201243D}" srcOrd="0" destOrd="0" presId="urn:microsoft.com/office/officeart/2005/8/layout/pList2"/>
    <dgm:cxn modelId="{3A265DC6-AF86-423C-AA0B-D54EC311A071}" type="presParOf" srcId="{CD186DE7-6AA5-4803-BF79-72E2933E9050}" destId="{62C8926E-38D6-4BD1-8D2B-54D4A90BF8A2}" srcOrd="1" destOrd="0" presId="urn:microsoft.com/office/officeart/2005/8/layout/pList2"/>
    <dgm:cxn modelId="{AB1DB725-54F5-491A-9038-5BB2BFC0E629}" type="presParOf" srcId="{CD186DE7-6AA5-4803-BF79-72E2933E9050}" destId="{4C23A3B3-5637-46CD-8AD7-1ED91122276E}" srcOrd="2" destOrd="0" presId="urn:microsoft.com/office/officeart/2005/8/layout/pList2"/>
    <dgm:cxn modelId="{968DF0CC-0194-438B-B836-279EFBAB21E7}" type="presParOf" srcId="{BC17BAEA-9873-474A-860C-BB270FF6391B}" destId="{886444B3-F678-4190-A69D-5FA98C56E3C7}" srcOrd="1" destOrd="0" presId="urn:microsoft.com/office/officeart/2005/8/layout/pList2"/>
    <dgm:cxn modelId="{89696B2E-7E40-4CB4-9B23-26B9918A8711}" type="presParOf" srcId="{BC17BAEA-9873-474A-860C-BB270FF6391B}" destId="{5C55D46F-4F2A-46AB-A31E-EC9EBBB89400}" srcOrd="2" destOrd="0" presId="urn:microsoft.com/office/officeart/2005/8/layout/pList2"/>
    <dgm:cxn modelId="{7ED89795-B44C-45D3-A3C6-F10FD2D8A81D}" type="presParOf" srcId="{5C55D46F-4F2A-46AB-A31E-EC9EBBB89400}" destId="{77E79564-5986-4CD3-B4AD-6E55D108BEA2}" srcOrd="0" destOrd="0" presId="urn:microsoft.com/office/officeart/2005/8/layout/pList2"/>
    <dgm:cxn modelId="{7CAB502E-A86C-4EAA-BC64-B80A22CDCC84}" type="presParOf" srcId="{5C55D46F-4F2A-46AB-A31E-EC9EBBB89400}" destId="{08D4120F-7501-4DA5-859A-8D8C67A4C307}" srcOrd="1" destOrd="0" presId="urn:microsoft.com/office/officeart/2005/8/layout/pList2"/>
    <dgm:cxn modelId="{9B80DC87-8581-438D-964E-57B2B1C6DEFB}" type="presParOf" srcId="{5C55D46F-4F2A-46AB-A31E-EC9EBBB89400}" destId="{118F14A9-944C-43A8-98BA-08CD8BEB5D48}" srcOrd="2" destOrd="0" presId="urn:microsoft.com/office/officeart/2005/8/layout/pList2"/>
    <dgm:cxn modelId="{1111B784-1D40-4B16-B36B-67D1A8474771}" type="presParOf" srcId="{BC17BAEA-9873-474A-860C-BB270FF6391B}" destId="{506C5BBF-EC65-4911-8115-0CE44F909095}" srcOrd="3" destOrd="0" presId="urn:microsoft.com/office/officeart/2005/8/layout/pList2"/>
    <dgm:cxn modelId="{DDF067BD-25BA-416F-B3FF-077FBDC5E66B}" type="presParOf" srcId="{BC17BAEA-9873-474A-860C-BB270FF6391B}" destId="{97B0EEB3-8419-489F-B6DA-FB16EE266432}" srcOrd="4" destOrd="0" presId="urn:microsoft.com/office/officeart/2005/8/layout/pList2"/>
    <dgm:cxn modelId="{D99CB7B4-686C-4825-A4B3-D53EF57A1102}" type="presParOf" srcId="{97B0EEB3-8419-489F-B6DA-FB16EE266432}" destId="{F1B43693-A71D-4A25-B355-E61C24C7CC32}" srcOrd="0" destOrd="0" presId="urn:microsoft.com/office/officeart/2005/8/layout/pList2"/>
    <dgm:cxn modelId="{8966B8DA-53C1-437C-A1D5-9727615AD068}" type="presParOf" srcId="{97B0EEB3-8419-489F-B6DA-FB16EE266432}" destId="{ED4D3C23-A41F-4656-8E78-C07B7E56EEA1}" srcOrd="1" destOrd="0" presId="urn:microsoft.com/office/officeart/2005/8/layout/pList2"/>
    <dgm:cxn modelId="{0E4CCAE7-40FB-4439-A2DF-9839B67ED642}" type="presParOf" srcId="{97B0EEB3-8419-489F-B6DA-FB16EE266432}" destId="{2630D708-A14A-4FBD-877A-98426BE61F50}" srcOrd="2" destOrd="0" presId="urn:microsoft.com/office/officeart/2005/8/layout/pList2"/>
    <dgm:cxn modelId="{9E49ACF8-F722-4763-89B6-72CD13C6AB86}" type="presParOf" srcId="{BC17BAEA-9873-474A-860C-BB270FF6391B}" destId="{B6562367-6800-4022-9B0D-EA4E04BB2157}" srcOrd="5" destOrd="0" presId="urn:microsoft.com/office/officeart/2005/8/layout/pList2"/>
    <dgm:cxn modelId="{886577FB-6FF8-4842-AB6C-FA943F6CFCBE}" type="presParOf" srcId="{BC17BAEA-9873-474A-860C-BB270FF6391B}" destId="{08196FA2-3BB5-431D-8880-A396FC650074}" srcOrd="6" destOrd="0" presId="urn:microsoft.com/office/officeart/2005/8/layout/pList2"/>
    <dgm:cxn modelId="{52A2A734-388C-46AA-8C82-B09EAE3A16C1}" type="presParOf" srcId="{08196FA2-3BB5-431D-8880-A396FC650074}" destId="{0685D874-0580-4500-A38A-FC419406FF7C}" srcOrd="0" destOrd="0" presId="urn:microsoft.com/office/officeart/2005/8/layout/pList2"/>
    <dgm:cxn modelId="{2A9B903E-EA93-47F1-A4B9-9B906C473C29}" type="presParOf" srcId="{08196FA2-3BB5-431D-8880-A396FC650074}" destId="{F6269D4D-6B4C-4839-9F1C-36876F55613C}" srcOrd="1" destOrd="0" presId="urn:microsoft.com/office/officeart/2005/8/layout/pList2"/>
    <dgm:cxn modelId="{6B66E26C-1828-42F9-ADE0-6CAB6E878D26}" type="presParOf" srcId="{08196FA2-3BB5-431D-8880-A396FC650074}" destId="{6DBEBDA1-A54C-4941-8EE6-56C2809FC481}" srcOrd="2" destOrd="0" presId="urn:microsoft.com/office/officeart/2005/8/layout/pList2"/>
    <dgm:cxn modelId="{01D4F22E-797E-4A1C-9DF8-D1C6EC7CF79D}" type="presParOf" srcId="{BC17BAEA-9873-474A-860C-BB270FF6391B}" destId="{5B6A18A6-8C01-426D-9DA1-3121E08923CF}" srcOrd="7" destOrd="0" presId="urn:microsoft.com/office/officeart/2005/8/layout/pList2"/>
    <dgm:cxn modelId="{78FA7CC4-DDCF-4970-BEE5-DC95BE4A16A9}" type="presParOf" srcId="{BC17BAEA-9873-474A-860C-BB270FF6391B}" destId="{9569763C-CD32-431A-B202-E14682AD3E30}" srcOrd="8" destOrd="0" presId="urn:microsoft.com/office/officeart/2005/8/layout/pList2"/>
    <dgm:cxn modelId="{78D3709A-AAAB-4344-844A-4E5A5FE28D1D}" type="presParOf" srcId="{9569763C-CD32-431A-B202-E14682AD3E30}" destId="{90CBF6FF-EDAE-4A7D-92C2-9EBB473EC0A9}" srcOrd="0" destOrd="0" presId="urn:microsoft.com/office/officeart/2005/8/layout/pList2"/>
    <dgm:cxn modelId="{104EF67F-7C58-450F-A674-8E53CD696AB3}" type="presParOf" srcId="{9569763C-CD32-431A-B202-E14682AD3E30}" destId="{2F787FDD-6537-4DE5-8735-B64CFBA7E244}" srcOrd="1" destOrd="0" presId="urn:microsoft.com/office/officeart/2005/8/layout/pList2"/>
    <dgm:cxn modelId="{34863107-2B3D-4769-BBB0-C8BB7A656EFB}" type="presParOf" srcId="{9569763C-CD32-431A-B202-E14682AD3E30}" destId="{44BD4F02-F815-49D1-BC11-3A075D9F9402}"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12C9F4-7B8D-4D5F-A7E4-306AE0BF1C6E}"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US"/>
        </a:p>
      </dgm:t>
    </dgm:pt>
    <dgm:pt modelId="{244B1C24-95C8-48FB-A9CC-7B2469E9E0A5}">
      <dgm:prSet phldrT="[Text]"/>
      <dgm:spPr/>
      <dgm:t>
        <a:bodyPr/>
        <a:lstStyle/>
        <a:p>
          <a:r>
            <a:rPr lang="en-US" dirty="0" smtClean="0"/>
            <a:t>Static Checker</a:t>
          </a:r>
          <a:endParaRPr lang="en-US" dirty="0"/>
        </a:p>
      </dgm:t>
    </dgm:pt>
    <dgm:pt modelId="{B39AA822-7134-43D8-9603-357ACC583DAF}" type="parTrans" cxnId="{66D05AD8-F0B7-4093-9861-32E0C7563808}">
      <dgm:prSet/>
      <dgm:spPr/>
      <dgm:t>
        <a:bodyPr/>
        <a:lstStyle/>
        <a:p>
          <a:endParaRPr lang="en-US"/>
        </a:p>
      </dgm:t>
    </dgm:pt>
    <dgm:pt modelId="{93F526CA-8ED7-43FC-A590-E376D10A6671}" type="sibTrans" cxnId="{66D05AD8-F0B7-4093-9861-32E0C7563808}">
      <dgm:prSet/>
      <dgm:spPr/>
      <dgm:t>
        <a:bodyPr/>
        <a:lstStyle/>
        <a:p>
          <a:endParaRPr lang="en-US"/>
        </a:p>
      </dgm:t>
    </dgm:pt>
    <dgm:pt modelId="{8E257E45-075F-4802-92DB-0F0F4729CEFD}">
      <dgm:prSet phldrT="[Text]"/>
      <dgm:spPr/>
      <dgm:t>
        <a:bodyPr/>
        <a:lstStyle/>
        <a:p>
          <a:r>
            <a:rPr lang="en-US" dirty="0" smtClean="0"/>
            <a:t>Spyglass Low Power</a:t>
          </a:r>
          <a:endParaRPr lang="en-US" dirty="0"/>
        </a:p>
      </dgm:t>
    </dgm:pt>
    <dgm:pt modelId="{F4BB462C-5DC6-4AE5-8516-AC774D0ADC84}" type="parTrans" cxnId="{70DAAF72-4631-4DC7-91CB-4FEA15AB98A9}">
      <dgm:prSet/>
      <dgm:spPr/>
      <dgm:t>
        <a:bodyPr/>
        <a:lstStyle/>
        <a:p>
          <a:endParaRPr lang="en-US"/>
        </a:p>
      </dgm:t>
    </dgm:pt>
    <dgm:pt modelId="{22FA24E7-FBEC-474D-B97E-A10C2553C01D}" type="sibTrans" cxnId="{70DAAF72-4631-4DC7-91CB-4FEA15AB98A9}">
      <dgm:prSet/>
      <dgm:spPr/>
      <dgm:t>
        <a:bodyPr/>
        <a:lstStyle/>
        <a:p>
          <a:endParaRPr lang="en-US"/>
        </a:p>
      </dgm:t>
    </dgm:pt>
    <dgm:pt modelId="{C2A5C588-27D9-4052-A154-6D419D8566D3}">
      <dgm:prSet phldrT="[Text]"/>
      <dgm:spPr/>
      <dgm:t>
        <a:bodyPr/>
        <a:lstStyle/>
        <a:p>
          <a:r>
            <a:rPr lang="en-US" dirty="0" smtClean="0"/>
            <a:t>Functional Verification</a:t>
          </a:r>
          <a:endParaRPr lang="en-US" dirty="0"/>
        </a:p>
      </dgm:t>
    </dgm:pt>
    <dgm:pt modelId="{DB54994A-5070-4811-A4EB-534CBED9B2BC}" type="parTrans" cxnId="{174C5CCC-D6A6-4E01-9307-0F74FE0D33D0}">
      <dgm:prSet/>
      <dgm:spPr/>
      <dgm:t>
        <a:bodyPr/>
        <a:lstStyle/>
        <a:p>
          <a:endParaRPr lang="en-US"/>
        </a:p>
      </dgm:t>
    </dgm:pt>
    <dgm:pt modelId="{7BA209E6-8964-4E1C-ACD5-1AFB4ABC06C0}" type="sibTrans" cxnId="{174C5CCC-D6A6-4E01-9307-0F74FE0D33D0}">
      <dgm:prSet/>
      <dgm:spPr/>
      <dgm:t>
        <a:bodyPr/>
        <a:lstStyle/>
        <a:p>
          <a:endParaRPr lang="en-US"/>
        </a:p>
      </dgm:t>
    </dgm:pt>
    <dgm:pt modelId="{F0925941-22A9-465E-AD37-FE17CD7395AD}">
      <dgm:prSet phldrT="[Text]"/>
      <dgm:spPr/>
      <dgm:t>
        <a:bodyPr/>
        <a:lstStyle/>
        <a:p>
          <a:r>
            <a:rPr lang="en-US" dirty="0" smtClean="0"/>
            <a:t>VCS Native Low Power</a:t>
          </a:r>
          <a:endParaRPr lang="en-US" dirty="0"/>
        </a:p>
      </dgm:t>
    </dgm:pt>
    <dgm:pt modelId="{3E878C68-0E2D-4263-90BE-9B11C75F23A3}" type="parTrans" cxnId="{0ED7866C-97C3-4B20-AB59-DB30B466BFE8}">
      <dgm:prSet/>
      <dgm:spPr/>
      <dgm:t>
        <a:bodyPr/>
        <a:lstStyle/>
        <a:p>
          <a:endParaRPr lang="en-US"/>
        </a:p>
      </dgm:t>
    </dgm:pt>
    <dgm:pt modelId="{908BAC64-7424-41A3-8511-C2FD45680F96}" type="sibTrans" cxnId="{0ED7866C-97C3-4B20-AB59-DB30B466BFE8}">
      <dgm:prSet/>
      <dgm:spPr/>
      <dgm:t>
        <a:bodyPr/>
        <a:lstStyle/>
        <a:p>
          <a:endParaRPr lang="en-US"/>
        </a:p>
      </dgm:t>
    </dgm:pt>
    <dgm:pt modelId="{3C811FBB-00FC-4BDF-8E02-595B96C2AE6E}">
      <dgm:prSet phldrT="[Text]"/>
      <dgm:spPr/>
      <dgm:t>
        <a:bodyPr/>
        <a:lstStyle/>
        <a:p>
          <a:r>
            <a:rPr lang="en-US" dirty="0" smtClean="0"/>
            <a:t>Emulation</a:t>
          </a:r>
          <a:endParaRPr lang="en-US" dirty="0"/>
        </a:p>
      </dgm:t>
    </dgm:pt>
    <dgm:pt modelId="{2ABA1AD4-FCF1-46FD-9B16-5E44C5303671}" type="parTrans" cxnId="{B23B4230-C185-439A-8FEB-582EF022FDEB}">
      <dgm:prSet/>
      <dgm:spPr/>
      <dgm:t>
        <a:bodyPr/>
        <a:lstStyle/>
        <a:p>
          <a:endParaRPr lang="en-US"/>
        </a:p>
      </dgm:t>
    </dgm:pt>
    <dgm:pt modelId="{2D197A51-3690-4FB9-902D-42DCC5279F2D}" type="sibTrans" cxnId="{B23B4230-C185-439A-8FEB-582EF022FDEB}">
      <dgm:prSet/>
      <dgm:spPr/>
      <dgm:t>
        <a:bodyPr/>
        <a:lstStyle/>
        <a:p>
          <a:endParaRPr lang="en-US"/>
        </a:p>
      </dgm:t>
    </dgm:pt>
    <dgm:pt modelId="{76F96958-3C00-46BA-95EA-4E95B068A573}">
      <dgm:prSet phldrT="[Text]"/>
      <dgm:spPr/>
      <dgm:t>
        <a:bodyPr/>
        <a:lstStyle/>
        <a:p>
          <a:r>
            <a:rPr lang="en-US" dirty="0" smtClean="0"/>
            <a:t>ZEBU</a:t>
          </a:r>
          <a:endParaRPr lang="en-US" dirty="0"/>
        </a:p>
      </dgm:t>
    </dgm:pt>
    <dgm:pt modelId="{5EA54BE0-BC47-438A-BA8F-8F71D3BEEDE1}" type="parTrans" cxnId="{398491F0-D365-410C-8CFC-D2FB654731CC}">
      <dgm:prSet/>
      <dgm:spPr/>
      <dgm:t>
        <a:bodyPr/>
        <a:lstStyle/>
        <a:p>
          <a:endParaRPr lang="en-US"/>
        </a:p>
      </dgm:t>
    </dgm:pt>
    <dgm:pt modelId="{84922D30-0DAD-444B-B82A-E2139951DD1B}" type="sibTrans" cxnId="{398491F0-D365-410C-8CFC-D2FB654731CC}">
      <dgm:prSet/>
      <dgm:spPr/>
      <dgm:t>
        <a:bodyPr/>
        <a:lstStyle/>
        <a:p>
          <a:endParaRPr lang="en-US"/>
        </a:p>
      </dgm:t>
    </dgm:pt>
    <dgm:pt modelId="{C9C7ACCD-C0D2-47D7-BDCE-1F83BA6C0D0C}">
      <dgm:prSet phldrT="[Text]"/>
      <dgm:spPr/>
      <dgm:t>
        <a:bodyPr/>
        <a:lstStyle/>
        <a:p>
          <a:r>
            <a:rPr lang="en-US" dirty="0" smtClean="0"/>
            <a:t>Synthesis</a:t>
          </a:r>
          <a:endParaRPr lang="en-US" dirty="0"/>
        </a:p>
      </dgm:t>
    </dgm:pt>
    <dgm:pt modelId="{FBCD89E4-80E4-43D1-8672-4ACA2C908ED9}" type="parTrans" cxnId="{04DCB3CB-6E91-4B0C-917A-041222103429}">
      <dgm:prSet/>
      <dgm:spPr/>
      <dgm:t>
        <a:bodyPr/>
        <a:lstStyle/>
        <a:p>
          <a:endParaRPr lang="en-US"/>
        </a:p>
      </dgm:t>
    </dgm:pt>
    <dgm:pt modelId="{A80CF074-BB1C-47A0-9C4D-1EA12248217C}" type="sibTrans" cxnId="{04DCB3CB-6E91-4B0C-917A-041222103429}">
      <dgm:prSet/>
      <dgm:spPr/>
      <dgm:t>
        <a:bodyPr/>
        <a:lstStyle/>
        <a:p>
          <a:endParaRPr lang="en-US"/>
        </a:p>
      </dgm:t>
    </dgm:pt>
    <dgm:pt modelId="{5E2F4523-04B9-4FF8-A50A-5E38CF4BF519}">
      <dgm:prSet/>
      <dgm:spPr/>
      <dgm:t>
        <a:bodyPr/>
        <a:lstStyle/>
        <a:p>
          <a:r>
            <a:rPr lang="en-US" dirty="0" smtClean="0"/>
            <a:t>Design Compiler</a:t>
          </a:r>
          <a:endParaRPr lang="en-US" dirty="0"/>
        </a:p>
      </dgm:t>
    </dgm:pt>
    <dgm:pt modelId="{EA5E1B6E-625E-4336-9390-9CC05BD9D925}" type="parTrans" cxnId="{8AE28235-5240-451C-8EBD-430B8063B2C7}">
      <dgm:prSet/>
      <dgm:spPr/>
      <dgm:t>
        <a:bodyPr/>
        <a:lstStyle/>
        <a:p>
          <a:endParaRPr lang="en-US"/>
        </a:p>
      </dgm:t>
    </dgm:pt>
    <dgm:pt modelId="{EAF886A0-E85E-456E-9D5F-961E4D4548C4}" type="sibTrans" cxnId="{8AE28235-5240-451C-8EBD-430B8063B2C7}">
      <dgm:prSet/>
      <dgm:spPr/>
      <dgm:t>
        <a:bodyPr/>
        <a:lstStyle/>
        <a:p>
          <a:endParaRPr lang="en-US"/>
        </a:p>
      </dgm:t>
    </dgm:pt>
    <dgm:pt modelId="{CA1255CD-B994-4FCF-9FD6-B5999FE938C3}">
      <dgm:prSet/>
      <dgm:spPr/>
      <dgm:t>
        <a:bodyPr/>
        <a:lstStyle/>
        <a:p>
          <a:r>
            <a:rPr lang="en-US" dirty="0" smtClean="0"/>
            <a:t>ICC2</a:t>
          </a:r>
          <a:endParaRPr lang="en-US" dirty="0"/>
        </a:p>
      </dgm:t>
    </dgm:pt>
    <dgm:pt modelId="{FD8D56AB-1B1D-4E65-B26D-8E11CAE7C693}" type="parTrans" cxnId="{3B63F25B-A89C-4ABE-AE5B-3413B739E983}">
      <dgm:prSet/>
      <dgm:spPr/>
      <dgm:t>
        <a:bodyPr/>
        <a:lstStyle/>
        <a:p>
          <a:endParaRPr lang="en-US"/>
        </a:p>
      </dgm:t>
    </dgm:pt>
    <dgm:pt modelId="{78298A6C-32EB-416C-8506-F3C3DB0820A4}" type="sibTrans" cxnId="{3B63F25B-A89C-4ABE-AE5B-3413B739E983}">
      <dgm:prSet/>
      <dgm:spPr/>
      <dgm:t>
        <a:bodyPr/>
        <a:lstStyle/>
        <a:p>
          <a:endParaRPr lang="en-US"/>
        </a:p>
      </dgm:t>
    </dgm:pt>
    <dgm:pt modelId="{495C3425-D96F-4A6F-B370-50AAFDFD539D}" type="pres">
      <dgm:prSet presAssocID="{A612C9F4-7B8D-4D5F-A7E4-306AE0BF1C6E}" presName="linearFlow" presStyleCnt="0">
        <dgm:presLayoutVars>
          <dgm:dir/>
          <dgm:animLvl val="lvl"/>
          <dgm:resizeHandles val="exact"/>
        </dgm:presLayoutVars>
      </dgm:prSet>
      <dgm:spPr/>
      <dgm:t>
        <a:bodyPr/>
        <a:lstStyle/>
        <a:p>
          <a:endParaRPr lang="en-US"/>
        </a:p>
      </dgm:t>
    </dgm:pt>
    <dgm:pt modelId="{634F1103-CF61-41FD-AE86-7E5D41577BE5}" type="pres">
      <dgm:prSet presAssocID="{244B1C24-95C8-48FB-A9CC-7B2469E9E0A5}" presName="composite" presStyleCnt="0"/>
      <dgm:spPr/>
    </dgm:pt>
    <dgm:pt modelId="{7361CA03-B7AE-493A-90C2-386157FC5B7C}" type="pres">
      <dgm:prSet presAssocID="{244B1C24-95C8-48FB-A9CC-7B2469E9E0A5}" presName="parentText" presStyleLbl="alignNode1" presStyleIdx="0" presStyleCnt="4">
        <dgm:presLayoutVars>
          <dgm:chMax val="1"/>
          <dgm:bulletEnabled val="1"/>
        </dgm:presLayoutVars>
      </dgm:prSet>
      <dgm:spPr/>
      <dgm:t>
        <a:bodyPr/>
        <a:lstStyle/>
        <a:p>
          <a:endParaRPr lang="en-US"/>
        </a:p>
      </dgm:t>
    </dgm:pt>
    <dgm:pt modelId="{DC9EF507-C426-4230-8B92-975FE469C7D8}" type="pres">
      <dgm:prSet presAssocID="{244B1C24-95C8-48FB-A9CC-7B2469E9E0A5}" presName="descendantText" presStyleLbl="alignAcc1" presStyleIdx="0" presStyleCnt="4">
        <dgm:presLayoutVars>
          <dgm:bulletEnabled val="1"/>
        </dgm:presLayoutVars>
      </dgm:prSet>
      <dgm:spPr/>
      <dgm:t>
        <a:bodyPr/>
        <a:lstStyle/>
        <a:p>
          <a:endParaRPr lang="en-US"/>
        </a:p>
      </dgm:t>
    </dgm:pt>
    <dgm:pt modelId="{1365E088-5F4D-4AA4-8AF5-6051002B6D19}" type="pres">
      <dgm:prSet presAssocID="{93F526CA-8ED7-43FC-A590-E376D10A6671}" presName="sp" presStyleCnt="0"/>
      <dgm:spPr/>
    </dgm:pt>
    <dgm:pt modelId="{C334FA08-BF03-4435-8025-245B94B50246}" type="pres">
      <dgm:prSet presAssocID="{C2A5C588-27D9-4052-A154-6D419D8566D3}" presName="composite" presStyleCnt="0"/>
      <dgm:spPr/>
    </dgm:pt>
    <dgm:pt modelId="{18210BD8-4B79-494F-9B2D-7EDB0C34FE45}" type="pres">
      <dgm:prSet presAssocID="{C2A5C588-27D9-4052-A154-6D419D8566D3}" presName="parentText" presStyleLbl="alignNode1" presStyleIdx="1" presStyleCnt="4">
        <dgm:presLayoutVars>
          <dgm:chMax val="1"/>
          <dgm:bulletEnabled val="1"/>
        </dgm:presLayoutVars>
      </dgm:prSet>
      <dgm:spPr/>
      <dgm:t>
        <a:bodyPr/>
        <a:lstStyle/>
        <a:p>
          <a:endParaRPr lang="en-US"/>
        </a:p>
      </dgm:t>
    </dgm:pt>
    <dgm:pt modelId="{325941DE-1471-4E78-AA3F-1D28369325DC}" type="pres">
      <dgm:prSet presAssocID="{C2A5C588-27D9-4052-A154-6D419D8566D3}" presName="descendantText" presStyleLbl="alignAcc1" presStyleIdx="1" presStyleCnt="4">
        <dgm:presLayoutVars>
          <dgm:bulletEnabled val="1"/>
        </dgm:presLayoutVars>
      </dgm:prSet>
      <dgm:spPr/>
      <dgm:t>
        <a:bodyPr/>
        <a:lstStyle/>
        <a:p>
          <a:endParaRPr lang="en-US"/>
        </a:p>
      </dgm:t>
    </dgm:pt>
    <dgm:pt modelId="{28EC8ED8-E71F-48D2-98AB-D1FBA9AA66E1}" type="pres">
      <dgm:prSet presAssocID="{7BA209E6-8964-4E1C-ACD5-1AFB4ABC06C0}" presName="sp" presStyleCnt="0"/>
      <dgm:spPr/>
    </dgm:pt>
    <dgm:pt modelId="{E689F5D3-F2FA-47B7-B1D5-4B1914D6AE6A}" type="pres">
      <dgm:prSet presAssocID="{3C811FBB-00FC-4BDF-8E02-595B96C2AE6E}" presName="composite" presStyleCnt="0"/>
      <dgm:spPr/>
    </dgm:pt>
    <dgm:pt modelId="{244322C4-675D-4CC1-8076-45D685B39EBC}" type="pres">
      <dgm:prSet presAssocID="{3C811FBB-00FC-4BDF-8E02-595B96C2AE6E}" presName="parentText" presStyleLbl="alignNode1" presStyleIdx="2" presStyleCnt="4">
        <dgm:presLayoutVars>
          <dgm:chMax val="1"/>
          <dgm:bulletEnabled val="1"/>
        </dgm:presLayoutVars>
      </dgm:prSet>
      <dgm:spPr/>
      <dgm:t>
        <a:bodyPr/>
        <a:lstStyle/>
        <a:p>
          <a:endParaRPr lang="en-US"/>
        </a:p>
      </dgm:t>
    </dgm:pt>
    <dgm:pt modelId="{D70D819D-2F7E-4354-9531-A8F9E8742433}" type="pres">
      <dgm:prSet presAssocID="{3C811FBB-00FC-4BDF-8E02-595B96C2AE6E}" presName="descendantText" presStyleLbl="alignAcc1" presStyleIdx="2" presStyleCnt="4">
        <dgm:presLayoutVars>
          <dgm:bulletEnabled val="1"/>
        </dgm:presLayoutVars>
      </dgm:prSet>
      <dgm:spPr/>
      <dgm:t>
        <a:bodyPr/>
        <a:lstStyle/>
        <a:p>
          <a:endParaRPr lang="en-US"/>
        </a:p>
      </dgm:t>
    </dgm:pt>
    <dgm:pt modelId="{4D83BC82-893A-4E27-922C-CEA3B1450B51}" type="pres">
      <dgm:prSet presAssocID="{2D197A51-3690-4FB9-902D-42DCC5279F2D}" presName="sp" presStyleCnt="0"/>
      <dgm:spPr/>
    </dgm:pt>
    <dgm:pt modelId="{13F41BFA-B0B9-486B-86CB-8C57A49AF323}" type="pres">
      <dgm:prSet presAssocID="{C9C7ACCD-C0D2-47D7-BDCE-1F83BA6C0D0C}" presName="composite" presStyleCnt="0"/>
      <dgm:spPr/>
    </dgm:pt>
    <dgm:pt modelId="{081C7838-45B3-4669-97DA-63924E01B07E}" type="pres">
      <dgm:prSet presAssocID="{C9C7ACCD-C0D2-47D7-BDCE-1F83BA6C0D0C}" presName="parentText" presStyleLbl="alignNode1" presStyleIdx="3" presStyleCnt="4">
        <dgm:presLayoutVars>
          <dgm:chMax val="1"/>
          <dgm:bulletEnabled val="1"/>
        </dgm:presLayoutVars>
      </dgm:prSet>
      <dgm:spPr/>
      <dgm:t>
        <a:bodyPr/>
        <a:lstStyle/>
        <a:p>
          <a:endParaRPr lang="en-US"/>
        </a:p>
      </dgm:t>
    </dgm:pt>
    <dgm:pt modelId="{152BFC1A-B2D8-4EAE-B66D-7C42BEE4D7EF}" type="pres">
      <dgm:prSet presAssocID="{C9C7ACCD-C0D2-47D7-BDCE-1F83BA6C0D0C}" presName="descendantText" presStyleLbl="alignAcc1" presStyleIdx="3" presStyleCnt="4">
        <dgm:presLayoutVars>
          <dgm:bulletEnabled val="1"/>
        </dgm:presLayoutVars>
      </dgm:prSet>
      <dgm:spPr/>
      <dgm:t>
        <a:bodyPr/>
        <a:lstStyle/>
        <a:p>
          <a:endParaRPr lang="en-US"/>
        </a:p>
      </dgm:t>
    </dgm:pt>
  </dgm:ptLst>
  <dgm:cxnLst>
    <dgm:cxn modelId="{7C7F1B16-086E-4D13-9284-ECB9C8BF2C19}" type="presOf" srcId="{A612C9F4-7B8D-4D5F-A7E4-306AE0BF1C6E}" destId="{495C3425-D96F-4A6F-B370-50AAFDFD539D}" srcOrd="0" destOrd="0" presId="urn:microsoft.com/office/officeart/2005/8/layout/chevron2"/>
    <dgm:cxn modelId="{3B63F25B-A89C-4ABE-AE5B-3413B739E983}" srcId="{C9C7ACCD-C0D2-47D7-BDCE-1F83BA6C0D0C}" destId="{CA1255CD-B994-4FCF-9FD6-B5999FE938C3}" srcOrd="1" destOrd="0" parTransId="{FD8D56AB-1B1D-4E65-B26D-8E11CAE7C693}" sibTransId="{78298A6C-32EB-416C-8506-F3C3DB0820A4}"/>
    <dgm:cxn modelId="{81BDC0EA-B737-4E73-8999-FDB2C87CC8B1}" type="presOf" srcId="{C9C7ACCD-C0D2-47D7-BDCE-1F83BA6C0D0C}" destId="{081C7838-45B3-4669-97DA-63924E01B07E}" srcOrd="0" destOrd="0" presId="urn:microsoft.com/office/officeart/2005/8/layout/chevron2"/>
    <dgm:cxn modelId="{D85CDAFD-F1F0-4706-A218-1B7A94CA40BA}" type="presOf" srcId="{76F96958-3C00-46BA-95EA-4E95B068A573}" destId="{D70D819D-2F7E-4354-9531-A8F9E8742433}" srcOrd="0" destOrd="0" presId="urn:microsoft.com/office/officeart/2005/8/layout/chevron2"/>
    <dgm:cxn modelId="{04DCB3CB-6E91-4B0C-917A-041222103429}" srcId="{A612C9F4-7B8D-4D5F-A7E4-306AE0BF1C6E}" destId="{C9C7ACCD-C0D2-47D7-BDCE-1F83BA6C0D0C}" srcOrd="3" destOrd="0" parTransId="{FBCD89E4-80E4-43D1-8672-4ACA2C908ED9}" sibTransId="{A80CF074-BB1C-47A0-9C4D-1EA12248217C}"/>
    <dgm:cxn modelId="{66D05AD8-F0B7-4093-9861-32E0C7563808}" srcId="{A612C9F4-7B8D-4D5F-A7E4-306AE0BF1C6E}" destId="{244B1C24-95C8-48FB-A9CC-7B2469E9E0A5}" srcOrd="0" destOrd="0" parTransId="{B39AA822-7134-43D8-9603-357ACC583DAF}" sibTransId="{93F526CA-8ED7-43FC-A590-E376D10A6671}"/>
    <dgm:cxn modelId="{632E3BB0-256D-4E67-A493-A25E26FDB4BE}" type="presOf" srcId="{3C811FBB-00FC-4BDF-8E02-595B96C2AE6E}" destId="{244322C4-675D-4CC1-8076-45D685B39EBC}" srcOrd="0" destOrd="0" presId="urn:microsoft.com/office/officeart/2005/8/layout/chevron2"/>
    <dgm:cxn modelId="{174C5CCC-D6A6-4E01-9307-0F74FE0D33D0}" srcId="{A612C9F4-7B8D-4D5F-A7E4-306AE0BF1C6E}" destId="{C2A5C588-27D9-4052-A154-6D419D8566D3}" srcOrd="1" destOrd="0" parTransId="{DB54994A-5070-4811-A4EB-534CBED9B2BC}" sibTransId="{7BA209E6-8964-4E1C-ACD5-1AFB4ABC06C0}"/>
    <dgm:cxn modelId="{9812C2FF-F833-43B0-A923-04DF80C98CFB}" type="presOf" srcId="{C2A5C588-27D9-4052-A154-6D419D8566D3}" destId="{18210BD8-4B79-494F-9B2D-7EDB0C34FE45}" srcOrd="0" destOrd="0" presId="urn:microsoft.com/office/officeart/2005/8/layout/chevron2"/>
    <dgm:cxn modelId="{B23B4230-C185-439A-8FEB-582EF022FDEB}" srcId="{A612C9F4-7B8D-4D5F-A7E4-306AE0BF1C6E}" destId="{3C811FBB-00FC-4BDF-8E02-595B96C2AE6E}" srcOrd="2" destOrd="0" parTransId="{2ABA1AD4-FCF1-46FD-9B16-5E44C5303671}" sibTransId="{2D197A51-3690-4FB9-902D-42DCC5279F2D}"/>
    <dgm:cxn modelId="{7CE830E0-A13D-4FD4-A1CD-60D340F2CE9D}" type="presOf" srcId="{8E257E45-075F-4802-92DB-0F0F4729CEFD}" destId="{DC9EF507-C426-4230-8B92-975FE469C7D8}" srcOrd="0" destOrd="0" presId="urn:microsoft.com/office/officeart/2005/8/layout/chevron2"/>
    <dgm:cxn modelId="{398491F0-D365-410C-8CFC-D2FB654731CC}" srcId="{3C811FBB-00FC-4BDF-8E02-595B96C2AE6E}" destId="{76F96958-3C00-46BA-95EA-4E95B068A573}" srcOrd="0" destOrd="0" parTransId="{5EA54BE0-BC47-438A-BA8F-8F71D3BEEDE1}" sibTransId="{84922D30-0DAD-444B-B82A-E2139951DD1B}"/>
    <dgm:cxn modelId="{8AE28235-5240-451C-8EBD-430B8063B2C7}" srcId="{C9C7ACCD-C0D2-47D7-BDCE-1F83BA6C0D0C}" destId="{5E2F4523-04B9-4FF8-A50A-5E38CF4BF519}" srcOrd="0" destOrd="0" parTransId="{EA5E1B6E-625E-4336-9390-9CC05BD9D925}" sibTransId="{EAF886A0-E85E-456E-9D5F-961E4D4548C4}"/>
    <dgm:cxn modelId="{312F9FA3-23A1-4F2A-92C0-6C0387521BE6}" type="presOf" srcId="{F0925941-22A9-465E-AD37-FE17CD7395AD}" destId="{325941DE-1471-4E78-AA3F-1D28369325DC}" srcOrd="0" destOrd="0" presId="urn:microsoft.com/office/officeart/2005/8/layout/chevron2"/>
    <dgm:cxn modelId="{D86CB35C-5B3D-4260-9A19-32E5D8CCF48A}" type="presOf" srcId="{5E2F4523-04B9-4FF8-A50A-5E38CF4BF519}" destId="{152BFC1A-B2D8-4EAE-B66D-7C42BEE4D7EF}" srcOrd="0" destOrd="0" presId="urn:microsoft.com/office/officeart/2005/8/layout/chevron2"/>
    <dgm:cxn modelId="{0ED7866C-97C3-4B20-AB59-DB30B466BFE8}" srcId="{C2A5C588-27D9-4052-A154-6D419D8566D3}" destId="{F0925941-22A9-465E-AD37-FE17CD7395AD}" srcOrd="0" destOrd="0" parTransId="{3E878C68-0E2D-4263-90BE-9B11C75F23A3}" sibTransId="{908BAC64-7424-41A3-8511-C2FD45680F96}"/>
    <dgm:cxn modelId="{5C091787-E08F-4AED-96BC-6F29D2053700}" type="presOf" srcId="{CA1255CD-B994-4FCF-9FD6-B5999FE938C3}" destId="{152BFC1A-B2D8-4EAE-B66D-7C42BEE4D7EF}" srcOrd="0" destOrd="1" presId="urn:microsoft.com/office/officeart/2005/8/layout/chevron2"/>
    <dgm:cxn modelId="{DD60E548-2F60-4897-84DB-2787F28C8720}" type="presOf" srcId="{244B1C24-95C8-48FB-A9CC-7B2469E9E0A5}" destId="{7361CA03-B7AE-493A-90C2-386157FC5B7C}" srcOrd="0" destOrd="0" presId="urn:microsoft.com/office/officeart/2005/8/layout/chevron2"/>
    <dgm:cxn modelId="{70DAAF72-4631-4DC7-91CB-4FEA15AB98A9}" srcId="{244B1C24-95C8-48FB-A9CC-7B2469E9E0A5}" destId="{8E257E45-075F-4802-92DB-0F0F4729CEFD}" srcOrd="0" destOrd="0" parTransId="{F4BB462C-5DC6-4AE5-8516-AC774D0ADC84}" sibTransId="{22FA24E7-FBEC-474D-B97E-A10C2553C01D}"/>
    <dgm:cxn modelId="{C18DB951-FCCA-4B5A-8A15-31B12A4CAF11}" type="presParOf" srcId="{495C3425-D96F-4A6F-B370-50AAFDFD539D}" destId="{634F1103-CF61-41FD-AE86-7E5D41577BE5}" srcOrd="0" destOrd="0" presId="urn:microsoft.com/office/officeart/2005/8/layout/chevron2"/>
    <dgm:cxn modelId="{43DDC392-4B08-4555-A83F-2DD261D30664}" type="presParOf" srcId="{634F1103-CF61-41FD-AE86-7E5D41577BE5}" destId="{7361CA03-B7AE-493A-90C2-386157FC5B7C}" srcOrd="0" destOrd="0" presId="urn:microsoft.com/office/officeart/2005/8/layout/chevron2"/>
    <dgm:cxn modelId="{1BB90593-B066-4D34-8FCA-3E8DCDF2E322}" type="presParOf" srcId="{634F1103-CF61-41FD-AE86-7E5D41577BE5}" destId="{DC9EF507-C426-4230-8B92-975FE469C7D8}" srcOrd="1" destOrd="0" presId="urn:microsoft.com/office/officeart/2005/8/layout/chevron2"/>
    <dgm:cxn modelId="{AB5BCDF0-57C1-4918-A2D8-A2CC61827F46}" type="presParOf" srcId="{495C3425-D96F-4A6F-B370-50AAFDFD539D}" destId="{1365E088-5F4D-4AA4-8AF5-6051002B6D19}" srcOrd="1" destOrd="0" presId="urn:microsoft.com/office/officeart/2005/8/layout/chevron2"/>
    <dgm:cxn modelId="{F3B2CB77-1F99-4B4B-A1F0-5F52C70E6681}" type="presParOf" srcId="{495C3425-D96F-4A6F-B370-50AAFDFD539D}" destId="{C334FA08-BF03-4435-8025-245B94B50246}" srcOrd="2" destOrd="0" presId="urn:microsoft.com/office/officeart/2005/8/layout/chevron2"/>
    <dgm:cxn modelId="{9C4DB0FF-138D-48AD-822E-DD2356CE85E3}" type="presParOf" srcId="{C334FA08-BF03-4435-8025-245B94B50246}" destId="{18210BD8-4B79-494F-9B2D-7EDB0C34FE45}" srcOrd="0" destOrd="0" presId="urn:microsoft.com/office/officeart/2005/8/layout/chevron2"/>
    <dgm:cxn modelId="{78011C5F-E09E-4A6B-9440-828CA25C9108}" type="presParOf" srcId="{C334FA08-BF03-4435-8025-245B94B50246}" destId="{325941DE-1471-4E78-AA3F-1D28369325DC}" srcOrd="1" destOrd="0" presId="urn:microsoft.com/office/officeart/2005/8/layout/chevron2"/>
    <dgm:cxn modelId="{6EA60A1C-C5A0-4004-A3A4-5F78AFA14299}" type="presParOf" srcId="{495C3425-D96F-4A6F-B370-50AAFDFD539D}" destId="{28EC8ED8-E71F-48D2-98AB-D1FBA9AA66E1}" srcOrd="3" destOrd="0" presId="urn:microsoft.com/office/officeart/2005/8/layout/chevron2"/>
    <dgm:cxn modelId="{5AD70632-051B-4DC6-9088-AAF4904CFDD6}" type="presParOf" srcId="{495C3425-D96F-4A6F-B370-50AAFDFD539D}" destId="{E689F5D3-F2FA-47B7-B1D5-4B1914D6AE6A}" srcOrd="4" destOrd="0" presId="urn:microsoft.com/office/officeart/2005/8/layout/chevron2"/>
    <dgm:cxn modelId="{4A0A2A59-AB4C-44D1-A91E-6FADBEFCBEF4}" type="presParOf" srcId="{E689F5D3-F2FA-47B7-B1D5-4B1914D6AE6A}" destId="{244322C4-675D-4CC1-8076-45D685B39EBC}" srcOrd="0" destOrd="0" presId="urn:microsoft.com/office/officeart/2005/8/layout/chevron2"/>
    <dgm:cxn modelId="{456ADB95-1430-4D35-A4E6-76967D91CE5D}" type="presParOf" srcId="{E689F5D3-F2FA-47B7-B1D5-4B1914D6AE6A}" destId="{D70D819D-2F7E-4354-9531-A8F9E8742433}" srcOrd="1" destOrd="0" presId="urn:microsoft.com/office/officeart/2005/8/layout/chevron2"/>
    <dgm:cxn modelId="{C07110CB-ADFA-4935-969A-AEA04E76F318}" type="presParOf" srcId="{495C3425-D96F-4A6F-B370-50AAFDFD539D}" destId="{4D83BC82-893A-4E27-922C-CEA3B1450B51}" srcOrd="5" destOrd="0" presId="urn:microsoft.com/office/officeart/2005/8/layout/chevron2"/>
    <dgm:cxn modelId="{568CB682-72EB-4A1D-94E7-B063BC20BEA7}" type="presParOf" srcId="{495C3425-D96F-4A6F-B370-50AAFDFD539D}" destId="{13F41BFA-B0B9-486B-86CB-8C57A49AF323}" srcOrd="6" destOrd="0" presId="urn:microsoft.com/office/officeart/2005/8/layout/chevron2"/>
    <dgm:cxn modelId="{5A377707-33A1-4859-BBAD-91455460CE4F}" type="presParOf" srcId="{13F41BFA-B0B9-486B-86CB-8C57A49AF323}" destId="{081C7838-45B3-4669-97DA-63924E01B07E}" srcOrd="0" destOrd="0" presId="urn:microsoft.com/office/officeart/2005/8/layout/chevron2"/>
    <dgm:cxn modelId="{666A66F5-A46B-41F4-A8AA-5C85064D7637}" type="presParOf" srcId="{13F41BFA-B0B9-486B-86CB-8C57A49AF323}" destId="{152BFC1A-B2D8-4EAE-B66D-7C42BEE4D7E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9602B3-C30E-4AC4-B83E-A503496C2A1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7579FAB0-0C4D-4CE1-B7FC-E47058859F52}">
      <dgm:prSet phldrT="[Text]" custT="1"/>
      <dgm:spPr/>
      <dgm:t>
        <a:bodyPr/>
        <a:lstStyle/>
        <a:p>
          <a:r>
            <a:rPr lang="en-US" sz="1200" dirty="0" smtClean="0"/>
            <a:t>IP Level</a:t>
          </a:r>
        </a:p>
        <a:p>
          <a:r>
            <a:rPr lang="en-US" sz="1200" dirty="0" smtClean="0"/>
            <a:t> (UPFs, Libs)</a:t>
          </a:r>
          <a:endParaRPr lang="en-US" sz="1200" dirty="0"/>
        </a:p>
      </dgm:t>
    </dgm:pt>
    <dgm:pt modelId="{389C86FC-E063-4350-88DF-0A834CB5B61F}" type="parTrans" cxnId="{84CBAABF-A625-42E1-BC92-97DC5D9C6117}">
      <dgm:prSet/>
      <dgm:spPr/>
      <dgm:t>
        <a:bodyPr/>
        <a:lstStyle/>
        <a:p>
          <a:endParaRPr lang="en-US" sz="1200"/>
        </a:p>
      </dgm:t>
    </dgm:pt>
    <dgm:pt modelId="{4F2549D2-BCB8-4078-A530-F3FE9672C199}" type="sibTrans" cxnId="{84CBAABF-A625-42E1-BC92-97DC5D9C6117}">
      <dgm:prSet custT="1"/>
      <dgm:spPr/>
      <dgm:t>
        <a:bodyPr/>
        <a:lstStyle/>
        <a:p>
          <a:endParaRPr lang="en-US" sz="1200"/>
        </a:p>
      </dgm:t>
    </dgm:pt>
    <dgm:pt modelId="{625B661A-6EB2-4380-85E3-B01C7700788D}">
      <dgm:prSet phldrT="[Text]" custT="1"/>
      <dgm:spPr/>
      <dgm:t>
        <a:bodyPr/>
        <a:lstStyle/>
        <a:p>
          <a:r>
            <a:rPr lang="en-US" sz="1200" dirty="0" smtClean="0"/>
            <a:t>Developed power intent </a:t>
          </a:r>
          <a:endParaRPr lang="en-US" sz="1200" dirty="0"/>
        </a:p>
      </dgm:t>
    </dgm:pt>
    <dgm:pt modelId="{97421641-55AA-49D4-95CD-32D4795556DA}" type="parTrans" cxnId="{1A2E0B60-0DAF-40C6-A1B5-CA0B0FBC3EF8}">
      <dgm:prSet/>
      <dgm:spPr/>
      <dgm:t>
        <a:bodyPr/>
        <a:lstStyle/>
        <a:p>
          <a:endParaRPr lang="en-US" sz="1200"/>
        </a:p>
      </dgm:t>
    </dgm:pt>
    <dgm:pt modelId="{CC0B08F5-15AF-4415-A848-6674E845114F}" type="sibTrans" cxnId="{1A2E0B60-0DAF-40C6-A1B5-CA0B0FBC3EF8}">
      <dgm:prSet/>
      <dgm:spPr/>
      <dgm:t>
        <a:bodyPr/>
        <a:lstStyle/>
        <a:p>
          <a:endParaRPr lang="en-US" sz="1200"/>
        </a:p>
      </dgm:t>
    </dgm:pt>
    <dgm:pt modelId="{D362085B-12CC-473C-8085-5F459F266814}">
      <dgm:prSet phldrT="[Text]" custT="1"/>
      <dgm:spPr/>
      <dgm:t>
        <a:bodyPr/>
        <a:lstStyle/>
        <a:p>
          <a:r>
            <a:rPr lang="en-US" sz="1200" dirty="0" smtClean="0"/>
            <a:t>Unit Level</a:t>
          </a:r>
        </a:p>
        <a:p>
          <a:r>
            <a:rPr lang="en-US" sz="1200" dirty="0" smtClean="0"/>
            <a:t> (Load UPFs for SIPs &amp; HIPs)</a:t>
          </a:r>
          <a:endParaRPr lang="en-US" sz="1200" dirty="0"/>
        </a:p>
      </dgm:t>
    </dgm:pt>
    <dgm:pt modelId="{BD25EB87-7836-4401-946B-B20F10F39AA1}" type="parTrans" cxnId="{B8E7C4A4-F20A-4298-91D4-E6893BE1AC18}">
      <dgm:prSet/>
      <dgm:spPr/>
      <dgm:t>
        <a:bodyPr/>
        <a:lstStyle/>
        <a:p>
          <a:endParaRPr lang="en-US" sz="1200"/>
        </a:p>
      </dgm:t>
    </dgm:pt>
    <dgm:pt modelId="{6232EFB8-98E0-4EC3-AEFE-DC478F88AF22}" type="sibTrans" cxnId="{B8E7C4A4-F20A-4298-91D4-E6893BE1AC18}">
      <dgm:prSet custT="1"/>
      <dgm:spPr/>
      <dgm:t>
        <a:bodyPr/>
        <a:lstStyle/>
        <a:p>
          <a:endParaRPr lang="en-US" sz="1200"/>
        </a:p>
      </dgm:t>
    </dgm:pt>
    <dgm:pt modelId="{87018FEE-7FB9-4D61-9AB7-B1D2C343BBE7}">
      <dgm:prSet phldrT="[Text]" custT="1"/>
      <dgm:spPr/>
      <dgm:t>
        <a:bodyPr/>
        <a:lstStyle/>
        <a:p>
          <a:r>
            <a:rPr lang="en-US" sz="1200" dirty="0" smtClean="0"/>
            <a:t>UPF Owner are supposed to load the unit UPFs and build the hierarchal power intent.</a:t>
          </a:r>
          <a:endParaRPr lang="en-US" sz="1200" dirty="0"/>
        </a:p>
      </dgm:t>
    </dgm:pt>
    <dgm:pt modelId="{4962C324-F145-4C18-B49F-045966E03016}" type="parTrans" cxnId="{51373D69-C2D6-4C77-9196-7E8AF6D60775}">
      <dgm:prSet/>
      <dgm:spPr/>
      <dgm:t>
        <a:bodyPr/>
        <a:lstStyle/>
        <a:p>
          <a:endParaRPr lang="en-US" sz="1200"/>
        </a:p>
      </dgm:t>
    </dgm:pt>
    <dgm:pt modelId="{AB3BC561-CEED-4517-A06E-68D130146140}" type="sibTrans" cxnId="{51373D69-C2D6-4C77-9196-7E8AF6D60775}">
      <dgm:prSet/>
      <dgm:spPr/>
      <dgm:t>
        <a:bodyPr/>
        <a:lstStyle/>
        <a:p>
          <a:endParaRPr lang="en-US" sz="1200"/>
        </a:p>
      </dgm:t>
    </dgm:pt>
    <dgm:pt modelId="{0DE2CB9D-985E-4B78-8C11-1ECC4260A56D}">
      <dgm:prSet phldrT="[Text]" custT="1"/>
      <dgm:spPr/>
      <dgm:t>
        <a:bodyPr/>
        <a:lstStyle/>
        <a:p>
          <a:r>
            <a:rPr lang="en-US" sz="1200" dirty="0" smtClean="0"/>
            <a:t>Partition Level</a:t>
          </a:r>
        </a:p>
        <a:p>
          <a:r>
            <a:rPr lang="en-US" sz="1200" dirty="0" smtClean="0"/>
            <a:t>Partition Level has 2 flavors of power intent</a:t>
          </a:r>
          <a:endParaRPr lang="en-US" sz="1200" dirty="0"/>
        </a:p>
      </dgm:t>
    </dgm:pt>
    <dgm:pt modelId="{82B46128-3EBE-41C5-ADE3-32FEB07C2254}" type="parTrans" cxnId="{6C34A715-6325-4EA4-B66D-A585CAA7D0E2}">
      <dgm:prSet/>
      <dgm:spPr/>
      <dgm:t>
        <a:bodyPr/>
        <a:lstStyle/>
        <a:p>
          <a:endParaRPr lang="en-US" sz="1200"/>
        </a:p>
      </dgm:t>
    </dgm:pt>
    <dgm:pt modelId="{DA0F9F91-7C44-4078-BE1D-5DEB6F17A33C}" type="sibTrans" cxnId="{6C34A715-6325-4EA4-B66D-A585CAA7D0E2}">
      <dgm:prSet custT="1"/>
      <dgm:spPr/>
      <dgm:t>
        <a:bodyPr/>
        <a:lstStyle/>
        <a:p>
          <a:endParaRPr lang="en-US" sz="1200"/>
        </a:p>
      </dgm:t>
    </dgm:pt>
    <dgm:pt modelId="{5990C9FE-A4EB-4822-8463-01BFF2A279BC}">
      <dgm:prSet phldrT="[Text]" custT="1"/>
      <dgm:spPr/>
      <dgm:t>
        <a:bodyPr/>
        <a:lstStyle/>
        <a:p>
          <a:r>
            <a:rPr lang="en-US" sz="1200" dirty="0" smtClean="0"/>
            <a:t>Collage integrates IP UPFs into FE model</a:t>
          </a:r>
          <a:endParaRPr lang="en-US" sz="1200" dirty="0"/>
        </a:p>
      </dgm:t>
    </dgm:pt>
    <dgm:pt modelId="{6AE39185-998E-46B0-AEB2-034087D98379}" type="parTrans" cxnId="{0A01CD90-5C99-4160-B16F-99128EFB066B}">
      <dgm:prSet/>
      <dgm:spPr/>
      <dgm:t>
        <a:bodyPr/>
        <a:lstStyle/>
        <a:p>
          <a:endParaRPr lang="en-US" sz="1200"/>
        </a:p>
      </dgm:t>
    </dgm:pt>
    <dgm:pt modelId="{9739C08B-4F25-4867-B2CF-129EB83A64D2}" type="sibTrans" cxnId="{0A01CD90-5C99-4160-B16F-99128EFB066B}">
      <dgm:prSet/>
      <dgm:spPr/>
      <dgm:t>
        <a:bodyPr/>
        <a:lstStyle/>
        <a:p>
          <a:endParaRPr lang="en-US" sz="1200"/>
        </a:p>
      </dgm:t>
    </dgm:pt>
    <dgm:pt modelId="{638DB7B3-836D-4DAA-AAEF-54107F8909F5}">
      <dgm:prSet phldrT="[Text]" custT="1"/>
      <dgm:spPr/>
      <dgm:t>
        <a:bodyPr/>
        <a:lstStyle/>
        <a:p>
          <a:r>
            <a:rPr lang="en-US" sz="1200" dirty="0" err="1" smtClean="0"/>
            <a:t>SoC</a:t>
          </a:r>
          <a:r>
            <a:rPr lang="en-US" sz="1200" dirty="0" smtClean="0"/>
            <a:t> Level</a:t>
          </a:r>
        </a:p>
        <a:p>
          <a:r>
            <a:rPr lang="en-US" sz="1200" dirty="0" smtClean="0"/>
            <a:t>(Different </a:t>
          </a:r>
          <a:r>
            <a:rPr lang="en-US" sz="1200" dirty="0" err="1" smtClean="0"/>
            <a:t>SoC</a:t>
          </a:r>
          <a:r>
            <a:rPr lang="en-US" sz="1200" dirty="0" smtClean="0"/>
            <a:t> Flows are used for Functional Verification &amp; Implementation</a:t>
          </a:r>
        </a:p>
        <a:p>
          <a:endParaRPr lang="en-US" sz="1200" dirty="0"/>
        </a:p>
      </dgm:t>
    </dgm:pt>
    <dgm:pt modelId="{8DCDB78B-8AAC-46B2-BA70-D02756E9B9B1}" type="parTrans" cxnId="{712FA0A7-91AD-4CDF-8054-80FD36B8C931}">
      <dgm:prSet/>
      <dgm:spPr/>
      <dgm:t>
        <a:bodyPr/>
        <a:lstStyle/>
        <a:p>
          <a:endParaRPr lang="en-US" sz="1200"/>
        </a:p>
      </dgm:t>
    </dgm:pt>
    <dgm:pt modelId="{7F41F97F-8D0C-4EAE-AEAC-92C86BA93E2A}" type="sibTrans" cxnId="{712FA0A7-91AD-4CDF-8054-80FD36B8C931}">
      <dgm:prSet/>
      <dgm:spPr/>
      <dgm:t>
        <a:bodyPr/>
        <a:lstStyle/>
        <a:p>
          <a:endParaRPr lang="en-US" sz="1200"/>
        </a:p>
      </dgm:t>
    </dgm:pt>
    <dgm:pt modelId="{C413968F-69D6-4D03-AE6B-5C40A1F80C73}">
      <dgm:prSet phldrT="[Text]" custT="1"/>
      <dgm:spPr/>
      <dgm:t>
        <a:bodyPr/>
        <a:lstStyle/>
        <a:p>
          <a:r>
            <a:rPr lang="en-US" sz="1200" dirty="0" smtClean="0"/>
            <a:t>Quality sign off for all stages</a:t>
          </a:r>
          <a:endParaRPr lang="en-US" sz="1200" dirty="0"/>
        </a:p>
      </dgm:t>
    </dgm:pt>
    <dgm:pt modelId="{1D020AE8-4A74-4521-8FE0-831A210E4AFE}" type="parTrans" cxnId="{CF969C3D-58A0-4B89-889A-127D72DC648D}">
      <dgm:prSet/>
      <dgm:spPr/>
      <dgm:t>
        <a:bodyPr/>
        <a:lstStyle/>
        <a:p>
          <a:endParaRPr lang="en-US" sz="1200"/>
        </a:p>
      </dgm:t>
    </dgm:pt>
    <dgm:pt modelId="{0D06DE47-D9B9-4049-AF54-C677DD362603}" type="sibTrans" cxnId="{CF969C3D-58A0-4B89-889A-127D72DC648D}">
      <dgm:prSet/>
      <dgm:spPr/>
      <dgm:t>
        <a:bodyPr/>
        <a:lstStyle/>
        <a:p>
          <a:endParaRPr lang="en-US" sz="1200"/>
        </a:p>
      </dgm:t>
    </dgm:pt>
    <dgm:pt modelId="{16214255-4D53-4784-B1EF-5297C5764C12}">
      <dgm:prSet phldrT="[Text]" custT="1"/>
      <dgm:spPr/>
      <dgm:t>
        <a:bodyPr/>
        <a:lstStyle/>
        <a:p>
          <a:r>
            <a:rPr lang="en-US" sz="1200" dirty="0" smtClean="0"/>
            <a:t>Static, functional verification, emulation, implementation</a:t>
          </a:r>
          <a:endParaRPr lang="en-US" sz="1200" dirty="0"/>
        </a:p>
      </dgm:t>
    </dgm:pt>
    <dgm:pt modelId="{8641B136-B442-4312-8715-DC82558C2836}" type="parTrans" cxnId="{17CE643A-8C8A-430C-86E1-5BD3BB0BDA04}">
      <dgm:prSet/>
      <dgm:spPr/>
      <dgm:t>
        <a:bodyPr/>
        <a:lstStyle/>
        <a:p>
          <a:endParaRPr lang="en-US" sz="1200"/>
        </a:p>
      </dgm:t>
    </dgm:pt>
    <dgm:pt modelId="{EEEF4A54-5B00-4E01-A3CF-403161CCEB14}" type="sibTrans" cxnId="{17CE643A-8C8A-430C-86E1-5BD3BB0BDA04}">
      <dgm:prSet/>
      <dgm:spPr/>
      <dgm:t>
        <a:bodyPr/>
        <a:lstStyle/>
        <a:p>
          <a:endParaRPr lang="en-US" sz="1200"/>
        </a:p>
      </dgm:t>
    </dgm:pt>
    <dgm:pt modelId="{74F6E7BB-282B-407C-B304-F1E5761421C7}">
      <dgm:prSet phldrT="[Text]" custT="1"/>
      <dgm:spPr/>
      <dgm:t>
        <a:bodyPr/>
        <a:lstStyle/>
        <a:p>
          <a:r>
            <a:rPr lang="en-US" sz="1200" dirty="0" smtClean="0"/>
            <a:t>Unit is essentially a wrapper around for </a:t>
          </a:r>
          <a:r>
            <a:rPr lang="en-US" sz="1200" dirty="0" err="1" smtClean="0"/>
            <a:t>SoC</a:t>
          </a:r>
          <a:r>
            <a:rPr lang="en-US" sz="1200" dirty="0" smtClean="0"/>
            <a:t> usage</a:t>
          </a:r>
          <a:endParaRPr lang="en-US" sz="1200" dirty="0"/>
        </a:p>
      </dgm:t>
    </dgm:pt>
    <dgm:pt modelId="{945DE91A-CAB0-4912-ABC9-A7A54213E5CE}" type="parTrans" cxnId="{4303D614-1438-4238-B6E1-A94BC7B69F2B}">
      <dgm:prSet/>
      <dgm:spPr/>
      <dgm:t>
        <a:bodyPr/>
        <a:lstStyle/>
        <a:p>
          <a:endParaRPr lang="en-US" sz="1200"/>
        </a:p>
      </dgm:t>
    </dgm:pt>
    <dgm:pt modelId="{0F188B9D-13CE-4680-8D37-2D107D69D9B4}" type="sibTrans" cxnId="{4303D614-1438-4238-B6E1-A94BC7B69F2B}">
      <dgm:prSet/>
      <dgm:spPr/>
      <dgm:t>
        <a:bodyPr/>
        <a:lstStyle/>
        <a:p>
          <a:endParaRPr lang="en-US" sz="1200"/>
        </a:p>
      </dgm:t>
    </dgm:pt>
    <dgm:pt modelId="{278C53B0-D793-4A1E-8DCD-2A04023DFC14}">
      <dgm:prSet phldrT="[Text]" custT="1"/>
      <dgm:spPr/>
      <dgm:t>
        <a:bodyPr/>
        <a:lstStyle/>
        <a:p>
          <a:r>
            <a:rPr lang="en-US" sz="1200" dirty="0" smtClean="0"/>
            <a:t>Auto generation of merged partition UPFs for the implementation</a:t>
          </a:r>
          <a:endParaRPr lang="en-US" sz="1200" dirty="0"/>
        </a:p>
      </dgm:t>
    </dgm:pt>
    <dgm:pt modelId="{9A87A8CB-B1F8-48F3-96A3-EAE47791E0EC}" type="parTrans" cxnId="{F310D5D2-77CB-4A32-B6BA-76EFF2F0B015}">
      <dgm:prSet/>
      <dgm:spPr/>
      <dgm:t>
        <a:bodyPr/>
        <a:lstStyle/>
        <a:p>
          <a:endParaRPr lang="en-US" sz="1200"/>
        </a:p>
      </dgm:t>
    </dgm:pt>
    <dgm:pt modelId="{F476FBCB-818C-4F51-B017-28D59FE4F417}" type="sibTrans" cxnId="{F310D5D2-77CB-4A32-B6BA-76EFF2F0B015}">
      <dgm:prSet/>
      <dgm:spPr/>
      <dgm:t>
        <a:bodyPr/>
        <a:lstStyle/>
        <a:p>
          <a:endParaRPr lang="en-US" sz="1200"/>
        </a:p>
      </dgm:t>
    </dgm:pt>
    <dgm:pt modelId="{8AB742B8-F503-424C-8A7E-4A9EEB0DBA66}">
      <dgm:prSet phldrT="[Text]" custT="1"/>
      <dgm:spPr/>
      <dgm:t>
        <a:bodyPr/>
        <a:lstStyle/>
        <a:p>
          <a:r>
            <a:rPr lang="en-US" sz="1200" dirty="0" smtClean="0"/>
            <a:t>Hierarchical flow is mainly used for the functional verification flow</a:t>
          </a:r>
          <a:endParaRPr lang="en-US" sz="1200" dirty="0"/>
        </a:p>
      </dgm:t>
    </dgm:pt>
    <dgm:pt modelId="{935587C9-58B6-4B8D-B5A1-5B3262954531}" type="parTrans" cxnId="{B25699BE-F788-4B34-A082-3123FB8F2820}">
      <dgm:prSet/>
      <dgm:spPr/>
      <dgm:t>
        <a:bodyPr/>
        <a:lstStyle/>
        <a:p>
          <a:endParaRPr lang="en-US" sz="1200"/>
        </a:p>
      </dgm:t>
    </dgm:pt>
    <dgm:pt modelId="{B0F8C6DD-C52E-40B5-A043-DA35E72FE278}" type="sibTrans" cxnId="{B25699BE-F788-4B34-A082-3123FB8F2820}">
      <dgm:prSet/>
      <dgm:spPr/>
      <dgm:t>
        <a:bodyPr/>
        <a:lstStyle/>
        <a:p>
          <a:endParaRPr lang="en-US" sz="1200"/>
        </a:p>
      </dgm:t>
    </dgm:pt>
    <dgm:pt modelId="{2C166A51-BC12-4399-A927-D94854EBE1B3}">
      <dgm:prSet custT="1"/>
      <dgm:spPr/>
      <dgm:t>
        <a:bodyPr/>
        <a:lstStyle/>
        <a:p>
          <a:r>
            <a:rPr lang="en-US" sz="1200" dirty="0" smtClean="0"/>
            <a:t>SOC designs are verified with 2 different methodology because of the traditional flow limitation. Functional verification and emulation flow is build for </a:t>
          </a:r>
          <a:r>
            <a:rPr lang="en-US" sz="1200" dirty="0" err="1" smtClean="0"/>
            <a:t>SoC</a:t>
          </a:r>
          <a:r>
            <a:rPr lang="en-US" sz="1200" dirty="0" smtClean="0"/>
            <a:t> Level whereas Implementation Flow quality is being checked at partition level and </a:t>
          </a:r>
          <a:r>
            <a:rPr lang="en-US" sz="1200" dirty="0" err="1" smtClean="0"/>
            <a:t>SoC</a:t>
          </a:r>
          <a:r>
            <a:rPr lang="en-US" sz="1200" dirty="0" smtClean="0"/>
            <a:t> Level</a:t>
          </a:r>
          <a:endParaRPr lang="en-US" sz="1200" dirty="0"/>
        </a:p>
      </dgm:t>
    </dgm:pt>
    <dgm:pt modelId="{4247ABD4-13D8-47D3-9E05-941238EB9C16}" type="parTrans" cxnId="{4E93B635-28D1-4E59-86A0-792A9B98EAC4}">
      <dgm:prSet/>
      <dgm:spPr/>
      <dgm:t>
        <a:bodyPr/>
        <a:lstStyle/>
        <a:p>
          <a:endParaRPr lang="en-US" sz="1200"/>
        </a:p>
      </dgm:t>
    </dgm:pt>
    <dgm:pt modelId="{04440F73-6CFD-437D-9125-14BD4EAB17CE}" type="sibTrans" cxnId="{4E93B635-28D1-4E59-86A0-792A9B98EAC4}">
      <dgm:prSet/>
      <dgm:spPr/>
      <dgm:t>
        <a:bodyPr/>
        <a:lstStyle/>
        <a:p>
          <a:endParaRPr lang="en-US" sz="1200"/>
        </a:p>
      </dgm:t>
    </dgm:pt>
    <dgm:pt modelId="{EDD4C772-B3E8-480E-A38E-DDBDB2BF57B4}" type="pres">
      <dgm:prSet presAssocID="{319602B3-C30E-4AC4-B83E-A503496C2A14}" presName="linearFlow" presStyleCnt="0">
        <dgm:presLayoutVars>
          <dgm:dir/>
          <dgm:animLvl val="lvl"/>
          <dgm:resizeHandles val="exact"/>
        </dgm:presLayoutVars>
      </dgm:prSet>
      <dgm:spPr/>
      <dgm:t>
        <a:bodyPr/>
        <a:lstStyle/>
        <a:p>
          <a:endParaRPr lang="en-US"/>
        </a:p>
      </dgm:t>
    </dgm:pt>
    <dgm:pt modelId="{3E62A2B0-34E5-4B45-8094-8CF8D22D043E}" type="pres">
      <dgm:prSet presAssocID="{7579FAB0-0C4D-4CE1-B7FC-E47058859F52}" presName="composite" presStyleCnt="0"/>
      <dgm:spPr/>
    </dgm:pt>
    <dgm:pt modelId="{9F3A8C6D-80C0-4AE4-9134-A19D91B946F0}" type="pres">
      <dgm:prSet presAssocID="{7579FAB0-0C4D-4CE1-B7FC-E47058859F52}" presName="parTx" presStyleLbl="node1" presStyleIdx="0" presStyleCnt="4">
        <dgm:presLayoutVars>
          <dgm:chMax val="0"/>
          <dgm:chPref val="0"/>
          <dgm:bulletEnabled val="1"/>
        </dgm:presLayoutVars>
      </dgm:prSet>
      <dgm:spPr/>
      <dgm:t>
        <a:bodyPr/>
        <a:lstStyle/>
        <a:p>
          <a:endParaRPr lang="en-US"/>
        </a:p>
      </dgm:t>
    </dgm:pt>
    <dgm:pt modelId="{287C83C3-B9D8-495C-A3A7-186DC534F2F1}" type="pres">
      <dgm:prSet presAssocID="{7579FAB0-0C4D-4CE1-B7FC-E47058859F52}" presName="parSh" presStyleLbl="node1" presStyleIdx="0" presStyleCnt="4"/>
      <dgm:spPr/>
      <dgm:t>
        <a:bodyPr/>
        <a:lstStyle/>
        <a:p>
          <a:endParaRPr lang="en-US"/>
        </a:p>
      </dgm:t>
    </dgm:pt>
    <dgm:pt modelId="{755F5444-D321-485F-9102-CD008D1875C0}" type="pres">
      <dgm:prSet presAssocID="{7579FAB0-0C4D-4CE1-B7FC-E47058859F52}" presName="desTx" presStyleLbl="fgAcc1" presStyleIdx="0" presStyleCnt="4">
        <dgm:presLayoutVars>
          <dgm:bulletEnabled val="1"/>
        </dgm:presLayoutVars>
      </dgm:prSet>
      <dgm:spPr/>
      <dgm:t>
        <a:bodyPr/>
        <a:lstStyle/>
        <a:p>
          <a:endParaRPr lang="en-US"/>
        </a:p>
      </dgm:t>
    </dgm:pt>
    <dgm:pt modelId="{F61A7314-C51F-4906-9222-2C82012EFA8B}" type="pres">
      <dgm:prSet presAssocID="{4F2549D2-BCB8-4078-A530-F3FE9672C199}" presName="sibTrans" presStyleLbl="sibTrans2D1" presStyleIdx="0" presStyleCnt="3"/>
      <dgm:spPr/>
      <dgm:t>
        <a:bodyPr/>
        <a:lstStyle/>
        <a:p>
          <a:endParaRPr lang="en-US"/>
        </a:p>
      </dgm:t>
    </dgm:pt>
    <dgm:pt modelId="{9FFDE8AF-B60A-48AF-A4F1-88AFD8F99007}" type="pres">
      <dgm:prSet presAssocID="{4F2549D2-BCB8-4078-A530-F3FE9672C199}" presName="connTx" presStyleLbl="sibTrans2D1" presStyleIdx="0" presStyleCnt="3"/>
      <dgm:spPr/>
      <dgm:t>
        <a:bodyPr/>
        <a:lstStyle/>
        <a:p>
          <a:endParaRPr lang="en-US"/>
        </a:p>
      </dgm:t>
    </dgm:pt>
    <dgm:pt modelId="{34842CBB-8226-4D71-8530-E0F52539B842}" type="pres">
      <dgm:prSet presAssocID="{D362085B-12CC-473C-8085-5F459F266814}" presName="composite" presStyleCnt="0"/>
      <dgm:spPr/>
    </dgm:pt>
    <dgm:pt modelId="{D08EF253-16F7-420E-A186-E6586DF2BB21}" type="pres">
      <dgm:prSet presAssocID="{D362085B-12CC-473C-8085-5F459F266814}" presName="parTx" presStyleLbl="node1" presStyleIdx="0" presStyleCnt="4">
        <dgm:presLayoutVars>
          <dgm:chMax val="0"/>
          <dgm:chPref val="0"/>
          <dgm:bulletEnabled val="1"/>
        </dgm:presLayoutVars>
      </dgm:prSet>
      <dgm:spPr/>
      <dgm:t>
        <a:bodyPr/>
        <a:lstStyle/>
        <a:p>
          <a:endParaRPr lang="en-US"/>
        </a:p>
      </dgm:t>
    </dgm:pt>
    <dgm:pt modelId="{27C57DD1-E1E5-4B00-827E-FB7F2625E7FF}" type="pres">
      <dgm:prSet presAssocID="{D362085B-12CC-473C-8085-5F459F266814}" presName="parSh" presStyleLbl="node1" presStyleIdx="1" presStyleCnt="4"/>
      <dgm:spPr/>
      <dgm:t>
        <a:bodyPr/>
        <a:lstStyle/>
        <a:p>
          <a:endParaRPr lang="en-US"/>
        </a:p>
      </dgm:t>
    </dgm:pt>
    <dgm:pt modelId="{A2E6235D-4FA2-4252-B5C4-ED930158FC88}" type="pres">
      <dgm:prSet presAssocID="{D362085B-12CC-473C-8085-5F459F266814}" presName="desTx" presStyleLbl="fgAcc1" presStyleIdx="1" presStyleCnt="4">
        <dgm:presLayoutVars>
          <dgm:bulletEnabled val="1"/>
        </dgm:presLayoutVars>
      </dgm:prSet>
      <dgm:spPr/>
      <dgm:t>
        <a:bodyPr/>
        <a:lstStyle/>
        <a:p>
          <a:endParaRPr lang="en-US"/>
        </a:p>
      </dgm:t>
    </dgm:pt>
    <dgm:pt modelId="{5403E480-F64A-40F9-824E-A7ADD254186A}" type="pres">
      <dgm:prSet presAssocID="{6232EFB8-98E0-4EC3-AEFE-DC478F88AF22}" presName="sibTrans" presStyleLbl="sibTrans2D1" presStyleIdx="1" presStyleCnt="3"/>
      <dgm:spPr/>
      <dgm:t>
        <a:bodyPr/>
        <a:lstStyle/>
        <a:p>
          <a:endParaRPr lang="en-US"/>
        </a:p>
      </dgm:t>
    </dgm:pt>
    <dgm:pt modelId="{C1B68D4D-8008-4588-80D8-8D7E0B1EBEF8}" type="pres">
      <dgm:prSet presAssocID="{6232EFB8-98E0-4EC3-AEFE-DC478F88AF22}" presName="connTx" presStyleLbl="sibTrans2D1" presStyleIdx="1" presStyleCnt="3"/>
      <dgm:spPr/>
      <dgm:t>
        <a:bodyPr/>
        <a:lstStyle/>
        <a:p>
          <a:endParaRPr lang="en-US"/>
        </a:p>
      </dgm:t>
    </dgm:pt>
    <dgm:pt modelId="{C1C2C6A3-FAFD-4620-98C2-36B2A580ECD4}" type="pres">
      <dgm:prSet presAssocID="{0DE2CB9D-985E-4B78-8C11-1ECC4260A56D}" presName="composite" presStyleCnt="0"/>
      <dgm:spPr/>
    </dgm:pt>
    <dgm:pt modelId="{785E5968-A090-4BFA-B54C-044EA5BB8EBE}" type="pres">
      <dgm:prSet presAssocID="{0DE2CB9D-985E-4B78-8C11-1ECC4260A56D}" presName="parTx" presStyleLbl="node1" presStyleIdx="1" presStyleCnt="4">
        <dgm:presLayoutVars>
          <dgm:chMax val="0"/>
          <dgm:chPref val="0"/>
          <dgm:bulletEnabled val="1"/>
        </dgm:presLayoutVars>
      </dgm:prSet>
      <dgm:spPr/>
      <dgm:t>
        <a:bodyPr/>
        <a:lstStyle/>
        <a:p>
          <a:endParaRPr lang="en-US"/>
        </a:p>
      </dgm:t>
    </dgm:pt>
    <dgm:pt modelId="{A5C27941-801D-4875-8C0A-D8D75176B780}" type="pres">
      <dgm:prSet presAssocID="{0DE2CB9D-985E-4B78-8C11-1ECC4260A56D}" presName="parSh" presStyleLbl="node1" presStyleIdx="2" presStyleCnt="4"/>
      <dgm:spPr/>
      <dgm:t>
        <a:bodyPr/>
        <a:lstStyle/>
        <a:p>
          <a:endParaRPr lang="en-US"/>
        </a:p>
      </dgm:t>
    </dgm:pt>
    <dgm:pt modelId="{99552E37-68B3-46B2-8ED4-98720A8BAB65}" type="pres">
      <dgm:prSet presAssocID="{0DE2CB9D-985E-4B78-8C11-1ECC4260A56D}" presName="desTx" presStyleLbl="fgAcc1" presStyleIdx="2" presStyleCnt="4">
        <dgm:presLayoutVars>
          <dgm:bulletEnabled val="1"/>
        </dgm:presLayoutVars>
      </dgm:prSet>
      <dgm:spPr/>
      <dgm:t>
        <a:bodyPr/>
        <a:lstStyle/>
        <a:p>
          <a:endParaRPr lang="en-US"/>
        </a:p>
      </dgm:t>
    </dgm:pt>
    <dgm:pt modelId="{E57F19B6-806A-4EFF-8FA1-A7E25A8E1AD6}" type="pres">
      <dgm:prSet presAssocID="{DA0F9F91-7C44-4078-BE1D-5DEB6F17A33C}" presName="sibTrans" presStyleLbl="sibTrans2D1" presStyleIdx="2" presStyleCnt="3"/>
      <dgm:spPr/>
      <dgm:t>
        <a:bodyPr/>
        <a:lstStyle/>
        <a:p>
          <a:endParaRPr lang="en-US"/>
        </a:p>
      </dgm:t>
    </dgm:pt>
    <dgm:pt modelId="{33BC07DF-C524-467D-A7E3-20AC0AE74101}" type="pres">
      <dgm:prSet presAssocID="{DA0F9F91-7C44-4078-BE1D-5DEB6F17A33C}" presName="connTx" presStyleLbl="sibTrans2D1" presStyleIdx="2" presStyleCnt="3"/>
      <dgm:spPr/>
      <dgm:t>
        <a:bodyPr/>
        <a:lstStyle/>
        <a:p>
          <a:endParaRPr lang="en-US"/>
        </a:p>
      </dgm:t>
    </dgm:pt>
    <dgm:pt modelId="{2697BA3C-B1CF-4997-8867-8C6A923E503F}" type="pres">
      <dgm:prSet presAssocID="{638DB7B3-836D-4DAA-AAEF-54107F8909F5}" presName="composite" presStyleCnt="0"/>
      <dgm:spPr/>
    </dgm:pt>
    <dgm:pt modelId="{0D9B8682-23CB-411A-83B1-49FD591D4061}" type="pres">
      <dgm:prSet presAssocID="{638DB7B3-836D-4DAA-AAEF-54107F8909F5}" presName="parTx" presStyleLbl="node1" presStyleIdx="2" presStyleCnt="4">
        <dgm:presLayoutVars>
          <dgm:chMax val="0"/>
          <dgm:chPref val="0"/>
          <dgm:bulletEnabled val="1"/>
        </dgm:presLayoutVars>
      </dgm:prSet>
      <dgm:spPr/>
      <dgm:t>
        <a:bodyPr/>
        <a:lstStyle/>
        <a:p>
          <a:endParaRPr lang="en-US"/>
        </a:p>
      </dgm:t>
    </dgm:pt>
    <dgm:pt modelId="{924D8E4D-B960-4B1A-943E-39996756FD72}" type="pres">
      <dgm:prSet presAssocID="{638DB7B3-836D-4DAA-AAEF-54107F8909F5}" presName="parSh" presStyleLbl="node1" presStyleIdx="3" presStyleCnt="4"/>
      <dgm:spPr/>
      <dgm:t>
        <a:bodyPr/>
        <a:lstStyle/>
        <a:p>
          <a:endParaRPr lang="en-US"/>
        </a:p>
      </dgm:t>
    </dgm:pt>
    <dgm:pt modelId="{B7B1762D-906A-4E1A-B34D-B65F1EF43B91}" type="pres">
      <dgm:prSet presAssocID="{638DB7B3-836D-4DAA-AAEF-54107F8909F5}" presName="desTx" presStyleLbl="fgAcc1" presStyleIdx="3" presStyleCnt="4">
        <dgm:presLayoutVars>
          <dgm:bulletEnabled val="1"/>
        </dgm:presLayoutVars>
      </dgm:prSet>
      <dgm:spPr/>
      <dgm:t>
        <a:bodyPr/>
        <a:lstStyle/>
        <a:p>
          <a:endParaRPr lang="en-US"/>
        </a:p>
      </dgm:t>
    </dgm:pt>
  </dgm:ptLst>
  <dgm:cxnLst>
    <dgm:cxn modelId="{72306C69-683D-49BA-A5EC-C17851320D5D}" type="presOf" srcId="{0DE2CB9D-985E-4B78-8C11-1ECC4260A56D}" destId="{A5C27941-801D-4875-8C0A-D8D75176B780}" srcOrd="1" destOrd="0" presId="urn:microsoft.com/office/officeart/2005/8/layout/process3"/>
    <dgm:cxn modelId="{84CBAABF-A625-42E1-BC92-97DC5D9C6117}" srcId="{319602B3-C30E-4AC4-B83E-A503496C2A14}" destId="{7579FAB0-0C4D-4CE1-B7FC-E47058859F52}" srcOrd="0" destOrd="0" parTransId="{389C86FC-E063-4350-88DF-0A834CB5B61F}" sibTransId="{4F2549D2-BCB8-4078-A530-F3FE9672C199}"/>
    <dgm:cxn modelId="{C90C0750-6201-4A8B-8CC4-D2100B30F406}" type="presOf" srcId="{2C166A51-BC12-4399-A927-D94854EBE1B3}" destId="{B7B1762D-906A-4E1A-B34D-B65F1EF43B91}" srcOrd="0" destOrd="0" presId="urn:microsoft.com/office/officeart/2005/8/layout/process3"/>
    <dgm:cxn modelId="{B8E7C4A4-F20A-4298-91D4-E6893BE1AC18}" srcId="{319602B3-C30E-4AC4-B83E-A503496C2A14}" destId="{D362085B-12CC-473C-8085-5F459F266814}" srcOrd="1" destOrd="0" parTransId="{BD25EB87-7836-4401-946B-B20F10F39AA1}" sibTransId="{6232EFB8-98E0-4EC3-AEFE-DC478F88AF22}"/>
    <dgm:cxn modelId="{0A447B6F-9274-401C-B2B7-32F23B3BB4E1}" type="presOf" srcId="{638DB7B3-836D-4DAA-AAEF-54107F8909F5}" destId="{0D9B8682-23CB-411A-83B1-49FD591D4061}" srcOrd="0" destOrd="0" presId="urn:microsoft.com/office/officeart/2005/8/layout/process3"/>
    <dgm:cxn modelId="{F310D5D2-77CB-4A32-B6BA-76EFF2F0B015}" srcId="{0DE2CB9D-985E-4B78-8C11-1ECC4260A56D}" destId="{278C53B0-D793-4A1E-8DCD-2A04023DFC14}" srcOrd="1" destOrd="0" parTransId="{9A87A8CB-B1F8-48F3-96A3-EAE47791E0EC}" sibTransId="{F476FBCB-818C-4F51-B017-28D59FE4F417}"/>
    <dgm:cxn modelId="{1A2E0B60-0DAF-40C6-A1B5-CA0B0FBC3EF8}" srcId="{7579FAB0-0C4D-4CE1-B7FC-E47058859F52}" destId="{625B661A-6EB2-4380-85E3-B01C7700788D}" srcOrd="0" destOrd="0" parTransId="{97421641-55AA-49D4-95CD-32D4795556DA}" sibTransId="{CC0B08F5-15AF-4415-A848-6674E845114F}"/>
    <dgm:cxn modelId="{78A87B29-3DD7-4C31-BF8F-6BA2D3385081}" type="presOf" srcId="{8AB742B8-F503-424C-8A7E-4A9EEB0DBA66}" destId="{99552E37-68B3-46B2-8ED4-98720A8BAB65}" srcOrd="0" destOrd="2" presId="urn:microsoft.com/office/officeart/2005/8/layout/process3"/>
    <dgm:cxn modelId="{D9553750-573F-413E-BF72-A95C6FAEDA8C}" type="presOf" srcId="{4F2549D2-BCB8-4078-A530-F3FE9672C199}" destId="{9FFDE8AF-B60A-48AF-A4F1-88AFD8F99007}" srcOrd="1" destOrd="0" presId="urn:microsoft.com/office/officeart/2005/8/layout/process3"/>
    <dgm:cxn modelId="{B85A6094-B021-4688-B1BA-E390464A2AC7}" type="presOf" srcId="{D362085B-12CC-473C-8085-5F459F266814}" destId="{D08EF253-16F7-420E-A186-E6586DF2BB21}" srcOrd="0" destOrd="0" presId="urn:microsoft.com/office/officeart/2005/8/layout/process3"/>
    <dgm:cxn modelId="{836B282B-902E-4296-86AD-E2811CB16A64}" type="presOf" srcId="{0DE2CB9D-985E-4B78-8C11-1ECC4260A56D}" destId="{785E5968-A090-4BFA-B54C-044EA5BB8EBE}" srcOrd="0" destOrd="0" presId="urn:microsoft.com/office/officeart/2005/8/layout/process3"/>
    <dgm:cxn modelId="{B25699BE-F788-4B34-A082-3123FB8F2820}" srcId="{0DE2CB9D-985E-4B78-8C11-1ECC4260A56D}" destId="{8AB742B8-F503-424C-8A7E-4A9EEB0DBA66}" srcOrd="2" destOrd="0" parTransId="{935587C9-58B6-4B8D-B5A1-5B3262954531}" sibTransId="{B0F8C6DD-C52E-40B5-A043-DA35E72FE278}"/>
    <dgm:cxn modelId="{0A01CD90-5C99-4160-B16F-99128EFB066B}" srcId="{0DE2CB9D-985E-4B78-8C11-1ECC4260A56D}" destId="{5990C9FE-A4EB-4822-8463-01BFF2A279BC}" srcOrd="0" destOrd="0" parTransId="{6AE39185-998E-46B0-AEB2-034087D98379}" sibTransId="{9739C08B-4F25-4867-B2CF-129EB83A64D2}"/>
    <dgm:cxn modelId="{B9FD0337-C21F-4694-BAF3-6F43A6982722}" type="presOf" srcId="{7579FAB0-0C4D-4CE1-B7FC-E47058859F52}" destId="{287C83C3-B9D8-495C-A3A7-186DC534F2F1}" srcOrd="1" destOrd="0" presId="urn:microsoft.com/office/officeart/2005/8/layout/process3"/>
    <dgm:cxn modelId="{B4E92816-9845-41EE-B49A-D31014BBF885}" type="presOf" srcId="{7579FAB0-0C4D-4CE1-B7FC-E47058859F52}" destId="{9F3A8C6D-80C0-4AE4-9134-A19D91B946F0}" srcOrd="0" destOrd="0" presId="urn:microsoft.com/office/officeart/2005/8/layout/process3"/>
    <dgm:cxn modelId="{CEED1AAE-D596-41BD-8E4B-22FED5060D9E}" type="presOf" srcId="{DA0F9F91-7C44-4078-BE1D-5DEB6F17A33C}" destId="{E57F19B6-806A-4EFF-8FA1-A7E25A8E1AD6}" srcOrd="0" destOrd="0" presId="urn:microsoft.com/office/officeart/2005/8/layout/process3"/>
    <dgm:cxn modelId="{C174CA2B-CBF6-461C-B455-0F8165B8E634}" type="presOf" srcId="{319602B3-C30E-4AC4-B83E-A503496C2A14}" destId="{EDD4C772-B3E8-480E-A38E-DDBDB2BF57B4}" srcOrd="0" destOrd="0" presId="urn:microsoft.com/office/officeart/2005/8/layout/process3"/>
    <dgm:cxn modelId="{E5D24A7C-8D9A-4736-998C-35B440CE5300}" type="presOf" srcId="{4F2549D2-BCB8-4078-A530-F3FE9672C199}" destId="{F61A7314-C51F-4906-9222-2C82012EFA8B}" srcOrd="0" destOrd="0" presId="urn:microsoft.com/office/officeart/2005/8/layout/process3"/>
    <dgm:cxn modelId="{BEBDF661-D3F7-48DB-9051-2AAC82C30C3B}" type="presOf" srcId="{16214255-4D53-4784-B1EF-5297C5764C12}" destId="{755F5444-D321-485F-9102-CD008D1875C0}" srcOrd="0" destOrd="2" presId="urn:microsoft.com/office/officeart/2005/8/layout/process3"/>
    <dgm:cxn modelId="{712FA0A7-91AD-4CDF-8054-80FD36B8C931}" srcId="{319602B3-C30E-4AC4-B83E-A503496C2A14}" destId="{638DB7B3-836D-4DAA-AAEF-54107F8909F5}" srcOrd="3" destOrd="0" parTransId="{8DCDB78B-8AAC-46B2-BA70-D02756E9B9B1}" sibTransId="{7F41F97F-8D0C-4EAE-AEAC-92C86BA93E2A}"/>
    <dgm:cxn modelId="{BE29A38F-DC2F-4F21-876D-CF1931FA8583}" type="presOf" srcId="{638DB7B3-836D-4DAA-AAEF-54107F8909F5}" destId="{924D8E4D-B960-4B1A-943E-39996756FD72}" srcOrd="1" destOrd="0" presId="urn:microsoft.com/office/officeart/2005/8/layout/process3"/>
    <dgm:cxn modelId="{9EE0BE06-6ACE-4857-8653-4D6FBAED10CA}" type="presOf" srcId="{5990C9FE-A4EB-4822-8463-01BFF2A279BC}" destId="{99552E37-68B3-46B2-8ED4-98720A8BAB65}" srcOrd="0" destOrd="0" presId="urn:microsoft.com/office/officeart/2005/8/layout/process3"/>
    <dgm:cxn modelId="{62B41ECC-291E-48A3-A664-8406C7F20E46}" type="presOf" srcId="{D362085B-12CC-473C-8085-5F459F266814}" destId="{27C57DD1-E1E5-4B00-827E-FB7F2625E7FF}" srcOrd="1" destOrd="0" presId="urn:microsoft.com/office/officeart/2005/8/layout/process3"/>
    <dgm:cxn modelId="{AA9567E2-2EFC-4E16-BF6F-92FD399660CB}" type="presOf" srcId="{C413968F-69D6-4D03-AE6B-5C40A1F80C73}" destId="{755F5444-D321-485F-9102-CD008D1875C0}" srcOrd="0" destOrd="1" presId="urn:microsoft.com/office/officeart/2005/8/layout/process3"/>
    <dgm:cxn modelId="{4303D614-1438-4238-B6E1-A94BC7B69F2B}" srcId="{D362085B-12CC-473C-8085-5F459F266814}" destId="{74F6E7BB-282B-407C-B304-F1E5761421C7}" srcOrd="1" destOrd="0" parTransId="{945DE91A-CAB0-4912-ABC9-A7A54213E5CE}" sibTransId="{0F188B9D-13CE-4680-8D37-2D107D69D9B4}"/>
    <dgm:cxn modelId="{3C31A534-DB7E-44C9-BC59-470D8342EA72}" type="presOf" srcId="{74F6E7BB-282B-407C-B304-F1E5761421C7}" destId="{A2E6235D-4FA2-4252-B5C4-ED930158FC88}" srcOrd="0" destOrd="1" presId="urn:microsoft.com/office/officeart/2005/8/layout/process3"/>
    <dgm:cxn modelId="{CF969C3D-58A0-4B89-889A-127D72DC648D}" srcId="{7579FAB0-0C4D-4CE1-B7FC-E47058859F52}" destId="{C413968F-69D6-4D03-AE6B-5C40A1F80C73}" srcOrd="1" destOrd="0" parTransId="{1D020AE8-4A74-4521-8FE0-831A210E4AFE}" sibTransId="{0D06DE47-D9B9-4049-AF54-C677DD362603}"/>
    <dgm:cxn modelId="{527DBEF5-5D3D-4D6D-9DFD-313B08DEFD6A}" type="presOf" srcId="{87018FEE-7FB9-4D61-9AB7-B1D2C343BBE7}" destId="{A2E6235D-4FA2-4252-B5C4-ED930158FC88}" srcOrd="0" destOrd="0" presId="urn:microsoft.com/office/officeart/2005/8/layout/process3"/>
    <dgm:cxn modelId="{E9C23BFC-FB21-4ECC-BD44-F4C219433686}" type="presOf" srcId="{625B661A-6EB2-4380-85E3-B01C7700788D}" destId="{755F5444-D321-485F-9102-CD008D1875C0}" srcOrd="0" destOrd="0" presId="urn:microsoft.com/office/officeart/2005/8/layout/process3"/>
    <dgm:cxn modelId="{66536B0E-CF8A-4925-B5F6-DAE10CCC2E0A}" type="presOf" srcId="{278C53B0-D793-4A1E-8DCD-2A04023DFC14}" destId="{99552E37-68B3-46B2-8ED4-98720A8BAB65}" srcOrd="0" destOrd="1" presId="urn:microsoft.com/office/officeart/2005/8/layout/process3"/>
    <dgm:cxn modelId="{BF2B29E1-E077-4498-9FFA-FB03EBF3BFA4}" type="presOf" srcId="{DA0F9F91-7C44-4078-BE1D-5DEB6F17A33C}" destId="{33BC07DF-C524-467D-A7E3-20AC0AE74101}" srcOrd="1" destOrd="0" presId="urn:microsoft.com/office/officeart/2005/8/layout/process3"/>
    <dgm:cxn modelId="{6C34A715-6325-4EA4-B66D-A585CAA7D0E2}" srcId="{319602B3-C30E-4AC4-B83E-A503496C2A14}" destId="{0DE2CB9D-985E-4B78-8C11-1ECC4260A56D}" srcOrd="2" destOrd="0" parTransId="{82B46128-3EBE-41C5-ADE3-32FEB07C2254}" sibTransId="{DA0F9F91-7C44-4078-BE1D-5DEB6F17A33C}"/>
    <dgm:cxn modelId="{17CE643A-8C8A-430C-86E1-5BD3BB0BDA04}" srcId="{7579FAB0-0C4D-4CE1-B7FC-E47058859F52}" destId="{16214255-4D53-4784-B1EF-5297C5764C12}" srcOrd="2" destOrd="0" parTransId="{8641B136-B442-4312-8715-DC82558C2836}" sibTransId="{EEEF4A54-5B00-4E01-A3CF-403161CCEB14}"/>
    <dgm:cxn modelId="{4E93B635-28D1-4E59-86A0-792A9B98EAC4}" srcId="{638DB7B3-836D-4DAA-AAEF-54107F8909F5}" destId="{2C166A51-BC12-4399-A927-D94854EBE1B3}" srcOrd="0" destOrd="0" parTransId="{4247ABD4-13D8-47D3-9E05-941238EB9C16}" sibTransId="{04440F73-6CFD-437D-9125-14BD4EAB17CE}"/>
    <dgm:cxn modelId="{51373D69-C2D6-4C77-9196-7E8AF6D60775}" srcId="{D362085B-12CC-473C-8085-5F459F266814}" destId="{87018FEE-7FB9-4D61-9AB7-B1D2C343BBE7}" srcOrd="0" destOrd="0" parTransId="{4962C324-F145-4C18-B49F-045966E03016}" sibTransId="{AB3BC561-CEED-4517-A06E-68D130146140}"/>
    <dgm:cxn modelId="{07A9EE8B-6430-45C9-AA06-073D5FAC368A}" type="presOf" srcId="{6232EFB8-98E0-4EC3-AEFE-DC478F88AF22}" destId="{5403E480-F64A-40F9-824E-A7ADD254186A}" srcOrd="0" destOrd="0" presId="urn:microsoft.com/office/officeart/2005/8/layout/process3"/>
    <dgm:cxn modelId="{2205D6AA-A36F-462E-8A7D-078A91E57856}" type="presOf" srcId="{6232EFB8-98E0-4EC3-AEFE-DC478F88AF22}" destId="{C1B68D4D-8008-4588-80D8-8D7E0B1EBEF8}" srcOrd="1" destOrd="0" presId="urn:microsoft.com/office/officeart/2005/8/layout/process3"/>
    <dgm:cxn modelId="{D7B90783-17AD-44EF-9FC1-47A9859CF4E4}" type="presParOf" srcId="{EDD4C772-B3E8-480E-A38E-DDBDB2BF57B4}" destId="{3E62A2B0-34E5-4B45-8094-8CF8D22D043E}" srcOrd="0" destOrd="0" presId="urn:microsoft.com/office/officeart/2005/8/layout/process3"/>
    <dgm:cxn modelId="{69B3EFF0-854B-4AC6-9FE2-7210EB3AA4AC}" type="presParOf" srcId="{3E62A2B0-34E5-4B45-8094-8CF8D22D043E}" destId="{9F3A8C6D-80C0-4AE4-9134-A19D91B946F0}" srcOrd="0" destOrd="0" presId="urn:microsoft.com/office/officeart/2005/8/layout/process3"/>
    <dgm:cxn modelId="{F3538811-7AED-472D-84BC-C12D4A89D0CD}" type="presParOf" srcId="{3E62A2B0-34E5-4B45-8094-8CF8D22D043E}" destId="{287C83C3-B9D8-495C-A3A7-186DC534F2F1}" srcOrd="1" destOrd="0" presId="urn:microsoft.com/office/officeart/2005/8/layout/process3"/>
    <dgm:cxn modelId="{A2BA7E14-6568-4CF7-8A7C-65AB447ADCC0}" type="presParOf" srcId="{3E62A2B0-34E5-4B45-8094-8CF8D22D043E}" destId="{755F5444-D321-485F-9102-CD008D1875C0}" srcOrd="2" destOrd="0" presId="urn:microsoft.com/office/officeart/2005/8/layout/process3"/>
    <dgm:cxn modelId="{873DF438-60BC-4541-AD69-C31DAB3509FB}" type="presParOf" srcId="{EDD4C772-B3E8-480E-A38E-DDBDB2BF57B4}" destId="{F61A7314-C51F-4906-9222-2C82012EFA8B}" srcOrd="1" destOrd="0" presId="urn:microsoft.com/office/officeart/2005/8/layout/process3"/>
    <dgm:cxn modelId="{3D0AAC2A-EA35-44CD-A915-0C4D50C3EF46}" type="presParOf" srcId="{F61A7314-C51F-4906-9222-2C82012EFA8B}" destId="{9FFDE8AF-B60A-48AF-A4F1-88AFD8F99007}" srcOrd="0" destOrd="0" presId="urn:microsoft.com/office/officeart/2005/8/layout/process3"/>
    <dgm:cxn modelId="{5FDE05D4-AE8D-48A8-AC07-84DAB548B9E7}" type="presParOf" srcId="{EDD4C772-B3E8-480E-A38E-DDBDB2BF57B4}" destId="{34842CBB-8226-4D71-8530-E0F52539B842}" srcOrd="2" destOrd="0" presId="urn:microsoft.com/office/officeart/2005/8/layout/process3"/>
    <dgm:cxn modelId="{CDE0DDC0-6226-4251-8F33-491031A58296}" type="presParOf" srcId="{34842CBB-8226-4D71-8530-E0F52539B842}" destId="{D08EF253-16F7-420E-A186-E6586DF2BB21}" srcOrd="0" destOrd="0" presId="urn:microsoft.com/office/officeart/2005/8/layout/process3"/>
    <dgm:cxn modelId="{81A64B31-C3C7-4956-B1F0-D7D3E593B1B1}" type="presParOf" srcId="{34842CBB-8226-4D71-8530-E0F52539B842}" destId="{27C57DD1-E1E5-4B00-827E-FB7F2625E7FF}" srcOrd="1" destOrd="0" presId="urn:microsoft.com/office/officeart/2005/8/layout/process3"/>
    <dgm:cxn modelId="{4AE58E09-0A95-4735-AD40-FA7DF214D5C2}" type="presParOf" srcId="{34842CBB-8226-4D71-8530-E0F52539B842}" destId="{A2E6235D-4FA2-4252-B5C4-ED930158FC88}" srcOrd="2" destOrd="0" presId="urn:microsoft.com/office/officeart/2005/8/layout/process3"/>
    <dgm:cxn modelId="{A01AD1FF-525E-44C6-B440-32C922A1CD7F}" type="presParOf" srcId="{EDD4C772-B3E8-480E-A38E-DDBDB2BF57B4}" destId="{5403E480-F64A-40F9-824E-A7ADD254186A}" srcOrd="3" destOrd="0" presId="urn:microsoft.com/office/officeart/2005/8/layout/process3"/>
    <dgm:cxn modelId="{7B2A5A57-CB0A-4DAF-80B6-5798CE27D5D9}" type="presParOf" srcId="{5403E480-F64A-40F9-824E-A7ADD254186A}" destId="{C1B68D4D-8008-4588-80D8-8D7E0B1EBEF8}" srcOrd="0" destOrd="0" presId="urn:microsoft.com/office/officeart/2005/8/layout/process3"/>
    <dgm:cxn modelId="{FB9128F6-BFD2-41A4-A8D2-9337EDB3AA1E}" type="presParOf" srcId="{EDD4C772-B3E8-480E-A38E-DDBDB2BF57B4}" destId="{C1C2C6A3-FAFD-4620-98C2-36B2A580ECD4}" srcOrd="4" destOrd="0" presId="urn:microsoft.com/office/officeart/2005/8/layout/process3"/>
    <dgm:cxn modelId="{17245DF8-510C-47DE-A53B-7811A089894E}" type="presParOf" srcId="{C1C2C6A3-FAFD-4620-98C2-36B2A580ECD4}" destId="{785E5968-A090-4BFA-B54C-044EA5BB8EBE}" srcOrd="0" destOrd="0" presId="urn:microsoft.com/office/officeart/2005/8/layout/process3"/>
    <dgm:cxn modelId="{EC1C5A61-7B38-42C4-9505-4ADF736FFF15}" type="presParOf" srcId="{C1C2C6A3-FAFD-4620-98C2-36B2A580ECD4}" destId="{A5C27941-801D-4875-8C0A-D8D75176B780}" srcOrd="1" destOrd="0" presId="urn:microsoft.com/office/officeart/2005/8/layout/process3"/>
    <dgm:cxn modelId="{52107F3D-94CD-4F32-92FE-77A2387EE12E}" type="presParOf" srcId="{C1C2C6A3-FAFD-4620-98C2-36B2A580ECD4}" destId="{99552E37-68B3-46B2-8ED4-98720A8BAB65}" srcOrd="2" destOrd="0" presId="urn:microsoft.com/office/officeart/2005/8/layout/process3"/>
    <dgm:cxn modelId="{7FF130DA-B2F7-400E-ACD2-47DF47C3FC25}" type="presParOf" srcId="{EDD4C772-B3E8-480E-A38E-DDBDB2BF57B4}" destId="{E57F19B6-806A-4EFF-8FA1-A7E25A8E1AD6}" srcOrd="5" destOrd="0" presId="urn:microsoft.com/office/officeart/2005/8/layout/process3"/>
    <dgm:cxn modelId="{7E2B34B8-7199-48F3-9851-6394E3FB37CD}" type="presParOf" srcId="{E57F19B6-806A-4EFF-8FA1-A7E25A8E1AD6}" destId="{33BC07DF-C524-467D-A7E3-20AC0AE74101}" srcOrd="0" destOrd="0" presId="urn:microsoft.com/office/officeart/2005/8/layout/process3"/>
    <dgm:cxn modelId="{510C3F5F-9D95-4472-9617-41ECA5F02DA5}" type="presParOf" srcId="{EDD4C772-B3E8-480E-A38E-DDBDB2BF57B4}" destId="{2697BA3C-B1CF-4997-8867-8C6A923E503F}" srcOrd="6" destOrd="0" presId="urn:microsoft.com/office/officeart/2005/8/layout/process3"/>
    <dgm:cxn modelId="{7E34B53F-19A6-4284-8E21-681DE0580880}" type="presParOf" srcId="{2697BA3C-B1CF-4997-8867-8C6A923E503F}" destId="{0D9B8682-23CB-411A-83B1-49FD591D4061}" srcOrd="0" destOrd="0" presId="urn:microsoft.com/office/officeart/2005/8/layout/process3"/>
    <dgm:cxn modelId="{FE22A9AD-3507-4587-904F-2E1AC92AC766}" type="presParOf" srcId="{2697BA3C-B1CF-4997-8867-8C6A923E503F}" destId="{924D8E4D-B960-4B1A-943E-39996756FD72}" srcOrd="1" destOrd="0" presId="urn:microsoft.com/office/officeart/2005/8/layout/process3"/>
    <dgm:cxn modelId="{424A8903-7EE6-4430-8F25-5C44819F2857}" type="presParOf" srcId="{2697BA3C-B1CF-4997-8867-8C6A923E503F}" destId="{B7B1762D-906A-4E1A-B34D-B65F1EF43B91}"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9D4B00-CEFC-4577-B2BA-C42FFEEA0103}">
      <dsp:nvSpPr>
        <dsp:cNvPr id="0" name=""/>
        <dsp:cNvSpPr/>
      </dsp:nvSpPr>
      <dsp:spPr>
        <a:xfrm>
          <a:off x="0" y="0"/>
          <a:ext cx="7162800" cy="202311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23A3B3-5637-46CD-8AD7-1ED91122276E}">
      <dsp:nvSpPr>
        <dsp:cNvPr id="0" name=""/>
        <dsp:cNvSpPr/>
      </dsp:nvSpPr>
      <dsp:spPr>
        <a:xfrm>
          <a:off x="217185" y="269748"/>
          <a:ext cx="1246005" cy="1483614"/>
        </a:xfrm>
        <a:prstGeom prst="roundRect">
          <a:avLst>
            <a:gd name="adj" fmla="val 1000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04C165EA-2413-4705-831D-1707E201243D}">
      <dsp:nvSpPr>
        <dsp:cNvPr id="0" name=""/>
        <dsp:cNvSpPr/>
      </dsp:nvSpPr>
      <dsp:spPr>
        <a:xfrm rot="10800000">
          <a:off x="217185" y="2023109"/>
          <a:ext cx="1246005" cy="2472690"/>
        </a:xfrm>
        <a:prstGeom prst="round2SameRect">
          <a:avLst>
            <a:gd name="adj1" fmla="val 10500"/>
            <a:gd name="adj2" fmla="val 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kern="1200" dirty="0" smtClean="0"/>
            <a:t>Top level domain definition</a:t>
          </a:r>
        </a:p>
        <a:p>
          <a:pPr lvl="0" algn="ctr" defTabSz="488950">
            <a:lnSpc>
              <a:spcPct val="90000"/>
            </a:lnSpc>
            <a:spcBef>
              <a:spcPct val="0"/>
            </a:spcBef>
            <a:spcAft>
              <a:spcPct val="35000"/>
            </a:spcAft>
          </a:pPr>
          <a:r>
            <a:rPr lang="en-US" sz="1100" kern="1200" dirty="0" smtClean="0"/>
            <a:t>Supply Interfaces (creating supply sets, ports, nets)</a:t>
          </a:r>
        </a:p>
        <a:p>
          <a:pPr lvl="0" algn="ctr" defTabSz="488950">
            <a:lnSpc>
              <a:spcPct val="90000"/>
            </a:lnSpc>
            <a:spcBef>
              <a:spcPct val="0"/>
            </a:spcBef>
            <a:spcAft>
              <a:spcPct val="35000"/>
            </a:spcAft>
          </a:pPr>
          <a:r>
            <a:rPr lang="en-US" sz="1100" kern="1200" dirty="0" smtClean="0"/>
            <a:t>Connecting Supplies</a:t>
          </a:r>
        </a:p>
        <a:p>
          <a:pPr lvl="0" algn="ctr" defTabSz="488950">
            <a:lnSpc>
              <a:spcPct val="90000"/>
            </a:lnSpc>
            <a:spcBef>
              <a:spcPct val="0"/>
            </a:spcBef>
            <a:spcAft>
              <a:spcPct val="35000"/>
            </a:spcAft>
          </a:pPr>
          <a:endParaRPr lang="en-US" sz="1100" kern="1200" dirty="0" smtClean="0"/>
        </a:p>
        <a:p>
          <a:pPr lvl="0" algn="ctr" defTabSz="488950">
            <a:lnSpc>
              <a:spcPct val="90000"/>
            </a:lnSpc>
            <a:spcBef>
              <a:spcPct val="0"/>
            </a:spcBef>
            <a:spcAft>
              <a:spcPct val="35000"/>
            </a:spcAft>
          </a:pPr>
          <a:endParaRPr lang="en-US" sz="1100" kern="1200" dirty="0" smtClean="0"/>
        </a:p>
        <a:p>
          <a:pPr lvl="0" algn="ctr" defTabSz="488950">
            <a:lnSpc>
              <a:spcPct val="90000"/>
            </a:lnSpc>
            <a:spcBef>
              <a:spcPct val="0"/>
            </a:spcBef>
            <a:spcAft>
              <a:spcPct val="35000"/>
            </a:spcAft>
          </a:pPr>
          <a:endParaRPr lang="en-US" sz="1100" kern="1200" dirty="0"/>
        </a:p>
      </dsp:txBody>
      <dsp:txXfrm rot="10800000">
        <a:off x="255504" y="2023109"/>
        <a:ext cx="1169367" cy="2434371"/>
      </dsp:txXfrm>
    </dsp:sp>
    <dsp:sp modelId="{118F14A9-944C-43A8-98BA-08CD8BEB5D48}">
      <dsp:nvSpPr>
        <dsp:cNvPr id="0" name=""/>
        <dsp:cNvSpPr/>
      </dsp:nvSpPr>
      <dsp:spPr>
        <a:xfrm>
          <a:off x="1591728" y="304798"/>
          <a:ext cx="1246005" cy="1413513"/>
        </a:xfrm>
        <a:prstGeom prst="roundRect">
          <a:avLst>
            <a:gd name="adj" fmla="val 1000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77E79564-5986-4CD3-B4AD-6E55D108BEA2}">
      <dsp:nvSpPr>
        <dsp:cNvPr id="0" name=""/>
        <dsp:cNvSpPr/>
      </dsp:nvSpPr>
      <dsp:spPr>
        <a:xfrm rot="10800000">
          <a:off x="1587791" y="2023109"/>
          <a:ext cx="1246005" cy="2472690"/>
        </a:xfrm>
        <a:prstGeom prst="round2SameRect">
          <a:avLst>
            <a:gd name="adj1" fmla="val 10500"/>
            <a:gd name="adj2" fmla="val 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kern="1200" dirty="0" smtClean="0"/>
            <a:t>Load and integrate sub-components of Units or IPs</a:t>
          </a:r>
        </a:p>
        <a:p>
          <a:pPr lvl="0" algn="ctr" defTabSz="488950">
            <a:lnSpc>
              <a:spcPct val="90000"/>
            </a:lnSpc>
            <a:spcBef>
              <a:spcPct val="0"/>
            </a:spcBef>
            <a:spcAft>
              <a:spcPct val="35000"/>
            </a:spcAft>
          </a:pPr>
          <a:r>
            <a:rPr lang="en-US" sz="1100" kern="1200" dirty="0" smtClean="0"/>
            <a:t>Load the power intent bodies of sub-systems or partitions</a:t>
          </a:r>
          <a:endParaRPr lang="en-US" sz="1100" kern="1200" dirty="0"/>
        </a:p>
      </dsp:txBody>
      <dsp:txXfrm rot="10800000">
        <a:off x="1626110" y="2023109"/>
        <a:ext cx="1169367" cy="2434371"/>
      </dsp:txXfrm>
    </dsp:sp>
    <dsp:sp modelId="{2630D708-A14A-4FBD-877A-98426BE61F50}">
      <dsp:nvSpPr>
        <dsp:cNvPr id="0" name=""/>
        <dsp:cNvSpPr/>
      </dsp:nvSpPr>
      <dsp:spPr>
        <a:xfrm>
          <a:off x="2958397" y="269748"/>
          <a:ext cx="1246005" cy="1483614"/>
        </a:xfrm>
        <a:prstGeom prst="roundRect">
          <a:avLst>
            <a:gd name="adj" fmla="val 1000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F1B43693-A71D-4A25-B355-E61C24C7CC32}">
      <dsp:nvSpPr>
        <dsp:cNvPr id="0" name=""/>
        <dsp:cNvSpPr/>
      </dsp:nvSpPr>
      <dsp:spPr>
        <a:xfrm rot="10800000">
          <a:off x="2958397" y="2023109"/>
          <a:ext cx="1246005" cy="2472690"/>
        </a:xfrm>
        <a:prstGeom prst="round2SameRect">
          <a:avLst>
            <a:gd name="adj1" fmla="val 10500"/>
            <a:gd name="adj2" fmla="val 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kern="1200" dirty="0" smtClean="0"/>
            <a:t>Defining the level shifter strategies, isolation strategies &amp; retention control strategies</a:t>
          </a:r>
          <a:endParaRPr lang="en-US" sz="1100" kern="1200" dirty="0"/>
        </a:p>
      </dsp:txBody>
      <dsp:txXfrm rot="10800000">
        <a:off x="2996716" y="2023109"/>
        <a:ext cx="1169367" cy="2434371"/>
      </dsp:txXfrm>
    </dsp:sp>
    <dsp:sp modelId="{6DBEBDA1-A54C-4941-8EE6-56C2809FC481}">
      <dsp:nvSpPr>
        <dsp:cNvPr id="0" name=""/>
        <dsp:cNvSpPr/>
      </dsp:nvSpPr>
      <dsp:spPr>
        <a:xfrm>
          <a:off x="4329003" y="269748"/>
          <a:ext cx="1246005" cy="1483614"/>
        </a:xfrm>
        <a:prstGeom prst="roundRect">
          <a:avLst>
            <a:gd name="adj" fmla="val 1000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0685D874-0580-4500-A38A-FC419406FF7C}">
      <dsp:nvSpPr>
        <dsp:cNvPr id="0" name=""/>
        <dsp:cNvSpPr/>
      </dsp:nvSpPr>
      <dsp:spPr>
        <a:xfrm rot="10800000">
          <a:off x="4329003" y="2023109"/>
          <a:ext cx="1246005" cy="2472690"/>
        </a:xfrm>
        <a:prstGeom prst="round2SameRect">
          <a:avLst>
            <a:gd name="adj1" fmla="val 10500"/>
            <a:gd name="adj2" fmla="val 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kern="1200" dirty="0" smtClean="0"/>
            <a:t>Defining the set related supply nets for ports and pins if it differs from the default</a:t>
          </a:r>
          <a:endParaRPr lang="en-US" sz="1100" kern="1200" dirty="0"/>
        </a:p>
      </dsp:txBody>
      <dsp:txXfrm rot="10800000">
        <a:off x="4367322" y="2023109"/>
        <a:ext cx="1169367" cy="2434371"/>
      </dsp:txXfrm>
    </dsp:sp>
    <dsp:sp modelId="{44BD4F02-F815-49D1-BC11-3A075D9F9402}">
      <dsp:nvSpPr>
        <dsp:cNvPr id="0" name=""/>
        <dsp:cNvSpPr/>
      </dsp:nvSpPr>
      <dsp:spPr>
        <a:xfrm>
          <a:off x="5699609" y="304798"/>
          <a:ext cx="1246005" cy="1413513"/>
        </a:xfrm>
        <a:prstGeom prst="roundRect">
          <a:avLst>
            <a:gd name="adj" fmla="val 1000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90CBF6FF-EDAE-4A7D-92C2-9EBB473EC0A9}">
      <dsp:nvSpPr>
        <dsp:cNvPr id="0" name=""/>
        <dsp:cNvSpPr/>
      </dsp:nvSpPr>
      <dsp:spPr>
        <a:xfrm rot="10800000">
          <a:off x="5699609" y="2023109"/>
          <a:ext cx="1246005" cy="2472690"/>
        </a:xfrm>
        <a:prstGeom prst="round2SameRect">
          <a:avLst>
            <a:gd name="adj1" fmla="val 10500"/>
            <a:gd name="adj2" fmla="val 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8232" tIns="78232" rIns="78232" bIns="78232" numCol="1" spcCol="1270" anchor="t" anchorCtr="0">
          <a:noAutofit/>
        </a:bodyPr>
        <a:lstStyle/>
        <a:p>
          <a:pPr lvl="0" algn="ctr" defTabSz="488950">
            <a:lnSpc>
              <a:spcPct val="90000"/>
            </a:lnSpc>
            <a:spcBef>
              <a:spcPct val="0"/>
            </a:spcBef>
            <a:spcAft>
              <a:spcPct val="35000"/>
            </a:spcAft>
          </a:pPr>
          <a:r>
            <a:rPr lang="en-US" sz="1100" kern="1200" dirty="0" smtClean="0"/>
            <a:t>The PST describes all the valid combinations of voltage states that can exist in the design</a:t>
          </a:r>
          <a:endParaRPr lang="en-US" sz="1100" kern="1200" dirty="0"/>
        </a:p>
      </dsp:txBody>
      <dsp:txXfrm rot="10800000">
        <a:off x="5737928" y="2023109"/>
        <a:ext cx="1169367" cy="2434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61CA03-B7AE-493A-90C2-386157FC5B7C}">
      <dsp:nvSpPr>
        <dsp:cNvPr id="0" name=""/>
        <dsp:cNvSpPr/>
      </dsp:nvSpPr>
      <dsp:spPr>
        <a:xfrm rot="5400000">
          <a:off x="-278963" y="280966"/>
          <a:ext cx="1561999" cy="1004072"/>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Static Checker</a:t>
          </a:r>
          <a:endParaRPr lang="en-US" sz="1600" kern="1200" dirty="0"/>
        </a:p>
      </dsp:txBody>
      <dsp:txXfrm rot="-5400000">
        <a:off x="1" y="504038"/>
        <a:ext cx="1004072" cy="557927"/>
      </dsp:txXfrm>
    </dsp:sp>
    <dsp:sp modelId="{DC9EF507-C426-4230-8B92-975FE469C7D8}">
      <dsp:nvSpPr>
        <dsp:cNvPr id="0" name=""/>
        <dsp:cNvSpPr/>
      </dsp:nvSpPr>
      <dsp:spPr>
        <a:xfrm rot="5400000">
          <a:off x="1227145" y="-221070"/>
          <a:ext cx="1059963" cy="1506109"/>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Spyglass Low Power</a:t>
          </a:r>
          <a:endParaRPr lang="en-US" sz="1900" kern="1200" dirty="0"/>
        </a:p>
      </dsp:txBody>
      <dsp:txXfrm rot="-5400000">
        <a:off x="1004073" y="53745"/>
        <a:ext cx="1454366" cy="956477"/>
      </dsp:txXfrm>
    </dsp:sp>
    <dsp:sp modelId="{18210BD8-4B79-494F-9B2D-7EDB0C34FE45}">
      <dsp:nvSpPr>
        <dsp:cNvPr id="0" name=""/>
        <dsp:cNvSpPr/>
      </dsp:nvSpPr>
      <dsp:spPr>
        <a:xfrm rot="5400000">
          <a:off x="-278963" y="1565186"/>
          <a:ext cx="1561999" cy="1004072"/>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Functional Verification</a:t>
          </a:r>
          <a:endParaRPr lang="en-US" sz="1600" kern="1200" dirty="0"/>
        </a:p>
      </dsp:txBody>
      <dsp:txXfrm rot="-5400000">
        <a:off x="1" y="1788258"/>
        <a:ext cx="1004072" cy="557927"/>
      </dsp:txXfrm>
    </dsp:sp>
    <dsp:sp modelId="{325941DE-1471-4E78-AA3F-1D28369325DC}">
      <dsp:nvSpPr>
        <dsp:cNvPr id="0" name=""/>
        <dsp:cNvSpPr/>
      </dsp:nvSpPr>
      <dsp:spPr>
        <a:xfrm rot="5400000">
          <a:off x="1227145" y="1063150"/>
          <a:ext cx="1059963" cy="1506109"/>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VCS Native Low Power</a:t>
          </a:r>
          <a:endParaRPr lang="en-US" sz="1900" kern="1200" dirty="0"/>
        </a:p>
      </dsp:txBody>
      <dsp:txXfrm rot="-5400000">
        <a:off x="1004073" y="1337966"/>
        <a:ext cx="1454366" cy="956477"/>
      </dsp:txXfrm>
    </dsp:sp>
    <dsp:sp modelId="{244322C4-675D-4CC1-8076-45D685B39EBC}">
      <dsp:nvSpPr>
        <dsp:cNvPr id="0" name=""/>
        <dsp:cNvSpPr/>
      </dsp:nvSpPr>
      <dsp:spPr>
        <a:xfrm rot="5400000">
          <a:off x="-278963" y="2849407"/>
          <a:ext cx="1561999" cy="1004072"/>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Emulation</a:t>
          </a:r>
          <a:endParaRPr lang="en-US" sz="1600" kern="1200" dirty="0"/>
        </a:p>
      </dsp:txBody>
      <dsp:txXfrm rot="-5400000">
        <a:off x="1" y="3072479"/>
        <a:ext cx="1004072" cy="557927"/>
      </dsp:txXfrm>
    </dsp:sp>
    <dsp:sp modelId="{D70D819D-2F7E-4354-9531-A8F9E8742433}">
      <dsp:nvSpPr>
        <dsp:cNvPr id="0" name=""/>
        <dsp:cNvSpPr/>
      </dsp:nvSpPr>
      <dsp:spPr>
        <a:xfrm rot="5400000">
          <a:off x="1227145" y="2347370"/>
          <a:ext cx="1059963" cy="1506109"/>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ZEBU</a:t>
          </a:r>
          <a:endParaRPr lang="en-US" sz="1900" kern="1200" dirty="0"/>
        </a:p>
      </dsp:txBody>
      <dsp:txXfrm rot="-5400000">
        <a:off x="1004073" y="2622186"/>
        <a:ext cx="1454366" cy="956477"/>
      </dsp:txXfrm>
    </dsp:sp>
    <dsp:sp modelId="{081C7838-45B3-4669-97DA-63924E01B07E}">
      <dsp:nvSpPr>
        <dsp:cNvPr id="0" name=""/>
        <dsp:cNvSpPr/>
      </dsp:nvSpPr>
      <dsp:spPr>
        <a:xfrm rot="5400000">
          <a:off x="-278963" y="4133627"/>
          <a:ext cx="1561999" cy="100407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Synthesis</a:t>
          </a:r>
          <a:endParaRPr lang="en-US" sz="1600" kern="1200" dirty="0"/>
        </a:p>
      </dsp:txBody>
      <dsp:txXfrm rot="-5400000">
        <a:off x="1" y="4356699"/>
        <a:ext cx="1004072" cy="557927"/>
      </dsp:txXfrm>
    </dsp:sp>
    <dsp:sp modelId="{152BFC1A-B2D8-4EAE-B66D-7C42BEE4D7EF}">
      <dsp:nvSpPr>
        <dsp:cNvPr id="0" name=""/>
        <dsp:cNvSpPr/>
      </dsp:nvSpPr>
      <dsp:spPr>
        <a:xfrm rot="5400000">
          <a:off x="1227145" y="3631591"/>
          <a:ext cx="1059963" cy="150610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Design Compiler</a:t>
          </a:r>
          <a:endParaRPr lang="en-US" sz="1900" kern="1200" dirty="0"/>
        </a:p>
        <a:p>
          <a:pPr marL="171450" lvl="1" indent="-171450" algn="l" defTabSz="844550">
            <a:lnSpc>
              <a:spcPct val="90000"/>
            </a:lnSpc>
            <a:spcBef>
              <a:spcPct val="0"/>
            </a:spcBef>
            <a:spcAft>
              <a:spcPct val="15000"/>
            </a:spcAft>
            <a:buChar char="••"/>
          </a:pPr>
          <a:r>
            <a:rPr lang="en-US" sz="1900" kern="1200" dirty="0" smtClean="0"/>
            <a:t>ICC2</a:t>
          </a:r>
          <a:endParaRPr lang="en-US" sz="1900" kern="1200" dirty="0"/>
        </a:p>
      </dsp:txBody>
      <dsp:txXfrm rot="-5400000">
        <a:off x="1004073" y="3906407"/>
        <a:ext cx="1454366" cy="9564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C83C3-B9D8-495C-A3A7-186DC534F2F1}">
      <dsp:nvSpPr>
        <dsp:cNvPr id="0" name=""/>
        <dsp:cNvSpPr/>
      </dsp:nvSpPr>
      <dsp:spPr>
        <a:xfrm>
          <a:off x="1449" y="24591"/>
          <a:ext cx="1821040" cy="2160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en-US" sz="1200" kern="1200" dirty="0" smtClean="0"/>
            <a:t>IP Level</a:t>
          </a:r>
        </a:p>
        <a:p>
          <a:pPr lvl="0" algn="l" defTabSz="533400">
            <a:lnSpc>
              <a:spcPct val="90000"/>
            </a:lnSpc>
            <a:spcBef>
              <a:spcPct val="0"/>
            </a:spcBef>
            <a:spcAft>
              <a:spcPct val="35000"/>
            </a:spcAft>
          </a:pPr>
          <a:r>
            <a:rPr lang="en-US" sz="1200" kern="1200" dirty="0" smtClean="0"/>
            <a:t> (UPFs, Libs)</a:t>
          </a:r>
          <a:endParaRPr lang="en-US" sz="1200" kern="1200" dirty="0"/>
        </a:p>
      </dsp:txBody>
      <dsp:txXfrm>
        <a:off x="1449" y="24591"/>
        <a:ext cx="1821040" cy="728416"/>
      </dsp:txXfrm>
    </dsp:sp>
    <dsp:sp modelId="{755F5444-D321-485F-9102-CD008D1875C0}">
      <dsp:nvSpPr>
        <dsp:cNvPr id="0" name=""/>
        <dsp:cNvSpPr/>
      </dsp:nvSpPr>
      <dsp:spPr>
        <a:xfrm>
          <a:off x="374433" y="753008"/>
          <a:ext cx="1821040" cy="28800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Developed power intent </a:t>
          </a:r>
          <a:endParaRPr lang="en-US" sz="1200" kern="1200" dirty="0"/>
        </a:p>
        <a:p>
          <a:pPr marL="114300" lvl="1" indent="-114300" algn="l" defTabSz="533400">
            <a:lnSpc>
              <a:spcPct val="90000"/>
            </a:lnSpc>
            <a:spcBef>
              <a:spcPct val="0"/>
            </a:spcBef>
            <a:spcAft>
              <a:spcPct val="15000"/>
            </a:spcAft>
            <a:buChar char="••"/>
          </a:pPr>
          <a:r>
            <a:rPr lang="en-US" sz="1200" kern="1200" dirty="0" smtClean="0"/>
            <a:t>Quality sign off for all stages</a:t>
          </a:r>
          <a:endParaRPr lang="en-US" sz="1200" kern="1200" dirty="0"/>
        </a:p>
        <a:p>
          <a:pPr marL="114300" lvl="1" indent="-114300" algn="l" defTabSz="533400">
            <a:lnSpc>
              <a:spcPct val="90000"/>
            </a:lnSpc>
            <a:spcBef>
              <a:spcPct val="0"/>
            </a:spcBef>
            <a:spcAft>
              <a:spcPct val="15000"/>
            </a:spcAft>
            <a:buChar char="••"/>
          </a:pPr>
          <a:r>
            <a:rPr lang="en-US" sz="1200" kern="1200" dirty="0" smtClean="0"/>
            <a:t>Static, functional verification, emulation, implementation</a:t>
          </a:r>
          <a:endParaRPr lang="en-US" sz="1200" kern="1200" dirty="0"/>
        </a:p>
      </dsp:txBody>
      <dsp:txXfrm>
        <a:off x="427769" y="806344"/>
        <a:ext cx="1714368" cy="2773328"/>
      </dsp:txXfrm>
    </dsp:sp>
    <dsp:sp modelId="{F61A7314-C51F-4906-9222-2C82012EFA8B}">
      <dsp:nvSpPr>
        <dsp:cNvPr id="0" name=""/>
        <dsp:cNvSpPr/>
      </dsp:nvSpPr>
      <dsp:spPr>
        <a:xfrm>
          <a:off x="2098552" y="162106"/>
          <a:ext cx="585253" cy="4533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098552" y="252783"/>
        <a:ext cx="449237" cy="272032"/>
      </dsp:txXfrm>
    </dsp:sp>
    <dsp:sp modelId="{27C57DD1-E1E5-4B00-827E-FB7F2625E7FF}">
      <dsp:nvSpPr>
        <dsp:cNvPr id="0" name=""/>
        <dsp:cNvSpPr/>
      </dsp:nvSpPr>
      <dsp:spPr>
        <a:xfrm>
          <a:off x="2926741" y="24591"/>
          <a:ext cx="1821040" cy="2160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en-US" sz="1200" kern="1200" dirty="0" smtClean="0"/>
            <a:t>Unit Level</a:t>
          </a:r>
        </a:p>
        <a:p>
          <a:pPr lvl="0" algn="l" defTabSz="533400">
            <a:lnSpc>
              <a:spcPct val="90000"/>
            </a:lnSpc>
            <a:spcBef>
              <a:spcPct val="0"/>
            </a:spcBef>
            <a:spcAft>
              <a:spcPct val="35000"/>
            </a:spcAft>
          </a:pPr>
          <a:r>
            <a:rPr lang="en-US" sz="1200" kern="1200" dirty="0" smtClean="0"/>
            <a:t> (Load UPFs for SIPs &amp; HIPs)</a:t>
          </a:r>
          <a:endParaRPr lang="en-US" sz="1200" kern="1200" dirty="0"/>
        </a:p>
      </dsp:txBody>
      <dsp:txXfrm>
        <a:off x="2926741" y="24591"/>
        <a:ext cx="1821040" cy="728416"/>
      </dsp:txXfrm>
    </dsp:sp>
    <dsp:sp modelId="{A2E6235D-4FA2-4252-B5C4-ED930158FC88}">
      <dsp:nvSpPr>
        <dsp:cNvPr id="0" name=""/>
        <dsp:cNvSpPr/>
      </dsp:nvSpPr>
      <dsp:spPr>
        <a:xfrm>
          <a:off x="3299725" y="753008"/>
          <a:ext cx="1821040" cy="28800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UPF Owner are supposed to load the unit UPFs and build the hierarchal power intent.</a:t>
          </a:r>
          <a:endParaRPr lang="en-US" sz="1200" kern="1200" dirty="0"/>
        </a:p>
        <a:p>
          <a:pPr marL="114300" lvl="1" indent="-114300" algn="l" defTabSz="533400">
            <a:lnSpc>
              <a:spcPct val="90000"/>
            </a:lnSpc>
            <a:spcBef>
              <a:spcPct val="0"/>
            </a:spcBef>
            <a:spcAft>
              <a:spcPct val="15000"/>
            </a:spcAft>
            <a:buChar char="••"/>
          </a:pPr>
          <a:r>
            <a:rPr lang="en-US" sz="1200" kern="1200" dirty="0" smtClean="0"/>
            <a:t>Unit is essentially a wrapper around for </a:t>
          </a:r>
          <a:r>
            <a:rPr lang="en-US" sz="1200" kern="1200" dirty="0" err="1" smtClean="0"/>
            <a:t>SoC</a:t>
          </a:r>
          <a:r>
            <a:rPr lang="en-US" sz="1200" kern="1200" dirty="0" smtClean="0"/>
            <a:t> usage</a:t>
          </a:r>
          <a:endParaRPr lang="en-US" sz="1200" kern="1200" dirty="0"/>
        </a:p>
      </dsp:txBody>
      <dsp:txXfrm>
        <a:off x="3353061" y="806344"/>
        <a:ext cx="1714368" cy="2773328"/>
      </dsp:txXfrm>
    </dsp:sp>
    <dsp:sp modelId="{5403E480-F64A-40F9-824E-A7ADD254186A}">
      <dsp:nvSpPr>
        <dsp:cNvPr id="0" name=""/>
        <dsp:cNvSpPr/>
      </dsp:nvSpPr>
      <dsp:spPr>
        <a:xfrm>
          <a:off x="5023844" y="162106"/>
          <a:ext cx="585253" cy="4533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023844" y="252783"/>
        <a:ext cx="449237" cy="272032"/>
      </dsp:txXfrm>
    </dsp:sp>
    <dsp:sp modelId="{A5C27941-801D-4875-8C0A-D8D75176B780}">
      <dsp:nvSpPr>
        <dsp:cNvPr id="0" name=""/>
        <dsp:cNvSpPr/>
      </dsp:nvSpPr>
      <dsp:spPr>
        <a:xfrm>
          <a:off x="5852034" y="24591"/>
          <a:ext cx="1821040" cy="2160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en-US" sz="1200" kern="1200" dirty="0" smtClean="0"/>
            <a:t>Partition Level</a:t>
          </a:r>
        </a:p>
        <a:p>
          <a:pPr lvl="0" algn="l" defTabSz="533400">
            <a:lnSpc>
              <a:spcPct val="90000"/>
            </a:lnSpc>
            <a:spcBef>
              <a:spcPct val="0"/>
            </a:spcBef>
            <a:spcAft>
              <a:spcPct val="35000"/>
            </a:spcAft>
          </a:pPr>
          <a:r>
            <a:rPr lang="en-US" sz="1200" kern="1200" dirty="0" smtClean="0"/>
            <a:t>Partition Level has 2 flavors of power intent</a:t>
          </a:r>
          <a:endParaRPr lang="en-US" sz="1200" kern="1200" dirty="0"/>
        </a:p>
      </dsp:txBody>
      <dsp:txXfrm>
        <a:off x="5852034" y="24591"/>
        <a:ext cx="1821040" cy="728416"/>
      </dsp:txXfrm>
    </dsp:sp>
    <dsp:sp modelId="{99552E37-68B3-46B2-8ED4-98720A8BAB65}">
      <dsp:nvSpPr>
        <dsp:cNvPr id="0" name=""/>
        <dsp:cNvSpPr/>
      </dsp:nvSpPr>
      <dsp:spPr>
        <a:xfrm>
          <a:off x="6225018" y="753008"/>
          <a:ext cx="1821040" cy="28800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Collage integrates IP UPFs into FE model</a:t>
          </a:r>
          <a:endParaRPr lang="en-US" sz="1200" kern="1200" dirty="0"/>
        </a:p>
        <a:p>
          <a:pPr marL="114300" lvl="1" indent="-114300" algn="l" defTabSz="533400">
            <a:lnSpc>
              <a:spcPct val="90000"/>
            </a:lnSpc>
            <a:spcBef>
              <a:spcPct val="0"/>
            </a:spcBef>
            <a:spcAft>
              <a:spcPct val="15000"/>
            </a:spcAft>
            <a:buChar char="••"/>
          </a:pPr>
          <a:r>
            <a:rPr lang="en-US" sz="1200" kern="1200" dirty="0" smtClean="0"/>
            <a:t>Auto generation of merged partition UPFs for the implementation</a:t>
          </a:r>
          <a:endParaRPr lang="en-US" sz="1200" kern="1200" dirty="0"/>
        </a:p>
        <a:p>
          <a:pPr marL="114300" lvl="1" indent="-114300" algn="l" defTabSz="533400">
            <a:lnSpc>
              <a:spcPct val="90000"/>
            </a:lnSpc>
            <a:spcBef>
              <a:spcPct val="0"/>
            </a:spcBef>
            <a:spcAft>
              <a:spcPct val="15000"/>
            </a:spcAft>
            <a:buChar char="••"/>
          </a:pPr>
          <a:r>
            <a:rPr lang="en-US" sz="1200" kern="1200" dirty="0" smtClean="0"/>
            <a:t>Hierarchical flow is mainly used for the functional verification flow</a:t>
          </a:r>
          <a:endParaRPr lang="en-US" sz="1200" kern="1200" dirty="0"/>
        </a:p>
      </dsp:txBody>
      <dsp:txXfrm>
        <a:off x="6278354" y="806344"/>
        <a:ext cx="1714368" cy="2773328"/>
      </dsp:txXfrm>
    </dsp:sp>
    <dsp:sp modelId="{E57F19B6-806A-4EFF-8FA1-A7E25A8E1AD6}">
      <dsp:nvSpPr>
        <dsp:cNvPr id="0" name=""/>
        <dsp:cNvSpPr/>
      </dsp:nvSpPr>
      <dsp:spPr>
        <a:xfrm>
          <a:off x="7949137" y="162106"/>
          <a:ext cx="585253" cy="4533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7949137" y="252783"/>
        <a:ext cx="449237" cy="272032"/>
      </dsp:txXfrm>
    </dsp:sp>
    <dsp:sp modelId="{924D8E4D-B960-4B1A-943E-39996756FD72}">
      <dsp:nvSpPr>
        <dsp:cNvPr id="0" name=""/>
        <dsp:cNvSpPr/>
      </dsp:nvSpPr>
      <dsp:spPr>
        <a:xfrm>
          <a:off x="8777326" y="24591"/>
          <a:ext cx="1821040" cy="21600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lvl="0" algn="l" defTabSz="533400">
            <a:lnSpc>
              <a:spcPct val="90000"/>
            </a:lnSpc>
            <a:spcBef>
              <a:spcPct val="0"/>
            </a:spcBef>
            <a:spcAft>
              <a:spcPct val="35000"/>
            </a:spcAft>
          </a:pPr>
          <a:r>
            <a:rPr lang="en-US" sz="1200" kern="1200" dirty="0" err="1" smtClean="0"/>
            <a:t>SoC</a:t>
          </a:r>
          <a:r>
            <a:rPr lang="en-US" sz="1200" kern="1200" dirty="0" smtClean="0"/>
            <a:t> Level</a:t>
          </a:r>
        </a:p>
        <a:p>
          <a:pPr lvl="0" algn="l" defTabSz="533400">
            <a:lnSpc>
              <a:spcPct val="90000"/>
            </a:lnSpc>
            <a:spcBef>
              <a:spcPct val="0"/>
            </a:spcBef>
            <a:spcAft>
              <a:spcPct val="35000"/>
            </a:spcAft>
          </a:pPr>
          <a:r>
            <a:rPr lang="en-US" sz="1200" kern="1200" dirty="0" smtClean="0"/>
            <a:t>(Different </a:t>
          </a:r>
          <a:r>
            <a:rPr lang="en-US" sz="1200" kern="1200" dirty="0" err="1" smtClean="0"/>
            <a:t>SoC</a:t>
          </a:r>
          <a:r>
            <a:rPr lang="en-US" sz="1200" kern="1200" dirty="0" smtClean="0"/>
            <a:t> Flows are used for Functional Verification &amp; Implementation</a:t>
          </a:r>
        </a:p>
        <a:p>
          <a:pPr lvl="0" algn="l" defTabSz="533400">
            <a:lnSpc>
              <a:spcPct val="90000"/>
            </a:lnSpc>
            <a:spcBef>
              <a:spcPct val="0"/>
            </a:spcBef>
            <a:spcAft>
              <a:spcPct val="35000"/>
            </a:spcAft>
          </a:pPr>
          <a:endParaRPr lang="en-US" sz="1200" kern="1200" dirty="0"/>
        </a:p>
      </dsp:txBody>
      <dsp:txXfrm>
        <a:off x="8777326" y="24591"/>
        <a:ext cx="1821040" cy="728416"/>
      </dsp:txXfrm>
    </dsp:sp>
    <dsp:sp modelId="{B7B1762D-906A-4E1A-B34D-B65F1EF43B91}">
      <dsp:nvSpPr>
        <dsp:cNvPr id="0" name=""/>
        <dsp:cNvSpPr/>
      </dsp:nvSpPr>
      <dsp:spPr>
        <a:xfrm>
          <a:off x="9150310" y="753008"/>
          <a:ext cx="1821040" cy="28800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SOC designs are verified with 2 different methodology because of the traditional flow limitation. Functional verification and emulation flow is build for </a:t>
          </a:r>
          <a:r>
            <a:rPr lang="en-US" sz="1200" kern="1200" dirty="0" err="1" smtClean="0"/>
            <a:t>SoC</a:t>
          </a:r>
          <a:r>
            <a:rPr lang="en-US" sz="1200" kern="1200" dirty="0" smtClean="0"/>
            <a:t> Level whereas Implementation Flow quality is being checked at partition level and </a:t>
          </a:r>
          <a:r>
            <a:rPr lang="en-US" sz="1200" kern="1200" dirty="0" err="1" smtClean="0"/>
            <a:t>SoC</a:t>
          </a:r>
          <a:r>
            <a:rPr lang="en-US" sz="1200" kern="1200" dirty="0" smtClean="0"/>
            <a:t> Level</a:t>
          </a:r>
          <a:endParaRPr lang="en-US" sz="1200" kern="1200" dirty="0"/>
        </a:p>
      </dsp:txBody>
      <dsp:txXfrm>
        <a:off x="9203646" y="806344"/>
        <a:ext cx="1714368" cy="2773328"/>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06.10.2018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10/6/2018</a:t>
            </a:fld>
            <a:endParaRPr lang="en-US"/>
          </a:p>
        </p:txBody>
      </p:sp>
      <p:sp>
        <p:nvSpPr>
          <p:cNvPr id="4" name="Slide Image Placeholder 3"/>
          <p:cNvSpPr>
            <a:spLocks noGrp="1" noRot="1" noChangeAspect="1"/>
          </p:cNvSpPr>
          <p:nvPr>
            <p:ph type="sldImg" idx="2"/>
          </p:nvPr>
        </p:nvSpPr>
        <p:spPr>
          <a:xfrm>
            <a:off x="2719388" y="519113"/>
            <a:ext cx="4610100" cy="2593975"/>
          </a:xfrm>
          <a:prstGeom prst="rect">
            <a:avLst/>
          </a:prstGeom>
          <a:noFill/>
          <a:ln w="12700">
            <a:solidFill>
              <a:prstClr val="black"/>
            </a:solidFill>
          </a:ln>
        </p:spPr>
        <p:txBody>
          <a:bodyPr vert="horz" lIns="92766" tIns="46383" rIns="92766" bIns="46383" rtlCol="0" anchor="ctr"/>
          <a:lstStyle/>
          <a:p>
            <a:pPr lvl="0"/>
            <a:endParaRPr lang="en-US" noProof="0" smtClean="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a:t>
            </a:fld>
            <a:endParaRPr lang="en-US"/>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248D3D-B91D-4C0E-B577-B2CAAE2DB882}" type="slidenum">
              <a:rPr lang="en-US" smtClean="0"/>
              <a:pPr>
                <a:defRPr/>
              </a:pPr>
              <a:t>8</a:t>
            </a:fld>
            <a:endParaRPr lang="en-US"/>
          </a:p>
        </p:txBody>
      </p:sp>
    </p:spTree>
    <p:extLst>
      <p:ext uri="{BB962C8B-B14F-4D97-AF65-F5344CB8AC3E}">
        <p14:creationId xmlns:p14="http://schemas.microsoft.com/office/powerpoint/2010/main" val="1738068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36D410-BB1B-47BE-81F8-FA61DEEC5942}" type="datetimeFigureOut">
              <a:rPr lang="en-US" smtClean="0"/>
              <a:pPr/>
              <a:t>10/6/2018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smtClean="0"/>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BA8AA75-262C-4581-B680-B40EED1AE53C}" type="datetime1">
              <a:rPr lang="en-US" smtClean="0"/>
              <a:pPr>
                <a:defRPr/>
              </a:pPr>
              <a:t>10/6/2018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smtClean="0"/>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09600" y="1447801"/>
            <a:ext cx="109728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736D410-BB1B-47BE-81F8-FA61DEEC5942}" type="datetimeFigureOut">
              <a:rPr lang="en-US" smtClean="0"/>
              <a:pPr/>
              <a:t>10/6/2018</a:t>
            </a:fld>
            <a:endParaRPr lang="en-US"/>
          </a:p>
        </p:txBody>
      </p:sp>
      <p:sp>
        <p:nvSpPr>
          <p:cNvPr id="5" name="Footer Placeholder 4"/>
          <p:cNvSpPr>
            <a:spLocks noGrp="1"/>
          </p:cNvSpPr>
          <p:nvPr>
            <p:ph type="ftr" sz="quarter" idx="11"/>
          </p:nvPr>
        </p:nvSpPr>
        <p:spPr>
          <a:xfrm>
            <a:off x="2235200" y="6356351"/>
            <a:ext cx="2946400" cy="365125"/>
          </a:xfrm>
        </p:spPr>
        <p:txBody>
          <a:bodyPr/>
          <a:lstStyle/>
          <a:p>
            <a:r>
              <a:rPr lang="en-US" dirty="0" smtClean="0"/>
              <a:t>© Accellera Systems Initiative</a:t>
            </a:r>
            <a:endParaRPr lang="en-US" dirty="0"/>
          </a:p>
        </p:txBody>
      </p:sp>
      <p:sp>
        <p:nvSpPr>
          <p:cNvPr id="6" name="Slide Number Placeholder 5"/>
          <p:cNvSpPr>
            <a:spLocks noGrp="1"/>
          </p:cNvSpPr>
          <p:nvPr>
            <p:ph type="sldNum" sz="quarter" idx="12"/>
          </p:nvPr>
        </p:nvSpPr>
        <p:spPr/>
        <p:txBody>
          <a:bodyPr/>
          <a:lstStyle/>
          <a:p>
            <a:fld id="{8B820FFD-5868-4678-ACC2-C353669912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pPr>
                <a:defRPr/>
              </a:pPr>
              <a:t>10/6/2018</a:t>
            </a:fld>
            <a:endParaRPr lang="en-US"/>
          </a:p>
        </p:txBody>
      </p:sp>
      <p:sp>
        <p:nvSpPr>
          <p:cNvPr id="5" name="Footer Placeholder 4"/>
          <p:cNvSpPr>
            <a:spLocks noGrp="1"/>
          </p:cNvSpPr>
          <p:nvPr>
            <p:ph type="ftr" sz="quarter" idx="11"/>
          </p:nvPr>
        </p:nvSpPr>
        <p:spPr/>
        <p:txBody>
          <a:bodyPr/>
          <a:lstStyle/>
          <a:p>
            <a:pPr>
              <a:defRPr/>
            </a:pPr>
            <a:r>
              <a:rPr lang="en-US" dirty="0" smtClean="0"/>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F673DBD0-EF53-4770-BD75-2D2F0D6ECE2F}" type="datetime1">
              <a:rPr lang="en-US" smtClean="0"/>
              <a:pPr>
                <a:defRPr/>
              </a:pPr>
              <a:t>10/6/2018</a:t>
            </a:fld>
            <a:endParaRPr lang="en-US"/>
          </a:p>
        </p:txBody>
      </p:sp>
      <p:sp>
        <p:nvSpPr>
          <p:cNvPr id="6" name="Footer Placeholder 5"/>
          <p:cNvSpPr>
            <a:spLocks noGrp="1"/>
          </p:cNvSpPr>
          <p:nvPr>
            <p:ph type="ftr" sz="quarter" idx="11"/>
          </p:nvPr>
        </p:nvSpPr>
        <p:spPr/>
        <p:txBody>
          <a:bodyPr/>
          <a:lstStyle/>
          <a:p>
            <a:pPr>
              <a:defRPr/>
            </a:pPr>
            <a:r>
              <a:rPr lang="en-US" dirty="0" smtClean="0"/>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B2AFC4C6-4205-4748-A8A0-C1F8D089C381}" type="datetime1">
              <a:rPr lang="en-US" smtClean="0"/>
              <a:pPr>
                <a:defRPr/>
              </a:pPr>
              <a:t>10/6/2018</a:t>
            </a:fld>
            <a:endParaRPr lang="en-US"/>
          </a:p>
        </p:txBody>
      </p:sp>
      <p:sp>
        <p:nvSpPr>
          <p:cNvPr id="8" name="Footer Placeholder 7"/>
          <p:cNvSpPr>
            <a:spLocks noGrp="1"/>
          </p:cNvSpPr>
          <p:nvPr>
            <p:ph type="ftr" sz="quarter" idx="11"/>
          </p:nvPr>
        </p:nvSpPr>
        <p:spPr/>
        <p:txBody>
          <a:bodyPr/>
          <a:lstStyle/>
          <a:p>
            <a:pPr>
              <a:defRPr/>
            </a:pPr>
            <a:r>
              <a:rPr lang="en-US" dirty="0" smtClean="0"/>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FD1D31CF-E045-4E65-98EA-1CC49C1609F0}" type="datetime1">
              <a:rPr lang="en-US" smtClean="0"/>
              <a:pPr>
                <a:defRPr/>
              </a:pPr>
              <a:t>10/6/2018</a:t>
            </a:fld>
            <a:endParaRPr lang="en-US"/>
          </a:p>
        </p:txBody>
      </p:sp>
      <p:sp>
        <p:nvSpPr>
          <p:cNvPr id="4" name="Footer Placeholder 3"/>
          <p:cNvSpPr>
            <a:spLocks noGrp="1"/>
          </p:cNvSpPr>
          <p:nvPr>
            <p:ph type="ftr" sz="quarter" idx="11"/>
          </p:nvPr>
        </p:nvSpPr>
        <p:spPr/>
        <p:txBody>
          <a:bodyPr/>
          <a:lstStyle/>
          <a:p>
            <a:pPr>
              <a:defRPr/>
            </a:pPr>
            <a:r>
              <a:rPr lang="en-US" dirty="0" smtClean="0"/>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smtClean="0"/>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smtClean="0"/>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smtClean="0"/>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12192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026400" y="6356351"/>
            <a:ext cx="1422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pPr/>
              <a:t>10/6/2018</a:t>
            </a:fld>
            <a:endParaRPr lang="en-US"/>
          </a:p>
        </p:txBody>
      </p:sp>
      <p:sp>
        <p:nvSpPr>
          <p:cNvPr id="5" name="Footer Placeholder 4"/>
          <p:cNvSpPr>
            <a:spLocks noGrp="1"/>
          </p:cNvSpPr>
          <p:nvPr>
            <p:ph type="ftr" sz="quarter" idx="3"/>
          </p:nvPr>
        </p:nvSpPr>
        <p:spPr>
          <a:xfrm>
            <a:off x="2235200" y="6356351"/>
            <a:ext cx="2946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 Accellera Systems Initiative</a:t>
            </a:r>
            <a:endParaRPr lang="en-US" dirty="0"/>
          </a:p>
        </p:txBody>
      </p:sp>
      <p:sp>
        <p:nvSpPr>
          <p:cNvPr id="6" name="Slide Number Placeholder 5"/>
          <p:cNvSpPr>
            <a:spLocks noGrp="1"/>
          </p:cNvSpPr>
          <p:nvPr>
            <p:ph type="sldNum" sz="quarter" idx="4"/>
          </p:nvPr>
        </p:nvSpPr>
        <p:spPr>
          <a:xfrm>
            <a:off x="4876800" y="6356351"/>
            <a:ext cx="2336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0" name="Picture 9" descr="accellera_logo_color_200x111.png"/>
          <p:cNvPicPr>
            <a:picLocks noChangeAspect="1"/>
          </p:cNvPicPr>
          <p:nvPr userDrawn="1"/>
        </p:nvPicPr>
        <p:blipFill>
          <a:blip r:embed="rId12" cstate="print"/>
          <a:stretch>
            <a:fillRect/>
          </a:stretch>
        </p:blipFill>
        <p:spPr>
          <a:xfrm>
            <a:off x="144607" y="6200478"/>
            <a:ext cx="1150793" cy="548640"/>
          </a:xfrm>
          <a:prstGeom prst="rect">
            <a:avLst/>
          </a:prstGeom>
        </p:spPr>
      </p:pic>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495923" y="5867400"/>
            <a:ext cx="1405860" cy="853503"/>
          </a:xfrm>
          <a:prstGeom prst="rect">
            <a:avLst/>
          </a:prstGeom>
        </p:spPr>
      </p:pic>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4" r:id="rId7"/>
    <p:sldLayoutId id="2147483905" r:id="rId8"/>
    <p:sldLayoutId id="2147483906" r:id="rId9"/>
    <p:sldLayoutId id="2147483907" r:id="rId10"/>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fontScale="90000"/>
          </a:bodyPr>
          <a:lstStyle/>
          <a:p>
            <a:r>
              <a:rPr lang="en-US" dirty="0"/>
              <a:t>Hybrid Flow: A smart </a:t>
            </a:r>
            <a:r>
              <a:rPr lang="en-US" dirty="0" smtClean="0"/>
              <a:t>methodology </a:t>
            </a:r>
            <a:r>
              <a:rPr lang="en-US" dirty="0"/>
              <a:t>to migrate from traditional Low Power Methodology </a:t>
            </a:r>
          </a:p>
        </p:txBody>
      </p:sp>
      <p:sp>
        <p:nvSpPr>
          <p:cNvPr id="7" name="Subtitle 6"/>
          <p:cNvSpPr>
            <a:spLocks noGrp="1"/>
          </p:cNvSpPr>
          <p:nvPr>
            <p:ph type="subTitle" idx="1"/>
          </p:nvPr>
        </p:nvSpPr>
        <p:spPr/>
        <p:txBody>
          <a:bodyPr/>
          <a:lstStyle/>
          <a:p>
            <a:r>
              <a:rPr lang="en-US" dirty="0" smtClean="0"/>
              <a:t>Rohit Kumar Sinha, Intel India</a:t>
            </a:r>
          </a:p>
          <a:p>
            <a:r>
              <a:rPr lang="en-US" dirty="0" smtClean="0"/>
              <a:t> Prashanth N, Intel India</a:t>
            </a:r>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a:t>
            </a:fld>
            <a:endParaRPr lang="en-US"/>
          </a:p>
        </p:txBody>
      </p:sp>
      <p:sp>
        <p:nvSpPr>
          <p:cNvPr id="2" name="AutoShape 2" descr="Image result for intel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Image result for intel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8" descr="Image result for intel logo"/>
          <p:cNvSpPr>
            <a:spLocks noChangeAspect="1" noChangeArrowheads="1"/>
          </p:cNvSpPr>
          <p:nvPr/>
        </p:nvSpPr>
        <p:spPr bwMode="auto">
          <a:xfrm>
            <a:off x="2971800" y="373379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2" descr="Image result for Intel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5351935"/>
            <a:ext cx="1828800" cy="11452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in Hybrid Flow Implementation</a:t>
            </a:r>
            <a:endParaRPr lang="en-US" dirty="0"/>
          </a:p>
        </p:txBody>
      </p:sp>
      <p:sp>
        <p:nvSpPr>
          <p:cNvPr id="3" name="Footer Placeholder 2"/>
          <p:cNvSpPr>
            <a:spLocks noGrp="1"/>
          </p:cNvSpPr>
          <p:nvPr>
            <p:ph type="ftr" sz="quarter" idx="11"/>
          </p:nvPr>
        </p:nvSpPr>
        <p:spPr/>
        <p:txBody>
          <a:bodyPr/>
          <a:lstStyle/>
          <a:p>
            <a:pPr>
              <a:defRPr/>
            </a:pPr>
            <a:r>
              <a:rPr lang="en-US" dirty="0" smtClean="0"/>
              <a:t>© </a:t>
            </a:r>
            <a:r>
              <a:rPr lang="en-US" dirty="0" err="1" smtClean="0"/>
              <a:t>Accellera</a:t>
            </a:r>
            <a:r>
              <a:rPr lang="en-US" dirty="0" smtClean="0"/>
              <a:t> Systems Initiative</a:t>
            </a:r>
          </a:p>
        </p:txBody>
      </p:sp>
      <p:sp>
        <p:nvSpPr>
          <p:cNvPr id="4" name="Slide Number Placeholder 3"/>
          <p:cNvSpPr>
            <a:spLocks noGrp="1"/>
          </p:cNvSpPr>
          <p:nvPr>
            <p:ph type="sldNum" sz="quarter" idx="12"/>
          </p:nvPr>
        </p:nvSpPr>
        <p:spPr/>
        <p:txBody>
          <a:bodyPr/>
          <a:lstStyle/>
          <a:p>
            <a:pPr>
              <a:defRPr/>
            </a:pPr>
            <a:fld id="{2911CC12-8E9A-49BF-AC1E-0475F8BB5EF0}" type="slidenum">
              <a:rPr lang="en-US" smtClean="0"/>
              <a:pPr>
                <a:defRPr/>
              </a:pPr>
              <a:t>10</a:t>
            </a:fld>
            <a:endParaRPr lang="en-US"/>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983672" y="2473995"/>
            <a:ext cx="4224655" cy="2305332"/>
          </a:xfrm>
          <a:prstGeom prst="rect">
            <a:avLst/>
          </a:prstGeom>
          <a:noFill/>
        </p:spPr>
      </p:pic>
      <p:sp>
        <p:nvSpPr>
          <p:cNvPr id="6" name="Rectangle 5"/>
          <p:cNvSpPr/>
          <p:nvPr/>
        </p:nvSpPr>
        <p:spPr>
          <a:xfrm>
            <a:off x="355600" y="1432684"/>
            <a:ext cx="11379200" cy="1041311"/>
          </a:xfrm>
          <a:prstGeom prst="rect">
            <a:avLst/>
          </a:prstGeom>
        </p:spPr>
        <p:txBody>
          <a:bodyPr wrap="square">
            <a:spAutoFit/>
          </a:bodyPr>
          <a:lstStyle/>
          <a:p>
            <a:pPr marR="0" lvl="0">
              <a:lnSpc>
                <a:spcPts val="1000"/>
              </a:lnSpc>
              <a:spcBef>
                <a:spcPts val="0"/>
              </a:spcBef>
              <a:spcAft>
                <a:spcPts val="600"/>
              </a:spcAft>
            </a:pPr>
            <a:r>
              <a:rPr lang="en-US" b="1" dirty="0" smtClean="0">
                <a:latin typeface="+mj-lt"/>
                <a:ea typeface="Times New Roman" panose="02020603050405020304" pitchFamily="18" charset="0"/>
                <a:cs typeface="Times New Roman" panose="02020603050405020304" pitchFamily="18" charset="0"/>
              </a:rPr>
              <a:t>Terminal boundary issue:</a:t>
            </a:r>
          </a:p>
          <a:p>
            <a:pPr marR="0" lvl="0">
              <a:lnSpc>
                <a:spcPts val="1000"/>
              </a:lnSpc>
              <a:spcBef>
                <a:spcPts val="0"/>
              </a:spcBef>
              <a:spcAft>
                <a:spcPts val="600"/>
              </a:spcAft>
            </a:pPr>
            <a:endParaRPr lang="en-US" dirty="0">
              <a:latin typeface="+mj-lt"/>
              <a:ea typeface="Times New Roman" panose="02020603050405020304" pitchFamily="18" charset="0"/>
              <a:cs typeface="Times New Roman" panose="02020603050405020304" pitchFamily="18" charset="0"/>
            </a:endParaRPr>
          </a:p>
          <a:p>
            <a:pPr marR="0" lvl="0">
              <a:lnSpc>
                <a:spcPts val="1000"/>
              </a:lnSpc>
              <a:spcBef>
                <a:spcPts val="0"/>
              </a:spcBef>
              <a:spcAft>
                <a:spcPts val="600"/>
              </a:spcAft>
            </a:pPr>
            <a:r>
              <a:rPr lang="en-US" dirty="0" smtClean="0">
                <a:latin typeface="+mj-lt"/>
                <a:ea typeface="Times New Roman" panose="02020603050405020304" pitchFamily="18" charset="0"/>
                <a:cs typeface="Times New Roman" panose="02020603050405020304" pitchFamily="18" charset="0"/>
              </a:rPr>
              <a:t>Isolation </a:t>
            </a:r>
            <a:r>
              <a:rPr lang="en-US" dirty="0">
                <a:latin typeface="+mj-lt"/>
                <a:ea typeface="Times New Roman" panose="02020603050405020304" pitchFamily="18" charset="0"/>
                <a:cs typeface="Times New Roman" panose="02020603050405020304" pitchFamily="18" charset="0"/>
              </a:rPr>
              <a:t>cell with source and sink strategy got matched but isolation cell is not placed due to crossover contain a </a:t>
            </a:r>
            <a:r>
              <a:rPr lang="en-US" dirty="0" smtClean="0">
                <a:latin typeface="+mj-lt"/>
                <a:ea typeface="Times New Roman" panose="02020603050405020304" pitchFamily="18" charset="0"/>
                <a:cs typeface="Times New Roman" panose="02020603050405020304" pitchFamily="18" charset="0"/>
              </a:rPr>
              <a:t>wire</a:t>
            </a:r>
          </a:p>
          <a:p>
            <a:pPr marR="0" lvl="0">
              <a:lnSpc>
                <a:spcPts val="1000"/>
              </a:lnSpc>
              <a:spcBef>
                <a:spcPts val="0"/>
              </a:spcBef>
              <a:spcAft>
                <a:spcPts val="600"/>
              </a:spcAft>
            </a:pPr>
            <a:endParaRPr lang="en-US" dirty="0">
              <a:latin typeface="+mj-lt"/>
              <a:ea typeface="Times New Roman" panose="02020603050405020304" pitchFamily="18" charset="0"/>
              <a:cs typeface="Times New Roman" panose="02020603050405020304" pitchFamily="18" charset="0"/>
            </a:endParaRPr>
          </a:p>
          <a:p>
            <a:pPr marR="0" lvl="0">
              <a:lnSpc>
                <a:spcPts val="1000"/>
              </a:lnSpc>
              <a:spcBef>
                <a:spcPts val="0"/>
              </a:spcBef>
              <a:spcAft>
                <a:spcPts val="600"/>
              </a:spcAft>
            </a:pPr>
            <a:r>
              <a:rPr lang="en-US" dirty="0" smtClean="0">
                <a:latin typeface="+mj-lt"/>
                <a:ea typeface="Times New Roman" panose="02020603050405020304" pitchFamily="18" charset="0"/>
                <a:cs typeface="Times New Roman" panose="02020603050405020304" pitchFamily="18" charset="0"/>
              </a:rPr>
              <a:t> </a:t>
            </a:r>
            <a:r>
              <a:rPr lang="en-US" dirty="0">
                <a:latin typeface="+mj-lt"/>
                <a:ea typeface="Times New Roman" panose="02020603050405020304" pitchFamily="18" charset="0"/>
                <a:cs typeface="Times New Roman" panose="02020603050405020304" pitchFamily="18" charset="0"/>
              </a:rPr>
              <a:t>which belongs to </a:t>
            </a:r>
            <a:r>
              <a:rPr lang="en-US" dirty="0" smtClean="0">
                <a:latin typeface="+mj-lt"/>
                <a:ea typeface="Times New Roman" panose="02020603050405020304" pitchFamily="18" charset="0"/>
                <a:cs typeface="Times New Roman" panose="02020603050405020304" pitchFamily="18" charset="0"/>
              </a:rPr>
              <a:t>terminal boundary</a:t>
            </a:r>
            <a:endParaRPr lang="en-US" sz="1100" b="1" dirty="0">
              <a:effectLst/>
              <a:latin typeface="+mj-lt"/>
              <a:ea typeface="Times New Roman" panose="02020603050405020304" pitchFamily="18" charset="0"/>
              <a:cs typeface="Times New Roman" panose="02020603050405020304" pitchFamily="18" charset="0"/>
            </a:endParaRPr>
          </a:p>
        </p:txBody>
      </p:sp>
      <p:sp>
        <p:nvSpPr>
          <p:cNvPr id="7" name="Rectangle 6"/>
          <p:cNvSpPr/>
          <p:nvPr/>
        </p:nvSpPr>
        <p:spPr>
          <a:xfrm>
            <a:off x="0" y="4936897"/>
            <a:ext cx="10780776" cy="1246495"/>
          </a:xfrm>
          <a:prstGeom prst="rect">
            <a:avLst/>
          </a:prstGeom>
        </p:spPr>
        <p:txBody>
          <a:bodyPr wrap="square">
            <a:spAutoFit/>
          </a:bodyPr>
          <a:lstStyle/>
          <a:p>
            <a:pPr marL="457200" marR="0" indent="0">
              <a:lnSpc>
                <a:spcPts val="1000"/>
              </a:lnSpc>
              <a:spcBef>
                <a:spcPts val="0"/>
              </a:spcBef>
              <a:spcAft>
                <a:spcPts val="600"/>
              </a:spcAft>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But due to terminal boundary set on BLK1 element and signal is crossing via wire which is used in  BLK1 </a:t>
            </a:r>
            <a:r>
              <a:rPr lang="en-US" sz="1600" dirty="0" smtClean="0">
                <a:latin typeface="Times New Roman" panose="02020603050405020304" pitchFamily="18" charset="0"/>
                <a:ea typeface="Times New Roman" panose="02020603050405020304" pitchFamily="18" charset="0"/>
                <a:cs typeface="Times New Roman" panose="02020603050405020304" pitchFamily="18" charset="0"/>
              </a:rPr>
              <a:t>is</a:t>
            </a:r>
          </a:p>
          <a:p>
            <a:pPr marL="457200" marR="0" indent="0">
              <a:lnSpc>
                <a:spcPts val="1000"/>
              </a:lnSpc>
              <a:spcBef>
                <a:spcPts val="0"/>
              </a:spcBef>
              <a:spcAft>
                <a:spcPts val="600"/>
              </a:spcAft>
            </a:pP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marR="0" indent="0">
              <a:lnSpc>
                <a:spcPts val="1000"/>
              </a:lnSpc>
              <a:spcBef>
                <a:spcPts val="0"/>
              </a:spcBef>
              <a:spcAft>
                <a:spcPts val="600"/>
              </a:spcAft>
            </a:pPr>
            <a:r>
              <a:rPr lang="en-US" sz="1600" dirty="0" smtClean="0">
                <a:latin typeface="Times New Roman" panose="02020603050405020304" pitchFamily="18" charset="0"/>
                <a:ea typeface="Times New Roman" panose="02020603050405020304" pitchFamily="18" charset="0"/>
                <a:cs typeface="Times New Roman" panose="02020603050405020304" pitchFamily="18" charset="0"/>
              </a:rPr>
              <a:t>breaking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this connection . </a:t>
            </a:r>
            <a:endParaRPr lang="en-US" sz="1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457200" marR="0" indent="0">
              <a:lnSpc>
                <a:spcPts val="1000"/>
              </a:lnSpc>
              <a:spcBef>
                <a:spcPts val="0"/>
              </a:spcBef>
              <a:spcAft>
                <a:spcPts val="600"/>
              </a:spcAft>
            </a:pP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marR="0" indent="0">
              <a:lnSpc>
                <a:spcPts val="1000"/>
              </a:lnSpc>
              <a:spcBef>
                <a:spcPts val="0"/>
              </a:spcBef>
              <a:spcAft>
                <a:spcPts val="600"/>
              </a:spcAft>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Attribute used: </a:t>
            </a:r>
            <a:r>
              <a:rPr lang="en-US" sz="1600" dirty="0" err="1">
                <a:latin typeface="Times New Roman" panose="02020603050405020304" pitchFamily="18" charset="0"/>
                <a:ea typeface="Times New Roman" panose="02020603050405020304" pitchFamily="18" charset="0"/>
                <a:cs typeface="Times New Roman" panose="02020603050405020304" pitchFamily="18" charset="0"/>
              </a:rPr>
              <a:t>set_design_attributes</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-elements {</a:t>
            </a:r>
            <a:r>
              <a:rPr lang="en-US" sz="1600" err="1">
                <a:latin typeface="Times New Roman" panose="02020603050405020304" pitchFamily="18" charset="0"/>
                <a:ea typeface="Times New Roman" panose="02020603050405020304" pitchFamily="18" charset="0"/>
                <a:cs typeface="Times New Roman" panose="02020603050405020304" pitchFamily="18" charset="0"/>
              </a:rPr>
              <a:t>soc_tb</a:t>
            </a:r>
            <a:r>
              <a:rPr lang="en-US" sz="1600">
                <a:latin typeface="Times New Roman" panose="02020603050405020304" pitchFamily="18" charset="0"/>
                <a:ea typeface="Times New Roman" panose="02020603050405020304" pitchFamily="18" charset="0"/>
                <a:cs typeface="Times New Roman" panose="02020603050405020304" pitchFamily="18" charset="0"/>
              </a:rPr>
              <a:t>/</a:t>
            </a:r>
            <a:r>
              <a:rPr lang="en-US" sz="1600" err="1">
                <a:latin typeface="Times New Roman" panose="02020603050405020304" pitchFamily="18" charset="0"/>
                <a:ea typeface="Times New Roman" panose="02020603050405020304" pitchFamily="18" charset="0"/>
                <a:cs typeface="Times New Roman" panose="02020603050405020304" pitchFamily="18" charset="0"/>
              </a:rPr>
              <a:t>soc</a:t>
            </a:r>
            <a:r>
              <a:rPr lang="en-US" sz="1600">
                <a:latin typeface="Times New Roman" panose="02020603050405020304" pitchFamily="18" charset="0"/>
                <a:ea typeface="Times New Roman" panose="02020603050405020304" pitchFamily="18" charset="0"/>
                <a:cs typeface="Times New Roman" panose="02020603050405020304" pitchFamily="18" charset="0"/>
              </a:rPr>
              <a:t>/</a:t>
            </a:r>
            <a:r>
              <a:rPr lang="en-US" sz="1600" err="1">
                <a:latin typeface="Times New Roman" panose="02020603050405020304" pitchFamily="18" charset="0"/>
                <a:ea typeface="Times New Roman" panose="02020603050405020304" pitchFamily="18" charset="0"/>
                <a:cs typeface="Times New Roman" panose="02020603050405020304" pitchFamily="18" charset="0"/>
              </a:rPr>
              <a:t>par_punit</a:t>
            </a:r>
            <a:r>
              <a:rPr lang="en-US" sz="1600">
                <a:latin typeface="Times New Roman" panose="02020603050405020304" pitchFamily="18" charset="0"/>
                <a:ea typeface="Times New Roman" panose="02020603050405020304" pitchFamily="18" charset="0"/>
                <a:cs typeface="Times New Roman" panose="02020603050405020304" pitchFamily="18" charset="0"/>
              </a:rPr>
              <a:t>/</a:t>
            </a:r>
            <a:r>
              <a:rPr lang="en-US" sz="1600" err="1">
                <a:latin typeface="Times New Roman" panose="02020603050405020304" pitchFamily="18" charset="0"/>
                <a:ea typeface="Times New Roman" panose="02020603050405020304" pitchFamily="18" charset="0"/>
                <a:cs typeface="Times New Roman" panose="02020603050405020304" pitchFamily="18" charset="0"/>
              </a:rPr>
              <a:t>punit_wrap</a:t>
            </a:r>
            <a:r>
              <a:rPr lang="en-US" sz="1600">
                <a:latin typeface="Times New Roman" panose="02020603050405020304" pitchFamily="18" charset="0"/>
                <a:ea typeface="Times New Roman" panose="02020603050405020304" pitchFamily="18" charset="0"/>
                <a:cs typeface="Times New Roman" panose="02020603050405020304" pitchFamily="18" charset="0"/>
              </a:rPr>
              <a:t>/</a:t>
            </a:r>
            <a:r>
              <a:rPr lang="en-US" sz="1600" err="1">
                <a:latin typeface="Times New Roman" panose="02020603050405020304" pitchFamily="18" charset="0"/>
                <a:ea typeface="Times New Roman" panose="02020603050405020304" pitchFamily="18" charset="0"/>
                <a:cs typeface="Times New Roman" panose="02020603050405020304" pitchFamily="18" charset="0"/>
              </a:rPr>
              <a:t>punit</a:t>
            </a:r>
            <a:r>
              <a:rPr lang="en-US" sz="1600">
                <a:latin typeface="Times New Roman" panose="02020603050405020304" pitchFamily="18" charset="0"/>
                <a:ea typeface="Times New Roman" panose="02020603050405020304" pitchFamily="18" charset="0"/>
                <a:cs typeface="Times New Roman" panose="02020603050405020304" pitchFamily="18" charset="0"/>
              </a:rPr>
              <a:t>/</a:t>
            </a:r>
            <a:r>
              <a:rPr lang="en-US" sz="1600" err="1">
                <a:latin typeface="Times New Roman" panose="02020603050405020304" pitchFamily="18" charset="0"/>
                <a:ea typeface="Times New Roman" panose="02020603050405020304" pitchFamily="18" charset="0"/>
                <a:cs typeface="Times New Roman" panose="02020603050405020304" pitchFamily="18" charset="0"/>
              </a:rPr>
              <a:t>assert_xcheck_punit</a:t>
            </a:r>
            <a:r>
              <a:rPr lang="en-US" sz="1600">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smtClean="0">
              <a:latin typeface="Times New Roman" panose="02020603050405020304" pitchFamily="18" charset="0"/>
              <a:ea typeface="Times New Roman" panose="02020603050405020304" pitchFamily="18" charset="0"/>
              <a:cs typeface="Times New Roman" panose="02020603050405020304" pitchFamily="18" charset="0"/>
            </a:endParaRPr>
          </a:p>
          <a:p>
            <a:pPr marL="457200" marR="0" indent="0">
              <a:lnSpc>
                <a:spcPts val="1000"/>
              </a:lnSpc>
              <a:spcBef>
                <a:spcPts val="0"/>
              </a:spcBef>
              <a:spcAft>
                <a:spcPts val="600"/>
              </a:spcAft>
            </a:pPr>
            <a:r>
              <a:rPr lang="en-US" sz="1600" smtClean="0">
                <a:latin typeface="Times New Roman" panose="02020603050405020304" pitchFamily="18" charset="0"/>
                <a:ea typeface="Times New Roman" panose="02020603050405020304" pitchFamily="18" charset="0"/>
                <a:cs typeface="Times New Roman" panose="02020603050405020304" pitchFamily="18" charset="0"/>
              </a:rPr>
              <a:t>soc_tb/soc/par_punit/punit_wrap/punit/assert_ifc_stability_check_punit</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-attribute </a:t>
            </a:r>
            <a:r>
              <a:rPr lang="en-US" sz="1600" dirty="0" err="1">
                <a:latin typeface="Times New Roman" panose="02020603050405020304" pitchFamily="18" charset="0"/>
                <a:ea typeface="Times New Roman" panose="02020603050405020304" pitchFamily="18" charset="0"/>
                <a:cs typeface="Times New Roman" panose="02020603050405020304" pitchFamily="18" charset="0"/>
              </a:rPr>
              <a:t>SNPS_treat_as_unconnected</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TRUE</a:t>
            </a:r>
            <a:endParaRPr lang="en-US" sz="1600" dirty="0">
              <a:effectLst/>
              <a:latin typeface="Times New  Roman"/>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25422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Design </a:t>
            </a:r>
            <a:r>
              <a:rPr lang="en-US" dirty="0" smtClean="0"/>
              <a:t>challenges…</a:t>
            </a:r>
            <a:endParaRPr lang="en-US" dirty="0"/>
          </a:p>
        </p:txBody>
      </p:sp>
      <p:sp>
        <p:nvSpPr>
          <p:cNvPr id="3" name="Content Placeholder 2"/>
          <p:cNvSpPr>
            <a:spLocks noGrp="1"/>
          </p:cNvSpPr>
          <p:nvPr>
            <p:ph idx="1"/>
          </p:nvPr>
        </p:nvSpPr>
        <p:spPr>
          <a:xfrm>
            <a:off x="609600" y="1447801"/>
            <a:ext cx="10972800" cy="4908550"/>
          </a:xfrm>
        </p:spPr>
        <p:txBody>
          <a:bodyPr/>
          <a:lstStyle/>
          <a:p>
            <a:r>
              <a:rPr lang="en-US" dirty="0"/>
              <a:t>Power switch insertion </a:t>
            </a:r>
            <a:r>
              <a:rPr lang="en-US" dirty="0" smtClean="0"/>
              <a:t>issues</a:t>
            </a:r>
          </a:p>
          <a:p>
            <a:endParaRPr lang="en-US" dirty="0"/>
          </a:p>
          <a:p>
            <a:endParaRPr lang="en-US" dirty="0" smtClean="0"/>
          </a:p>
          <a:p>
            <a:endParaRPr lang="en-US" dirty="0"/>
          </a:p>
          <a:p>
            <a:endParaRPr lang="en-US" dirty="0" smtClean="0"/>
          </a:p>
          <a:p>
            <a:r>
              <a:rPr lang="en-US" dirty="0"/>
              <a:t>S</a:t>
            </a:r>
            <a:r>
              <a:rPr lang="en-US" dirty="0" smtClean="0"/>
              <a:t>hadow </a:t>
            </a:r>
            <a:r>
              <a:rPr lang="en-US" dirty="0"/>
              <a:t>domain solution for </a:t>
            </a:r>
            <a:r>
              <a:rPr lang="en-US" dirty="0" smtClean="0"/>
              <a:t>optimization</a:t>
            </a:r>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11</a:t>
            </a:fld>
            <a:endParaRPr lang="en-US"/>
          </a:p>
        </p:txBody>
      </p:sp>
      <p:grpSp>
        <p:nvGrpSpPr>
          <p:cNvPr id="6" name="Group 5"/>
          <p:cNvGrpSpPr/>
          <p:nvPr/>
        </p:nvGrpSpPr>
        <p:grpSpPr>
          <a:xfrm>
            <a:off x="2438400" y="2209800"/>
            <a:ext cx="7467600" cy="1727199"/>
            <a:chOff x="-19050" y="365202"/>
            <a:chExt cx="12188825" cy="1727777"/>
          </a:xfrm>
        </p:grpSpPr>
        <p:pic>
          <p:nvPicPr>
            <p:cNvPr id="7" name="Picture 6"/>
            <p:cNvPicPr>
              <a:picLocks noChangeAspect="1"/>
            </p:cNvPicPr>
            <p:nvPr/>
          </p:nvPicPr>
          <p:blipFill>
            <a:blip r:embed="rId2"/>
            <a:stretch>
              <a:fillRect/>
            </a:stretch>
          </p:blipFill>
          <p:spPr>
            <a:xfrm>
              <a:off x="-19050" y="1458831"/>
              <a:ext cx="12188825" cy="634148"/>
            </a:xfrm>
            <a:prstGeom prst="rect">
              <a:avLst/>
            </a:prstGeom>
          </p:spPr>
        </p:pic>
        <p:pic>
          <p:nvPicPr>
            <p:cNvPr id="8" name="Picture 7"/>
            <p:cNvPicPr>
              <a:picLocks noChangeAspect="1"/>
            </p:cNvPicPr>
            <p:nvPr/>
          </p:nvPicPr>
          <p:blipFill>
            <a:blip r:embed="rId3"/>
            <a:stretch>
              <a:fillRect/>
            </a:stretch>
          </p:blipFill>
          <p:spPr>
            <a:xfrm>
              <a:off x="0" y="365202"/>
              <a:ext cx="12125325" cy="742950"/>
            </a:xfrm>
            <a:prstGeom prst="rect">
              <a:avLst/>
            </a:prstGeom>
          </p:spPr>
        </p:pic>
      </p:grpSp>
      <p:pic>
        <p:nvPicPr>
          <p:cNvPr id="9" name="Picture 8"/>
          <p:cNvPicPr/>
          <p:nvPr/>
        </p:nvPicPr>
        <p:blipFill>
          <a:blip r:embed="rId4"/>
          <a:stretch>
            <a:fillRect/>
          </a:stretch>
        </p:blipFill>
        <p:spPr>
          <a:xfrm>
            <a:off x="4724400" y="4479926"/>
            <a:ext cx="2238375" cy="1670050"/>
          </a:xfrm>
          <a:prstGeom prst="rect">
            <a:avLst/>
          </a:prstGeom>
        </p:spPr>
      </p:pic>
    </p:spTree>
    <p:extLst>
      <p:ext uri="{BB962C8B-B14F-4D97-AF65-F5344CB8AC3E}">
        <p14:creationId xmlns:p14="http://schemas.microsoft.com/office/powerpoint/2010/main" val="3888292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Design Challenges..</a:t>
            </a:r>
            <a:endParaRPr lang="en-US" dirty="0"/>
          </a:p>
        </p:txBody>
      </p:sp>
      <p:sp>
        <p:nvSpPr>
          <p:cNvPr id="3" name="Content Placeholder 2"/>
          <p:cNvSpPr>
            <a:spLocks noGrp="1"/>
          </p:cNvSpPr>
          <p:nvPr>
            <p:ph idx="1"/>
          </p:nvPr>
        </p:nvSpPr>
        <p:spPr/>
        <p:txBody>
          <a:bodyPr/>
          <a:lstStyle/>
          <a:p>
            <a:r>
              <a:rPr lang="en-US" dirty="0" smtClean="0"/>
              <a:t>IC Compiler 2 demands matching between states in top level PST and sub hierarchy PST. The solution for this is to disable lower level PST.</a:t>
            </a:r>
          </a:p>
          <a:p>
            <a:endParaRPr lang="en-US" dirty="0" smtClean="0"/>
          </a:p>
          <a:p>
            <a:pPr marL="0" indent="0">
              <a:buNone/>
            </a:pPr>
            <a:endParaRPr lang="en-US" dirty="0"/>
          </a:p>
          <a:p>
            <a:pPr marL="0" indent="0">
              <a:buNone/>
            </a:pPr>
            <a:r>
              <a:rPr lang="en-US" sz="1400" dirty="0" smtClean="0"/>
              <a:t>                                                                                                    Fig</a:t>
            </a:r>
            <a:r>
              <a:rPr lang="en-US" sz="1400" dirty="0"/>
              <a:t>. 3.5 Top level PST</a:t>
            </a:r>
          </a:p>
          <a:p>
            <a:endParaRPr lang="en-US" sz="1200" dirty="0"/>
          </a:p>
        </p:txBody>
      </p:sp>
      <p:sp>
        <p:nvSpPr>
          <p:cNvPr id="4" name="Footer Placeholder 3"/>
          <p:cNvSpPr>
            <a:spLocks noGrp="1"/>
          </p:cNvSpPr>
          <p:nvPr>
            <p:ph type="ftr" sz="quarter" idx="11"/>
          </p:nvPr>
        </p:nvSpPr>
        <p:spPr>
          <a:xfrm>
            <a:off x="3886200" y="6193415"/>
            <a:ext cx="2946400" cy="365125"/>
          </a:xfrm>
        </p:spPr>
        <p:txBody>
          <a:bodyPr/>
          <a:lstStyle/>
          <a:p>
            <a:r>
              <a:rPr lang="en-US" dirty="0">
                <a:solidFill>
                  <a:schemeClr val="tx1"/>
                </a:solidFill>
              </a:rPr>
              <a:t>Fig 3.7 No states at all</a:t>
            </a:r>
          </a:p>
        </p:txBody>
      </p:sp>
      <p:sp>
        <p:nvSpPr>
          <p:cNvPr id="5" name="Slide Number Placeholder 4"/>
          <p:cNvSpPr>
            <a:spLocks noGrp="1"/>
          </p:cNvSpPr>
          <p:nvPr>
            <p:ph type="sldNum" sz="quarter" idx="12"/>
          </p:nvPr>
        </p:nvSpPr>
        <p:spPr/>
        <p:txBody>
          <a:bodyPr/>
          <a:lstStyle/>
          <a:p>
            <a:fld id="{8B820FFD-5868-4678-ACC2-C353669912D5}" type="slidenum">
              <a:rPr lang="en-US" smtClean="0"/>
              <a:pPr/>
              <a:t>12</a:t>
            </a:fld>
            <a:endParaRPr lang="en-US"/>
          </a:p>
        </p:txBody>
      </p:sp>
      <p:pic>
        <p:nvPicPr>
          <p:cNvPr id="20" name="Picture 19"/>
          <p:cNvPicPr/>
          <p:nvPr/>
        </p:nvPicPr>
        <p:blipFill>
          <a:blip r:embed="rId2"/>
          <a:stretch>
            <a:fillRect/>
          </a:stretch>
        </p:blipFill>
        <p:spPr>
          <a:xfrm>
            <a:off x="2971800" y="2514600"/>
            <a:ext cx="5733415" cy="844550"/>
          </a:xfrm>
          <a:prstGeom prst="rect">
            <a:avLst/>
          </a:prstGeom>
        </p:spPr>
      </p:pic>
      <p:pic>
        <p:nvPicPr>
          <p:cNvPr id="21" name="Picture 20"/>
          <p:cNvPicPr/>
          <p:nvPr/>
        </p:nvPicPr>
        <p:blipFill>
          <a:blip r:embed="rId3"/>
          <a:stretch>
            <a:fillRect/>
          </a:stretch>
        </p:blipFill>
        <p:spPr>
          <a:xfrm>
            <a:off x="2971800" y="3938333"/>
            <a:ext cx="5733415" cy="850900"/>
          </a:xfrm>
          <a:prstGeom prst="rect">
            <a:avLst/>
          </a:prstGeom>
        </p:spPr>
      </p:pic>
      <p:sp>
        <p:nvSpPr>
          <p:cNvPr id="14" name="Rectangle 13"/>
          <p:cNvSpPr/>
          <p:nvPr/>
        </p:nvSpPr>
        <p:spPr>
          <a:xfrm>
            <a:off x="2235200" y="4819396"/>
            <a:ext cx="6096000" cy="584775"/>
          </a:xfrm>
          <a:prstGeom prst="rect">
            <a:avLst/>
          </a:prstGeom>
        </p:spPr>
        <p:txBody>
          <a:bodyPr>
            <a:spAutoFit/>
          </a:bodyPr>
          <a:lstStyle/>
          <a:p>
            <a:pPr marL="457200" marR="0" algn="ctr">
              <a:spcBef>
                <a:spcPts val="0"/>
              </a:spcBef>
              <a:spcAft>
                <a:spcPts val="0"/>
              </a:spcAft>
            </a:pPr>
            <a:r>
              <a:rPr lang="en-US" sz="1400" dirty="0">
                <a:latin typeface="Times New Roman" panose="02020603050405020304" pitchFamily="18" charset="0"/>
                <a:ea typeface="Times New Roman" panose="02020603050405020304" pitchFamily="18" charset="0"/>
              </a:rPr>
              <a:t>Fig 3.6 Missing 1.1 V modeling</a:t>
            </a:r>
            <a:endParaRPr lang="en-US" sz="1050" dirty="0">
              <a:latin typeface="Times New Roman" panose="02020603050405020304" pitchFamily="18" charset="0"/>
              <a:ea typeface="Times New Roman" panose="02020603050405020304" pitchFamily="18" charset="0"/>
            </a:endParaRPr>
          </a:p>
          <a:p>
            <a:pPr marL="457200" marR="0" algn="ctr">
              <a:spcBef>
                <a:spcPts val="0"/>
              </a:spcBef>
              <a:spcAft>
                <a:spcPts val="0"/>
              </a:spcAft>
            </a:pPr>
            <a:r>
              <a:rPr lang="en-US" dirty="0">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pic>
        <p:nvPicPr>
          <p:cNvPr id="23" name="Picture 22"/>
          <p:cNvPicPr/>
          <p:nvPr/>
        </p:nvPicPr>
        <p:blipFill>
          <a:blip r:embed="rId4"/>
          <a:stretch>
            <a:fillRect/>
          </a:stretch>
        </p:blipFill>
        <p:spPr>
          <a:xfrm>
            <a:off x="2974848" y="5146519"/>
            <a:ext cx="5733415" cy="1054735"/>
          </a:xfrm>
          <a:prstGeom prst="rect">
            <a:avLst/>
          </a:prstGeom>
        </p:spPr>
      </p:pic>
    </p:spTree>
    <p:extLst>
      <p:ext uri="{BB962C8B-B14F-4D97-AF65-F5344CB8AC3E}">
        <p14:creationId xmlns:p14="http://schemas.microsoft.com/office/powerpoint/2010/main" val="3052792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Design challenges</a:t>
            </a:r>
            <a:endParaRPr lang="en-US" dirty="0"/>
          </a:p>
        </p:txBody>
      </p:sp>
      <p:sp>
        <p:nvSpPr>
          <p:cNvPr id="3" name="Content Placeholder 2"/>
          <p:cNvSpPr>
            <a:spLocks noGrp="1"/>
          </p:cNvSpPr>
          <p:nvPr>
            <p:ph idx="1"/>
          </p:nvPr>
        </p:nvSpPr>
        <p:spPr/>
        <p:txBody>
          <a:bodyPr>
            <a:normAutofit/>
          </a:bodyPr>
          <a:lstStyle/>
          <a:p>
            <a:r>
              <a:rPr lang="en-US" b="1" dirty="0" smtClean="0"/>
              <a:t>Missing supply states issue: </a:t>
            </a:r>
            <a:r>
              <a:rPr lang="en-US" dirty="0"/>
              <a:t>A</a:t>
            </a:r>
            <a:r>
              <a:rPr lang="en-US" dirty="0" smtClean="0"/>
              <a:t> </a:t>
            </a:r>
            <a:r>
              <a:rPr lang="en-US" dirty="0"/>
              <a:t>group of hierarchical PDs in the same VA will share same primary supplies but if there is a mismatch in secondary domains, as long as at least one domain contains the required supply as available supply, tool can use the hierarchy of the domain to put the cell anywhere in the VA physical shape.</a:t>
            </a:r>
          </a:p>
          <a:p>
            <a:endParaRPr lang="en-US" dirty="0" smtClean="0"/>
          </a:p>
          <a:p>
            <a:endParaRPr lang="en-US" dirty="0" smtClean="0"/>
          </a:p>
          <a:p>
            <a:endParaRPr lang="en-US" dirty="0"/>
          </a:p>
          <a:p>
            <a:endParaRPr lang="en-US" dirty="0" smtClean="0"/>
          </a:p>
          <a:p>
            <a:endParaRPr lang="en-US" dirty="0" smtClean="0"/>
          </a:p>
          <a:p>
            <a:endParaRPr lang="en-US" dirty="0" smtClean="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13</a:t>
            </a:fld>
            <a:endParaRPr lang="en-US"/>
          </a:p>
        </p:txBody>
      </p:sp>
      <p:pic>
        <p:nvPicPr>
          <p:cNvPr id="6" name="Picture 5"/>
          <p:cNvPicPr/>
          <p:nvPr/>
        </p:nvPicPr>
        <p:blipFill>
          <a:blip r:embed="rId2"/>
          <a:stretch>
            <a:fillRect/>
          </a:stretch>
        </p:blipFill>
        <p:spPr>
          <a:xfrm>
            <a:off x="3581400" y="3810000"/>
            <a:ext cx="4760595" cy="2007235"/>
          </a:xfrm>
          <a:prstGeom prst="rect">
            <a:avLst/>
          </a:prstGeom>
        </p:spPr>
      </p:pic>
    </p:spTree>
    <p:extLst>
      <p:ext uri="{BB962C8B-B14F-4D97-AF65-F5344CB8AC3E}">
        <p14:creationId xmlns:p14="http://schemas.microsoft.com/office/powerpoint/2010/main" val="10301991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Moving to Hybrid flow</a:t>
            </a:r>
            <a:endParaRPr lang="en-US" dirty="0"/>
          </a:p>
        </p:txBody>
      </p:sp>
      <p:sp>
        <p:nvSpPr>
          <p:cNvPr id="3" name="Content Placeholder 2"/>
          <p:cNvSpPr>
            <a:spLocks noGrp="1"/>
          </p:cNvSpPr>
          <p:nvPr>
            <p:ph idx="1"/>
          </p:nvPr>
        </p:nvSpPr>
        <p:spPr/>
        <p:txBody>
          <a:bodyPr>
            <a:normAutofit lnSpcReduction="10000"/>
          </a:bodyPr>
          <a:lstStyle/>
          <a:p>
            <a:r>
              <a:rPr lang="en-US" dirty="0"/>
              <a:t>H</a:t>
            </a:r>
            <a:r>
              <a:rPr lang="en-US" dirty="0" smtClean="0"/>
              <a:t>ierarchical </a:t>
            </a:r>
            <a:r>
              <a:rPr lang="en-US" dirty="0"/>
              <a:t>methodology </a:t>
            </a:r>
            <a:r>
              <a:rPr lang="en-US" dirty="0" smtClean="0"/>
              <a:t>with hybrid flow </a:t>
            </a:r>
            <a:r>
              <a:rPr lang="en-US" dirty="0"/>
              <a:t>supports partitioning, parallel development, and reuse. </a:t>
            </a:r>
            <a:endParaRPr lang="en-US" dirty="0" smtClean="0"/>
          </a:p>
          <a:p>
            <a:r>
              <a:rPr lang="en-US" dirty="0"/>
              <a:t>The UPF complexity is very much reduced. </a:t>
            </a:r>
            <a:endParaRPr lang="en-US" dirty="0" smtClean="0"/>
          </a:p>
          <a:p>
            <a:r>
              <a:rPr lang="en-US" dirty="0"/>
              <a:t>S</a:t>
            </a:r>
            <a:r>
              <a:rPr lang="en-US" dirty="0" smtClean="0"/>
              <a:t>upply </a:t>
            </a:r>
            <a:r>
              <a:rPr lang="en-US" dirty="0"/>
              <a:t>sets provides an abstraction and allows designers to define their power intent without having to create the actual supply nets </a:t>
            </a:r>
            <a:endParaRPr lang="en-US" dirty="0" smtClean="0"/>
          </a:p>
          <a:p>
            <a:r>
              <a:rPr lang="en-US" dirty="0"/>
              <a:t>Usage of hierarchical flows at all the stages of design flow eliminates the usage of two different UPFs. </a:t>
            </a:r>
            <a:endParaRPr lang="en-US" dirty="0" smtClean="0"/>
          </a:p>
          <a:p>
            <a:r>
              <a:rPr lang="en-US" dirty="0" smtClean="0"/>
              <a:t>Advantages of </a:t>
            </a:r>
            <a:r>
              <a:rPr lang="en-US" dirty="0" err="1" smtClean="0"/>
              <a:t>add_power_state</a:t>
            </a:r>
            <a:endParaRPr lang="en-US" dirty="0" smtClean="0"/>
          </a:p>
          <a:p>
            <a:r>
              <a:rPr lang="en-US" dirty="0"/>
              <a:t>The usage of </a:t>
            </a:r>
            <a:r>
              <a:rPr lang="en-US" dirty="0" err="1"/>
              <a:t>set_design_attribute</a:t>
            </a:r>
            <a:r>
              <a:rPr lang="en-US" dirty="0"/>
              <a:t> allows the propagation of power information to the lower levels of design hierarchy </a:t>
            </a:r>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14</a:t>
            </a:fld>
            <a:endParaRPr lang="en-US"/>
          </a:p>
        </p:txBody>
      </p:sp>
    </p:spTree>
    <p:extLst>
      <p:ext uri="{BB962C8B-B14F-4D97-AF65-F5344CB8AC3E}">
        <p14:creationId xmlns:p14="http://schemas.microsoft.com/office/powerpoint/2010/main" val="1291751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Questions</a:t>
            </a:r>
            <a:endParaRPr lang="en-US" dirty="0"/>
          </a:p>
        </p:txBody>
      </p:sp>
      <p:sp>
        <p:nvSpPr>
          <p:cNvPr id="7" name="Subtitle 6"/>
          <p:cNvSpPr>
            <a:spLocks noGrp="1"/>
          </p:cNvSpPr>
          <p:nvPr>
            <p:ph type="subTitle" idx="1"/>
          </p:nvPr>
        </p:nvSpPr>
        <p:spPr/>
        <p:txBody>
          <a:bodyPr/>
          <a:lstStyle/>
          <a:p>
            <a:r>
              <a:rPr lang="en-US" dirty="0" smtClean="0"/>
              <a:t>Finalize slide set with questions slide</a:t>
            </a: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15</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smtClean="0"/>
              <a:t>Low Power Overview</a:t>
            </a:r>
            <a:endParaRPr lang="en-US" dirty="0" smtClean="0"/>
          </a:p>
          <a:p>
            <a:r>
              <a:rPr lang="en-US" dirty="0" smtClean="0"/>
              <a:t>Low Power Optimization in Design</a:t>
            </a:r>
          </a:p>
          <a:p>
            <a:r>
              <a:rPr lang="en-US" dirty="0" smtClean="0"/>
              <a:t>Intel Client Low Power Methodologies</a:t>
            </a:r>
          </a:p>
          <a:p>
            <a:r>
              <a:rPr lang="en-US" dirty="0" smtClean="0"/>
              <a:t>Motivation : Traditional Vs Proposed</a:t>
            </a:r>
          </a:p>
          <a:p>
            <a:r>
              <a:rPr lang="en-US" dirty="0"/>
              <a:t>Power Intent </a:t>
            </a:r>
            <a:r>
              <a:rPr lang="en-US" dirty="0" smtClean="0"/>
              <a:t>Body</a:t>
            </a:r>
          </a:p>
          <a:p>
            <a:r>
              <a:rPr lang="en-US" dirty="0" smtClean="0"/>
              <a:t>Introduction to hybrid Methodology</a:t>
            </a:r>
          </a:p>
          <a:p>
            <a:r>
              <a:rPr lang="en-US" dirty="0" smtClean="0"/>
              <a:t>Challenges in Hybrid Flow</a:t>
            </a:r>
          </a:p>
          <a:p>
            <a:r>
              <a:rPr lang="en-US" dirty="0" smtClean="0"/>
              <a:t>Advantages of Hybrid Methodology</a:t>
            </a:r>
          </a:p>
          <a:p>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Low Power </a:t>
            </a:r>
            <a:endParaRPr lang="en-US" dirty="0"/>
          </a:p>
        </p:txBody>
      </p:sp>
      <p:sp>
        <p:nvSpPr>
          <p:cNvPr id="3" name="Content Placeholder 2"/>
          <p:cNvSpPr>
            <a:spLocks noGrp="1"/>
          </p:cNvSpPr>
          <p:nvPr>
            <p:ph idx="1"/>
          </p:nvPr>
        </p:nvSpPr>
        <p:spPr>
          <a:xfrm>
            <a:off x="609600" y="1447801"/>
            <a:ext cx="6858000" cy="4495800"/>
          </a:xfrm>
        </p:spPr>
        <p:txBody>
          <a:bodyPr>
            <a:normAutofit fontScale="92500" lnSpcReduction="10000"/>
          </a:bodyPr>
          <a:lstStyle/>
          <a:p>
            <a:r>
              <a:rPr lang="en-US" dirty="0"/>
              <a:t>Power Management is Critical Today </a:t>
            </a:r>
            <a:endParaRPr lang="en-US" dirty="0" smtClean="0"/>
          </a:p>
          <a:p>
            <a:r>
              <a:rPr lang="en-US" dirty="0"/>
              <a:t>Driving for finer process technology </a:t>
            </a:r>
            <a:endParaRPr lang="en-US" dirty="0" smtClean="0"/>
          </a:p>
          <a:p>
            <a:pPr lvl="1"/>
            <a:r>
              <a:rPr lang="en-US" dirty="0" smtClean="0"/>
              <a:t>Smaller</a:t>
            </a:r>
            <a:r>
              <a:rPr lang="en-US" dirty="0"/>
              <a:t>, lighter products </a:t>
            </a:r>
          </a:p>
          <a:p>
            <a:pPr lvl="1"/>
            <a:r>
              <a:rPr lang="en-US" dirty="0" smtClean="0"/>
              <a:t>Longer </a:t>
            </a:r>
            <a:r>
              <a:rPr lang="en-US" dirty="0"/>
              <a:t>battery life </a:t>
            </a:r>
          </a:p>
          <a:p>
            <a:pPr lvl="1"/>
            <a:r>
              <a:rPr lang="en-US" dirty="0" smtClean="0"/>
              <a:t>More </a:t>
            </a:r>
            <a:r>
              <a:rPr lang="en-US" dirty="0"/>
              <a:t>functionality </a:t>
            </a:r>
          </a:p>
          <a:p>
            <a:r>
              <a:rPr lang="en-US" dirty="0" smtClean="0"/>
              <a:t>Dynamic </a:t>
            </a:r>
            <a:r>
              <a:rPr lang="en-US" dirty="0"/>
              <a:t>power </a:t>
            </a:r>
          </a:p>
          <a:p>
            <a:pPr lvl="1"/>
            <a:r>
              <a:rPr lang="en-US" dirty="0" smtClean="0"/>
              <a:t>Signal </a:t>
            </a:r>
            <a:r>
              <a:rPr lang="en-US" dirty="0"/>
              <a:t>switching consumes </a:t>
            </a:r>
            <a:r>
              <a:rPr lang="en-US" dirty="0" smtClean="0"/>
              <a:t>energy</a:t>
            </a:r>
          </a:p>
          <a:p>
            <a:pPr lvl="1"/>
            <a:r>
              <a:rPr lang="en-US" dirty="0" smtClean="0"/>
              <a:t>Was </a:t>
            </a:r>
            <a:r>
              <a:rPr lang="en-US" dirty="0"/>
              <a:t>the major contributor to power </a:t>
            </a:r>
            <a:r>
              <a:rPr lang="en-US" dirty="0" smtClean="0"/>
              <a:t>consumption</a:t>
            </a:r>
          </a:p>
          <a:p>
            <a:r>
              <a:rPr lang="en-US" dirty="0" smtClean="0"/>
              <a:t>Static power</a:t>
            </a:r>
          </a:p>
          <a:p>
            <a:pPr lvl="1"/>
            <a:r>
              <a:rPr lang="en-US" dirty="0" smtClean="0"/>
              <a:t>Static </a:t>
            </a:r>
            <a:r>
              <a:rPr lang="en-US" dirty="0"/>
              <a:t>leakage can consume 50% of power! </a:t>
            </a:r>
          </a:p>
          <a:p>
            <a:pPr lvl="1"/>
            <a:r>
              <a:rPr lang="en-US" dirty="0" smtClean="0"/>
              <a:t>Now </a:t>
            </a:r>
            <a:r>
              <a:rPr lang="en-US" dirty="0"/>
              <a:t>the major concern for power optimization</a:t>
            </a:r>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3</a:t>
            </a:fld>
            <a:endParaRPr lang="en-US"/>
          </a:p>
        </p:txBody>
      </p:sp>
      <p:pic>
        <p:nvPicPr>
          <p:cNvPr id="6" name="Picture 5"/>
          <p:cNvPicPr>
            <a:picLocks noChangeAspect="1"/>
          </p:cNvPicPr>
          <p:nvPr/>
        </p:nvPicPr>
        <p:blipFill>
          <a:blip r:embed="rId2"/>
          <a:stretch>
            <a:fillRect/>
          </a:stretch>
        </p:blipFill>
        <p:spPr>
          <a:xfrm>
            <a:off x="7781925" y="1389063"/>
            <a:ext cx="3800475" cy="4324350"/>
          </a:xfrm>
          <a:prstGeom prst="rect">
            <a:avLst/>
          </a:prstGeom>
        </p:spPr>
      </p:pic>
    </p:spTree>
    <p:extLst>
      <p:ext uri="{BB962C8B-B14F-4D97-AF65-F5344CB8AC3E}">
        <p14:creationId xmlns:p14="http://schemas.microsoft.com/office/powerpoint/2010/main" val="30804696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a:t>
            </a:r>
            <a:r>
              <a:rPr lang="en-US" dirty="0"/>
              <a:t>Traditional Vs Proposed</a:t>
            </a:r>
          </a:p>
        </p:txBody>
      </p:sp>
      <p:sp>
        <p:nvSpPr>
          <p:cNvPr id="3" name="Content Placeholder 2"/>
          <p:cNvSpPr>
            <a:spLocks noGrp="1"/>
          </p:cNvSpPr>
          <p:nvPr>
            <p:ph idx="1"/>
          </p:nvPr>
        </p:nvSpPr>
        <p:spPr/>
        <p:txBody>
          <a:bodyPr/>
          <a:lstStyle/>
          <a:p>
            <a:r>
              <a:rPr lang="en-US" dirty="0" smtClean="0"/>
              <a:t>Complexity of the Design</a:t>
            </a:r>
          </a:p>
          <a:p>
            <a:r>
              <a:rPr lang="en-US" dirty="0" smtClean="0"/>
              <a:t>IP Sourced from multiple vendor – Internal, External &amp; Hard IPs.</a:t>
            </a:r>
          </a:p>
          <a:p>
            <a:r>
              <a:rPr lang="en-US" dirty="0" smtClean="0"/>
              <a:t>Need of the hour is Abstraction</a:t>
            </a:r>
          </a:p>
          <a:p>
            <a:r>
              <a:rPr lang="en-US" dirty="0" smtClean="0"/>
              <a:t>Physical Design Limitation</a:t>
            </a:r>
          </a:p>
          <a:p>
            <a:r>
              <a:rPr lang="en-US" dirty="0" smtClean="0"/>
              <a:t>Multiple Flows for Functional Verification vs Implementation</a:t>
            </a:r>
          </a:p>
          <a:p>
            <a:r>
              <a:rPr lang="en-US" dirty="0" smtClean="0"/>
              <a:t>Large Number of Power and Voltage Domains</a:t>
            </a:r>
          </a:p>
          <a:p>
            <a:r>
              <a:rPr lang="en-US" dirty="0" smtClean="0"/>
              <a:t>Adoption of new feature of latest power intent</a:t>
            </a: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4</a:t>
            </a:fld>
            <a:endParaRPr lang="en-US"/>
          </a:p>
        </p:txBody>
      </p:sp>
    </p:spTree>
    <p:extLst>
      <p:ext uri="{BB962C8B-B14F-4D97-AF65-F5344CB8AC3E}">
        <p14:creationId xmlns:p14="http://schemas.microsoft.com/office/powerpoint/2010/main" val="3188051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Intent Body</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27972860"/>
              </p:ext>
            </p:extLst>
          </p:nvPr>
        </p:nvGraphicFramePr>
        <p:xfrm>
          <a:off x="609600" y="1447800"/>
          <a:ext cx="71628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5</a:t>
            </a:fld>
            <a:endParaRPr lang="en-US"/>
          </a:p>
        </p:txBody>
      </p:sp>
      <p:sp>
        <p:nvSpPr>
          <p:cNvPr id="12" name="Oval 11"/>
          <p:cNvSpPr/>
          <p:nvPr/>
        </p:nvSpPr>
        <p:spPr>
          <a:xfrm>
            <a:off x="990600" y="2057400"/>
            <a:ext cx="9906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Top Interface</a:t>
            </a:r>
            <a:endParaRPr lang="en-US" sz="1100" dirty="0"/>
          </a:p>
        </p:txBody>
      </p:sp>
      <p:sp>
        <p:nvSpPr>
          <p:cNvPr id="13" name="Oval 12"/>
          <p:cNvSpPr/>
          <p:nvPr/>
        </p:nvSpPr>
        <p:spPr>
          <a:xfrm>
            <a:off x="3606802" y="2057400"/>
            <a:ext cx="1117598"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Defining low power strategies</a:t>
            </a:r>
            <a:endParaRPr lang="en-US" sz="1100" dirty="0"/>
          </a:p>
        </p:txBody>
      </p:sp>
      <p:sp>
        <p:nvSpPr>
          <p:cNvPr id="14" name="Oval 13"/>
          <p:cNvSpPr/>
          <p:nvPr/>
        </p:nvSpPr>
        <p:spPr>
          <a:xfrm>
            <a:off x="2235201" y="2057400"/>
            <a:ext cx="11176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Loading of UPFs</a:t>
            </a:r>
            <a:endParaRPr lang="en-US" sz="1100" dirty="0"/>
          </a:p>
        </p:txBody>
      </p:sp>
      <p:sp>
        <p:nvSpPr>
          <p:cNvPr id="15" name="Oval 14"/>
          <p:cNvSpPr/>
          <p:nvPr/>
        </p:nvSpPr>
        <p:spPr>
          <a:xfrm>
            <a:off x="5005719" y="2057400"/>
            <a:ext cx="1090282"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Defining SRSNs strategies</a:t>
            </a:r>
            <a:endParaRPr lang="en-US" sz="1100" dirty="0"/>
          </a:p>
        </p:txBody>
      </p:sp>
      <p:sp>
        <p:nvSpPr>
          <p:cNvPr id="16" name="Oval 15"/>
          <p:cNvSpPr/>
          <p:nvPr/>
        </p:nvSpPr>
        <p:spPr>
          <a:xfrm>
            <a:off x="6324600" y="2095500"/>
            <a:ext cx="1143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Defining PSTs</a:t>
            </a:r>
            <a:endParaRPr lang="en-US" sz="1100" dirty="0"/>
          </a:p>
        </p:txBody>
      </p:sp>
      <p:sp>
        <p:nvSpPr>
          <p:cNvPr id="22" name="Rectangle 21"/>
          <p:cNvSpPr/>
          <p:nvPr/>
        </p:nvSpPr>
        <p:spPr>
          <a:xfrm>
            <a:off x="8077200" y="5410200"/>
            <a:ext cx="3810000" cy="430887"/>
          </a:xfrm>
          <a:prstGeom prst="rect">
            <a:avLst/>
          </a:prstGeom>
        </p:spPr>
        <p:txBody>
          <a:bodyPr wrap="square">
            <a:spAutoFit/>
          </a:bodyPr>
          <a:lstStyle/>
          <a:p>
            <a:r>
              <a:rPr lang="en-US" sz="1100" dirty="0" err="1">
                <a:latin typeface="Calibri" panose="020F0502020204030204" pitchFamily="34" charset="0"/>
                <a:ea typeface="Calibri" panose="020F0502020204030204" pitchFamily="34" charset="0"/>
              </a:rPr>
              <a:t>add_power_state</a:t>
            </a:r>
            <a:r>
              <a:rPr lang="en-US" sz="1100" dirty="0">
                <a:latin typeface="Calibri" panose="020F0502020204030204" pitchFamily="34" charset="0"/>
                <a:ea typeface="Calibri" panose="020F0502020204030204" pitchFamily="34" charset="0"/>
              </a:rPr>
              <a:t> "VCCSA" -state "</a:t>
            </a:r>
            <a:r>
              <a:rPr lang="en-US" sz="1100" dirty="0" err="1">
                <a:latin typeface="Calibri" panose="020F0502020204030204" pitchFamily="34" charset="0"/>
                <a:ea typeface="Calibri" panose="020F0502020204030204" pitchFamily="34" charset="0"/>
              </a:rPr>
              <a:t>ps_VCCSA_LV</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supply_expr</a:t>
            </a:r>
            <a:r>
              <a:rPr lang="en-US" sz="1100" dirty="0">
                <a:latin typeface="Calibri" panose="020F0502020204030204" pitchFamily="34" charset="0"/>
                <a:ea typeface="Calibri" panose="020F0502020204030204" pitchFamily="34" charset="0"/>
              </a:rPr>
              <a:t> \{power == `\{FULL_ON,0.65\}\} -</a:t>
            </a:r>
            <a:r>
              <a:rPr lang="en-US" sz="1100" dirty="0" err="1">
                <a:latin typeface="Calibri" panose="020F0502020204030204" pitchFamily="34" charset="0"/>
                <a:ea typeface="Calibri" panose="020F0502020204030204" pitchFamily="34" charset="0"/>
              </a:rPr>
              <a:t>simstate</a:t>
            </a:r>
            <a:r>
              <a:rPr lang="en-US" sz="1100" dirty="0">
                <a:latin typeface="Calibri" panose="020F0502020204030204" pitchFamily="34" charset="0"/>
                <a:ea typeface="Calibri" panose="020F0502020204030204" pitchFamily="34" charset="0"/>
              </a:rPr>
              <a:t> NORMAL</a:t>
            </a:r>
            <a:endParaRPr lang="en-US" sz="1100" dirty="0"/>
          </a:p>
        </p:txBody>
      </p:sp>
      <p:sp>
        <p:nvSpPr>
          <p:cNvPr id="23" name="Rectangle 22"/>
          <p:cNvSpPr/>
          <p:nvPr/>
        </p:nvSpPr>
        <p:spPr>
          <a:xfrm>
            <a:off x="8077200" y="3276600"/>
            <a:ext cx="3810000" cy="1615827"/>
          </a:xfrm>
          <a:prstGeom prst="rect">
            <a:avLst/>
          </a:prstGeom>
        </p:spPr>
        <p:txBody>
          <a:bodyPr wrap="square">
            <a:spAutoFit/>
          </a:bodyPr>
          <a:lstStyle/>
          <a:p>
            <a:r>
              <a:rPr lang="en-US" sz="1100" dirty="0" err="1">
                <a:latin typeface="Calibri" panose="020F0502020204030204" pitchFamily="34" charset="0"/>
                <a:cs typeface="Calibri" panose="020F0502020204030204" pitchFamily="34" charset="0"/>
              </a:rPr>
              <a:t>set_isolation</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punit_vccsa_vccstl_iso_dummy</a:t>
            </a:r>
            <a:r>
              <a:rPr lang="en-US" sz="1100" dirty="0">
                <a:latin typeface="Calibri" panose="020F0502020204030204" pitchFamily="34" charset="0"/>
                <a:cs typeface="Calibri" panose="020F0502020204030204" pitchFamily="34" charset="0"/>
              </a:rPr>
              <a:t> \</a:t>
            </a:r>
          </a:p>
          <a:p>
            <a:r>
              <a:rPr lang="en-US" sz="1100" dirty="0">
                <a:latin typeface="Calibri" panose="020F0502020204030204" pitchFamily="34" charset="0"/>
                <a:cs typeface="Calibri" panose="020F0502020204030204" pitchFamily="34" charset="0"/>
              </a:rPr>
              <a:t>-domain                 "</a:t>
            </a:r>
            <a:r>
              <a:rPr lang="en-US" sz="1100" dirty="0" err="1">
                <a:latin typeface="Calibri" panose="020F0502020204030204" pitchFamily="34" charset="0"/>
                <a:cs typeface="Calibri" panose="020F0502020204030204" pitchFamily="34" charset="0"/>
              </a:rPr>
              <a:t>vccstl_domain_merge</a:t>
            </a:r>
            <a:r>
              <a:rPr lang="en-US" sz="1100" dirty="0">
                <a:latin typeface="Calibri" panose="020F0502020204030204" pitchFamily="34" charset="0"/>
                <a:cs typeface="Calibri" panose="020F0502020204030204" pitchFamily="34" charset="0"/>
              </a:rPr>
              <a:t>" \</a:t>
            </a:r>
          </a:p>
          <a:p>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isolation_supply_set</a:t>
            </a:r>
            <a:r>
              <a:rPr lang="en-US" sz="1100" dirty="0">
                <a:latin typeface="Calibri" panose="020F0502020204030204" pitchFamily="34" charset="0"/>
                <a:cs typeface="Calibri" panose="020F0502020204030204" pitchFamily="34" charset="0"/>
              </a:rPr>
              <a:t>   "VCCSTL" \</a:t>
            </a:r>
          </a:p>
          <a:p>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isolation_signal</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punit_wrap</a:t>
            </a:r>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punit</a:t>
            </a:r>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ptpcbclk</a:t>
            </a:r>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ptpcbclk_soft_supply</a:t>
            </a:r>
            <a:r>
              <a:rPr lang="en-US" sz="1100" dirty="0">
                <a:latin typeface="Calibri" panose="020F0502020204030204" pitchFamily="34" charset="0"/>
                <a:cs typeface="Calibri" panose="020F0502020204030204" pitchFamily="34" charset="0"/>
              </a:rPr>
              <a:t>" \</a:t>
            </a:r>
          </a:p>
          <a:p>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isolation_sense</a:t>
            </a:r>
            <a:r>
              <a:rPr lang="en-US" sz="1100" dirty="0">
                <a:latin typeface="Calibri" panose="020F0502020204030204" pitchFamily="34" charset="0"/>
                <a:cs typeface="Calibri" panose="020F0502020204030204" pitchFamily="34" charset="0"/>
              </a:rPr>
              <a:t>        "low" \</a:t>
            </a:r>
          </a:p>
          <a:p>
            <a:r>
              <a:rPr lang="en-US" sz="1100" dirty="0">
                <a:latin typeface="Calibri" panose="020F0502020204030204" pitchFamily="34" charset="0"/>
                <a:cs typeface="Calibri" panose="020F0502020204030204" pitchFamily="34" charset="0"/>
              </a:rPr>
              <a:t>-location               "self" \</a:t>
            </a:r>
          </a:p>
          <a:p>
            <a:r>
              <a:rPr lang="en-US" sz="1100" dirty="0">
                <a:latin typeface="Calibri" panose="020F0502020204030204" pitchFamily="34" charset="0"/>
                <a:cs typeface="Calibri" panose="020F0502020204030204" pitchFamily="34" charset="0"/>
              </a:rPr>
              <a:t>-elements [list \ "</a:t>
            </a:r>
            <a:r>
              <a:rPr lang="en-US" sz="1100" dirty="0" err="1">
                <a:latin typeface="Calibri" panose="020F0502020204030204" pitchFamily="34" charset="0"/>
                <a:cs typeface="Calibri" panose="020F0502020204030204" pitchFamily="34" charset="0"/>
              </a:rPr>
              <a:t>punit_wrap</a:t>
            </a:r>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punit</a:t>
            </a:r>
            <a:r>
              <a:rPr lang="en-US" sz="1100" dirty="0">
                <a:latin typeface="Calibri" panose="020F0502020204030204" pitchFamily="34" charset="0"/>
                <a:cs typeface="Calibri" panose="020F0502020204030204" pitchFamily="34" charset="0"/>
              </a:rPr>
              <a:t>/</a:t>
            </a:r>
            <a:r>
              <a:rPr lang="en-US" sz="1100" dirty="0" err="1">
                <a:latin typeface="Calibri" panose="020F0502020204030204" pitchFamily="34" charset="0"/>
                <a:cs typeface="Calibri" panose="020F0502020204030204" pitchFamily="34" charset="0"/>
              </a:rPr>
              <a:t>ptpcbclk</a:t>
            </a:r>
            <a:r>
              <a:rPr lang="en-US" sz="1100" dirty="0">
                <a:latin typeface="Calibri" panose="020F0502020204030204" pitchFamily="34" charset="0"/>
                <a:cs typeface="Calibri" panose="020F0502020204030204" pitchFamily="34" charset="0"/>
              </a:rPr>
              <a:t>/PllXclkSyncFnn4H" </a:t>
            </a:r>
            <a:r>
              <a:rPr lang="en-US" sz="1100" dirty="0" smtClean="0">
                <a:latin typeface="Calibri" panose="020F0502020204030204" pitchFamily="34" charset="0"/>
                <a:cs typeface="Calibri" panose="020F0502020204030204" pitchFamily="34" charset="0"/>
              </a:rPr>
              <a:t>\</a:t>
            </a:r>
            <a:endParaRPr lang="en-US" sz="1100" dirty="0">
              <a:latin typeface="Calibri" panose="020F0502020204030204" pitchFamily="34" charset="0"/>
              <a:cs typeface="Calibri" panose="020F0502020204030204" pitchFamily="34" charset="0"/>
            </a:endParaRPr>
          </a:p>
        </p:txBody>
      </p:sp>
      <p:sp>
        <p:nvSpPr>
          <p:cNvPr id="24" name="Rectangle 23"/>
          <p:cNvSpPr/>
          <p:nvPr/>
        </p:nvSpPr>
        <p:spPr>
          <a:xfrm>
            <a:off x="8077200" y="4979313"/>
            <a:ext cx="3810000" cy="430887"/>
          </a:xfrm>
          <a:prstGeom prst="rect">
            <a:avLst/>
          </a:prstGeom>
        </p:spPr>
        <p:txBody>
          <a:bodyPr wrap="square">
            <a:spAutoFit/>
          </a:bodyPr>
          <a:lstStyle/>
          <a:p>
            <a:r>
              <a:rPr lang="en-US" sz="1100" dirty="0" err="1"/>
              <a:t>set_port_attributes</a:t>
            </a:r>
            <a:r>
              <a:rPr lang="en-US" sz="1100" dirty="0"/>
              <a:t> -ports [join $iov_clamp_value_1_elements] -</a:t>
            </a:r>
            <a:r>
              <a:rPr lang="en-US" sz="1100" dirty="0" err="1"/>
              <a:t>clamp_value</a:t>
            </a:r>
            <a:r>
              <a:rPr lang="en-US" sz="1100" dirty="0"/>
              <a:t> </a:t>
            </a:r>
          </a:p>
        </p:txBody>
      </p:sp>
      <p:sp>
        <p:nvSpPr>
          <p:cNvPr id="25" name="Rectangle 1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2" name="Rectangle 31"/>
          <p:cNvSpPr/>
          <p:nvPr/>
        </p:nvSpPr>
        <p:spPr>
          <a:xfrm>
            <a:off x="8099454" y="2553801"/>
            <a:ext cx="3473360" cy="600164"/>
          </a:xfrm>
          <a:prstGeom prst="rect">
            <a:avLst/>
          </a:prstGeom>
        </p:spPr>
        <p:txBody>
          <a:bodyPr wrap="square">
            <a:spAutoFit/>
          </a:bodyPr>
          <a:lstStyle/>
          <a:p>
            <a:pPr marL="147955" marR="0">
              <a:spcBef>
                <a:spcPts val="0"/>
              </a:spcBef>
              <a:spcAft>
                <a:spcPts val="0"/>
              </a:spcAft>
            </a:pPr>
            <a:r>
              <a:rPr lang="en-US" sz="1100" dirty="0" err="1">
                <a:latin typeface="Calibri" panose="020F0502020204030204" pitchFamily="34" charset="0"/>
                <a:ea typeface="Calibri" panose="020F0502020204030204" pitchFamily="34" charset="0"/>
              </a:rPr>
              <a:t>create_power_domain</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vccsa_domain_merge</a:t>
            </a:r>
            <a:r>
              <a:rPr lang="en-US" sz="1100" dirty="0">
                <a:latin typeface="Calibri" panose="020F0502020204030204" pitchFamily="34" charset="0"/>
                <a:ea typeface="Calibri" panose="020F0502020204030204" pitchFamily="34" charset="0"/>
              </a:rPr>
              <a:t>" \</a:t>
            </a:r>
            <a:endParaRPr lang="en-US" sz="1100" dirty="0">
              <a:latin typeface="Times New Roman" panose="02020603050405020304" pitchFamily="18" charset="0"/>
              <a:ea typeface="Times New Roman" panose="02020603050405020304" pitchFamily="18" charset="0"/>
            </a:endParaRPr>
          </a:p>
          <a:p>
            <a:pPr marL="782320" marR="0">
              <a:spcBef>
                <a:spcPts val="0"/>
              </a:spcBef>
              <a:spcAft>
                <a:spcPts val="0"/>
              </a:spcAft>
            </a:pPr>
            <a:r>
              <a:rPr lang="en-US" sz="1100" dirty="0">
                <a:latin typeface="Calibri" panose="020F0502020204030204" pitchFamily="34" charset="0"/>
                <a:ea typeface="Calibri" panose="020F0502020204030204" pitchFamily="34" charset="0"/>
              </a:rPr>
              <a:t>-supply {extra_supplies_1 VCCSA} \</a:t>
            </a:r>
            <a:endParaRPr lang="en-US" sz="1100" dirty="0">
              <a:latin typeface="Times New Roman" panose="02020603050405020304" pitchFamily="18" charset="0"/>
              <a:ea typeface="Times New Roman" panose="02020603050405020304" pitchFamily="18" charset="0"/>
            </a:endParaRPr>
          </a:p>
          <a:p>
            <a:pPr marL="782320" marR="0">
              <a:spcBef>
                <a:spcPts val="0"/>
              </a:spcBef>
              <a:spcAft>
                <a:spcPts val="0"/>
              </a:spcAft>
            </a:pPr>
            <a:r>
              <a:rPr lang="en-US" sz="1100" dirty="0">
                <a:latin typeface="Calibri" panose="020F0502020204030204" pitchFamily="34" charset="0"/>
                <a:ea typeface="Calibri" panose="020F0502020204030204" pitchFamily="34" charset="0"/>
              </a:rPr>
              <a:t>-supply {extra_supplies_2 VCCSTL} </a:t>
            </a:r>
            <a:endParaRPr lang="en-US" sz="1100" dirty="0">
              <a:effectLst/>
              <a:latin typeface="Times New Roman" panose="02020603050405020304" pitchFamily="18" charset="0"/>
              <a:ea typeface="Times New Roman" panose="02020603050405020304" pitchFamily="18" charset="0"/>
            </a:endParaRPr>
          </a:p>
        </p:txBody>
      </p:sp>
      <p:sp>
        <p:nvSpPr>
          <p:cNvPr id="33" name="Rectangle 32"/>
          <p:cNvSpPr/>
          <p:nvPr/>
        </p:nvSpPr>
        <p:spPr>
          <a:xfrm>
            <a:off x="8069262" y="1145723"/>
            <a:ext cx="4064000" cy="1277273"/>
          </a:xfrm>
          <a:prstGeom prst="rect">
            <a:avLst/>
          </a:prstGeom>
        </p:spPr>
        <p:txBody>
          <a:bodyPr wrap="square">
            <a:spAutoFit/>
          </a:bodyPr>
          <a:lstStyle/>
          <a:p>
            <a:pPr marL="160655" marR="2575560">
              <a:spcBef>
                <a:spcPts val="0"/>
              </a:spcBef>
              <a:spcAft>
                <a:spcPts val="0"/>
              </a:spcAft>
            </a:pPr>
            <a:r>
              <a:rPr lang="en-US" sz="1100" dirty="0" err="1">
                <a:latin typeface="Calibri" panose="020F0502020204030204" pitchFamily="34" charset="0"/>
                <a:ea typeface="Calibri" panose="020F0502020204030204" pitchFamily="34" charset="0"/>
              </a:rPr>
              <a:t>create_supply_net</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vcc_in</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create_supply_port</a:t>
            </a:r>
            <a:r>
              <a:rPr lang="en-US" sz="1100" dirty="0">
                <a:latin typeface="Calibri" panose="020F0502020204030204" pitchFamily="34" charset="0"/>
                <a:ea typeface="Calibri" panose="020F0502020204030204" pitchFamily="34" charset="0"/>
              </a:rPr>
              <a:t>  -direction "in" "</a:t>
            </a:r>
            <a:r>
              <a:rPr lang="en-US" sz="1100" dirty="0" err="1">
                <a:latin typeface="Calibri" panose="020F0502020204030204" pitchFamily="34" charset="0"/>
                <a:ea typeface="Calibri" panose="020F0502020204030204" pitchFamily="34" charset="0"/>
              </a:rPr>
              <a:t>vcc_in</a:t>
            </a:r>
            <a:r>
              <a:rPr lang="en-US" sz="1100" dirty="0">
                <a:latin typeface="Calibri" panose="020F0502020204030204" pitchFamily="34" charset="0"/>
                <a:ea typeface="Calibri" panose="020F0502020204030204" pitchFamily="34" charset="0"/>
              </a:rPr>
              <a:t>" </a:t>
            </a:r>
            <a:endParaRPr lang="en-US" sz="1100" dirty="0">
              <a:latin typeface="Times New Roman" panose="02020603050405020304" pitchFamily="18" charset="0"/>
              <a:ea typeface="Times New Roman" panose="02020603050405020304" pitchFamily="18" charset="0"/>
            </a:endParaRPr>
          </a:p>
          <a:p>
            <a:r>
              <a:rPr lang="en-US" sz="1100" dirty="0" err="1">
                <a:latin typeface="Calibri" panose="020F0502020204030204" pitchFamily="34" charset="0"/>
                <a:ea typeface="Calibri" panose="020F0502020204030204" pitchFamily="34" charset="0"/>
              </a:rPr>
              <a:t>connect_supply_net</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vcc_in</a:t>
            </a:r>
            <a:r>
              <a:rPr lang="en-US" sz="1100" dirty="0">
                <a:latin typeface="Calibri" panose="020F0502020204030204" pitchFamily="34" charset="0"/>
                <a:ea typeface="Calibri" panose="020F0502020204030204" pitchFamily="34" charset="0"/>
              </a:rPr>
              <a:t>" -ports "</a:t>
            </a:r>
            <a:r>
              <a:rPr lang="en-US" sz="1100" dirty="0" err="1">
                <a:latin typeface="Calibri" panose="020F0502020204030204" pitchFamily="34" charset="0"/>
                <a:ea typeface="Calibri" panose="020F0502020204030204" pitchFamily="34" charset="0"/>
              </a:rPr>
              <a:t>vcc_in</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create_supply_net</a:t>
            </a:r>
            <a:r>
              <a:rPr lang="en-US" sz="1100" dirty="0">
                <a:latin typeface="Calibri" panose="020F0502020204030204" pitchFamily="34" charset="0"/>
                <a:ea typeface="Calibri" panose="020F0502020204030204" pitchFamily="34" charset="0"/>
              </a:rPr>
              <a:t>  "</a:t>
            </a:r>
            <a:r>
              <a:rPr lang="en-US" sz="1100" dirty="0" err="1">
                <a:latin typeface="Calibri" panose="020F0502020204030204" pitchFamily="34" charset="0"/>
                <a:ea typeface="Calibri" panose="020F0502020204030204" pitchFamily="34" charset="0"/>
              </a:rPr>
              <a:t>vcc_out</a:t>
            </a:r>
            <a:r>
              <a:rPr lang="en-US" sz="1100" dirty="0">
                <a:latin typeface="Calibri" panose="020F0502020204030204" pitchFamily="34" charset="0"/>
                <a:ea typeface="Calibri" panose="020F0502020204030204" pitchFamily="34" charset="0"/>
              </a:rPr>
              <a:t>" </a:t>
            </a:r>
            <a:endParaRPr lang="en-US" sz="1100" dirty="0"/>
          </a:p>
        </p:txBody>
      </p:sp>
    </p:spTree>
    <p:extLst>
      <p:ext uri="{BB962C8B-B14F-4D97-AF65-F5344CB8AC3E}">
        <p14:creationId xmlns:p14="http://schemas.microsoft.com/office/powerpoint/2010/main" val="1978596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176" y="189890"/>
            <a:ext cx="10972800" cy="1143000"/>
          </a:xfrm>
        </p:spPr>
        <p:txBody>
          <a:bodyPr/>
          <a:lstStyle/>
          <a:p>
            <a:r>
              <a:rPr lang="en-US" dirty="0" smtClean="0"/>
              <a:t>Introduction to Hybrid Methodology</a:t>
            </a:r>
            <a:endParaRPr lang="en-US" dirty="0"/>
          </a:p>
        </p:txBody>
      </p:sp>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6</a:t>
            </a:fld>
            <a:endParaRPr lang="en-US"/>
          </a:p>
        </p:txBody>
      </p:sp>
      <p:sp>
        <p:nvSpPr>
          <p:cNvPr id="6" name="Freeform 5"/>
          <p:cNvSpPr/>
          <p:nvPr/>
        </p:nvSpPr>
        <p:spPr>
          <a:xfrm>
            <a:off x="3022895" y="1935121"/>
            <a:ext cx="1853905" cy="635564"/>
          </a:xfrm>
          <a:custGeom>
            <a:avLst/>
            <a:gdLst>
              <a:gd name="connsiteX0" fmla="*/ 0 w 1853905"/>
              <a:gd name="connsiteY0" fmla="*/ 63556 h 635564"/>
              <a:gd name="connsiteX1" fmla="*/ 63556 w 1853905"/>
              <a:gd name="connsiteY1" fmla="*/ 0 h 635564"/>
              <a:gd name="connsiteX2" fmla="*/ 1790349 w 1853905"/>
              <a:gd name="connsiteY2" fmla="*/ 0 h 635564"/>
              <a:gd name="connsiteX3" fmla="*/ 1853905 w 1853905"/>
              <a:gd name="connsiteY3" fmla="*/ 63556 h 635564"/>
              <a:gd name="connsiteX4" fmla="*/ 1853905 w 1853905"/>
              <a:gd name="connsiteY4" fmla="*/ 572008 h 635564"/>
              <a:gd name="connsiteX5" fmla="*/ 1790349 w 1853905"/>
              <a:gd name="connsiteY5" fmla="*/ 635564 h 635564"/>
              <a:gd name="connsiteX6" fmla="*/ 63556 w 1853905"/>
              <a:gd name="connsiteY6" fmla="*/ 635564 h 635564"/>
              <a:gd name="connsiteX7" fmla="*/ 0 w 1853905"/>
              <a:gd name="connsiteY7" fmla="*/ 572008 h 635564"/>
              <a:gd name="connsiteX8" fmla="*/ 0 w 1853905"/>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3905" h="635564">
                <a:moveTo>
                  <a:pt x="0" y="63556"/>
                </a:moveTo>
                <a:cubicBezTo>
                  <a:pt x="0" y="28455"/>
                  <a:pt x="28455" y="0"/>
                  <a:pt x="63556" y="0"/>
                </a:cubicBezTo>
                <a:lnTo>
                  <a:pt x="1790349" y="0"/>
                </a:lnTo>
                <a:cubicBezTo>
                  <a:pt x="1825450" y="0"/>
                  <a:pt x="1853905" y="28455"/>
                  <a:pt x="1853905" y="63556"/>
                </a:cubicBezTo>
                <a:lnTo>
                  <a:pt x="1853905" y="572008"/>
                </a:lnTo>
                <a:cubicBezTo>
                  <a:pt x="1853905" y="607109"/>
                  <a:pt x="1825450" y="635564"/>
                  <a:pt x="1790349" y="635564"/>
                </a:cubicBezTo>
                <a:lnTo>
                  <a:pt x="63556" y="635564"/>
                </a:lnTo>
                <a:cubicBezTo>
                  <a:pt x="28455" y="635564"/>
                  <a:pt x="0" y="607109"/>
                  <a:pt x="0" y="572008"/>
                </a:cubicBezTo>
                <a:lnTo>
                  <a:pt x="0" y="63556"/>
                </a:lnTo>
                <a:close/>
              </a:path>
            </a:pathLst>
          </a:custGeom>
          <a:solidFill>
            <a:schemeClr val="accent3">
              <a:lumMod val="75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79575" tIns="79575" rIns="79575" bIns="79575"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Partition with </a:t>
            </a:r>
            <a:r>
              <a:rPr lang="en-US" sz="1600" dirty="0" smtClean="0">
                <a:solidFill>
                  <a:schemeClr val="bg1"/>
                </a:solidFill>
              </a:rPr>
              <a:t>merged UPF </a:t>
            </a:r>
            <a:endParaRPr lang="en-US" sz="1600" kern="1200" dirty="0">
              <a:solidFill>
                <a:schemeClr val="bg1"/>
              </a:solidFill>
            </a:endParaRPr>
          </a:p>
        </p:txBody>
      </p:sp>
      <p:sp>
        <p:nvSpPr>
          <p:cNvPr id="25" name="Freeform 24"/>
          <p:cNvSpPr/>
          <p:nvPr/>
        </p:nvSpPr>
        <p:spPr>
          <a:xfrm>
            <a:off x="706972" y="2762029"/>
            <a:ext cx="3179228" cy="635564"/>
          </a:xfrm>
          <a:custGeom>
            <a:avLst/>
            <a:gdLst>
              <a:gd name="connsiteX0" fmla="*/ 0 w 3179228"/>
              <a:gd name="connsiteY0" fmla="*/ 63556 h 635564"/>
              <a:gd name="connsiteX1" fmla="*/ 63556 w 3179228"/>
              <a:gd name="connsiteY1" fmla="*/ 0 h 635564"/>
              <a:gd name="connsiteX2" fmla="*/ 3115672 w 3179228"/>
              <a:gd name="connsiteY2" fmla="*/ 0 h 635564"/>
              <a:gd name="connsiteX3" fmla="*/ 3179228 w 3179228"/>
              <a:gd name="connsiteY3" fmla="*/ 63556 h 635564"/>
              <a:gd name="connsiteX4" fmla="*/ 3179228 w 3179228"/>
              <a:gd name="connsiteY4" fmla="*/ 572008 h 635564"/>
              <a:gd name="connsiteX5" fmla="*/ 3115672 w 3179228"/>
              <a:gd name="connsiteY5" fmla="*/ 635564 h 635564"/>
              <a:gd name="connsiteX6" fmla="*/ 63556 w 3179228"/>
              <a:gd name="connsiteY6" fmla="*/ 635564 h 635564"/>
              <a:gd name="connsiteX7" fmla="*/ 0 w 3179228"/>
              <a:gd name="connsiteY7" fmla="*/ 572008 h 635564"/>
              <a:gd name="connsiteX8" fmla="*/ 0 w 3179228"/>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9228" h="635564">
                <a:moveTo>
                  <a:pt x="0" y="63556"/>
                </a:moveTo>
                <a:cubicBezTo>
                  <a:pt x="0" y="28455"/>
                  <a:pt x="28455" y="0"/>
                  <a:pt x="63556" y="0"/>
                </a:cubicBezTo>
                <a:lnTo>
                  <a:pt x="3115672" y="0"/>
                </a:lnTo>
                <a:cubicBezTo>
                  <a:pt x="3150773" y="0"/>
                  <a:pt x="3179228" y="28455"/>
                  <a:pt x="3179228" y="63556"/>
                </a:cubicBezTo>
                <a:lnTo>
                  <a:pt x="3179228" y="572008"/>
                </a:lnTo>
                <a:cubicBezTo>
                  <a:pt x="3179228" y="607109"/>
                  <a:pt x="3150773" y="635564"/>
                  <a:pt x="3115672" y="635564"/>
                </a:cubicBezTo>
                <a:lnTo>
                  <a:pt x="63556" y="635564"/>
                </a:lnTo>
                <a:cubicBezTo>
                  <a:pt x="28455" y="635564"/>
                  <a:pt x="0" y="607109"/>
                  <a:pt x="0" y="572008"/>
                </a:cubicBezTo>
                <a:lnTo>
                  <a:pt x="0" y="63556"/>
                </a:lnTo>
                <a:close/>
              </a:path>
            </a:pathLst>
          </a:custGeom>
          <a:solidFill>
            <a:schemeClr val="bg2">
              <a:lumMod val="60000"/>
              <a:lumOff val="4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71955" tIns="71955" rIns="71955" bIns="71955" numCol="1" spcCol="1270" anchor="ctr" anchorCtr="0">
            <a:noAutofit/>
          </a:bodyPr>
          <a:lstStyle/>
          <a:p>
            <a:pPr lvl="0" algn="ctr" defTabSz="622300">
              <a:lnSpc>
                <a:spcPct val="90000"/>
              </a:lnSpc>
              <a:spcBef>
                <a:spcPct val="0"/>
              </a:spcBef>
              <a:spcAft>
                <a:spcPct val="35000"/>
              </a:spcAft>
            </a:pPr>
            <a:r>
              <a:rPr lang="en-US" sz="1400" kern="1200" dirty="0" smtClean="0"/>
              <a:t>Merge Flow (All the power domains are merged to 1. All the SIPs are merged into single domain</a:t>
            </a:r>
            <a:endParaRPr lang="en-US" sz="1400" kern="1200" dirty="0"/>
          </a:p>
        </p:txBody>
      </p:sp>
      <p:sp>
        <p:nvSpPr>
          <p:cNvPr id="27" name="Freeform 26"/>
          <p:cNvSpPr/>
          <p:nvPr/>
        </p:nvSpPr>
        <p:spPr>
          <a:xfrm>
            <a:off x="838200" y="3647819"/>
            <a:ext cx="3048000" cy="635564"/>
          </a:xfrm>
          <a:custGeom>
            <a:avLst/>
            <a:gdLst>
              <a:gd name="connsiteX0" fmla="*/ 0 w 953346"/>
              <a:gd name="connsiteY0" fmla="*/ 63556 h 635564"/>
              <a:gd name="connsiteX1" fmla="*/ 63556 w 953346"/>
              <a:gd name="connsiteY1" fmla="*/ 0 h 635564"/>
              <a:gd name="connsiteX2" fmla="*/ 889790 w 953346"/>
              <a:gd name="connsiteY2" fmla="*/ 0 h 635564"/>
              <a:gd name="connsiteX3" fmla="*/ 953346 w 953346"/>
              <a:gd name="connsiteY3" fmla="*/ 63556 h 635564"/>
              <a:gd name="connsiteX4" fmla="*/ 953346 w 953346"/>
              <a:gd name="connsiteY4" fmla="*/ 572008 h 635564"/>
              <a:gd name="connsiteX5" fmla="*/ 889790 w 953346"/>
              <a:gd name="connsiteY5" fmla="*/ 635564 h 635564"/>
              <a:gd name="connsiteX6" fmla="*/ 63556 w 953346"/>
              <a:gd name="connsiteY6" fmla="*/ 635564 h 635564"/>
              <a:gd name="connsiteX7" fmla="*/ 0 w 953346"/>
              <a:gd name="connsiteY7" fmla="*/ 572008 h 635564"/>
              <a:gd name="connsiteX8" fmla="*/ 0 w 953346"/>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346" h="635564">
                <a:moveTo>
                  <a:pt x="0" y="63556"/>
                </a:moveTo>
                <a:cubicBezTo>
                  <a:pt x="0" y="28455"/>
                  <a:pt x="28455" y="0"/>
                  <a:pt x="63556" y="0"/>
                </a:cubicBezTo>
                <a:lnTo>
                  <a:pt x="889790" y="0"/>
                </a:lnTo>
                <a:cubicBezTo>
                  <a:pt x="924891" y="0"/>
                  <a:pt x="953346" y="28455"/>
                  <a:pt x="953346" y="63556"/>
                </a:cubicBezTo>
                <a:lnTo>
                  <a:pt x="953346" y="572008"/>
                </a:lnTo>
                <a:cubicBezTo>
                  <a:pt x="953346" y="607109"/>
                  <a:pt x="924891" y="635564"/>
                  <a:pt x="889790" y="635564"/>
                </a:cubicBezTo>
                <a:lnTo>
                  <a:pt x="63556" y="635564"/>
                </a:lnTo>
                <a:cubicBezTo>
                  <a:pt x="28455" y="635564"/>
                  <a:pt x="0" y="607109"/>
                  <a:pt x="0" y="572008"/>
                </a:cubicBezTo>
                <a:lnTo>
                  <a:pt x="0" y="63556"/>
                </a:lnTo>
                <a:close/>
              </a:path>
            </a:pathLst>
          </a:custGeom>
          <a:solidFill>
            <a:schemeClr val="accent3">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79575" tIns="79575" rIns="79575" bIns="79575" numCol="1" spcCol="1270" anchor="ctr" anchorCtr="0">
            <a:noAutofit/>
          </a:bodyPr>
          <a:lstStyle/>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r>
              <a:rPr lang="en-US" sz="1600" kern="1200" dirty="0" smtClean="0"/>
              <a:t>Unit Level- U11, U12…U1n. </a:t>
            </a:r>
            <a:r>
              <a:rPr lang="en-US" sz="1600" dirty="0" smtClean="0"/>
              <a:t>Units are wrapper around IPs.</a:t>
            </a:r>
            <a:endParaRPr lang="en-US" sz="1600" kern="1200" dirty="0" smtClean="0"/>
          </a:p>
          <a:p>
            <a:pPr lvl="0" algn="ctr" defTabSz="711200">
              <a:lnSpc>
                <a:spcPct val="90000"/>
              </a:lnSpc>
              <a:spcBef>
                <a:spcPct val="0"/>
              </a:spcBef>
              <a:spcAft>
                <a:spcPct val="35000"/>
              </a:spcAft>
            </a:pPr>
            <a:endParaRPr lang="en-US" sz="1600" kern="1200" dirty="0" smtClean="0"/>
          </a:p>
        </p:txBody>
      </p:sp>
      <p:pic>
        <p:nvPicPr>
          <p:cNvPr id="8" name="Picture 7"/>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flipH="1">
            <a:off x="409839" y="2864029"/>
            <a:ext cx="446675" cy="431564"/>
          </a:xfrm>
          <a:prstGeom prst="rect">
            <a:avLst/>
          </a:prstGeom>
        </p:spPr>
      </p:pic>
      <p:sp>
        <p:nvSpPr>
          <p:cNvPr id="9" name="Rectangle 8"/>
          <p:cNvSpPr/>
          <p:nvPr/>
        </p:nvSpPr>
        <p:spPr>
          <a:xfrm>
            <a:off x="4713434" y="1120718"/>
            <a:ext cx="2438326" cy="533341"/>
          </a:xfrm>
          <a:prstGeom prst="rect">
            <a:avLst/>
          </a:prstGeom>
          <a:solidFill>
            <a:schemeClr val="tx1">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SoC Design</a:t>
            </a:r>
            <a:endParaRPr lang="en-US" sz="1200">
              <a:effectLst/>
              <a:latin typeface="Times New Roman" panose="02020603050405020304" pitchFamily="18" charset="0"/>
              <a:ea typeface="Times New Roman" panose="02020603050405020304" pitchFamily="18" charset="0"/>
            </a:endParaRPr>
          </a:p>
        </p:txBody>
      </p:sp>
      <p:sp>
        <p:nvSpPr>
          <p:cNvPr id="10" name="Rectangle 9"/>
          <p:cNvSpPr/>
          <p:nvPr/>
        </p:nvSpPr>
        <p:spPr>
          <a:xfrm>
            <a:off x="1033247" y="4533609"/>
            <a:ext cx="684441" cy="533341"/>
          </a:xfrm>
          <a:prstGeom prst="rect">
            <a:avLst/>
          </a:prstGeom>
          <a:solidFill>
            <a:schemeClr val="bg2">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dirty="0" smtClea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Soft IPs</a:t>
            </a:r>
            <a:endParaRPr lang="en-US" sz="1200" dirty="0">
              <a:effectLst/>
              <a:latin typeface="Times New Roman" panose="02020603050405020304" pitchFamily="18" charset="0"/>
              <a:ea typeface="Times New Roman" panose="02020603050405020304" pitchFamily="18" charset="0"/>
            </a:endParaRPr>
          </a:p>
        </p:txBody>
      </p:sp>
      <p:sp>
        <p:nvSpPr>
          <p:cNvPr id="12" name="Rectangle 11"/>
          <p:cNvSpPr/>
          <p:nvPr/>
        </p:nvSpPr>
        <p:spPr>
          <a:xfrm>
            <a:off x="751170" y="5209105"/>
            <a:ext cx="4325289" cy="612146"/>
          </a:xfrm>
          <a:prstGeom prst="rect">
            <a:avLst/>
          </a:prstGeom>
          <a:solidFill>
            <a:schemeClr val="accent2">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t>Soft </a:t>
            </a:r>
            <a:r>
              <a:rPr lang="en-US" sz="1400" b="1" dirty="0" smtClean="0"/>
              <a:t>IPs </a:t>
            </a:r>
            <a:r>
              <a:rPr lang="en-US" sz="1400" dirty="0"/>
              <a:t>comes as a synthesizable module in hardware description languages (HDL) such as </a:t>
            </a:r>
            <a:r>
              <a:rPr lang="en-US" sz="1400" dirty="0" err="1"/>
              <a:t>SystemVerilog</a:t>
            </a:r>
            <a:r>
              <a:rPr lang="en-US" sz="1400" dirty="0"/>
              <a:t> or VHDL. </a:t>
            </a:r>
            <a:r>
              <a:rPr lang="en-US" sz="1400" dirty="0" smtClean="0"/>
              <a:t>Ex – CPU, Power Control Module </a:t>
            </a:r>
            <a:r>
              <a:rPr lang="en-US" sz="1400" dirty="0" err="1" smtClean="0"/>
              <a:t>etc</a:t>
            </a:r>
            <a:endParaRPr lang="en-US" sz="1200" dirty="0">
              <a:effectLst/>
              <a:latin typeface="Times New Roman" panose="02020603050405020304" pitchFamily="18" charset="0"/>
              <a:ea typeface="Times New Roman" panose="02020603050405020304" pitchFamily="18" charset="0"/>
            </a:endParaRPr>
          </a:p>
        </p:txBody>
      </p:sp>
      <p:sp>
        <p:nvSpPr>
          <p:cNvPr id="14" name="Rectangle 13"/>
          <p:cNvSpPr/>
          <p:nvPr/>
        </p:nvSpPr>
        <p:spPr>
          <a:xfrm>
            <a:off x="5257800" y="5223856"/>
            <a:ext cx="3733800" cy="597395"/>
          </a:xfrm>
          <a:prstGeom prst="rect">
            <a:avLst/>
          </a:prstGeom>
          <a:solidFill>
            <a:schemeClr val="accent2">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Bef>
                <a:spcPts val="0"/>
              </a:spcBef>
              <a:spcAft>
                <a:spcPts val="0"/>
              </a:spcAft>
            </a:pPr>
            <a:r>
              <a:rPr lang="en-US" sz="1400" b="1" dirty="0"/>
              <a:t>Hard IPs </a:t>
            </a:r>
            <a:r>
              <a:rPr lang="en-US" sz="1400" dirty="0"/>
              <a:t>is a predesigned layout with all power management functionality built into the IP itself. Ex - </a:t>
            </a:r>
            <a:r>
              <a:rPr lang="fr-FR" sz="1400" dirty="0"/>
              <a:t>DDR </a:t>
            </a:r>
            <a:r>
              <a:rPr lang="fr-FR" sz="1400" dirty="0" err="1"/>
              <a:t>PHYs</a:t>
            </a:r>
            <a:r>
              <a:rPr lang="fr-FR" sz="1400" dirty="0"/>
              <a:t>, USB </a:t>
            </a:r>
            <a:r>
              <a:rPr lang="fr-FR" sz="1400" dirty="0" err="1"/>
              <a:t>PHYs</a:t>
            </a:r>
            <a:r>
              <a:rPr lang="fr-FR" sz="1400" dirty="0"/>
              <a:t>, </a:t>
            </a:r>
            <a:r>
              <a:rPr lang="fr-FR" sz="1400" dirty="0" err="1"/>
              <a:t>PLLs</a:t>
            </a:r>
            <a:r>
              <a:rPr lang="fr-FR" sz="1400" dirty="0"/>
              <a:t> etc.</a:t>
            </a:r>
            <a:endParaRPr lang="en-US" sz="1400" dirty="0"/>
          </a:p>
        </p:txBody>
      </p:sp>
      <p:sp>
        <p:nvSpPr>
          <p:cNvPr id="15" name="Rectangle 14"/>
          <p:cNvSpPr/>
          <p:nvPr/>
        </p:nvSpPr>
        <p:spPr>
          <a:xfrm>
            <a:off x="5752691" y="1992404"/>
            <a:ext cx="2232675" cy="585492"/>
          </a:xfrm>
          <a:prstGeom prst="rect">
            <a:avLst/>
          </a:prstGeom>
          <a:solidFill>
            <a:srgbClr val="428C8A"/>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kern="1200" dirty="0" smtClean="0">
                <a:solidFill>
                  <a:srgbClr val="FFFFFF"/>
                </a:solidFill>
                <a:effectLst/>
                <a:ea typeface="Times New Roman" panose="02020603050405020304" pitchFamily="18" charset="0"/>
                <a:cs typeface="Times New Roman" panose="02020603050405020304" pitchFamily="18" charset="0"/>
              </a:rPr>
              <a:t>Partition with hierarchical and UPF2.x</a:t>
            </a:r>
            <a:endParaRPr lang="en-US" sz="1200" dirty="0">
              <a:effectLst/>
              <a:latin typeface="Times New Roman" panose="02020603050405020304" pitchFamily="18" charset="0"/>
              <a:ea typeface="Times New Roman" panose="02020603050405020304" pitchFamily="18" charset="0"/>
            </a:endParaRPr>
          </a:p>
        </p:txBody>
      </p:sp>
      <p:cxnSp>
        <p:nvCxnSpPr>
          <p:cNvPr id="16" name="Elbow Connector 15"/>
          <p:cNvCxnSpPr/>
          <p:nvPr/>
        </p:nvCxnSpPr>
        <p:spPr>
          <a:xfrm rot="5400000">
            <a:off x="5111594" y="960411"/>
            <a:ext cx="181214" cy="1460793"/>
          </a:xfrm>
          <a:prstGeom prst="bentConnector2">
            <a:avLst/>
          </a:prstGeom>
          <a:noFill/>
          <a:ln w="28575" cap="flat" cmpd="sng" algn="ctr">
            <a:solidFill>
              <a:schemeClr val="accent5"/>
            </a:solidFill>
            <a:prstDash val="solid"/>
            <a:tailEnd type="triangle"/>
          </a:ln>
          <a:effectLst/>
        </p:spPr>
      </p:cxnSp>
      <p:cxnSp>
        <p:nvCxnSpPr>
          <p:cNvPr id="18" name="Elbow Connector 17"/>
          <p:cNvCxnSpPr/>
          <p:nvPr/>
        </p:nvCxnSpPr>
        <p:spPr>
          <a:xfrm rot="16200000" flipH="1">
            <a:off x="6270221" y="1262577"/>
            <a:ext cx="192006" cy="867252"/>
          </a:xfrm>
          <a:prstGeom prst="bentConnector2">
            <a:avLst/>
          </a:prstGeom>
          <a:noFill/>
          <a:ln w="28575" cap="flat" cmpd="sng" algn="ctr">
            <a:solidFill>
              <a:schemeClr val="accent5"/>
            </a:solidFill>
            <a:prstDash val="solid"/>
            <a:tailEnd type="triangle"/>
          </a:ln>
          <a:effectLst/>
        </p:spPr>
      </p:cxnSp>
      <p:cxnSp>
        <p:nvCxnSpPr>
          <p:cNvPr id="24" name="Straight Arrow Connector 23"/>
          <p:cNvCxnSpPr/>
          <p:nvPr/>
        </p:nvCxnSpPr>
        <p:spPr>
          <a:xfrm>
            <a:off x="1600200" y="4286732"/>
            <a:ext cx="0" cy="227581"/>
          </a:xfrm>
          <a:prstGeom prst="straightConnector1">
            <a:avLst/>
          </a:prstGeom>
          <a:noFill/>
          <a:ln w="28575" cap="flat" cmpd="sng" algn="ctr">
            <a:solidFill>
              <a:schemeClr val="accent5"/>
            </a:solidFill>
            <a:prstDash val="solid"/>
            <a:tailEnd type="triangle"/>
          </a:ln>
          <a:effectLst/>
        </p:spPr>
      </p:cxnSp>
      <p:sp>
        <p:nvSpPr>
          <p:cNvPr id="36" name="Rectangle 35"/>
          <p:cNvSpPr/>
          <p:nvPr/>
        </p:nvSpPr>
        <p:spPr>
          <a:xfrm>
            <a:off x="7040157" y="4546861"/>
            <a:ext cx="1230369" cy="533341"/>
          </a:xfrm>
          <a:prstGeom prst="rect">
            <a:avLst/>
          </a:prstGeom>
          <a:solidFill>
            <a:schemeClr val="bg2">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dirty="0" smtClea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Hard IPs (UPFs + Libs</a:t>
            </a:r>
            <a:endParaRPr lang="en-US" sz="1200" dirty="0">
              <a:effectLst/>
              <a:latin typeface="Times New Roman" panose="02020603050405020304" pitchFamily="18" charset="0"/>
              <a:ea typeface="Times New Roman" panose="02020603050405020304" pitchFamily="18" charset="0"/>
            </a:endParaRPr>
          </a:p>
        </p:txBody>
      </p:sp>
      <p:cxnSp>
        <p:nvCxnSpPr>
          <p:cNvPr id="39" name="Straight Arrow Connector 38"/>
          <p:cNvCxnSpPr/>
          <p:nvPr/>
        </p:nvCxnSpPr>
        <p:spPr>
          <a:xfrm>
            <a:off x="2205821" y="4301521"/>
            <a:ext cx="0" cy="227581"/>
          </a:xfrm>
          <a:prstGeom prst="straightConnector1">
            <a:avLst/>
          </a:prstGeom>
          <a:noFill/>
          <a:ln w="28575" cap="flat" cmpd="sng" algn="ctr">
            <a:solidFill>
              <a:schemeClr val="accent5"/>
            </a:solidFill>
            <a:prstDash val="solid"/>
            <a:tailEnd type="triangle"/>
          </a:ln>
          <a:effectLst/>
        </p:spPr>
      </p:cxnSp>
      <p:sp>
        <p:nvSpPr>
          <p:cNvPr id="42" name="Rectangle 41"/>
          <p:cNvSpPr/>
          <p:nvPr/>
        </p:nvSpPr>
        <p:spPr>
          <a:xfrm>
            <a:off x="1885144" y="4513441"/>
            <a:ext cx="1152076" cy="533341"/>
          </a:xfrm>
          <a:prstGeom prst="rect">
            <a:avLst/>
          </a:prstGeom>
          <a:solidFill>
            <a:schemeClr val="bg2">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dirty="0" smtClea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Hard IPs (UPF +Libs)</a:t>
            </a:r>
            <a:endParaRPr lang="en-US" sz="1200" dirty="0">
              <a:effectLst/>
              <a:latin typeface="Times New Roman" panose="02020603050405020304" pitchFamily="18" charset="0"/>
              <a:ea typeface="Times New Roman" panose="02020603050405020304" pitchFamily="18" charset="0"/>
            </a:endParaRPr>
          </a:p>
        </p:txBody>
      </p:sp>
      <p:sp>
        <p:nvSpPr>
          <p:cNvPr id="43" name="Rectangle 42"/>
          <p:cNvSpPr/>
          <p:nvPr/>
        </p:nvSpPr>
        <p:spPr>
          <a:xfrm>
            <a:off x="6062133" y="4529663"/>
            <a:ext cx="684441" cy="533341"/>
          </a:xfrm>
          <a:prstGeom prst="rect">
            <a:avLst/>
          </a:prstGeom>
          <a:solidFill>
            <a:schemeClr val="bg2">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dirty="0" smtClea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Soft IPs. </a:t>
            </a:r>
            <a:endParaRPr lang="en-US" sz="1200" dirty="0">
              <a:effectLst/>
              <a:latin typeface="Times New Roman" panose="02020603050405020304" pitchFamily="18" charset="0"/>
              <a:ea typeface="Times New Roman" panose="02020603050405020304" pitchFamily="18" charset="0"/>
            </a:endParaRPr>
          </a:p>
        </p:txBody>
      </p:sp>
      <p:cxnSp>
        <p:nvCxnSpPr>
          <p:cNvPr id="46" name="Straight Arrow Connector 45"/>
          <p:cNvCxnSpPr/>
          <p:nvPr/>
        </p:nvCxnSpPr>
        <p:spPr>
          <a:xfrm>
            <a:off x="6553200" y="4319280"/>
            <a:ext cx="0" cy="227581"/>
          </a:xfrm>
          <a:prstGeom prst="straightConnector1">
            <a:avLst/>
          </a:prstGeom>
          <a:noFill/>
          <a:ln w="28575" cap="flat" cmpd="sng" algn="ctr">
            <a:solidFill>
              <a:schemeClr val="accent5"/>
            </a:solidFill>
            <a:prstDash val="solid"/>
            <a:tailEnd type="triangle"/>
          </a:ln>
          <a:effectLst/>
        </p:spPr>
      </p:cxnSp>
      <p:cxnSp>
        <p:nvCxnSpPr>
          <p:cNvPr id="47" name="Straight Arrow Connector 46"/>
          <p:cNvCxnSpPr/>
          <p:nvPr/>
        </p:nvCxnSpPr>
        <p:spPr>
          <a:xfrm>
            <a:off x="7346053" y="4344419"/>
            <a:ext cx="0" cy="227581"/>
          </a:xfrm>
          <a:prstGeom prst="straightConnector1">
            <a:avLst/>
          </a:prstGeom>
          <a:noFill/>
          <a:ln w="28575" cap="flat" cmpd="sng" algn="ctr">
            <a:solidFill>
              <a:schemeClr val="accent5"/>
            </a:solidFill>
            <a:prstDash val="solid"/>
            <a:tailEnd type="triangle"/>
          </a:ln>
          <a:effectLst/>
        </p:spPr>
      </p:cxnSp>
      <p:sp>
        <p:nvSpPr>
          <p:cNvPr id="48" name="Freeform 47"/>
          <p:cNvSpPr/>
          <p:nvPr/>
        </p:nvSpPr>
        <p:spPr>
          <a:xfrm>
            <a:off x="5410200" y="3707836"/>
            <a:ext cx="3048000" cy="635564"/>
          </a:xfrm>
          <a:custGeom>
            <a:avLst/>
            <a:gdLst>
              <a:gd name="connsiteX0" fmla="*/ 0 w 953346"/>
              <a:gd name="connsiteY0" fmla="*/ 63556 h 635564"/>
              <a:gd name="connsiteX1" fmla="*/ 63556 w 953346"/>
              <a:gd name="connsiteY1" fmla="*/ 0 h 635564"/>
              <a:gd name="connsiteX2" fmla="*/ 889790 w 953346"/>
              <a:gd name="connsiteY2" fmla="*/ 0 h 635564"/>
              <a:gd name="connsiteX3" fmla="*/ 953346 w 953346"/>
              <a:gd name="connsiteY3" fmla="*/ 63556 h 635564"/>
              <a:gd name="connsiteX4" fmla="*/ 953346 w 953346"/>
              <a:gd name="connsiteY4" fmla="*/ 572008 h 635564"/>
              <a:gd name="connsiteX5" fmla="*/ 889790 w 953346"/>
              <a:gd name="connsiteY5" fmla="*/ 635564 h 635564"/>
              <a:gd name="connsiteX6" fmla="*/ 63556 w 953346"/>
              <a:gd name="connsiteY6" fmla="*/ 635564 h 635564"/>
              <a:gd name="connsiteX7" fmla="*/ 0 w 953346"/>
              <a:gd name="connsiteY7" fmla="*/ 572008 h 635564"/>
              <a:gd name="connsiteX8" fmla="*/ 0 w 953346"/>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3346" h="635564">
                <a:moveTo>
                  <a:pt x="0" y="63556"/>
                </a:moveTo>
                <a:cubicBezTo>
                  <a:pt x="0" y="28455"/>
                  <a:pt x="28455" y="0"/>
                  <a:pt x="63556" y="0"/>
                </a:cubicBezTo>
                <a:lnTo>
                  <a:pt x="889790" y="0"/>
                </a:lnTo>
                <a:cubicBezTo>
                  <a:pt x="924891" y="0"/>
                  <a:pt x="953346" y="28455"/>
                  <a:pt x="953346" y="63556"/>
                </a:cubicBezTo>
                <a:lnTo>
                  <a:pt x="953346" y="572008"/>
                </a:lnTo>
                <a:cubicBezTo>
                  <a:pt x="953346" y="607109"/>
                  <a:pt x="924891" y="635564"/>
                  <a:pt x="889790" y="635564"/>
                </a:cubicBezTo>
                <a:lnTo>
                  <a:pt x="63556" y="635564"/>
                </a:lnTo>
                <a:cubicBezTo>
                  <a:pt x="28455" y="635564"/>
                  <a:pt x="0" y="607109"/>
                  <a:pt x="0" y="572008"/>
                </a:cubicBezTo>
                <a:lnTo>
                  <a:pt x="0" y="63556"/>
                </a:lnTo>
                <a:close/>
              </a:path>
            </a:pathLst>
          </a:custGeom>
          <a:solidFill>
            <a:schemeClr val="accent3">
              <a:lumMod val="20000"/>
              <a:lumOff val="8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79575" tIns="79575" rIns="79575" bIns="79575" numCol="1" spcCol="1270" anchor="ctr" anchorCtr="0">
            <a:noAutofit/>
          </a:bodyPr>
          <a:lstStyle/>
          <a:p>
            <a:pPr lvl="0" algn="ctr" defTabSz="711200">
              <a:lnSpc>
                <a:spcPct val="90000"/>
              </a:lnSpc>
              <a:spcBef>
                <a:spcPct val="0"/>
              </a:spcBef>
              <a:spcAft>
                <a:spcPct val="35000"/>
              </a:spcAft>
            </a:pPr>
            <a:endParaRPr lang="en-US" sz="1600" kern="1200" dirty="0" smtClean="0"/>
          </a:p>
          <a:p>
            <a:pPr lvl="0" algn="ctr" defTabSz="711200">
              <a:lnSpc>
                <a:spcPct val="90000"/>
              </a:lnSpc>
              <a:spcBef>
                <a:spcPct val="0"/>
              </a:spcBef>
              <a:spcAft>
                <a:spcPct val="35000"/>
              </a:spcAft>
            </a:pPr>
            <a:r>
              <a:rPr lang="en-US" sz="1600" kern="1200" dirty="0" smtClean="0"/>
              <a:t>Unit Level- U21, U22…U2n. </a:t>
            </a:r>
            <a:r>
              <a:rPr lang="en-US" sz="1600" dirty="0" smtClean="0"/>
              <a:t>Units are wrapper around IPs.</a:t>
            </a:r>
            <a:endParaRPr lang="en-US" sz="1600" kern="1200" dirty="0" smtClean="0"/>
          </a:p>
          <a:p>
            <a:pPr lvl="0" algn="ctr" defTabSz="711200">
              <a:lnSpc>
                <a:spcPct val="90000"/>
              </a:lnSpc>
              <a:spcBef>
                <a:spcPct val="0"/>
              </a:spcBef>
              <a:spcAft>
                <a:spcPct val="35000"/>
              </a:spcAft>
            </a:pPr>
            <a:endParaRPr lang="en-US" sz="1600" kern="1200" dirty="0" smtClean="0"/>
          </a:p>
        </p:txBody>
      </p:sp>
      <p:sp>
        <p:nvSpPr>
          <p:cNvPr id="53" name="Up Arrow 52"/>
          <p:cNvSpPr/>
          <p:nvPr/>
        </p:nvSpPr>
        <p:spPr>
          <a:xfrm>
            <a:off x="8418117" y="2854049"/>
            <a:ext cx="713941" cy="2192733"/>
          </a:xfrm>
          <a:prstGeom prst="up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UPF2.x</a:t>
            </a:r>
            <a:endParaRPr lang="en-US" dirty="0"/>
          </a:p>
        </p:txBody>
      </p:sp>
      <p:sp>
        <p:nvSpPr>
          <p:cNvPr id="54" name="Up Arrow 53"/>
          <p:cNvSpPr/>
          <p:nvPr/>
        </p:nvSpPr>
        <p:spPr>
          <a:xfrm>
            <a:off x="4142145" y="2971800"/>
            <a:ext cx="713941" cy="2093200"/>
          </a:xfrm>
          <a:prstGeom prst="up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UPF1.0</a:t>
            </a:r>
            <a:endParaRPr lang="en-US" dirty="0"/>
          </a:p>
        </p:txBody>
      </p:sp>
      <p:cxnSp>
        <p:nvCxnSpPr>
          <p:cNvPr id="55" name="Straight Arrow Connector 54"/>
          <p:cNvCxnSpPr/>
          <p:nvPr/>
        </p:nvCxnSpPr>
        <p:spPr>
          <a:xfrm>
            <a:off x="2205821" y="3420238"/>
            <a:ext cx="0" cy="227581"/>
          </a:xfrm>
          <a:prstGeom prst="straightConnector1">
            <a:avLst/>
          </a:prstGeom>
          <a:noFill/>
          <a:ln w="28575" cap="flat" cmpd="sng" algn="ctr">
            <a:solidFill>
              <a:schemeClr val="accent5"/>
            </a:solidFill>
            <a:prstDash val="solid"/>
            <a:tailEnd type="triangle"/>
          </a:ln>
          <a:effectLst/>
        </p:spPr>
      </p:cxnSp>
      <p:cxnSp>
        <p:nvCxnSpPr>
          <p:cNvPr id="56" name="Straight Arrow Connector 55"/>
          <p:cNvCxnSpPr/>
          <p:nvPr/>
        </p:nvCxnSpPr>
        <p:spPr>
          <a:xfrm>
            <a:off x="3352800" y="2534448"/>
            <a:ext cx="0" cy="227581"/>
          </a:xfrm>
          <a:prstGeom prst="straightConnector1">
            <a:avLst/>
          </a:prstGeom>
          <a:noFill/>
          <a:ln w="28575" cap="flat" cmpd="sng" algn="ctr">
            <a:solidFill>
              <a:schemeClr val="accent5"/>
            </a:solidFill>
            <a:prstDash val="solid"/>
            <a:tailEnd type="triangle"/>
          </a:ln>
          <a:effectLst/>
        </p:spPr>
      </p:cxnSp>
      <p:sp>
        <p:nvSpPr>
          <p:cNvPr id="57" name="Freeform 56"/>
          <p:cNvSpPr/>
          <p:nvPr/>
        </p:nvSpPr>
        <p:spPr>
          <a:xfrm>
            <a:off x="5181600" y="2786991"/>
            <a:ext cx="3179228" cy="635564"/>
          </a:xfrm>
          <a:custGeom>
            <a:avLst/>
            <a:gdLst>
              <a:gd name="connsiteX0" fmla="*/ 0 w 3179228"/>
              <a:gd name="connsiteY0" fmla="*/ 63556 h 635564"/>
              <a:gd name="connsiteX1" fmla="*/ 63556 w 3179228"/>
              <a:gd name="connsiteY1" fmla="*/ 0 h 635564"/>
              <a:gd name="connsiteX2" fmla="*/ 3115672 w 3179228"/>
              <a:gd name="connsiteY2" fmla="*/ 0 h 635564"/>
              <a:gd name="connsiteX3" fmla="*/ 3179228 w 3179228"/>
              <a:gd name="connsiteY3" fmla="*/ 63556 h 635564"/>
              <a:gd name="connsiteX4" fmla="*/ 3179228 w 3179228"/>
              <a:gd name="connsiteY4" fmla="*/ 572008 h 635564"/>
              <a:gd name="connsiteX5" fmla="*/ 3115672 w 3179228"/>
              <a:gd name="connsiteY5" fmla="*/ 635564 h 635564"/>
              <a:gd name="connsiteX6" fmla="*/ 63556 w 3179228"/>
              <a:gd name="connsiteY6" fmla="*/ 635564 h 635564"/>
              <a:gd name="connsiteX7" fmla="*/ 0 w 3179228"/>
              <a:gd name="connsiteY7" fmla="*/ 572008 h 635564"/>
              <a:gd name="connsiteX8" fmla="*/ 0 w 3179228"/>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79228" h="635564">
                <a:moveTo>
                  <a:pt x="0" y="63556"/>
                </a:moveTo>
                <a:cubicBezTo>
                  <a:pt x="0" y="28455"/>
                  <a:pt x="28455" y="0"/>
                  <a:pt x="63556" y="0"/>
                </a:cubicBezTo>
                <a:lnTo>
                  <a:pt x="3115672" y="0"/>
                </a:lnTo>
                <a:cubicBezTo>
                  <a:pt x="3150773" y="0"/>
                  <a:pt x="3179228" y="28455"/>
                  <a:pt x="3179228" y="63556"/>
                </a:cubicBezTo>
                <a:lnTo>
                  <a:pt x="3179228" y="572008"/>
                </a:lnTo>
                <a:cubicBezTo>
                  <a:pt x="3179228" y="607109"/>
                  <a:pt x="3150773" y="635564"/>
                  <a:pt x="3115672" y="635564"/>
                </a:cubicBezTo>
                <a:lnTo>
                  <a:pt x="63556" y="635564"/>
                </a:lnTo>
                <a:cubicBezTo>
                  <a:pt x="28455" y="635564"/>
                  <a:pt x="0" y="607109"/>
                  <a:pt x="0" y="572008"/>
                </a:cubicBezTo>
                <a:lnTo>
                  <a:pt x="0" y="63556"/>
                </a:lnTo>
                <a:close/>
              </a:path>
            </a:pathLst>
          </a:custGeom>
          <a:solidFill>
            <a:schemeClr val="bg2">
              <a:lumMod val="60000"/>
              <a:lumOff val="40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71955" tIns="71955" rIns="71955" bIns="71955" numCol="1" spcCol="1270" anchor="ctr" anchorCtr="0">
            <a:noAutofit/>
          </a:bodyPr>
          <a:lstStyle/>
          <a:p>
            <a:pPr lvl="0" algn="ctr" defTabSz="622300">
              <a:lnSpc>
                <a:spcPct val="90000"/>
              </a:lnSpc>
              <a:spcBef>
                <a:spcPct val="0"/>
              </a:spcBef>
              <a:spcAft>
                <a:spcPct val="35000"/>
              </a:spcAft>
            </a:pPr>
            <a:r>
              <a:rPr lang="en-US" sz="1400" kern="1200" dirty="0" smtClean="0"/>
              <a:t>Hierarchical UPF2.x power intent is used for FV and implementation Flow </a:t>
            </a:r>
            <a:endParaRPr lang="en-US" sz="1400" kern="1200" dirty="0"/>
          </a:p>
        </p:txBody>
      </p:sp>
      <p:sp>
        <p:nvSpPr>
          <p:cNvPr id="58" name="Freeform 57"/>
          <p:cNvSpPr/>
          <p:nvPr/>
        </p:nvSpPr>
        <p:spPr>
          <a:xfrm>
            <a:off x="901848" y="1941627"/>
            <a:ext cx="1853905" cy="635564"/>
          </a:xfrm>
          <a:custGeom>
            <a:avLst/>
            <a:gdLst>
              <a:gd name="connsiteX0" fmla="*/ 0 w 1853905"/>
              <a:gd name="connsiteY0" fmla="*/ 63556 h 635564"/>
              <a:gd name="connsiteX1" fmla="*/ 63556 w 1853905"/>
              <a:gd name="connsiteY1" fmla="*/ 0 h 635564"/>
              <a:gd name="connsiteX2" fmla="*/ 1790349 w 1853905"/>
              <a:gd name="connsiteY2" fmla="*/ 0 h 635564"/>
              <a:gd name="connsiteX3" fmla="*/ 1853905 w 1853905"/>
              <a:gd name="connsiteY3" fmla="*/ 63556 h 635564"/>
              <a:gd name="connsiteX4" fmla="*/ 1853905 w 1853905"/>
              <a:gd name="connsiteY4" fmla="*/ 572008 h 635564"/>
              <a:gd name="connsiteX5" fmla="*/ 1790349 w 1853905"/>
              <a:gd name="connsiteY5" fmla="*/ 635564 h 635564"/>
              <a:gd name="connsiteX6" fmla="*/ 63556 w 1853905"/>
              <a:gd name="connsiteY6" fmla="*/ 635564 h 635564"/>
              <a:gd name="connsiteX7" fmla="*/ 0 w 1853905"/>
              <a:gd name="connsiteY7" fmla="*/ 572008 h 635564"/>
              <a:gd name="connsiteX8" fmla="*/ 0 w 1853905"/>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3905" h="635564">
                <a:moveTo>
                  <a:pt x="0" y="63556"/>
                </a:moveTo>
                <a:cubicBezTo>
                  <a:pt x="0" y="28455"/>
                  <a:pt x="28455" y="0"/>
                  <a:pt x="63556" y="0"/>
                </a:cubicBezTo>
                <a:lnTo>
                  <a:pt x="1790349" y="0"/>
                </a:lnTo>
                <a:cubicBezTo>
                  <a:pt x="1825450" y="0"/>
                  <a:pt x="1853905" y="28455"/>
                  <a:pt x="1853905" y="63556"/>
                </a:cubicBezTo>
                <a:lnTo>
                  <a:pt x="1853905" y="572008"/>
                </a:lnTo>
                <a:cubicBezTo>
                  <a:pt x="1853905" y="607109"/>
                  <a:pt x="1825450" y="635564"/>
                  <a:pt x="1790349" y="635564"/>
                </a:cubicBezTo>
                <a:lnTo>
                  <a:pt x="63556" y="635564"/>
                </a:lnTo>
                <a:cubicBezTo>
                  <a:pt x="28455" y="635564"/>
                  <a:pt x="0" y="607109"/>
                  <a:pt x="0" y="572008"/>
                </a:cubicBezTo>
                <a:lnTo>
                  <a:pt x="0" y="63556"/>
                </a:lnTo>
                <a:close/>
              </a:path>
            </a:pathLst>
          </a:custGeom>
          <a:solidFill>
            <a:schemeClr val="accent3">
              <a:lumMod val="75000"/>
            </a:schemeClr>
          </a:solidFill>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txBody>
          <a:bodyPr spcFirstLastPara="0" vert="horz" wrap="square" lIns="79575" tIns="79575" rIns="79575" bIns="79575" numCol="1" spcCol="1270" anchor="ctr" anchorCtr="0">
            <a:noAutofit/>
          </a:bodyPr>
          <a:lstStyle/>
          <a:p>
            <a:pPr lvl="0" algn="ctr" defTabSz="711200">
              <a:lnSpc>
                <a:spcPct val="90000"/>
              </a:lnSpc>
              <a:spcBef>
                <a:spcPct val="0"/>
              </a:spcBef>
              <a:spcAft>
                <a:spcPct val="35000"/>
              </a:spcAft>
            </a:pPr>
            <a:r>
              <a:rPr lang="en-US" sz="1600" kern="1200" dirty="0" err="1" smtClean="0">
                <a:solidFill>
                  <a:schemeClr val="bg1"/>
                </a:solidFill>
              </a:rPr>
              <a:t>Hier</a:t>
            </a:r>
            <a:r>
              <a:rPr lang="en-US" sz="1600" kern="1200" dirty="0" smtClean="0">
                <a:solidFill>
                  <a:schemeClr val="bg1"/>
                </a:solidFill>
              </a:rPr>
              <a:t>. Partition UPF </a:t>
            </a:r>
            <a:endParaRPr lang="en-US" sz="1600" kern="1200" dirty="0">
              <a:solidFill>
                <a:schemeClr val="bg1"/>
              </a:solidFill>
            </a:endParaRPr>
          </a:p>
        </p:txBody>
      </p:sp>
      <p:cxnSp>
        <p:nvCxnSpPr>
          <p:cNvPr id="64" name="Straight Connector 63"/>
          <p:cNvCxnSpPr/>
          <p:nvPr/>
        </p:nvCxnSpPr>
        <p:spPr>
          <a:xfrm flipH="1">
            <a:off x="409839" y="4018400"/>
            <a:ext cx="428361"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66" name="Straight Arrow Connector 65"/>
          <p:cNvCxnSpPr/>
          <p:nvPr/>
        </p:nvCxnSpPr>
        <p:spPr>
          <a:xfrm flipV="1">
            <a:off x="409839" y="2285150"/>
            <a:ext cx="0" cy="173325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68" name="Straight Arrow Connector 67"/>
          <p:cNvCxnSpPr/>
          <p:nvPr/>
        </p:nvCxnSpPr>
        <p:spPr>
          <a:xfrm>
            <a:off x="409839" y="2360059"/>
            <a:ext cx="492009"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69" name="Straight Arrow Connector 68"/>
          <p:cNvCxnSpPr/>
          <p:nvPr/>
        </p:nvCxnSpPr>
        <p:spPr>
          <a:xfrm>
            <a:off x="6956462" y="2577191"/>
            <a:ext cx="0" cy="227581"/>
          </a:xfrm>
          <a:prstGeom prst="straightConnector1">
            <a:avLst/>
          </a:prstGeom>
          <a:noFill/>
          <a:ln w="28575" cap="flat" cmpd="sng" algn="ctr">
            <a:solidFill>
              <a:schemeClr val="accent5"/>
            </a:solidFill>
            <a:prstDash val="solid"/>
            <a:tailEnd type="triangle"/>
          </a:ln>
          <a:effectLst/>
        </p:spPr>
      </p:cxnSp>
      <p:cxnSp>
        <p:nvCxnSpPr>
          <p:cNvPr id="70" name="Straight Arrow Connector 69"/>
          <p:cNvCxnSpPr/>
          <p:nvPr/>
        </p:nvCxnSpPr>
        <p:spPr>
          <a:xfrm>
            <a:off x="6781800" y="1752600"/>
            <a:ext cx="0" cy="227581"/>
          </a:xfrm>
          <a:prstGeom prst="straightConnector1">
            <a:avLst/>
          </a:prstGeom>
          <a:noFill/>
          <a:ln w="28575" cap="flat" cmpd="sng" algn="ctr">
            <a:solidFill>
              <a:schemeClr val="accent5"/>
            </a:solidFill>
            <a:prstDash val="solid"/>
            <a:tailEnd type="triangle"/>
          </a:ln>
          <a:effectLst/>
        </p:spPr>
      </p:cxnSp>
      <p:cxnSp>
        <p:nvCxnSpPr>
          <p:cNvPr id="71" name="Straight Arrow Connector 70"/>
          <p:cNvCxnSpPr/>
          <p:nvPr/>
        </p:nvCxnSpPr>
        <p:spPr>
          <a:xfrm>
            <a:off x="4469176" y="1714046"/>
            <a:ext cx="0" cy="227581"/>
          </a:xfrm>
          <a:prstGeom prst="straightConnector1">
            <a:avLst/>
          </a:prstGeom>
          <a:noFill/>
          <a:ln w="28575" cap="flat" cmpd="sng" algn="ctr">
            <a:solidFill>
              <a:schemeClr val="accent5"/>
            </a:solidFill>
            <a:prstDash val="solid"/>
            <a:tailEnd type="triangle"/>
          </a:ln>
          <a:effectLst/>
        </p:spPr>
      </p:cxnSp>
      <p:graphicFrame>
        <p:nvGraphicFramePr>
          <p:cNvPr id="73" name="Diagram 72"/>
          <p:cNvGraphicFramePr/>
          <p:nvPr>
            <p:extLst>
              <p:ext uri="{D42A27DB-BD31-4B8C-83A1-F6EECF244321}">
                <p14:modId xmlns:p14="http://schemas.microsoft.com/office/powerpoint/2010/main" val="3636585043"/>
              </p:ext>
            </p:extLst>
          </p:nvPr>
        </p:nvGraphicFramePr>
        <p:xfrm>
          <a:off x="9236719" y="1157032"/>
          <a:ext cx="251018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51273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Intel’s </a:t>
            </a:r>
            <a:r>
              <a:rPr lang="en-US" dirty="0" err="1" smtClean="0"/>
              <a:t>SoC</a:t>
            </a:r>
            <a:r>
              <a:rPr lang="en-US" dirty="0" smtClean="0"/>
              <a:t> Design Integration Flow</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33241859"/>
              </p:ext>
            </p:extLst>
          </p:nvPr>
        </p:nvGraphicFramePr>
        <p:xfrm>
          <a:off x="609600" y="2286000"/>
          <a:ext cx="109728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7</a:t>
            </a:fld>
            <a:endParaRPr lang="en-US"/>
          </a:p>
        </p:txBody>
      </p:sp>
      <p:sp>
        <p:nvSpPr>
          <p:cNvPr id="7" name="TextBox 6"/>
          <p:cNvSpPr txBox="1"/>
          <p:nvPr/>
        </p:nvSpPr>
        <p:spPr>
          <a:xfrm>
            <a:off x="457200" y="1417638"/>
            <a:ext cx="11430000" cy="646331"/>
          </a:xfrm>
          <a:prstGeom prst="rect">
            <a:avLst/>
          </a:prstGeom>
          <a:noFill/>
        </p:spPr>
        <p:txBody>
          <a:bodyPr wrap="square" rtlCol="0">
            <a:spAutoFit/>
          </a:bodyPr>
          <a:lstStyle/>
          <a:p>
            <a:r>
              <a:rPr lang="en-US" dirty="0" smtClean="0"/>
              <a:t>Low Power Specs are defined as Micro Power Architect and it included top interfaces, partitions level interfaces, crossing table &amp; bump details.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 Flow Implementation</a:t>
            </a:r>
            <a:endParaRPr lang="en-US" dirty="0"/>
          </a:p>
        </p:txBody>
      </p:sp>
      <p:sp>
        <p:nvSpPr>
          <p:cNvPr id="3" name="Footer Placeholder 2"/>
          <p:cNvSpPr>
            <a:spLocks noGrp="1"/>
          </p:cNvSpPr>
          <p:nvPr>
            <p:ph type="ftr" sz="quarter" idx="11"/>
          </p:nvPr>
        </p:nvSpPr>
        <p:spPr/>
        <p:txBody>
          <a:bodyPr/>
          <a:lstStyle/>
          <a:p>
            <a:pPr>
              <a:defRPr/>
            </a:pPr>
            <a:r>
              <a:rPr lang="en-US" smtClean="0"/>
              <a:t>© Accellera Systems Initiative</a:t>
            </a:r>
            <a:endParaRPr lang="en-US" dirty="0" smtClean="0"/>
          </a:p>
        </p:txBody>
      </p:sp>
      <p:sp>
        <p:nvSpPr>
          <p:cNvPr id="4" name="Slide Number Placeholder 3"/>
          <p:cNvSpPr>
            <a:spLocks noGrp="1"/>
          </p:cNvSpPr>
          <p:nvPr>
            <p:ph type="sldNum" sz="quarter" idx="12"/>
          </p:nvPr>
        </p:nvSpPr>
        <p:spPr/>
        <p:txBody>
          <a:bodyPr/>
          <a:lstStyle/>
          <a:p>
            <a:pPr>
              <a:defRPr/>
            </a:pPr>
            <a:fld id="{2911CC12-8E9A-49BF-AC1E-0475F8BB5EF0}" type="slidenum">
              <a:rPr lang="en-US" smtClean="0"/>
              <a:pPr>
                <a:defRPr/>
              </a:pPr>
              <a:t>8</a:t>
            </a:fld>
            <a:endParaRPr lang="en-US"/>
          </a:p>
        </p:txBody>
      </p:sp>
      <p:graphicFrame>
        <p:nvGraphicFramePr>
          <p:cNvPr id="5" name="Table 4"/>
          <p:cNvGraphicFramePr>
            <a:graphicFrameLocks noGrp="1"/>
          </p:cNvGraphicFramePr>
          <p:nvPr>
            <p:extLst/>
          </p:nvPr>
        </p:nvGraphicFramePr>
        <p:xfrm>
          <a:off x="1828800" y="5090319"/>
          <a:ext cx="5727065" cy="1357313"/>
        </p:xfrm>
        <a:graphic>
          <a:graphicData uri="http://schemas.openxmlformats.org/drawingml/2006/table">
            <a:tbl>
              <a:tblPr firstRow="1" firstCol="1" bandRow="1">
                <a:tableStyleId>{5C22544A-7EE6-4342-B048-85BDC9FD1C3A}</a:tableStyleId>
              </a:tblPr>
              <a:tblGrid>
                <a:gridCol w="2109470"/>
                <a:gridCol w="1887220"/>
                <a:gridCol w="1730375"/>
              </a:tblGrid>
              <a:tr h="442913">
                <a:tc>
                  <a:txBody>
                    <a:bodyPr/>
                    <a:lstStyle/>
                    <a:p>
                      <a:pPr marL="0" marR="0" algn="ctr">
                        <a:spcBef>
                          <a:spcPts val="0"/>
                        </a:spcBef>
                        <a:spcAft>
                          <a:spcPts val="0"/>
                        </a:spcAft>
                      </a:pPr>
                      <a:r>
                        <a:rPr lang="en-US" sz="1200" dirty="0">
                          <a:effectLst/>
                        </a:rPr>
                        <a:t>Block Type</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Cell count</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Number of power domains</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marL="0" marR="0" algn="ctr">
                        <a:spcBef>
                          <a:spcPts val="0"/>
                        </a:spcBef>
                        <a:spcAft>
                          <a:spcPts val="0"/>
                        </a:spcAft>
                      </a:pPr>
                      <a:r>
                        <a:rPr lang="en-US" sz="1200" dirty="0" smtClean="0">
                          <a:effectLst/>
                          <a:latin typeface="+mn-lt"/>
                          <a:ea typeface="+mn-ea"/>
                          <a:cs typeface="+mn-cs"/>
                        </a:rPr>
                        <a:t>Power</a:t>
                      </a:r>
                      <a:r>
                        <a:rPr lang="en-US" sz="1200" baseline="0" dirty="0" smtClean="0">
                          <a:effectLst/>
                          <a:latin typeface="+mn-lt"/>
                          <a:ea typeface="+mn-ea"/>
                          <a:cs typeface="+mn-cs"/>
                        </a:rPr>
                        <a:t> management</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~48000</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3</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marL="0" marR="0" algn="ctr">
                        <a:spcBef>
                          <a:spcPts val="0"/>
                        </a:spcBef>
                        <a:spcAft>
                          <a:spcPts val="0"/>
                        </a:spcAft>
                      </a:pPr>
                      <a:r>
                        <a:rPr lang="en-US" sz="1200" dirty="0" smtClean="0">
                          <a:effectLst/>
                          <a:latin typeface="+mn-lt"/>
                          <a:ea typeface="+mn-ea"/>
                          <a:cs typeface="+mn-cs"/>
                        </a:rPr>
                        <a:t>Legacy</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~24000</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3</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marL="0" marR="0" algn="ctr">
                        <a:spcBef>
                          <a:spcPts val="0"/>
                        </a:spcBef>
                        <a:spcAft>
                          <a:spcPts val="0"/>
                        </a:spcAft>
                      </a:pPr>
                      <a:r>
                        <a:rPr lang="en-US" sz="1200" dirty="0" smtClean="0">
                          <a:effectLst/>
                          <a:latin typeface="+mn-lt"/>
                          <a:ea typeface="+mn-ea"/>
                          <a:cs typeface="+mn-cs"/>
                        </a:rPr>
                        <a:t>Fabric</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~87000</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3</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marL="0" marR="0" algn="ctr">
                        <a:spcBef>
                          <a:spcPts val="0"/>
                        </a:spcBef>
                        <a:spcAft>
                          <a:spcPts val="0"/>
                        </a:spcAft>
                      </a:pPr>
                      <a:r>
                        <a:rPr lang="en-US" sz="1200" dirty="0" smtClean="0">
                          <a:effectLst/>
                          <a:latin typeface="+mn-lt"/>
                          <a:ea typeface="+mn-ea"/>
                          <a:cs typeface="+mn-cs"/>
                        </a:rPr>
                        <a:t>IOP</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~17000</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3</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marL="0" marR="0" algn="ctr">
                        <a:spcBef>
                          <a:spcPts val="0"/>
                        </a:spcBef>
                        <a:spcAft>
                          <a:spcPts val="0"/>
                        </a:spcAft>
                      </a:pPr>
                      <a:r>
                        <a:rPr lang="en-US" sz="1200" dirty="0" smtClean="0">
                          <a:effectLst/>
                          <a:latin typeface="+mn-lt"/>
                          <a:ea typeface="+mn-ea"/>
                          <a:cs typeface="+mn-cs"/>
                        </a:rPr>
                        <a:t>MC</a:t>
                      </a:r>
                      <a:r>
                        <a:rPr lang="en-US" sz="1200" baseline="0" dirty="0" smtClean="0">
                          <a:effectLst/>
                          <a:latin typeface="+mn-lt"/>
                          <a:ea typeface="+mn-ea"/>
                          <a:cs typeface="+mn-cs"/>
                        </a:rPr>
                        <a:t> Main</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a:effectLst/>
                        </a:rPr>
                        <a:t>~4000</a:t>
                      </a:r>
                      <a:endParaRPr lang="en-US"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200" dirty="0">
                          <a:effectLst/>
                        </a:rPr>
                        <a:t>3</a:t>
                      </a:r>
                      <a:endParaRPr lang="en-US"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7" name="Content Placeholder 2"/>
          <p:cNvSpPr txBox="1">
            <a:spLocks/>
          </p:cNvSpPr>
          <p:nvPr/>
        </p:nvSpPr>
        <p:spPr>
          <a:xfrm>
            <a:off x="152400" y="1143000"/>
            <a:ext cx="10972800" cy="4038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r>
              <a:rPr lang="en-US" dirty="0" smtClean="0"/>
              <a:t>Client </a:t>
            </a:r>
            <a:r>
              <a:rPr lang="en-US" dirty="0" err="1" smtClean="0"/>
              <a:t>SoC</a:t>
            </a:r>
            <a:r>
              <a:rPr lang="en-US" dirty="0" smtClean="0"/>
              <a:t> with more than 1billion gates design </a:t>
            </a:r>
          </a:p>
          <a:p>
            <a:pPr fontAlgn="auto">
              <a:spcAft>
                <a:spcPts val="0"/>
              </a:spcAft>
            </a:pPr>
            <a:r>
              <a:rPr lang="en-US" dirty="0" err="1" smtClean="0"/>
              <a:t>SoC</a:t>
            </a:r>
            <a:r>
              <a:rPr lang="en-US" dirty="0" smtClean="0"/>
              <a:t> Contains 34 partitions with memories, power management, PCI, CPU, Display blocks</a:t>
            </a:r>
          </a:p>
          <a:p>
            <a:pPr fontAlgn="auto">
              <a:spcAft>
                <a:spcPts val="0"/>
              </a:spcAft>
            </a:pPr>
            <a:r>
              <a:rPr lang="en-US" dirty="0" smtClean="0"/>
              <a:t>5 different partition design blocks</a:t>
            </a:r>
          </a:p>
          <a:p>
            <a:pPr fontAlgn="auto">
              <a:spcAft>
                <a:spcPts val="0"/>
              </a:spcAft>
            </a:pPr>
            <a:r>
              <a:rPr lang="en-US" dirty="0" smtClean="0"/>
              <a:t>Multiple Flows for Functional Verification vs Implementation</a:t>
            </a:r>
          </a:p>
          <a:p>
            <a:pPr fontAlgn="auto">
              <a:spcAft>
                <a:spcPts val="0"/>
              </a:spcAft>
            </a:pPr>
            <a:r>
              <a:rPr lang="en-US" dirty="0" smtClean="0"/>
              <a:t>Large Number of Power and Voltage Domains</a:t>
            </a:r>
          </a:p>
          <a:p>
            <a:pPr fontAlgn="auto">
              <a:spcAft>
                <a:spcPts val="0"/>
              </a:spcAft>
            </a:pPr>
            <a:r>
              <a:rPr lang="en-US" dirty="0" smtClean="0"/>
              <a:t>Adoption of new feature of latest power intent</a:t>
            </a:r>
            <a:endParaRPr lang="en-US" dirty="0"/>
          </a:p>
        </p:txBody>
      </p:sp>
    </p:spTree>
    <p:extLst>
      <p:ext uri="{BB962C8B-B14F-4D97-AF65-F5344CB8AC3E}">
        <p14:creationId xmlns:p14="http://schemas.microsoft.com/office/powerpoint/2010/main" val="13897869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of Hybrid Methodology</a:t>
            </a:r>
            <a:endParaRPr lang="en-US" dirty="0"/>
          </a:p>
        </p:txBody>
      </p:sp>
      <p:sp>
        <p:nvSpPr>
          <p:cNvPr id="3" name="Footer Placeholder 2"/>
          <p:cNvSpPr>
            <a:spLocks noGrp="1"/>
          </p:cNvSpPr>
          <p:nvPr>
            <p:ph type="ftr" sz="quarter" idx="11"/>
          </p:nvPr>
        </p:nvSpPr>
        <p:spPr/>
        <p:txBody>
          <a:bodyPr/>
          <a:lstStyle/>
          <a:p>
            <a:pPr>
              <a:defRPr/>
            </a:pPr>
            <a:r>
              <a:rPr lang="en-US" smtClean="0"/>
              <a:t>© Accellera Systems Initiative</a:t>
            </a:r>
            <a:endParaRPr lang="en-US" dirty="0" smtClean="0"/>
          </a:p>
        </p:txBody>
      </p:sp>
      <p:sp>
        <p:nvSpPr>
          <p:cNvPr id="4" name="Slide Number Placeholder 3"/>
          <p:cNvSpPr>
            <a:spLocks noGrp="1"/>
          </p:cNvSpPr>
          <p:nvPr>
            <p:ph type="sldNum" sz="quarter" idx="12"/>
          </p:nvPr>
        </p:nvSpPr>
        <p:spPr/>
        <p:txBody>
          <a:bodyPr/>
          <a:lstStyle/>
          <a:p>
            <a:pPr>
              <a:defRPr/>
            </a:pPr>
            <a:fld id="{2911CC12-8E9A-49BF-AC1E-0475F8BB5EF0}" type="slidenum">
              <a:rPr lang="en-US" smtClean="0"/>
              <a:pPr>
                <a:defRPr/>
              </a:pPr>
              <a:t>9</a:t>
            </a:fld>
            <a:endParaRPr lang="en-US"/>
          </a:p>
        </p:txBody>
      </p:sp>
      <p:pic>
        <p:nvPicPr>
          <p:cNvPr id="5" name="Picture 4"/>
          <p:cNvPicPr/>
          <p:nvPr/>
        </p:nvPicPr>
        <p:blipFill>
          <a:blip r:embed="rId2"/>
          <a:stretch>
            <a:fillRect/>
          </a:stretch>
        </p:blipFill>
        <p:spPr>
          <a:xfrm>
            <a:off x="6567647" y="1122044"/>
            <a:ext cx="5152707" cy="2819400"/>
          </a:xfrm>
          <a:prstGeom prst="rect">
            <a:avLst/>
          </a:prstGeom>
        </p:spPr>
      </p:pic>
      <p:sp>
        <p:nvSpPr>
          <p:cNvPr id="6" name="Rectangle 5"/>
          <p:cNvSpPr/>
          <p:nvPr/>
        </p:nvSpPr>
        <p:spPr>
          <a:xfrm>
            <a:off x="1447800" y="5158183"/>
            <a:ext cx="8229600" cy="923330"/>
          </a:xfrm>
          <a:prstGeom prst="rect">
            <a:avLst/>
          </a:prstGeom>
          <a:solidFill>
            <a:schemeClr val="accent6">
              <a:lumMod val="40000"/>
              <a:lumOff val="60000"/>
            </a:schemeClr>
          </a:solidFill>
        </p:spPr>
        <p:txBody>
          <a:bodyPr wrap="square">
            <a:spAutoFit/>
          </a:bodyPr>
          <a:lstStyle/>
          <a:p>
            <a:pPr marL="457200" marR="0">
              <a:spcBef>
                <a:spcPts val="0"/>
              </a:spcBef>
              <a:spcAft>
                <a:spcPts val="0"/>
              </a:spcAft>
            </a:pPr>
            <a:endParaRPr lang="en-US" dirty="0" smtClean="0">
              <a:latin typeface="Calibri" panose="020F0502020204030204" pitchFamily="34" charset="0"/>
              <a:ea typeface="SimSun" panose="02010600030101010101" pitchFamily="2" charset="-122"/>
              <a:cs typeface="Times New Roman" panose="02020603050405020304" pitchFamily="18" charset="0"/>
            </a:endParaRPr>
          </a:p>
          <a:p>
            <a:pPr marL="457200" marR="0">
              <a:spcBef>
                <a:spcPts val="0"/>
              </a:spcBef>
              <a:spcAft>
                <a:spcPts val="0"/>
              </a:spcAft>
            </a:pPr>
            <a:r>
              <a:rPr lang="en-US" dirty="0" err="1" smtClean="0">
                <a:latin typeface="Calibri" panose="020F0502020204030204" pitchFamily="34" charset="0"/>
                <a:ea typeface="SimSun" panose="02010600030101010101" pitchFamily="2" charset="-122"/>
                <a:cs typeface="Times New Roman" panose="02020603050405020304" pitchFamily="18" charset="0"/>
              </a:rPr>
              <a:t>set_design_atribute</a:t>
            </a:r>
            <a:r>
              <a:rPr lang="en-US" dirty="0" smtClean="0">
                <a:latin typeface="Calibri" panose="020F0502020204030204" pitchFamily="34" charset="0"/>
                <a:ea typeface="SimSun" panose="02010600030101010101" pitchFamily="2" charset="-122"/>
                <a:cs typeface="Times New Roman" panose="02020603050405020304" pitchFamily="18" charset="0"/>
              </a:rPr>
              <a:t> </a:t>
            </a:r>
            <a:r>
              <a:rPr lang="en-US" dirty="0">
                <a:latin typeface="Calibri" panose="020F0502020204030204" pitchFamily="34" charset="0"/>
                <a:ea typeface="SimSun" panose="02010600030101010101" pitchFamily="2" charset="-122"/>
                <a:cs typeface="Times New Roman" panose="02020603050405020304" pitchFamily="18" charset="0"/>
              </a:rPr>
              <a:t>-elements &lt;list of elements&gt; -attribute </a:t>
            </a:r>
            <a:r>
              <a:rPr lang="en-US" dirty="0" err="1">
                <a:latin typeface="Calibri" panose="020F0502020204030204" pitchFamily="34" charset="0"/>
                <a:ea typeface="SimSun" panose="02010600030101010101" pitchFamily="2" charset="-122"/>
                <a:cs typeface="Times New Roman" panose="02020603050405020304" pitchFamily="18" charset="0"/>
              </a:rPr>
              <a:t>SNPS_treat_as_unconnected</a:t>
            </a:r>
            <a:r>
              <a:rPr lang="en-US" dirty="0">
                <a:latin typeface="Calibri" panose="020F0502020204030204" pitchFamily="34" charset="0"/>
                <a:ea typeface="SimSun" panose="02010600030101010101" pitchFamily="2" charset="-122"/>
                <a:cs typeface="Times New Roman" panose="02020603050405020304" pitchFamily="18" charset="0"/>
              </a:rPr>
              <a:t> TRUE</a:t>
            </a:r>
            <a:endParaRPr lang="en-US" sz="1050" dirty="0">
              <a:effectLst/>
              <a:latin typeface="Times New Roman" panose="02020603050405020304" pitchFamily="18" charset="0"/>
              <a:ea typeface="SimSun" panose="02010600030101010101" pitchFamily="2" charset="-122"/>
            </a:endParaRPr>
          </a:p>
        </p:txBody>
      </p:sp>
      <p:sp>
        <p:nvSpPr>
          <p:cNvPr id="7" name="Rectangle 6"/>
          <p:cNvSpPr/>
          <p:nvPr/>
        </p:nvSpPr>
        <p:spPr>
          <a:xfrm>
            <a:off x="593835" y="1239083"/>
            <a:ext cx="6111766" cy="3170099"/>
          </a:xfrm>
          <a:prstGeom prst="rect">
            <a:avLst/>
          </a:prstGeom>
        </p:spPr>
        <p:txBody>
          <a:bodyPr wrap="square">
            <a:spAutoFit/>
          </a:bodyPr>
          <a:lstStyle/>
          <a:p>
            <a:pPr marL="742950" indent="-285750">
              <a:spcBef>
                <a:spcPts val="0"/>
              </a:spcBef>
              <a:spcAft>
                <a:spcPts val="0"/>
              </a:spcAft>
              <a:buFont typeface="Arial" panose="020B0604020202020204" pitchFamily="34" charset="0"/>
              <a:buChar char="•"/>
            </a:pPr>
            <a:r>
              <a:rPr lang="en-US" sz="2000" dirty="0">
                <a:latin typeface="+mn-lt"/>
              </a:rPr>
              <a:t>In </a:t>
            </a:r>
            <a:r>
              <a:rPr lang="en-US" sz="2000" b="1" dirty="0">
                <a:latin typeface="+mn-lt"/>
              </a:rPr>
              <a:t>Source-Sink isolation strategy</a:t>
            </a:r>
            <a:r>
              <a:rPr lang="en-US" sz="2000">
                <a:latin typeface="+mn-lt"/>
              </a:rPr>
              <a:t>, </a:t>
            </a:r>
            <a:r>
              <a:rPr lang="en-US" sz="2000" smtClean="0">
                <a:latin typeface="+mn-lt"/>
              </a:rPr>
              <a:t>“</a:t>
            </a:r>
            <a:r>
              <a:rPr lang="en-US" sz="2000" dirty="0">
                <a:latin typeface="+mn-lt"/>
              </a:rPr>
              <a:t>HETEROGENEOUS_FANOUTS” Warning (Isolation is skipped).</a:t>
            </a:r>
          </a:p>
          <a:p>
            <a:pPr marL="742950" marR="0" indent="-285750">
              <a:spcBef>
                <a:spcPts val="0"/>
              </a:spcBef>
              <a:spcAft>
                <a:spcPts val="0"/>
              </a:spcAft>
              <a:buFont typeface="Arial" panose="020B0604020202020204" pitchFamily="34" charset="0"/>
              <a:buChar char="•"/>
            </a:pPr>
            <a:endParaRPr lang="en-US" sz="2000" dirty="0" smtClean="0">
              <a:latin typeface="+mn-lt"/>
              <a:ea typeface="SimSun" panose="02010600030101010101" pitchFamily="2" charset="-122"/>
              <a:cs typeface="Times New Roman" panose="02020603050405020304" pitchFamily="18" charset="0"/>
            </a:endParaRPr>
          </a:p>
          <a:p>
            <a:pPr marL="742950" marR="0" indent="-285750">
              <a:spcBef>
                <a:spcPts val="0"/>
              </a:spcBef>
              <a:spcAft>
                <a:spcPts val="0"/>
              </a:spcAft>
              <a:buFont typeface="Arial" panose="020B0604020202020204" pitchFamily="34" charset="0"/>
              <a:buChar char="•"/>
            </a:pPr>
            <a:r>
              <a:rPr lang="en-US" sz="2000" dirty="0">
                <a:latin typeface="+mn-lt"/>
                <a:ea typeface="SimSun" panose="02010600030101010101" pitchFamily="2" charset="-122"/>
                <a:cs typeface="Times New Roman" panose="02020603050405020304" pitchFamily="18" charset="0"/>
              </a:rPr>
              <a:t> </a:t>
            </a:r>
            <a:r>
              <a:rPr lang="en-US" sz="2000" dirty="0">
                <a:latin typeface="+mn-lt"/>
              </a:rPr>
              <a:t>Here same signal out1 is given as input to PD2 block and also for PD3 </a:t>
            </a:r>
            <a:r>
              <a:rPr lang="en-US" sz="2000">
                <a:latin typeface="+mn-lt"/>
              </a:rPr>
              <a:t>block </a:t>
            </a:r>
            <a:r>
              <a:rPr lang="en-US" sz="2000" smtClean="0">
                <a:latin typeface="+mn-lt"/>
              </a:rPr>
              <a:t>..</a:t>
            </a:r>
            <a:endParaRPr lang="en-US" sz="2000" dirty="0">
              <a:latin typeface="+mn-lt"/>
            </a:endParaRPr>
          </a:p>
          <a:p>
            <a:pPr marL="457200" marR="0">
              <a:spcBef>
                <a:spcPts val="0"/>
              </a:spcBef>
              <a:spcAft>
                <a:spcPts val="0"/>
              </a:spcAft>
            </a:pPr>
            <a:r>
              <a:rPr lang="en-US" sz="2000" dirty="0">
                <a:latin typeface="+mn-lt"/>
              </a:rPr>
              <a:t> </a:t>
            </a:r>
          </a:p>
          <a:p>
            <a:pPr marL="742950" marR="0" indent="-285750">
              <a:spcBef>
                <a:spcPts val="0"/>
              </a:spcBef>
              <a:spcAft>
                <a:spcPts val="0"/>
              </a:spcAft>
              <a:buFont typeface="Arial" panose="020B0604020202020204" pitchFamily="34" charset="0"/>
              <a:buChar char="•"/>
            </a:pPr>
            <a:r>
              <a:rPr lang="en-US" sz="2000" dirty="0">
                <a:latin typeface="+mn-lt"/>
              </a:rPr>
              <a:t>Sinks related to PD2 are not real sinks and sink PD3 is a real one .Would like to exclude sinks related to PD2. </a:t>
            </a:r>
          </a:p>
        </p:txBody>
      </p:sp>
    </p:spTree>
    <p:extLst>
      <p:ext uri="{BB962C8B-B14F-4D97-AF65-F5344CB8AC3E}">
        <p14:creationId xmlns:p14="http://schemas.microsoft.com/office/powerpoint/2010/main" val="3094484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1CAD78-C6F6-407D-A9D5-329355F0770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1A855BF4-2A99-441B-9566-850307E4F0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1205</Words>
  <Application>Microsoft Office PowerPoint</Application>
  <PresentationFormat>Widescreen</PresentationFormat>
  <Paragraphs>214</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SimSun</vt:lpstr>
      <vt:lpstr>Arial</vt:lpstr>
      <vt:lpstr>Calibri</vt:lpstr>
      <vt:lpstr>Tahoma</vt:lpstr>
      <vt:lpstr>Times New  Roman</vt:lpstr>
      <vt:lpstr>Times New Roman</vt:lpstr>
      <vt:lpstr>Office Theme</vt:lpstr>
      <vt:lpstr>Hybrid Flow: A smart methodology to migrate from traditional Low Power Methodology </vt:lpstr>
      <vt:lpstr>Agenda</vt:lpstr>
      <vt:lpstr>Low Power </vt:lpstr>
      <vt:lpstr>Motivation :Traditional Vs Proposed</vt:lpstr>
      <vt:lpstr>Power Intent Body</vt:lpstr>
      <vt:lpstr>Introduction to Hybrid Methodology</vt:lpstr>
      <vt:lpstr>Intel’s SoC Design Integration Flow</vt:lpstr>
      <vt:lpstr>Hybrid Flow Implementation</vt:lpstr>
      <vt:lpstr>Challenges of Hybrid Methodology</vt:lpstr>
      <vt:lpstr>Challenges in Hybrid Flow Implementation</vt:lpstr>
      <vt:lpstr>Physical Design challenges…</vt:lpstr>
      <vt:lpstr>Physical Design Challenges..</vt:lpstr>
      <vt:lpstr>Physical Design challenges</vt:lpstr>
      <vt:lpstr>Advantages of Moving to Hybrid flow</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2011-11-23T07:37:04Z</dcterms:created>
  <dcterms:modified xsi:type="dcterms:W3CDTF">2018-10-06T15:17:46Z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ies>
</file>