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6" r:id="rId4"/>
  </p:sldMasterIdLst>
  <p:notesMasterIdLst>
    <p:notesMasterId r:id="rId36"/>
  </p:notesMasterIdLst>
  <p:handoutMasterIdLst>
    <p:handoutMasterId r:id="rId37"/>
  </p:handoutMasterIdLst>
  <p:sldIdLst>
    <p:sldId id="501" r:id="rId5"/>
    <p:sldId id="506" r:id="rId6"/>
    <p:sldId id="517" r:id="rId7"/>
    <p:sldId id="526" r:id="rId8"/>
    <p:sldId id="514" r:id="rId9"/>
    <p:sldId id="515" r:id="rId10"/>
    <p:sldId id="516" r:id="rId11"/>
    <p:sldId id="527" r:id="rId12"/>
    <p:sldId id="513" r:id="rId13"/>
    <p:sldId id="534" r:id="rId14"/>
    <p:sldId id="507" r:id="rId15"/>
    <p:sldId id="525" r:id="rId16"/>
    <p:sldId id="535" r:id="rId17"/>
    <p:sldId id="523" r:id="rId18"/>
    <p:sldId id="524" r:id="rId19"/>
    <p:sldId id="511" r:id="rId20"/>
    <p:sldId id="528" r:id="rId21"/>
    <p:sldId id="510" r:id="rId22"/>
    <p:sldId id="529" r:id="rId23"/>
    <p:sldId id="536" r:id="rId24"/>
    <p:sldId id="530" r:id="rId25"/>
    <p:sldId id="531" r:id="rId26"/>
    <p:sldId id="532" r:id="rId27"/>
    <p:sldId id="508" r:id="rId28"/>
    <p:sldId id="519" r:id="rId29"/>
    <p:sldId id="520" r:id="rId30"/>
    <p:sldId id="521" r:id="rId31"/>
    <p:sldId id="537" r:id="rId32"/>
    <p:sldId id="538" r:id="rId33"/>
    <p:sldId id="505" r:id="rId34"/>
    <p:sldId id="533" r:id="rId35"/>
  </p:sldIdLst>
  <p:sldSz cx="12192000" cy="6858000"/>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FFFFCC"/>
    <a:srgbClr val="FF9900"/>
    <a:srgbClr val="99FF33"/>
    <a:srgbClr val="CC99FF"/>
    <a:srgbClr val="66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047" autoAdjust="0"/>
    <p:restoredTop sz="85829" autoAdjust="0"/>
  </p:normalViewPr>
  <p:slideViewPr>
    <p:cSldViewPr>
      <p:cViewPr varScale="1">
        <p:scale>
          <a:sx n="109" d="100"/>
          <a:sy n="109" d="100"/>
        </p:scale>
        <p:origin x="120" y="74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02.10.2018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10/2/2018</a:t>
            </a:fld>
            <a:endParaRPr lang="en-US"/>
          </a:p>
        </p:txBody>
      </p:sp>
      <p:sp>
        <p:nvSpPr>
          <p:cNvPr id="4" name="Slide Image Placeholder 3"/>
          <p:cNvSpPr>
            <a:spLocks noGrp="1" noRot="1" noChangeAspect="1"/>
          </p:cNvSpPr>
          <p:nvPr>
            <p:ph type="sldImg" idx="2"/>
          </p:nvPr>
        </p:nvSpPr>
        <p:spPr>
          <a:xfrm>
            <a:off x="2719388" y="519113"/>
            <a:ext cx="4610100" cy="2593975"/>
          </a:xfrm>
          <a:prstGeom prst="rect">
            <a:avLst/>
          </a:prstGeom>
          <a:noFill/>
          <a:ln w="12700">
            <a:solidFill>
              <a:prstClr val="black"/>
            </a:solidFill>
          </a:ln>
        </p:spPr>
        <p:txBody>
          <a:bodyPr vert="horz" lIns="92766" tIns="46383" rIns="92766" bIns="46383" rtlCol="0" anchor="ctr"/>
          <a:lstStyle/>
          <a:p>
            <a:pPr lvl="0"/>
            <a:endParaRPr lang="en-US" noProof="0" smtClean="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a:t>
            </a:fld>
            <a:endParaRPr lang="en-US"/>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F1248D3D-B91D-4C0E-B577-B2CAAE2DB882}" type="slidenum">
              <a:rPr lang="en-US" smtClean="0"/>
              <a:pPr>
                <a:defRPr/>
              </a:pPr>
              <a:t>15</a:t>
            </a:fld>
            <a:endParaRPr lang="en-US"/>
          </a:p>
        </p:txBody>
      </p:sp>
    </p:spTree>
    <p:extLst>
      <p:ext uri="{BB962C8B-B14F-4D97-AF65-F5344CB8AC3E}">
        <p14:creationId xmlns:p14="http://schemas.microsoft.com/office/powerpoint/2010/main" val="2527595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36D410-BB1B-47BE-81F8-FA61DEEC5942}" type="datetimeFigureOut">
              <a:rPr lang="en-US" smtClean="0"/>
              <a:pPr/>
              <a:t>10/2/2018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smtClean="0"/>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BA8AA75-262C-4581-B680-B40EED1AE53C}" type="datetime1">
              <a:rPr lang="en-US" smtClean="0"/>
              <a:pPr>
                <a:defRPr/>
              </a:pPr>
              <a:t>10/2/2018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smtClean="0"/>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09600" y="1447801"/>
            <a:ext cx="109728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736D410-BB1B-47BE-81F8-FA61DEEC5942}" type="datetimeFigureOut">
              <a:rPr lang="en-US" smtClean="0"/>
              <a:pPr/>
              <a:t>10/2/2018</a:t>
            </a:fld>
            <a:endParaRPr lang="en-US"/>
          </a:p>
        </p:txBody>
      </p:sp>
      <p:sp>
        <p:nvSpPr>
          <p:cNvPr id="5" name="Footer Placeholder 4"/>
          <p:cNvSpPr>
            <a:spLocks noGrp="1"/>
          </p:cNvSpPr>
          <p:nvPr>
            <p:ph type="ftr" sz="quarter" idx="11"/>
          </p:nvPr>
        </p:nvSpPr>
        <p:spPr>
          <a:xfrm>
            <a:off x="2235200" y="6356351"/>
            <a:ext cx="2946400" cy="365125"/>
          </a:xfrm>
        </p:spPr>
        <p:txBody>
          <a:bodyPr/>
          <a:lstStyle/>
          <a:p>
            <a:r>
              <a:rPr lang="en-US" dirty="0" smtClean="0"/>
              <a:t>© Accellera Systems Initiative</a:t>
            </a:r>
            <a:endParaRPr lang="en-US" dirty="0"/>
          </a:p>
        </p:txBody>
      </p:sp>
      <p:sp>
        <p:nvSpPr>
          <p:cNvPr id="6" name="Slide Number Placeholder 5"/>
          <p:cNvSpPr>
            <a:spLocks noGrp="1"/>
          </p:cNvSpPr>
          <p:nvPr>
            <p:ph type="sldNum" sz="quarter" idx="12"/>
          </p:nvPr>
        </p:nvSpPr>
        <p:spPr/>
        <p:txBody>
          <a:bodyPr/>
          <a:lstStyle/>
          <a:p>
            <a:fld id="{8B820FFD-5868-4678-ACC2-C353669912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pPr>
                <a:defRPr/>
              </a:pPr>
              <a:t>10/2/2018</a:t>
            </a:fld>
            <a:endParaRPr lang="en-US"/>
          </a:p>
        </p:txBody>
      </p:sp>
      <p:sp>
        <p:nvSpPr>
          <p:cNvPr id="5" name="Footer Placeholder 4"/>
          <p:cNvSpPr>
            <a:spLocks noGrp="1"/>
          </p:cNvSpPr>
          <p:nvPr>
            <p:ph type="ftr" sz="quarter" idx="11"/>
          </p:nvPr>
        </p:nvSpPr>
        <p:spPr/>
        <p:txBody>
          <a:bodyPr/>
          <a:lstStyle/>
          <a:p>
            <a:pPr>
              <a:defRPr/>
            </a:pPr>
            <a:r>
              <a:rPr lang="en-US" dirty="0" smtClean="0"/>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F673DBD0-EF53-4770-BD75-2D2F0D6ECE2F}" type="datetime1">
              <a:rPr lang="en-US" smtClean="0"/>
              <a:pPr>
                <a:defRPr/>
              </a:pPr>
              <a:t>10/2/2018</a:t>
            </a:fld>
            <a:endParaRPr lang="en-US"/>
          </a:p>
        </p:txBody>
      </p:sp>
      <p:sp>
        <p:nvSpPr>
          <p:cNvPr id="6" name="Footer Placeholder 5"/>
          <p:cNvSpPr>
            <a:spLocks noGrp="1"/>
          </p:cNvSpPr>
          <p:nvPr>
            <p:ph type="ftr" sz="quarter" idx="11"/>
          </p:nvPr>
        </p:nvSpPr>
        <p:spPr/>
        <p:txBody>
          <a:bodyPr/>
          <a:lstStyle/>
          <a:p>
            <a:pPr>
              <a:defRPr/>
            </a:pPr>
            <a:r>
              <a:rPr lang="en-US" dirty="0" smtClean="0"/>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B2AFC4C6-4205-4748-A8A0-C1F8D089C381}" type="datetime1">
              <a:rPr lang="en-US" smtClean="0"/>
              <a:pPr>
                <a:defRPr/>
              </a:pPr>
              <a:t>10/2/2018</a:t>
            </a:fld>
            <a:endParaRPr lang="en-US"/>
          </a:p>
        </p:txBody>
      </p:sp>
      <p:sp>
        <p:nvSpPr>
          <p:cNvPr id="8" name="Footer Placeholder 7"/>
          <p:cNvSpPr>
            <a:spLocks noGrp="1"/>
          </p:cNvSpPr>
          <p:nvPr>
            <p:ph type="ftr" sz="quarter" idx="11"/>
          </p:nvPr>
        </p:nvSpPr>
        <p:spPr/>
        <p:txBody>
          <a:bodyPr/>
          <a:lstStyle/>
          <a:p>
            <a:pPr>
              <a:defRPr/>
            </a:pPr>
            <a:r>
              <a:rPr lang="en-US" dirty="0" smtClean="0"/>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D1D31CF-E045-4E65-98EA-1CC49C1609F0}" type="datetime1">
              <a:rPr lang="en-US" smtClean="0"/>
              <a:pPr>
                <a:defRPr/>
              </a:pPr>
              <a:t>10/2/2018</a:t>
            </a:fld>
            <a:endParaRPr lang="en-US"/>
          </a:p>
        </p:txBody>
      </p:sp>
      <p:sp>
        <p:nvSpPr>
          <p:cNvPr id="4" name="Footer Placeholder 3"/>
          <p:cNvSpPr>
            <a:spLocks noGrp="1"/>
          </p:cNvSpPr>
          <p:nvPr>
            <p:ph type="ftr" sz="quarter" idx="11"/>
          </p:nvPr>
        </p:nvSpPr>
        <p:spPr/>
        <p:txBody>
          <a:bodyPr/>
          <a:lstStyle/>
          <a:p>
            <a:pPr>
              <a:defRPr/>
            </a:pPr>
            <a:r>
              <a:rPr lang="en-US" dirty="0" smtClean="0"/>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smtClean="0"/>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smtClean="0"/>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smtClean="0"/>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12192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026400" y="6356351"/>
            <a:ext cx="1422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pPr/>
              <a:t>10/2/2018</a:t>
            </a:fld>
            <a:endParaRPr lang="en-US"/>
          </a:p>
        </p:txBody>
      </p:sp>
      <p:sp>
        <p:nvSpPr>
          <p:cNvPr id="5" name="Footer Placeholder 4"/>
          <p:cNvSpPr>
            <a:spLocks noGrp="1"/>
          </p:cNvSpPr>
          <p:nvPr>
            <p:ph type="ftr" sz="quarter" idx="3"/>
          </p:nvPr>
        </p:nvSpPr>
        <p:spPr>
          <a:xfrm>
            <a:off x="2235200" y="6356351"/>
            <a:ext cx="2946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 Accellera Systems Initiative</a:t>
            </a:r>
            <a:endParaRPr lang="en-US" dirty="0"/>
          </a:p>
        </p:txBody>
      </p:sp>
      <p:sp>
        <p:nvSpPr>
          <p:cNvPr id="6" name="Slide Number Placeholder 5"/>
          <p:cNvSpPr>
            <a:spLocks noGrp="1"/>
          </p:cNvSpPr>
          <p:nvPr>
            <p:ph type="sldNum" sz="quarter" idx="4"/>
          </p:nvPr>
        </p:nvSpPr>
        <p:spPr>
          <a:xfrm>
            <a:off x="4876800" y="6356351"/>
            <a:ext cx="2336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0" name="Picture 9" descr="accellera_logo_color_200x111.png"/>
          <p:cNvPicPr>
            <a:picLocks noChangeAspect="1"/>
          </p:cNvPicPr>
          <p:nvPr userDrawn="1"/>
        </p:nvPicPr>
        <p:blipFill>
          <a:blip r:embed="rId12" cstate="print"/>
          <a:stretch>
            <a:fillRect/>
          </a:stretch>
        </p:blipFill>
        <p:spPr>
          <a:xfrm>
            <a:off x="144607" y="6200478"/>
            <a:ext cx="1150793" cy="548640"/>
          </a:xfrm>
          <a:prstGeom prst="rect">
            <a:avLst/>
          </a:prstGeom>
        </p:spPr>
      </p:pic>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495923" y="5867400"/>
            <a:ext cx="1405860" cy="853503"/>
          </a:xfrm>
          <a:prstGeom prst="rect">
            <a:avLst/>
          </a:prstGeom>
        </p:spPr>
      </p:pic>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4" r:id="rId7"/>
    <p:sldLayoutId id="2147483905" r:id="rId8"/>
    <p:sldLayoutId id="2147483906" r:id="rId9"/>
    <p:sldLayoutId id="2147483907" r:id="rId10"/>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evgeny.yulyugin@inte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32096" y="2133600"/>
            <a:ext cx="11506200" cy="1470025"/>
          </a:xfrm>
        </p:spPr>
        <p:txBody>
          <a:bodyPr>
            <a:noAutofit/>
          </a:bodyPr>
          <a:lstStyle/>
          <a:p>
            <a:r>
              <a:rPr lang="en-US" dirty="0"/>
              <a:t>Same bits, different meaning – when direct execution based simulation becomes complicated</a:t>
            </a:r>
          </a:p>
        </p:txBody>
      </p:sp>
      <p:sp>
        <p:nvSpPr>
          <p:cNvPr id="7" name="Subtitle 6"/>
          <p:cNvSpPr>
            <a:spLocks noGrp="1"/>
          </p:cNvSpPr>
          <p:nvPr>
            <p:ph type="subTitle" idx="1"/>
          </p:nvPr>
        </p:nvSpPr>
        <p:spPr/>
        <p:txBody>
          <a:bodyPr/>
          <a:lstStyle/>
          <a:p>
            <a:r>
              <a:rPr lang="en-US" dirty="0" smtClean="0"/>
              <a:t>Evgeny Yulyugin, Intel Stockholm, Sweden</a:t>
            </a:r>
          </a:p>
          <a:p>
            <a:r>
              <a:rPr lang="en-US" dirty="0" smtClean="0">
                <a:hlinkClick r:id="rId2"/>
              </a:rPr>
              <a:t>evgeny.yulyugin@intel.com</a:t>
            </a:r>
            <a:endParaRPr lang="en-US" dirty="0" smtClean="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a:t>
            </a:fld>
            <a:endParaRPr 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1792" y="5105400"/>
            <a:ext cx="2586816" cy="171578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3733800"/>
            <a:ext cx="10363200" cy="1362075"/>
          </a:xfrm>
        </p:spPr>
        <p:txBody>
          <a:bodyPr/>
          <a:lstStyle/>
          <a:p>
            <a:r>
              <a:rPr lang="en-US" dirty="0" err="1" smtClean="0"/>
              <a:t>Vmp</a:t>
            </a:r>
            <a:r>
              <a:rPr lang="en-US" dirty="0" smtClean="0"/>
              <a:t> problem</a:t>
            </a:r>
            <a:endParaRPr lang="ru-RU" dirty="0"/>
          </a:p>
        </p:txBody>
      </p:sp>
      <p:sp>
        <p:nvSpPr>
          <p:cNvPr id="4" name="Footer Placeholder 3"/>
          <p:cNvSpPr>
            <a:spLocks noGrp="1"/>
          </p:cNvSpPr>
          <p:nvPr>
            <p:ph type="ftr" sz="quarter" idx="11"/>
          </p:nvPr>
        </p:nvSpPr>
        <p:spPr/>
        <p:txBody>
          <a:bodyPr/>
          <a:lstStyle/>
          <a:p>
            <a:pPr>
              <a:defRPr/>
            </a:pPr>
            <a:r>
              <a:rPr lang="en-US" smtClean="0"/>
              <a:t>© Accellera Systems Initiative</a:t>
            </a:r>
            <a:endParaRPr lang="en-US" dirty="0" smtClean="0"/>
          </a:p>
        </p:txBody>
      </p:sp>
      <p:sp>
        <p:nvSpPr>
          <p:cNvPr id="5" name="Slide Number Placeholder 4"/>
          <p:cNvSpPr>
            <a:spLocks noGrp="1"/>
          </p:cNvSpPr>
          <p:nvPr>
            <p:ph type="sldNum" sz="quarter" idx="12"/>
          </p:nvPr>
        </p:nvSpPr>
        <p:spPr/>
        <p:txBody>
          <a:bodyPr/>
          <a:lstStyle/>
          <a:p>
            <a:pPr>
              <a:defRPr/>
            </a:pPr>
            <a:fld id="{9BED2C31-2823-4D5C-9492-C33302236782}" type="slidenum">
              <a:rPr lang="en-US" smtClean="0"/>
              <a:pPr>
                <a:defRPr/>
              </a:pPr>
              <a:t>10</a:t>
            </a:fld>
            <a:endParaRPr lang="en-US"/>
          </a:p>
        </p:txBody>
      </p:sp>
      <p:sp>
        <p:nvSpPr>
          <p:cNvPr id="6" name="Text Placeholder 5"/>
          <p:cNvSpPr>
            <a:spLocks noGrp="1"/>
          </p:cNvSpPr>
          <p:nvPr>
            <p:ph type="body" idx="1"/>
          </p:nvPr>
        </p:nvSpPr>
        <p:spPr>
          <a:xfrm>
            <a:off x="863600" y="3276600"/>
            <a:ext cx="10363200" cy="1500187"/>
          </a:xfrm>
        </p:spPr>
        <p:txBody>
          <a:bodyPr/>
          <a:lstStyle/>
          <a:p>
            <a:r>
              <a:rPr lang="en-US" dirty="0" smtClean="0"/>
              <a:t>Same bits, different meaning</a:t>
            </a:r>
            <a:endParaRPr lang="ru-RU" dirty="0"/>
          </a:p>
        </p:txBody>
      </p:sp>
    </p:spTree>
    <p:extLst>
      <p:ext uri="{BB962C8B-B14F-4D97-AF65-F5344CB8AC3E}">
        <p14:creationId xmlns:p14="http://schemas.microsoft.com/office/powerpoint/2010/main" val="10484510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Intel® 64 and IA-32 instruction format</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11</a:t>
            </a:fld>
            <a:endParaRPr lang="en-US"/>
          </a:p>
        </p:txBody>
      </p:sp>
      <p:pic>
        <p:nvPicPr>
          <p:cNvPr id="6" name="Content Placeholder 5"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5600" y="2543347"/>
            <a:ext cx="6620799" cy="2229161"/>
          </a:xfrm>
          <a:prstGeom prst="rect">
            <a:avLst/>
          </a:prstGeom>
        </p:spPr>
      </p:pic>
      <p:sp>
        <p:nvSpPr>
          <p:cNvPr id="7" name="TextBox 6"/>
          <p:cNvSpPr txBox="1"/>
          <p:nvPr/>
        </p:nvSpPr>
        <p:spPr>
          <a:xfrm>
            <a:off x="4101702" y="2353555"/>
            <a:ext cx="3988594" cy="169277"/>
          </a:xfrm>
          <a:prstGeom prst="rect">
            <a:avLst/>
          </a:prstGeom>
          <a:noFill/>
        </p:spPr>
        <p:txBody>
          <a:bodyPr vert="horz" wrap="square" lIns="0" tIns="0" rIns="0" bIns="0" rtlCol="0">
            <a:spAutoFit/>
          </a:bodyPr>
          <a:lstStyle/>
          <a:p>
            <a:r>
              <a:rPr lang="en-US" sz="1100" dirty="0" smtClean="0">
                <a:solidFill>
                  <a:srgbClr val="003C71"/>
                </a:solidFill>
              </a:rPr>
              <a:t>Intel® 64 and IA-32 Architectures Software Developer’s Manual:</a:t>
            </a:r>
            <a:endParaRPr lang="ru-RU" sz="1100" dirty="0" err="1" smtClean="0">
              <a:solidFill>
                <a:srgbClr val="003C71"/>
              </a:solidFill>
            </a:endParaRPr>
          </a:p>
        </p:txBody>
      </p:sp>
    </p:spTree>
    <p:extLst>
      <p:ext uri="{BB962C8B-B14F-4D97-AF65-F5344CB8AC3E}">
        <p14:creationId xmlns:p14="http://schemas.microsoft.com/office/powerpoint/2010/main" val="2022160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VMP problem – same bits, different meaning</a:t>
            </a:r>
            <a:endParaRPr lang="ru-RU" dirty="0"/>
          </a:p>
        </p:txBody>
      </p:sp>
      <p:sp>
        <p:nvSpPr>
          <p:cNvPr id="3" name="Content Placeholder 2"/>
          <p:cNvSpPr>
            <a:spLocks noGrp="1"/>
          </p:cNvSpPr>
          <p:nvPr>
            <p:ph sz="half" idx="1"/>
          </p:nvPr>
        </p:nvSpPr>
        <p:spPr/>
        <p:txBody>
          <a:bodyPr/>
          <a:lstStyle/>
          <a:p>
            <a:r>
              <a:rPr lang="en-US" dirty="0" smtClean="0"/>
              <a:t>3</a:t>
            </a:r>
            <a:r>
              <a:rPr lang="en-US" baseline="30000" dirty="0" smtClean="0"/>
              <a:t>rd</a:t>
            </a:r>
            <a:r>
              <a:rPr lang="en-US" dirty="0" smtClean="0"/>
              <a:t> generation Intel® Core™ i7 (formerly Ivy Bridge) processors or older:</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12</a:t>
            </a:fld>
            <a:endParaRPr lang="en-US"/>
          </a:p>
        </p:txBody>
      </p:sp>
      <p:sp>
        <p:nvSpPr>
          <p:cNvPr id="42" name="Rectangle 41"/>
          <p:cNvSpPr/>
          <p:nvPr/>
        </p:nvSpPr>
        <p:spPr>
          <a:xfrm>
            <a:off x="1550670" y="3199606"/>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43" name="Rectangle 42"/>
          <p:cNvSpPr/>
          <p:nvPr/>
        </p:nvSpPr>
        <p:spPr>
          <a:xfrm>
            <a:off x="2070735" y="3199606"/>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44" name="Rectangle 43"/>
          <p:cNvSpPr/>
          <p:nvPr/>
        </p:nvSpPr>
        <p:spPr>
          <a:xfrm>
            <a:off x="2590800" y="3199605"/>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
        <p:nvSpPr>
          <p:cNvPr id="45" name="TextBox 44"/>
          <p:cNvSpPr txBox="1"/>
          <p:nvPr/>
        </p:nvSpPr>
        <p:spPr>
          <a:xfrm>
            <a:off x="3136896" y="3273235"/>
            <a:ext cx="678180" cy="276999"/>
          </a:xfrm>
          <a:prstGeom prst="rect">
            <a:avLst/>
          </a:prstGeom>
          <a:noFill/>
        </p:spPr>
        <p:txBody>
          <a:bodyPr vert="horz" wrap="square" lIns="0" tIns="0" rIns="0" bIns="0" rtlCol="0">
            <a:spAutoFit/>
          </a:bodyPr>
          <a:lstStyle/>
          <a:p>
            <a:r>
              <a:rPr lang="en-US" dirty="0" smtClean="0">
                <a:solidFill>
                  <a:srgbClr val="003C71"/>
                </a:solidFill>
              </a:rPr>
              <a:t>= BSR</a:t>
            </a:r>
            <a:endParaRPr lang="ru-RU" sz="1100" dirty="0" err="1" smtClean="0">
              <a:solidFill>
                <a:srgbClr val="003C71"/>
              </a:solidFill>
            </a:endParaRPr>
          </a:p>
        </p:txBody>
      </p:sp>
      <p:sp>
        <p:nvSpPr>
          <p:cNvPr id="46" name="Rectangle 45"/>
          <p:cNvSpPr/>
          <p:nvPr/>
        </p:nvSpPr>
        <p:spPr>
          <a:xfrm>
            <a:off x="1030605"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47" name="Rectangle 46"/>
          <p:cNvSpPr/>
          <p:nvPr/>
        </p:nvSpPr>
        <p:spPr>
          <a:xfrm>
            <a:off x="1550670"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48" name="Rectangle 47"/>
          <p:cNvSpPr/>
          <p:nvPr/>
        </p:nvSpPr>
        <p:spPr>
          <a:xfrm>
            <a:off x="2070735"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49" name="Rectangle 48"/>
          <p:cNvSpPr/>
          <p:nvPr/>
        </p:nvSpPr>
        <p:spPr>
          <a:xfrm>
            <a:off x="2590800" y="3995338"/>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
        <p:nvSpPr>
          <p:cNvPr id="50" name="TextBox 49"/>
          <p:cNvSpPr txBox="1"/>
          <p:nvPr/>
        </p:nvSpPr>
        <p:spPr>
          <a:xfrm>
            <a:off x="3136896" y="4068968"/>
            <a:ext cx="678180" cy="276999"/>
          </a:xfrm>
          <a:prstGeom prst="rect">
            <a:avLst/>
          </a:prstGeom>
          <a:noFill/>
        </p:spPr>
        <p:txBody>
          <a:bodyPr vert="horz" wrap="square" lIns="0" tIns="0" rIns="0" bIns="0" rtlCol="0">
            <a:spAutoFit/>
          </a:bodyPr>
          <a:lstStyle/>
          <a:p>
            <a:r>
              <a:rPr lang="en-US" dirty="0" smtClean="0">
                <a:solidFill>
                  <a:srgbClr val="003C71"/>
                </a:solidFill>
              </a:rPr>
              <a:t>= BSR</a:t>
            </a:r>
            <a:endParaRPr lang="ru-RU" sz="1100" dirty="0" err="1" smtClean="0">
              <a:solidFill>
                <a:srgbClr val="003C71"/>
              </a:solidFill>
            </a:endParaRPr>
          </a:p>
        </p:txBody>
      </p:sp>
      <p:sp>
        <p:nvSpPr>
          <p:cNvPr id="7" name="Content Placeholder 6"/>
          <p:cNvSpPr>
            <a:spLocks noGrp="1"/>
          </p:cNvSpPr>
          <p:nvPr>
            <p:ph sz="half" idx="2"/>
          </p:nvPr>
        </p:nvSpPr>
        <p:spPr/>
        <p:txBody>
          <a:bodyPr/>
          <a:lstStyle/>
          <a:p>
            <a:endParaRPr lang="ru-RU"/>
          </a:p>
        </p:txBody>
      </p:sp>
    </p:spTree>
    <p:extLst>
      <p:ext uri="{BB962C8B-B14F-4D97-AF65-F5344CB8AC3E}">
        <p14:creationId xmlns:p14="http://schemas.microsoft.com/office/powerpoint/2010/main" val="2359740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VMP problem – same bits, different meaning</a:t>
            </a:r>
            <a:endParaRPr lang="ru-RU" dirty="0"/>
          </a:p>
        </p:txBody>
      </p:sp>
      <p:sp>
        <p:nvSpPr>
          <p:cNvPr id="3" name="Content Placeholder 2"/>
          <p:cNvSpPr>
            <a:spLocks noGrp="1"/>
          </p:cNvSpPr>
          <p:nvPr>
            <p:ph sz="half" idx="1"/>
          </p:nvPr>
        </p:nvSpPr>
        <p:spPr/>
        <p:txBody>
          <a:bodyPr/>
          <a:lstStyle/>
          <a:p>
            <a:r>
              <a:rPr lang="en-US" dirty="0" smtClean="0"/>
              <a:t>3</a:t>
            </a:r>
            <a:r>
              <a:rPr lang="en-US" baseline="30000" dirty="0" smtClean="0"/>
              <a:t>rd</a:t>
            </a:r>
            <a:r>
              <a:rPr lang="en-US" dirty="0" smtClean="0"/>
              <a:t> generation Intel® Core™ i7 (formerly Ivy Bridge) processors or older:</a:t>
            </a:r>
            <a:endParaRPr lang="ru-RU" dirty="0"/>
          </a:p>
        </p:txBody>
      </p:sp>
      <p:sp>
        <p:nvSpPr>
          <p:cNvPr id="6" name="Content Placeholder 5"/>
          <p:cNvSpPr>
            <a:spLocks noGrp="1"/>
          </p:cNvSpPr>
          <p:nvPr>
            <p:ph sz="half" idx="2"/>
          </p:nvPr>
        </p:nvSpPr>
        <p:spPr/>
        <p:txBody>
          <a:bodyPr/>
          <a:lstStyle/>
          <a:p>
            <a:r>
              <a:rPr lang="en-US" dirty="0" smtClean="0"/>
              <a:t>4</a:t>
            </a:r>
            <a:r>
              <a:rPr lang="en-US" baseline="30000" dirty="0" smtClean="0"/>
              <a:t>th</a:t>
            </a:r>
            <a:r>
              <a:rPr lang="en-US" dirty="0" smtClean="0"/>
              <a:t> generation Intel Core i7 (formerly Haswell) processors or newer:</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13</a:t>
            </a:fld>
            <a:endParaRPr lang="en-US"/>
          </a:p>
        </p:txBody>
      </p:sp>
      <p:sp>
        <p:nvSpPr>
          <p:cNvPr id="42" name="Rectangle 41"/>
          <p:cNvSpPr/>
          <p:nvPr/>
        </p:nvSpPr>
        <p:spPr>
          <a:xfrm>
            <a:off x="1550670" y="3199606"/>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43" name="Rectangle 42"/>
          <p:cNvSpPr/>
          <p:nvPr/>
        </p:nvSpPr>
        <p:spPr>
          <a:xfrm>
            <a:off x="2070735" y="3199606"/>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44" name="Rectangle 43"/>
          <p:cNvSpPr/>
          <p:nvPr/>
        </p:nvSpPr>
        <p:spPr>
          <a:xfrm>
            <a:off x="2590800" y="3199605"/>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
        <p:nvSpPr>
          <p:cNvPr id="45" name="TextBox 44"/>
          <p:cNvSpPr txBox="1"/>
          <p:nvPr/>
        </p:nvSpPr>
        <p:spPr>
          <a:xfrm>
            <a:off x="3136896" y="3273235"/>
            <a:ext cx="678180" cy="276999"/>
          </a:xfrm>
          <a:prstGeom prst="rect">
            <a:avLst/>
          </a:prstGeom>
          <a:noFill/>
        </p:spPr>
        <p:txBody>
          <a:bodyPr vert="horz" wrap="square" lIns="0" tIns="0" rIns="0" bIns="0" rtlCol="0">
            <a:spAutoFit/>
          </a:bodyPr>
          <a:lstStyle/>
          <a:p>
            <a:r>
              <a:rPr lang="en-US" dirty="0" smtClean="0">
                <a:solidFill>
                  <a:srgbClr val="003C71"/>
                </a:solidFill>
              </a:rPr>
              <a:t>= BSR</a:t>
            </a:r>
            <a:endParaRPr lang="ru-RU" sz="1100" dirty="0" err="1" smtClean="0">
              <a:solidFill>
                <a:srgbClr val="003C71"/>
              </a:solidFill>
            </a:endParaRPr>
          </a:p>
        </p:txBody>
      </p:sp>
      <p:sp>
        <p:nvSpPr>
          <p:cNvPr id="46" name="Rectangle 45"/>
          <p:cNvSpPr/>
          <p:nvPr/>
        </p:nvSpPr>
        <p:spPr>
          <a:xfrm>
            <a:off x="1030605"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47" name="Rectangle 46"/>
          <p:cNvSpPr/>
          <p:nvPr/>
        </p:nvSpPr>
        <p:spPr>
          <a:xfrm>
            <a:off x="1550670"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48" name="Rectangle 47"/>
          <p:cNvSpPr/>
          <p:nvPr/>
        </p:nvSpPr>
        <p:spPr>
          <a:xfrm>
            <a:off x="2070735"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49" name="Rectangle 48"/>
          <p:cNvSpPr/>
          <p:nvPr/>
        </p:nvSpPr>
        <p:spPr>
          <a:xfrm>
            <a:off x="2590800" y="3995338"/>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
        <p:nvSpPr>
          <p:cNvPr id="50" name="TextBox 49"/>
          <p:cNvSpPr txBox="1"/>
          <p:nvPr/>
        </p:nvSpPr>
        <p:spPr>
          <a:xfrm>
            <a:off x="3136896" y="4068968"/>
            <a:ext cx="678180" cy="276999"/>
          </a:xfrm>
          <a:prstGeom prst="rect">
            <a:avLst/>
          </a:prstGeom>
          <a:noFill/>
        </p:spPr>
        <p:txBody>
          <a:bodyPr vert="horz" wrap="square" lIns="0" tIns="0" rIns="0" bIns="0" rtlCol="0">
            <a:spAutoFit/>
          </a:bodyPr>
          <a:lstStyle/>
          <a:p>
            <a:r>
              <a:rPr lang="en-US" dirty="0" smtClean="0">
                <a:solidFill>
                  <a:srgbClr val="003C71"/>
                </a:solidFill>
              </a:rPr>
              <a:t>= BSR</a:t>
            </a:r>
            <a:endParaRPr lang="ru-RU" sz="1100" dirty="0" err="1" smtClean="0">
              <a:solidFill>
                <a:srgbClr val="003C71"/>
              </a:solidFill>
            </a:endParaRPr>
          </a:p>
        </p:txBody>
      </p:sp>
      <p:sp>
        <p:nvSpPr>
          <p:cNvPr id="52" name="Rectangle 51"/>
          <p:cNvSpPr/>
          <p:nvPr/>
        </p:nvSpPr>
        <p:spPr>
          <a:xfrm>
            <a:off x="7149465" y="3199285"/>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53" name="Rectangle 52"/>
          <p:cNvSpPr/>
          <p:nvPr/>
        </p:nvSpPr>
        <p:spPr>
          <a:xfrm>
            <a:off x="7669530" y="3199285"/>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54" name="Rectangle 53"/>
          <p:cNvSpPr/>
          <p:nvPr/>
        </p:nvSpPr>
        <p:spPr>
          <a:xfrm>
            <a:off x="8189595" y="3199284"/>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
        <p:nvSpPr>
          <p:cNvPr id="55" name="TextBox 54"/>
          <p:cNvSpPr txBox="1"/>
          <p:nvPr/>
        </p:nvSpPr>
        <p:spPr>
          <a:xfrm>
            <a:off x="8735691" y="3272914"/>
            <a:ext cx="678180" cy="276999"/>
          </a:xfrm>
          <a:prstGeom prst="rect">
            <a:avLst/>
          </a:prstGeom>
          <a:noFill/>
        </p:spPr>
        <p:txBody>
          <a:bodyPr vert="horz" wrap="square" lIns="0" tIns="0" rIns="0" bIns="0" rtlCol="0">
            <a:spAutoFit/>
          </a:bodyPr>
          <a:lstStyle/>
          <a:p>
            <a:r>
              <a:rPr lang="en-US" dirty="0" smtClean="0">
                <a:solidFill>
                  <a:srgbClr val="003C71"/>
                </a:solidFill>
              </a:rPr>
              <a:t>= BSR</a:t>
            </a:r>
            <a:endParaRPr lang="ru-RU" sz="1100" dirty="0" err="1" smtClean="0">
              <a:solidFill>
                <a:srgbClr val="003C71"/>
              </a:solidFill>
            </a:endParaRPr>
          </a:p>
        </p:txBody>
      </p:sp>
      <p:sp>
        <p:nvSpPr>
          <p:cNvPr id="56" name="Rectangle 55"/>
          <p:cNvSpPr/>
          <p:nvPr/>
        </p:nvSpPr>
        <p:spPr>
          <a:xfrm>
            <a:off x="6629400"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57" name="Rectangle 56"/>
          <p:cNvSpPr/>
          <p:nvPr/>
        </p:nvSpPr>
        <p:spPr>
          <a:xfrm>
            <a:off x="7149465"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58" name="Rectangle 57"/>
          <p:cNvSpPr/>
          <p:nvPr/>
        </p:nvSpPr>
        <p:spPr>
          <a:xfrm>
            <a:off x="7669530" y="3995339"/>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59" name="Rectangle 58"/>
          <p:cNvSpPr/>
          <p:nvPr/>
        </p:nvSpPr>
        <p:spPr>
          <a:xfrm>
            <a:off x="8189595" y="3995338"/>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
        <p:nvSpPr>
          <p:cNvPr id="60" name="TextBox 59"/>
          <p:cNvSpPr txBox="1"/>
          <p:nvPr/>
        </p:nvSpPr>
        <p:spPr>
          <a:xfrm>
            <a:off x="8735690" y="4068968"/>
            <a:ext cx="1014099" cy="276999"/>
          </a:xfrm>
          <a:prstGeom prst="rect">
            <a:avLst/>
          </a:prstGeom>
          <a:noFill/>
        </p:spPr>
        <p:txBody>
          <a:bodyPr vert="horz" wrap="square" lIns="0" tIns="0" rIns="0" bIns="0" rtlCol="0">
            <a:spAutoFit/>
          </a:bodyPr>
          <a:lstStyle/>
          <a:p>
            <a:r>
              <a:rPr lang="en-US" dirty="0" smtClean="0">
                <a:solidFill>
                  <a:srgbClr val="003C71"/>
                </a:solidFill>
              </a:rPr>
              <a:t>= LZCNT</a:t>
            </a:r>
          </a:p>
        </p:txBody>
      </p:sp>
    </p:spTree>
    <p:extLst>
      <p:ext uri="{BB962C8B-B14F-4D97-AF65-F5344CB8AC3E}">
        <p14:creationId xmlns:p14="http://schemas.microsoft.com/office/powerpoint/2010/main" val="3670216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case</a:t>
            </a:r>
            <a:endParaRPr lang="ru-RU" dirty="0"/>
          </a:p>
        </p:txBody>
      </p:sp>
      <p:sp>
        <p:nvSpPr>
          <p:cNvPr id="7" name="Content Placeholder 6"/>
          <p:cNvSpPr>
            <a:spLocks noGrp="1"/>
          </p:cNvSpPr>
          <p:nvPr>
            <p:ph idx="1"/>
          </p:nvPr>
        </p:nvSpPr>
        <p:spPr/>
        <p:txBody>
          <a:bodyPr/>
          <a:lstStyle/>
          <a:p>
            <a:r>
              <a:rPr lang="en-US" dirty="0" smtClean="0"/>
              <a:t>Run CPUID (CPU identification) instruction</a:t>
            </a:r>
          </a:p>
          <a:p>
            <a:r>
              <a:rPr lang="en-US" dirty="0" smtClean="0"/>
              <a:t>Check for LZCNT support</a:t>
            </a:r>
          </a:p>
          <a:p>
            <a:r>
              <a:rPr lang="en-US" dirty="0" smtClean="0"/>
              <a:t>Run</a:t>
            </a:r>
          </a:p>
          <a:p>
            <a:r>
              <a:rPr lang="en-US" dirty="0" smtClean="0"/>
              <a:t>Check output register</a:t>
            </a:r>
          </a:p>
          <a:p>
            <a:pPr marL="0" indent="0">
              <a:buNone/>
            </a:pPr>
            <a:endParaRPr lang="ru-RU" dirty="0"/>
          </a:p>
        </p:txBody>
      </p:sp>
      <p:sp>
        <p:nvSpPr>
          <p:cNvPr id="5" name="Footer Placeholder 4"/>
          <p:cNvSpPr>
            <a:spLocks noGrp="1"/>
          </p:cNvSpPr>
          <p:nvPr>
            <p:ph type="ftr" sz="quarter" idx="11"/>
          </p:nvPr>
        </p:nvSpPr>
        <p:spPr/>
        <p:txBody>
          <a:bodyPr/>
          <a:lstStyle/>
          <a:p>
            <a:pPr>
              <a:defRPr/>
            </a:pPr>
            <a:r>
              <a:rPr lang="en-US" smtClean="0"/>
              <a:t>© Accellera Systems Initiative</a:t>
            </a:r>
            <a:endParaRPr lang="en-US" dirty="0" smtClean="0"/>
          </a:p>
        </p:txBody>
      </p:sp>
      <p:sp>
        <p:nvSpPr>
          <p:cNvPr id="6" name="Slide Number Placeholder 5"/>
          <p:cNvSpPr>
            <a:spLocks noGrp="1"/>
          </p:cNvSpPr>
          <p:nvPr>
            <p:ph type="sldNum" sz="quarter" idx="12"/>
          </p:nvPr>
        </p:nvSpPr>
        <p:spPr/>
        <p:txBody>
          <a:bodyPr/>
          <a:lstStyle/>
          <a:p>
            <a:pPr>
              <a:defRPr/>
            </a:pPr>
            <a:fld id="{8277852F-9151-4853-BCAD-1A8F018BE5A1}" type="slidenum">
              <a:rPr lang="en-US" smtClean="0"/>
              <a:pPr>
                <a:defRPr/>
              </a:pPr>
              <a:t>14</a:t>
            </a:fld>
            <a:endParaRPr lang="en-US"/>
          </a:p>
        </p:txBody>
      </p:sp>
      <p:sp>
        <p:nvSpPr>
          <p:cNvPr id="8" name="Rectangle 7"/>
          <p:cNvSpPr/>
          <p:nvPr/>
        </p:nvSpPr>
        <p:spPr>
          <a:xfrm>
            <a:off x="1752600" y="2514601"/>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9" name="Rectangle 8"/>
          <p:cNvSpPr/>
          <p:nvPr/>
        </p:nvSpPr>
        <p:spPr>
          <a:xfrm>
            <a:off x="2272665" y="2514601"/>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10" name="Rectangle 9"/>
          <p:cNvSpPr/>
          <p:nvPr/>
        </p:nvSpPr>
        <p:spPr>
          <a:xfrm>
            <a:off x="2792730" y="2522221"/>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11" name="Rectangle 10"/>
          <p:cNvSpPr/>
          <p:nvPr/>
        </p:nvSpPr>
        <p:spPr>
          <a:xfrm>
            <a:off x="3312795" y="25146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spTree>
    <p:extLst>
      <p:ext uri="{BB962C8B-B14F-4D97-AF65-F5344CB8AC3E}">
        <p14:creationId xmlns:p14="http://schemas.microsoft.com/office/powerpoint/2010/main" val="31609104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case</a:t>
            </a:r>
            <a:endParaRPr lang="ru-RU" dirty="0"/>
          </a:p>
        </p:txBody>
      </p:sp>
      <p:sp>
        <p:nvSpPr>
          <p:cNvPr id="7" name="Content Placeholder 6"/>
          <p:cNvSpPr>
            <a:spLocks noGrp="1"/>
          </p:cNvSpPr>
          <p:nvPr>
            <p:ph idx="1"/>
          </p:nvPr>
        </p:nvSpPr>
        <p:spPr/>
        <p:txBody>
          <a:bodyPr/>
          <a:lstStyle/>
          <a:p>
            <a:r>
              <a:rPr lang="en-US" dirty="0" smtClean="0"/>
              <a:t>Run CPUID (CPU identification) instruction</a:t>
            </a:r>
          </a:p>
          <a:p>
            <a:r>
              <a:rPr lang="en-US" dirty="0" smtClean="0"/>
              <a:t>Check for LZCNT support</a:t>
            </a:r>
          </a:p>
          <a:p>
            <a:r>
              <a:rPr lang="en-US" dirty="0" smtClean="0"/>
              <a:t>Run</a:t>
            </a:r>
          </a:p>
          <a:p>
            <a:r>
              <a:rPr lang="en-US" dirty="0" smtClean="0"/>
              <a:t>Check output register</a:t>
            </a:r>
          </a:p>
          <a:p>
            <a:pPr marL="0" indent="0">
              <a:buNone/>
            </a:pPr>
            <a:endParaRPr lang="en-US" dirty="0" smtClean="0"/>
          </a:p>
          <a:p>
            <a:r>
              <a:rPr lang="en-US" dirty="0" smtClean="0"/>
              <a:t>Possible results:</a:t>
            </a:r>
          </a:p>
          <a:p>
            <a:pPr marL="0" indent="0">
              <a:buNone/>
            </a:pPr>
            <a:endParaRPr lang="ru-RU" dirty="0"/>
          </a:p>
        </p:txBody>
      </p:sp>
      <p:sp>
        <p:nvSpPr>
          <p:cNvPr id="5" name="Footer Placeholder 4"/>
          <p:cNvSpPr>
            <a:spLocks noGrp="1"/>
          </p:cNvSpPr>
          <p:nvPr>
            <p:ph type="ftr" sz="quarter" idx="11"/>
          </p:nvPr>
        </p:nvSpPr>
        <p:spPr/>
        <p:txBody>
          <a:bodyPr/>
          <a:lstStyle/>
          <a:p>
            <a:pPr>
              <a:defRPr/>
            </a:pPr>
            <a:r>
              <a:rPr lang="en-US" smtClean="0"/>
              <a:t>© Accellera Systems Initiative</a:t>
            </a:r>
            <a:endParaRPr lang="en-US" dirty="0" smtClean="0"/>
          </a:p>
        </p:txBody>
      </p:sp>
      <p:sp>
        <p:nvSpPr>
          <p:cNvPr id="6" name="Slide Number Placeholder 5"/>
          <p:cNvSpPr>
            <a:spLocks noGrp="1"/>
          </p:cNvSpPr>
          <p:nvPr>
            <p:ph type="sldNum" sz="quarter" idx="12"/>
          </p:nvPr>
        </p:nvSpPr>
        <p:spPr/>
        <p:txBody>
          <a:bodyPr/>
          <a:lstStyle/>
          <a:p>
            <a:pPr>
              <a:defRPr/>
            </a:pPr>
            <a:fld id="{8277852F-9151-4853-BCAD-1A8F018BE5A1}" type="slidenum">
              <a:rPr lang="en-US" smtClean="0"/>
              <a:pPr>
                <a:defRPr/>
              </a:pPr>
              <a:t>15</a:t>
            </a:fld>
            <a:endParaRPr lang="en-US"/>
          </a:p>
        </p:txBody>
      </p:sp>
      <p:sp>
        <p:nvSpPr>
          <p:cNvPr id="8" name="Rectangle 7"/>
          <p:cNvSpPr/>
          <p:nvPr/>
        </p:nvSpPr>
        <p:spPr>
          <a:xfrm>
            <a:off x="1752600" y="2514601"/>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9" name="Rectangle 8"/>
          <p:cNvSpPr/>
          <p:nvPr/>
        </p:nvSpPr>
        <p:spPr>
          <a:xfrm>
            <a:off x="2272665" y="2514601"/>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10" name="Rectangle 9"/>
          <p:cNvSpPr/>
          <p:nvPr/>
        </p:nvSpPr>
        <p:spPr>
          <a:xfrm>
            <a:off x="2792730" y="2522221"/>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
        <p:nvSpPr>
          <p:cNvPr id="11" name="Rectangle 10"/>
          <p:cNvSpPr/>
          <p:nvPr/>
        </p:nvSpPr>
        <p:spPr>
          <a:xfrm>
            <a:off x="3312795" y="25146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/r</a:t>
            </a:r>
            <a:endParaRPr lang="en-US" dirty="0">
              <a:latin typeface="Consolas" panose="020B0609020204030204" pitchFamily="49" charset="0"/>
            </a:endParaRPr>
          </a:p>
        </p:txBody>
      </p:sp>
      <p:graphicFrame>
        <p:nvGraphicFramePr>
          <p:cNvPr id="12" name="Content Placeholder 6"/>
          <p:cNvGraphicFramePr>
            <a:graphicFrameLocks/>
          </p:cNvGraphicFramePr>
          <p:nvPr>
            <p:extLst>
              <p:ext uri="{D42A27DB-BD31-4B8C-83A1-F6EECF244321}">
                <p14:modId xmlns:p14="http://schemas.microsoft.com/office/powerpoint/2010/main" val="3976042859"/>
              </p:ext>
            </p:extLst>
          </p:nvPr>
        </p:nvGraphicFramePr>
        <p:xfrm>
          <a:off x="3530596" y="4008120"/>
          <a:ext cx="5863431" cy="1554480"/>
        </p:xfrm>
        <a:graphic>
          <a:graphicData uri="http://schemas.openxmlformats.org/drawingml/2006/table">
            <a:tbl>
              <a:tblPr firstRow="1" bandRow="1">
                <a:tableStyleId>{5C22544A-7EE6-4342-B048-85BDC9FD1C3A}</a:tableStyleId>
              </a:tblPr>
              <a:tblGrid>
                <a:gridCol w="1954477"/>
                <a:gridCol w="1954477"/>
                <a:gridCol w="1954477"/>
              </a:tblGrid>
              <a:tr h="370840">
                <a:tc>
                  <a:txBody>
                    <a:bodyPr/>
                    <a:lstStyle/>
                    <a:p>
                      <a:endParaRPr lang="ru-RU" sz="2800" dirty="0"/>
                    </a:p>
                  </a:txBody>
                  <a:tcPr/>
                </a:tc>
                <a:tc>
                  <a:txBody>
                    <a:bodyPr/>
                    <a:lstStyle/>
                    <a:p>
                      <a:r>
                        <a:rPr lang="en-US" sz="2800" dirty="0" smtClean="0"/>
                        <a:t>Old guest</a:t>
                      </a:r>
                      <a:endParaRPr lang="ru-RU" sz="2800" dirty="0"/>
                    </a:p>
                  </a:txBody>
                  <a:tcPr/>
                </a:tc>
                <a:tc>
                  <a:txBody>
                    <a:bodyPr/>
                    <a:lstStyle/>
                    <a:p>
                      <a:r>
                        <a:rPr lang="en-US" sz="2800" dirty="0" smtClean="0"/>
                        <a:t>New guest</a:t>
                      </a:r>
                      <a:endParaRPr lang="ru-RU" sz="2800" dirty="0"/>
                    </a:p>
                  </a:txBody>
                  <a:tcPr/>
                </a:tc>
              </a:tr>
              <a:tr h="370840">
                <a:tc>
                  <a:txBody>
                    <a:bodyPr/>
                    <a:lstStyle/>
                    <a:p>
                      <a:r>
                        <a:rPr lang="en-US" sz="2800" dirty="0" smtClean="0"/>
                        <a:t>Old host </a:t>
                      </a:r>
                      <a:endParaRPr lang="ru-RU" sz="2800" b="1" dirty="0">
                        <a:solidFill>
                          <a:schemeClr val="bg1"/>
                        </a:solidFill>
                      </a:endParaRPr>
                    </a:p>
                  </a:txBody>
                  <a:tcPr/>
                </a:tc>
                <a:tc>
                  <a:txBody>
                    <a:bodyPr/>
                    <a:lstStyle/>
                    <a:p>
                      <a:pPr algn="ctr"/>
                      <a:r>
                        <a:rPr lang="en-US" sz="2800" b="1" dirty="0" smtClean="0">
                          <a:solidFill>
                            <a:srgbClr val="00B050"/>
                          </a:solidFill>
                        </a:rPr>
                        <a:t>OK</a:t>
                      </a:r>
                      <a:endParaRPr lang="ru-RU" sz="2800" b="1" dirty="0">
                        <a:solidFill>
                          <a:srgbClr val="00B050"/>
                        </a:solidFill>
                      </a:endParaRPr>
                    </a:p>
                  </a:txBody>
                  <a:tcPr/>
                </a:tc>
                <a:tc>
                  <a:txBody>
                    <a:bodyPr/>
                    <a:lstStyle/>
                    <a:p>
                      <a:pPr algn="ctr"/>
                      <a:r>
                        <a:rPr lang="en-US" sz="2800" b="1" dirty="0" smtClean="0">
                          <a:solidFill>
                            <a:srgbClr val="FF0000"/>
                          </a:solidFill>
                        </a:rPr>
                        <a:t>Fail</a:t>
                      </a:r>
                      <a:endParaRPr lang="ru-RU" sz="2800" b="1" dirty="0">
                        <a:solidFill>
                          <a:srgbClr val="FF0000"/>
                        </a:solidFill>
                      </a:endParaRPr>
                    </a:p>
                  </a:txBody>
                  <a:tcPr/>
                </a:tc>
              </a:tr>
              <a:tr h="370840">
                <a:tc>
                  <a:txBody>
                    <a:bodyPr/>
                    <a:lstStyle/>
                    <a:p>
                      <a:r>
                        <a:rPr lang="en-US" sz="2800" dirty="0" smtClean="0"/>
                        <a:t>New host</a:t>
                      </a:r>
                      <a:endParaRPr lang="ru-RU" sz="2800" b="1" dirty="0">
                        <a:solidFill>
                          <a:schemeClr val="bg1"/>
                        </a:solidFill>
                      </a:endParaRPr>
                    </a:p>
                  </a:txBody>
                  <a:tcPr/>
                </a:tc>
                <a:tc>
                  <a:txBody>
                    <a:bodyPr/>
                    <a:lstStyle/>
                    <a:p>
                      <a:pPr algn="ctr"/>
                      <a:r>
                        <a:rPr lang="en-US" sz="2800" b="1" dirty="0" smtClean="0">
                          <a:solidFill>
                            <a:srgbClr val="FF0000"/>
                          </a:solidFill>
                        </a:rPr>
                        <a:t>Fail</a:t>
                      </a:r>
                      <a:endParaRPr lang="ru-RU" sz="2800" b="1" dirty="0">
                        <a:solidFill>
                          <a:srgbClr val="FF0000"/>
                        </a:solidFill>
                      </a:endParaRPr>
                    </a:p>
                  </a:txBody>
                  <a:tcPr/>
                </a:tc>
                <a:tc>
                  <a:txBody>
                    <a:bodyPr/>
                    <a:lstStyle/>
                    <a:p>
                      <a:pPr algn="ctr"/>
                      <a:r>
                        <a:rPr lang="en-US" sz="2800" b="1" dirty="0" smtClean="0">
                          <a:solidFill>
                            <a:srgbClr val="00B050"/>
                          </a:solidFill>
                        </a:rPr>
                        <a:t>OK</a:t>
                      </a:r>
                      <a:endParaRPr lang="ru-RU" sz="2800" b="1" dirty="0">
                        <a:solidFill>
                          <a:srgbClr val="00B050"/>
                        </a:solidFill>
                      </a:endParaRPr>
                    </a:p>
                  </a:txBody>
                  <a:tcPr/>
                </a:tc>
              </a:tr>
            </a:tbl>
          </a:graphicData>
        </a:graphic>
      </p:graphicFrame>
    </p:spTree>
    <p:extLst>
      <p:ext uri="{BB962C8B-B14F-4D97-AF65-F5344CB8AC3E}">
        <p14:creationId xmlns:p14="http://schemas.microsoft.com/office/powerpoint/2010/main" val="12035878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endParaRPr lang="ru-RU" dirty="0"/>
          </a:p>
        </p:txBody>
      </p:sp>
      <p:sp>
        <p:nvSpPr>
          <p:cNvPr id="3" name="Content Placeholder 2"/>
          <p:cNvSpPr>
            <a:spLocks noGrp="1"/>
          </p:cNvSpPr>
          <p:nvPr>
            <p:ph idx="1"/>
          </p:nvPr>
        </p:nvSpPr>
        <p:spPr/>
        <p:txBody>
          <a:bodyPr/>
          <a:lstStyle/>
          <a:p>
            <a:pPr marL="285750" indent="-285750"/>
            <a:r>
              <a:rPr lang="en-US" dirty="0"/>
              <a:t>Guest memory:</a:t>
            </a:r>
          </a:p>
          <a:p>
            <a:pPr marL="511175" lvl="1">
              <a:buFont typeface="Arial" panose="020B0604020202020204" pitchFamily="34" charset="0"/>
              <a:buChar char="•"/>
            </a:pPr>
            <a:r>
              <a:rPr lang="en-US" dirty="0"/>
              <a:t>Organized in blocks – pages (usually 4k)</a:t>
            </a:r>
          </a:p>
          <a:p>
            <a:pPr marL="511175" lvl="1">
              <a:buFont typeface="Arial" panose="020B0604020202020204" pitchFamily="34" charset="0"/>
              <a:buChar char="•"/>
            </a:pPr>
            <a:r>
              <a:rPr lang="en-US" dirty="0"/>
              <a:t>Each page has RWX access right flags</a:t>
            </a:r>
          </a:p>
          <a:p>
            <a:pPr marL="0" indent="0">
              <a:buNone/>
            </a:pPr>
            <a:endParaRPr lang="ru-RU" dirty="0"/>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16</a:t>
            </a:fld>
            <a:endParaRPr lang="en-US"/>
          </a:p>
        </p:txBody>
      </p:sp>
    </p:spTree>
    <p:extLst>
      <p:ext uri="{BB962C8B-B14F-4D97-AF65-F5344CB8AC3E}">
        <p14:creationId xmlns:p14="http://schemas.microsoft.com/office/powerpoint/2010/main" val="20519377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endParaRPr lang="ru-RU" dirty="0"/>
          </a:p>
        </p:txBody>
      </p:sp>
      <p:sp>
        <p:nvSpPr>
          <p:cNvPr id="3" name="Content Placeholder 2"/>
          <p:cNvSpPr>
            <a:spLocks noGrp="1"/>
          </p:cNvSpPr>
          <p:nvPr>
            <p:ph idx="1"/>
          </p:nvPr>
        </p:nvSpPr>
        <p:spPr/>
        <p:txBody>
          <a:bodyPr/>
          <a:lstStyle/>
          <a:p>
            <a:pPr marL="285750" indent="-285750"/>
            <a:r>
              <a:rPr lang="en-US" dirty="0"/>
              <a:t>Guest memory:</a:t>
            </a:r>
          </a:p>
          <a:p>
            <a:pPr marL="511175" lvl="1">
              <a:buFont typeface="Arial" panose="020B0604020202020204" pitchFamily="34" charset="0"/>
              <a:buChar char="•"/>
            </a:pPr>
            <a:r>
              <a:rPr lang="en-US" dirty="0"/>
              <a:t>Organized in blocks – pages (usually 4k)</a:t>
            </a:r>
          </a:p>
          <a:p>
            <a:pPr marL="511175" lvl="1">
              <a:buFont typeface="Arial" panose="020B0604020202020204" pitchFamily="34" charset="0"/>
              <a:buChar char="•"/>
            </a:pPr>
            <a:r>
              <a:rPr lang="en-US" dirty="0"/>
              <a:t>Each page has RWX access right flags</a:t>
            </a:r>
          </a:p>
          <a:p>
            <a:pPr marL="511175" lvl="1">
              <a:buFont typeface="Arial" panose="020B0604020202020204" pitchFamily="34" charset="0"/>
              <a:buChar char="•"/>
            </a:pPr>
            <a:endParaRPr lang="en-US" dirty="0"/>
          </a:p>
          <a:p>
            <a:pPr marL="285750" indent="-285750"/>
            <a:r>
              <a:rPr lang="en-US" dirty="0"/>
              <a:t>Solution:</a:t>
            </a:r>
          </a:p>
          <a:p>
            <a:pPr marL="511175" lvl="1">
              <a:buFont typeface="Arial" panose="020B0604020202020204" pitchFamily="34" charset="0"/>
              <a:buChar char="•"/>
            </a:pPr>
            <a:r>
              <a:rPr lang="en-US" dirty="0"/>
              <a:t>Do not allow VMP execution from pages with dangerous instructions</a:t>
            </a:r>
          </a:p>
          <a:p>
            <a:pPr marL="511175" lvl="1">
              <a:buFont typeface="Arial" panose="020B0604020202020204" pitchFamily="34" charset="0"/>
              <a:buChar char="•"/>
            </a:pPr>
            <a:r>
              <a:rPr lang="en-US" dirty="0"/>
              <a:t>All other pages can run with VMP</a:t>
            </a:r>
          </a:p>
          <a:p>
            <a:pPr marL="285750" indent="-285750"/>
            <a:endParaRPr lang="ru-RU" dirty="0"/>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17</a:t>
            </a:fld>
            <a:endParaRPr lang="en-US"/>
          </a:p>
        </p:txBody>
      </p:sp>
    </p:spTree>
    <p:extLst>
      <p:ext uri="{BB962C8B-B14F-4D97-AF65-F5344CB8AC3E}">
        <p14:creationId xmlns:p14="http://schemas.microsoft.com/office/powerpoint/2010/main" val="14303567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find if a page has a dangerous instruction?</a:t>
            </a:r>
            <a:endParaRPr lang="ru-RU" dirty="0"/>
          </a:p>
        </p:txBody>
      </p:sp>
      <p:sp>
        <p:nvSpPr>
          <p:cNvPr id="3" name="Content Placeholder 2"/>
          <p:cNvSpPr>
            <a:spLocks noGrp="1"/>
          </p:cNvSpPr>
          <p:nvPr>
            <p:ph idx="1"/>
          </p:nvPr>
        </p:nvSpPr>
        <p:spPr/>
        <p:txBody>
          <a:bodyPr/>
          <a:lstStyle/>
          <a:p>
            <a:pPr marL="285750" indent="-285750"/>
            <a:r>
              <a:rPr lang="en-US" dirty="0"/>
              <a:t>Decode?</a:t>
            </a:r>
          </a:p>
          <a:p>
            <a:pPr marL="511175" lvl="1">
              <a:buFont typeface="Arial" panose="020B0604020202020204" pitchFamily="34" charset="0"/>
              <a:buChar char="•"/>
            </a:pPr>
            <a:r>
              <a:rPr lang="en-US" dirty="0"/>
              <a:t>Slow</a:t>
            </a:r>
          </a:p>
          <a:p>
            <a:pPr marL="511175" lvl="1">
              <a:buFont typeface="Arial" panose="020B0604020202020204" pitchFamily="34" charset="0"/>
              <a:buChar char="•"/>
            </a:pPr>
            <a:r>
              <a:rPr lang="en-US" dirty="0"/>
              <a:t>Need to known all entry </a:t>
            </a:r>
            <a:r>
              <a:rPr lang="en-US" dirty="0" smtClean="0"/>
              <a:t>points</a:t>
            </a: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18</a:t>
            </a:fld>
            <a:endParaRPr lang="en-US"/>
          </a:p>
        </p:txBody>
      </p:sp>
    </p:spTree>
    <p:extLst>
      <p:ext uri="{BB962C8B-B14F-4D97-AF65-F5344CB8AC3E}">
        <p14:creationId xmlns:p14="http://schemas.microsoft.com/office/powerpoint/2010/main" val="2824913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find if a page has a dangerous instruction?</a:t>
            </a:r>
            <a:endParaRPr lang="ru-RU" dirty="0"/>
          </a:p>
        </p:txBody>
      </p:sp>
      <p:sp>
        <p:nvSpPr>
          <p:cNvPr id="3" name="Content Placeholder 2"/>
          <p:cNvSpPr>
            <a:spLocks noGrp="1"/>
          </p:cNvSpPr>
          <p:nvPr>
            <p:ph idx="1"/>
          </p:nvPr>
        </p:nvSpPr>
        <p:spPr/>
        <p:txBody>
          <a:bodyPr/>
          <a:lstStyle/>
          <a:p>
            <a:pPr marL="285750" indent="-285750"/>
            <a:r>
              <a:rPr lang="en-US" dirty="0"/>
              <a:t>Decode?</a:t>
            </a:r>
          </a:p>
          <a:p>
            <a:pPr marL="511175" lvl="1">
              <a:buFont typeface="Arial" panose="020B0604020202020204" pitchFamily="34" charset="0"/>
              <a:buChar char="•"/>
            </a:pPr>
            <a:r>
              <a:rPr lang="en-US" dirty="0"/>
              <a:t>Slow</a:t>
            </a:r>
          </a:p>
          <a:p>
            <a:pPr marL="511175" lvl="1">
              <a:buFont typeface="Arial" panose="020B0604020202020204" pitchFamily="34" charset="0"/>
              <a:buChar char="•"/>
            </a:pPr>
            <a:r>
              <a:rPr lang="en-US" dirty="0"/>
              <a:t>Need to known all entry points</a:t>
            </a:r>
          </a:p>
          <a:p>
            <a:pPr marL="285750" indent="-285750"/>
            <a:endParaRPr lang="en-US" dirty="0"/>
          </a:p>
          <a:p>
            <a:pPr marL="285750" indent="-285750"/>
            <a:r>
              <a:rPr lang="en-US" dirty="0"/>
              <a:t>Pattern </a:t>
            </a:r>
            <a:r>
              <a:rPr lang="en-US" dirty="0" smtClean="0"/>
              <a:t>matching</a:t>
            </a:r>
            <a:endParaRPr lang="en-US" dirty="0"/>
          </a:p>
          <a:p>
            <a:pPr marL="511175" lvl="1">
              <a:buFont typeface="Arial" panose="020B0604020202020204" pitchFamily="34" charset="0"/>
              <a:buChar char="•"/>
            </a:pPr>
            <a:r>
              <a:rPr lang="en-US" dirty="0" smtClean="0"/>
              <a:t>A page with                         byte sequence is potentially dangerous</a:t>
            </a:r>
          </a:p>
          <a:p>
            <a:pPr marL="511175" lvl="1">
              <a:buFont typeface="Arial" panose="020B0604020202020204" pitchFamily="34" charset="0"/>
              <a:buChar char="•"/>
            </a:pPr>
            <a:r>
              <a:rPr lang="en-US" dirty="0" smtClean="0"/>
              <a:t>False negatives</a:t>
            </a:r>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19</a:t>
            </a:fld>
            <a:endParaRPr lang="en-US"/>
          </a:p>
        </p:txBody>
      </p:sp>
      <p:sp>
        <p:nvSpPr>
          <p:cNvPr id="9" name="Rectangle 8"/>
          <p:cNvSpPr/>
          <p:nvPr/>
        </p:nvSpPr>
        <p:spPr>
          <a:xfrm>
            <a:off x="2769870" y="38862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10" name="Rectangle 9"/>
          <p:cNvSpPr/>
          <p:nvPr/>
        </p:nvSpPr>
        <p:spPr>
          <a:xfrm>
            <a:off x="3289935" y="38862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11" name="Rectangle 10"/>
          <p:cNvSpPr/>
          <p:nvPr/>
        </p:nvSpPr>
        <p:spPr>
          <a:xfrm>
            <a:off x="3810000" y="38862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Tree>
    <p:extLst>
      <p:ext uri="{BB962C8B-B14F-4D97-AF65-F5344CB8AC3E}">
        <p14:creationId xmlns:p14="http://schemas.microsoft.com/office/powerpoint/2010/main" val="3713760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ru-RU"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285750" indent="-285750"/>
            <a:r>
              <a:rPr lang="en-US" dirty="0"/>
              <a:t>How does </a:t>
            </a:r>
            <a:r>
              <a:rPr lang="en-US" dirty="0" smtClean="0"/>
              <a:t>Wind River Simics* </a:t>
            </a:r>
            <a:r>
              <a:rPr lang="en-US" dirty="0"/>
              <a:t>simulate CPUs?</a:t>
            </a:r>
          </a:p>
          <a:p>
            <a:pPr marL="285750" indent="-285750"/>
            <a:r>
              <a:rPr lang="en-US" dirty="0" smtClean="0"/>
              <a:t>VMP technology for direct execution</a:t>
            </a:r>
            <a:endParaRPr lang="en-US" dirty="0"/>
          </a:p>
          <a:p>
            <a:pPr marL="285750" indent="-285750"/>
            <a:r>
              <a:rPr lang="en-US" dirty="0" smtClean="0"/>
              <a:t>VMP problem – same </a:t>
            </a:r>
            <a:r>
              <a:rPr lang="en-US" dirty="0" smtClean="0"/>
              <a:t>bits, different </a:t>
            </a:r>
            <a:r>
              <a:rPr lang="en-US" dirty="0" smtClean="0"/>
              <a:t>meanings</a:t>
            </a:r>
            <a:endParaRPr lang="en-US" dirty="0"/>
          </a:p>
          <a:p>
            <a:pPr marL="285750" indent="-285750"/>
            <a:r>
              <a:rPr lang="en-US" dirty="0"/>
              <a:t>Simulation </a:t>
            </a:r>
            <a:r>
              <a:rPr lang="en-US" dirty="0" smtClean="0"/>
              <a:t>speed</a:t>
            </a: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a:t>
            </a:fld>
            <a:endParaRPr lang="en-US"/>
          </a:p>
        </p:txBody>
      </p:sp>
      <p:sp>
        <p:nvSpPr>
          <p:cNvPr id="6" name="TextBox 5"/>
          <p:cNvSpPr txBox="1"/>
          <p:nvPr/>
        </p:nvSpPr>
        <p:spPr>
          <a:xfrm>
            <a:off x="6451600" y="6544189"/>
            <a:ext cx="5130800" cy="400110"/>
          </a:xfrm>
          <a:prstGeom prst="rect">
            <a:avLst/>
          </a:prstGeom>
          <a:noFill/>
        </p:spPr>
        <p:txBody>
          <a:bodyPr wrap="square" rtlCol="0">
            <a:spAutoFit/>
          </a:bodyPr>
          <a:lstStyle/>
          <a:p>
            <a:r>
              <a:rPr lang="en-US" sz="1000" dirty="0">
                <a:solidFill>
                  <a:schemeClr val="bg1">
                    <a:lumMod val="50000"/>
                  </a:schemeClr>
                </a:solidFill>
              </a:rPr>
              <a:t>*Other names and brands may be claimed as the property of others</a:t>
            </a:r>
            <a:r>
              <a:rPr lang="en-US" sz="1000" dirty="0" smtClean="0">
                <a:solidFill>
                  <a:schemeClr val="bg1">
                    <a:lumMod val="50000"/>
                  </a:schemeClr>
                </a:solidFill>
              </a:rPr>
              <a:t>.</a:t>
            </a:r>
            <a:endParaRPr lang="en-US" sz="1000" dirty="0">
              <a:solidFill>
                <a:schemeClr val="bg1">
                  <a:lumMod val="50000"/>
                </a:schemeClr>
              </a:solidFill>
            </a:endParaRPr>
          </a:p>
          <a:p>
            <a:endParaRPr lang="en-US" sz="1000" dirty="0">
              <a:solidFill>
                <a:schemeClr val="bg1">
                  <a:lumMod val="50000"/>
                </a:schemeClr>
              </a:solidFill>
            </a:endParaRPr>
          </a:p>
        </p:txBody>
      </p:sp>
    </p:spTree>
    <p:extLst>
      <p:ext uri="{BB962C8B-B14F-4D97-AF65-F5344CB8AC3E}">
        <p14:creationId xmlns:p14="http://schemas.microsoft.com/office/powerpoint/2010/main" val="3623637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find if a page has a dangerous instruction?</a:t>
            </a:r>
            <a:endParaRPr lang="ru-RU" dirty="0"/>
          </a:p>
        </p:txBody>
      </p:sp>
      <p:sp>
        <p:nvSpPr>
          <p:cNvPr id="3" name="Content Placeholder 2"/>
          <p:cNvSpPr>
            <a:spLocks noGrp="1"/>
          </p:cNvSpPr>
          <p:nvPr>
            <p:ph idx="1"/>
          </p:nvPr>
        </p:nvSpPr>
        <p:spPr/>
        <p:txBody>
          <a:bodyPr/>
          <a:lstStyle/>
          <a:p>
            <a:pPr marL="285750" indent="-285750"/>
            <a:r>
              <a:rPr lang="en-US" dirty="0"/>
              <a:t>Decode?</a:t>
            </a:r>
          </a:p>
          <a:p>
            <a:pPr marL="511175" lvl="1">
              <a:buFont typeface="Arial" panose="020B0604020202020204" pitchFamily="34" charset="0"/>
              <a:buChar char="•"/>
            </a:pPr>
            <a:r>
              <a:rPr lang="en-US" dirty="0"/>
              <a:t>Slow</a:t>
            </a:r>
          </a:p>
          <a:p>
            <a:pPr marL="511175" lvl="1">
              <a:buFont typeface="Arial" panose="020B0604020202020204" pitchFamily="34" charset="0"/>
              <a:buChar char="•"/>
            </a:pPr>
            <a:r>
              <a:rPr lang="en-US" dirty="0"/>
              <a:t>Need to known all entry points</a:t>
            </a:r>
          </a:p>
          <a:p>
            <a:pPr marL="285750" indent="-285750"/>
            <a:endParaRPr lang="en-US" dirty="0"/>
          </a:p>
          <a:p>
            <a:pPr marL="285750" indent="-285750"/>
            <a:r>
              <a:rPr lang="en-US" dirty="0"/>
              <a:t>Pattern </a:t>
            </a:r>
            <a:r>
              <a:rPr lang="en-US" dirty="0" smtClean="0"/>
              <a:t>matching</a:t>
            </a:r>
            <a:endParaRPr lang="en-US" dirty="0"/>
          </a:p>
          <a:p>
            <a:pPr marL="511175" lvl="1">
              <a:buFont typeface="Arial" panose="020B0604020202020204" pitchFamily="34" charset="0"/>
              <a:buChar char="•"/>
            </a:pPr>
            <a:r>
              <a:rPr lang="en-US" dirty="0" smtClean="0"/>
              <a:t>A page with                         byte sequence is potentially dangerous</a:t>
            </a:r>
          </a:p>
          <a:p>
            <a:pPr marL="511175" lvl="1">
              <a:buFont typeface="Arial" panose="020B0604020202020204" pitchFamily="34" charset="0"/>
              <a:buChar char="•"/>
            </a:pPr>
            <a:r>
              <a:rPr lang="en-US" dirty="0" smtClean="0"/>
              <a:t>False negatives</a:t>
            </a:r>
          </a:p>
          <a:p>
            <a:pPr marL="511175" lvl="1">
              <a:buFont typeface="Arial" panose="020B0604020202020204" pitchFamily="34" charset="0"/>
              <a:buChar char="•"/>
            </a:pPr>
            <a:r>
              <a:rPr lang="en-US" dirty="0" smtClean="0"/>
              <a:t>Solution</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20</a:t>
            </a:fld>
            <a:endParaRPr lang="en-US"/>
          </a:p>
        </p:txBody>
      </p:sp>
      <p:sp>
        <p:nvSpPr>
          <p:cNvPr id="9" name="Rectangle 8"/>
          <p:cNvSpPr/>
          <p:nvPr/>
        </p:nvSpPr>
        <p:spPr>
          <a:xfrm>
            <a:off x="2769870" y="38862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a:latin typeface="Consolas" panose="020B0609020204030204" pitchFamily="49" charset="0"/>
              </a:rPr>
              <a:t>f</a:t>
            </a:r>
            <a:r>
              <a:rPr lang="sv-SE" dirty="0" smtClean="0">
                <a:latin typeface="Consolas" panose="020B0609020204030204" pitchFamily="49" charset="0"/>
              </a:rPr>
              <a:t>3</a:t>
            </a:r>
            <a:endParaRPr lang="en-US" dirty="0">
              <a:latin typeface="Consolas" panose="020B0609020204030204" pitchFamily="49" charset="0"/>
            </a:endParaRPr>
          </a:p>
        </p:txBody>
      </p:sp>
      <p:sp>
        <p:nvSpPr>
          <p:cNvPr id="10" name="Rectangle 9"/>
          <p:cNvSpPr/>
          <p:nvPr/>
        </p:nvSpPr>
        <p:spPr>
          <a:xfrm>
            <a:off x="3289935" y="38862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0f</a:t>
            </a:r>
            <a:endParaRPr lang="en-US" dirty="0">
              <a:latin typeface="Consolas" panose="020B0609020204030204" pitchFamily="49" charset="0"/>
            </a:endParaRPr>
          </a:p>
        </p:txBody>
      </p:sp>
      <p:sp>
        <p:nvSpPr>
          <p:cNvPr id="11" name="Rectangle 10"/>
          <p:cNvSpPr/>
          <p:nvPr/>
        </p:nvSpPr>
        <p:spPr>
          <a:xfrm>
            <a:off x="3810000" y="3886200"/>
            <a:ext cx="435603" cy="424261"/>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latin typeface="Consolas" panose="020B0609020204030204" pitchFamily="49" charset="0"/>
              </a:rPr>
              <a:t>bd</a:t>
            </a:r>
            <a:endParaRPr lang="en-US" dirty="0">
              <a:latin typeface="Consolas" panose="020B0609020204030204" pitchFamily="49" charset="0"/>
            </a:endParaRPr>
          </a:p>
        </p:txBody>
      </p:sp>
    </p:spTree>
    <p:extLst>
      <p:ext uri="{BB962C8B-B14F-4D97-AF65-F5344CB8AC3E}">
        <p14:creationId xmlns:p14="http://schemas.microsoft.com/office/powerpoint/2010/main" val="25876975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scanning</a:t>
            </a:r>
            <a:endParaRPr lang="ru-RU" dirty="0"/>
          </a:p>
        </p:txBody>
      </p:sp>
      <p:sp>
        <p:nvSpPr>
          <p:cNvPr id="3" name="Content Placeholder 2"/>
          <p:cNvSpPr>
            <a:spLocks noGrp="1"/>
          </p:cNvSpPr>
          <p:nvPr>
            <p:ph sz="half" idx="1"/>
          </p:nvPr>
        </p:nvSpPr>
        <p:spPr/>
        <p:txBody>
          <a:bodyPr/>
          <a:lstStyle/>
          <a:p>
            <a:pPr lvl="0">
              <a:spcBef>
                <a:spcPts val="1200"/>
              </a:spcBef>
            </a:pPr>
            <a:r>
              <a:rPr lang="en-US" dirty="0">
                <a:cs typeface="Arial" panose="020B0604020202020204" pitchFamily="34" charset="0"/>
              </a:rPr>
              <a:t>Code page classification:</a:t>
            </a:r>
          </a:p>
          <a:p>
            <a:pPr marL="285750" lvl="0" indent="-285750">
              <a:spcBef>
                <a:spcPts val="1200"/>
              </a:spcBef>
            </a:pPr>
            <a:r>
              <a:rPr lang="en-US" dirty="0">
                <a:cs typeface="Arial" panose="020B0604020202020204" pitchFamily="34" charset="0"/>
              </a:rPr>
              <a:t> </a:t>
            </a:r>
            <a:r>
              <a:rPr lang="en-US" b="1" dirty="0">
                <a:solidFill>
                  <a:srgbClr val="00B050"/>
                </a:solidFill>
                <a:cs typeface="Arial" panose="020B0604020202020204" pitchFamily="34" charset="0"/>
              </a:rPr>
              <a:t>Safe</a:t>
            </a:r>
            <a:r>
              <a:rPr lang="en-US" dirty="0">
                <a:cs typeface="Arial" panose="020B0604020202020204" pitchFamily="34" charset="0"/>
              </a:rPr>
              <a:t> – no dangerous instructions</a:t>
            </a:r>
          </a:p>
          <a:p>
            <a:pPr marL="285750" lvl="0" indent="-285750">
              <a:spcBef>
                <a:spcPts val="1200"/>
              </a:spcBef>
            </a:pPr>
            <a:r>
              <a:rPr lang="en-US" dirty="0">
                <a:cs typeface="Arial" panose="020B0604020202020204" pitchFamily="34" charset="0"/>
              </a:rPr>
              <a:t> </a:t>
            </a:r>
            <a:r>
              <a:rPr lang="en-US" b="1" dirty="0">
                <a:solidFill>
                  <a:srgbClr val="FFC000"/>
                </a:solidFill>
                <a:cs typeface="Arial" panose="020B0604020202020204" pitchFamily="34" charset="0"/>
              </a:rPr>
              <a:t>Unsafe</a:t>
            </a:r>
            <a:r>
              <a:rPr lang="en-US" dirty="0">
                <a:solidFill>
                  <a:srgbClr val="FF0000"/>
                </a:solidFill>
                <a:cs typeface="Arial" panose="020B0604020202020204" pitchFamily="34" charset="0"/>
              </a:rPr>
              <a:t> </a:t>
            </a:r>
            <a:r>
              <a:rPr lang="en-US" dirty="0">
                <a:cs typeface="Arial" panose="020B0604020202020204" pitchFamily="34" charset="0"/>
              </a:rPr>
              <a:t>– possibly a dangerous instruction</a:t>
            </a:r>
          </a:p>
          <a:p>
            <a:pPr marL="0" indent="0">
              <a:buNone/>
            </a:pPr>
            <a:endParaRPr lang="ru-RU" dirty="0"/>
          </a:p>
        </p:txBody>
      </p:sp>
      <p:sp>
        <p:nvSpPr>
          <p:cNvPr id="5" name="Footer Placeholder 4"/>
          <p:cNvSpPr>
            <a:spLocks noGrp="1"/>
          </p:cNvSpPr>
          <p:nvPr>
            <p:ph type="ftr" sz="quarter" idx="11"/>
          </p:nvPr>
        </p:nvSpPr>
        <p:spPr/>
        <p:txBody>
          <a:bodyPr/>
          <a:lstStyle/>
          <a:p>
            <a:pPr>
              <a:defRPr/>
            </a:pPr>
            <a:r>
              <a:rPr lang="en-US" smtClean="0"/>
              <a:t>© Accellera Systems Initiative</a:t>
            </a:r>
            <a:endParaRPr lang="en-US" dirty="0" smtClean="0"/>
          </a:p>
        </p:txBody>
      </p:sp>
      <p:sp>
        <p:nvSpPr>
          <p:cNvPr id="6" name="Slide Number Placeholder 5"/>
          <p:cNvSpPr>
            <a:spLocks noGrp="1"/>
          </p:cNvSpPr>
          <p:nvPr>
            <p:ph type="sldNum" sz="quarter" idx="12"/>
          </p:nvPr>
        </p:nvSpPr>
        <p:spPr/>
        <p:txBody>
          <a:bodyPr/>
          <a:lstStyle/>
          <a:p>
            <a:pPr>
              <a:defRPr/>
            </a:pPr>
            <a:fld id="{8277852F-9151-4853-BCAD-1A8F018BE5A1}" type="slidenum">
              <a:rPr lang="en-US" smtClean="0"/>
              <a:pPr>
                <a:defRPr/>
              </a:pPr>
              <a:t>21</a:t>
            </a:fld>
            <a:endParaRPr lang="en-US"/>
          </a:p>
        </p:txBody>
      </p:sp>
    </p:spTree>
    <p:extLst>
      <p:ext uri="{BB962C8B-B14F-4D97-AF65-F5344CB8AC3E}">
        <p14:creationId xmlns:p14="http://schemas.microsoft.com/office/powerpoint/2010/main" val="18385303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scanning</a:t>
            </a:r>
            <a:endParaRPr lang="ru-RU" dirty="0"/>
          </a:p>
        </p:txBody>
      </p:sp>
      <p:sp>
        <p:nvSpPr>
          <p:cNvPr id="3" name="Content Placeholder 2"/>
          <p:cNvSpPr>
            <a:spLocks noGrp="1"/>
          </p:cNvSpPr>
          <p:nvPr>
            <p:ph sz="half" idx="1"/>
          </p:nvPr>
        </p:nvSpPr>
        <p:spPr/>
        <p:txBody>
          <a:bodyPr/>
          <a:lstStyle/>
          <a:p>
            <a:pPr lvl="0">
              <a:spcBef>
                <a:spcPts val="1200"/>
              </a:spcBef>
            </a:pPr>
            <a:r>
              <a:rPr lang="en-US" dirty="0">
                <a:cs typeface="Arial" panose="020B0604020202020204" pitchFamily="34" charset="0"/>
              </a:rPr>
              <a:t>Code page classification:</a:t>
            </a:r>
          </a:p>
          <a:p>
            <a:pPr marL="285750" lvl="0" indent="-285750">
              <a:spcBef>
                <a:spcPts val="1200"/>
              </a:spcBef>
            </a:pPr>
            <a:r>
              <a:rPr lang="en-US" dirty="0">
                <a:cs typeface="Arial" panose="020B0604020202020204" pitchFamily="34" charset="0"/>
              </a:rPr>
              <a:t> </a:t>
            </a:r>
            <a:r>
              <a:rPr lang="en-US" b="1" dirty="0">
                <a:solidFill>
                  <a:srgbClr val="00B050"/>
                </a:solidFill>
                <a:cs typeface="Arial" panose="020B0604020202020204" pitchFamily="34" charset="0"/>
              </a:rPr>
              <a:t>Safe</a:t>
            </a:r>
            <a:r>
              <a:rPr lang="en-US" dirty="0">
                <a:cs typeface="Arial" panose="020B0604020202020204" pitchFamily="34" charset="0"/>
              </a:rPr>
              <a:t> – no dangerous instructions</a:t>
            </a:r>
          </a:p>
          <a:p>
            <a:pPr marL="285750" lvl="0" indent="-285750">
              <a:spcBef>
                <a:spcPts val="1200"/>
              </a:spcBef>
            </a:pPr>
            <a:r>
              <a:rPr lang="en-US" dirty="0">
                <a:cs typeface="Arial" panose="020B0604020202020204" pitchFamily="34" charset="0"/>
              </a:rPr>
              <a:t> </a:t>
            </a:r>
            <a:r>
              <a:rPr lang="en-US" b="1" dirty="0">
                <a:solidFill>
                  <a:srgbClr val="FFC000"/>
                </a:solidFill>
                <a:cs typeface="Arial" panose="020B0604020202020204" pitchFamily="34" charset="0"/>
              </a:rPr>
              <a:t>Unsafe</a:t>
            </a:r>
            <a:r>
              <a:rPr lang="en-US" dirty="0">
                <a:solidFill>
                  <a:srgbClr val="FF0000"/>
                </a:solidFill>
                <a:cs typeface="Arial" panose="020B0604020202020204" pitchFamily="34" charset="0"/>
              </a:rPr>
              <a:t> </a:t>
            </a:r>
            <a:r>
              <a:rPr lang="en-US" dirty="0">
                <a:cs typeface="Arial" panose="020B0604020202020204" pitchFamily="34" charset="0"/>
              </a:rPr>
              <a:t>– possibly a dangerous instruction</a:t>
            </a:r>
          </a:p>
          <a:p>
            <a:pPr marL="0" indent="0">
              <a:buNone/>
            </a:pPr>
            <a:endParaRPr lang="ru-RU" dirty="0"/>
          </a:p>
        </p:txBody>
      </p:sp>
      <p:sp>
        <p:nvSpPr>
          <p:cNvPr id="5" name="Footer Placeholder 4"/>
          <p:cNvSpPr>
            <a:spLocks noGrp="1"/>
          </p:cNvSpPr>
          <p:nvPr>
            <p:ph type="ftr" sz="quarter" idx="11"/>
          </p:nvPr>
        </p:nvSpPr>
        <p:spPr/>
        <p:txBody>
          <a:bodyPr/>
          <a:lstStyle/>
          <a:p>
            <a:pPr>
              <a:defRPr/>
            </a:pPr>
            <a:r>
              <a:rPr lang="en-US" smtClean="0"/>
              <a:t>© Accellera Systems Initiative</a:t>
            </a:r>
            <a:endParaRPr lang="en-US" dirty="0" smtClean="0"/>
          </a:p>
        </p:txBody>
      </p:sp>
      <p:sp>
        <p:nvSpPr>
          <p:cNvPr id="6" name="Slide Number Placeholder 5"/>
          <p:cNvSpPr>
            <a:spLocks noGrp="1"/>
          </p:cNvSpPr>
          <p:nvPr>
            <p:ph type="sldNum" sz="quarter" idx="12"/>
          </p:nvPr>
        </p:nvSpPr>
        <p:spPr/>
        <p:txBody>
          <a:bodyPr/>
          <a:lstStyle/>
          <a:p>
            <a:pPr>
              <a:defRPr/>
            </a:pPr>
            <a:fld id="{8277852F-9151-4853-BCAD-1A8F018BE5A1}" type="slidenum">
              <a:rPr lang="en-US" smtClean="0"/>
              <a:pPr>
                <a:defRPr/>
              </a:pPr>
              <a:t>22</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27184" y="1658693"/>
            <a:ext cx="6028485" cy="2456107"/>
          </a:xfrm>
          <a:prstGeom prst="rect">
            <a:avLst/>
          </a:prstGeom>
        </p:spPr>
      </p:pic>
    </p:spTree>
    <p:extLst>
      <p:ext uri="{BB962C8B-B14F-4D97-AF65-F5344CB8AC3E}">
        <p14:creationId xmlns:p14="http://schemas.microsoft.com/office/powerpoint/2010/main" val="1821607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scanning</a:t>
            </a:r>
            <a:endParaRPr lang="ru-RU" dirty="0"/>
          </a:p>
        </p:txBody>
      </p:sp>
      <p:sp>
        <p:nvSpPr>
          <p:cNvPr id="3" name="Content Placeholder 2"/>
          <p:cNvSpPr>
            <a:spLocks noGrp="1"/>
          </p:cNvSpPr>
          <p:nvPr>
            <p:ph sz="half" idx="1"/>
          </p:nvPr>
        </p:nvSpPr>
        <p:spPr/>
        <p:txBody>
          <a:bodyPr/>
          <a:lstStyle/>
          <a:p>
            <a:pPr lvl="0">
              <a:spcBef>
                <a:spcPts val="1200"/>
              </a:spcBef>
            </a:pPr>
            <a:r>
              <a:rPr lang="en-US" dirty="0">
                <a:cs typeface="Arial" panose="020B0604020202020204" pitchFamily="34" charset="0"/>
              </a:rPr>
              <a:t>Code page classification:</a:t>
            </a:r>
          </a:p>
          <a:p>
            <a:pPr marL="285750" lvl="0" indent="-285750">
              <a:spcBef>
                <a:spcPts val="1200"/>
              </a:spcBef>
            </a:pPr>
            <a:r>
              <a:rPr lang="en-US" dirty="0">
                <a:cs typeface="Arial" panose="020B0604020202020204" pitchFamily="34" charset="0"/>
              </a:rPr>
              <a:t> </a:t>
            </a:r>
            <a:r>
              <a:rPr lang="en-US" b="1" dirty="0">
                <a:solidFill>
                  <a:srgbClr val="00B050"/>
                </a:solidFill>
                <a:cs typeface="Arial" panose="020B0604020202020204" pitchFamily="34" charset="0"/>
              </a:rPr>
              <a:t>Safe</a:t>
            </a:r>
            <a:r>
              <a:rPr lang="en-US" dirty="0">
                <a:cs typeface="Arial" panose="020B0604020202020204" pitchFamily="34" charset="0"/>
              </a:rPr>
              <a:t> – no dangerous instructions</a:t>
            </a:r>
          </a:p>
          <a:p>
            <a:pPr marL="285750" lvl="0" indent="-285750">
              <a:spcBef>
                <a:spcPts val="1200"/>
              </a:spcBef>
            </a:pPr>
            <a:r>
              <a:rPr lang="en-US" dirty="0">
                <a:cs typeface="Arial" panose="020B0604020202020204" pitchFamily="34" charset="0"/>
              </a:rPr>
              <a:t> </a:t>
            </a:r>
            <a:r>
              <a:rPr lang="en-US" b="1" dirty="0">
                <a:solidFill>
                  <a:srgbClr val="FFC000"/>
                </a:solidFill>
                <a:cs typeface="Arial" panose="020B0604020202020204" pitchFamily="34" charset="0"/>
              </a:rPr>
              <a:t>Unsafe</a:t>
            </a:r>
            <a:r>
              <a:rPr lang="en-US" dirty="0">
                <a:solidFill>
                  <a:srgbClr val="FF0000"/>
                </a:solidFill>
                <a:cs typeface="Arial" panose="020B0604020202020204" pitchFamily="34" charset="0"/>
              </a:rPr>
              <a:t> </a:t>
            </a:r>
            <a:r>
              <a:rPr lang="en-US" dirty="0">
                <a:cs typeface="Arial" panose="020B0604020202020204" pitchFamily="34" charset="0"/>
              </a:rPr>
              <a:t>– possibly a dangerous instruction</a:t>
            </a:r>
          </a:p>
          <a:p>
            <a:pPr marL="0" indent="0">
              <a:buNone/>
            </a:pPr>
            <a:endParaRPr lang="ru-RU" dirty="0"/>
          </a:p>
        </p:txBody>
      </p:sp>
      <p:sp>
        <p:nvSpPr>
          <p:cNvPr id="5" name="Footer Placeholder 4"/>
          <p:cNvSpPr>
            <a:spLocks noGrp="1"/>
          </p:cNvSpPr>
          <p:nvPr>
            <p:ph type="ftr" sz="quarter" idx="11"/>
          </p:nvPr>
        </p:nvSpPr>
        <p:spPr/>
        <p:txBody>
          <a:bodyPr/>
          <a:lstStyle/>
          <a:p>
            <a:pPr>
              <a:defRPr/>
            </a:pPr>
            <a:r>
              <a:rPr lang="en-US" smtClean="0"/>
              <a:t>© Accellera Systems Initiative</a:t>
            </a:r>
            <a:endParaRPr lang="en-US" dirty="0" smtClean="0"/>
          </a:p>
        </p:txBody>
      </p:sp>
      <p:sp>
        <p:nvSpPr>
          <p:cNvPr id="6" name="Slide Number Placeholder 5"/>
          <p:cNvSpPr>
            <a:spLocks noGrp="1"/>
          </p:cNvSpPr>
          <p:nvPr>
            <p:ph type="sldNum" sz="quarter" idx="12"/>
          </p:nvPr>
        </p:nvSpPr>
        <p:spPr/>
        <p:txBody>
          <a:bodyPr/>
          <a:lstStyle/>
          <a:p>
            <a:pPr>
              <a:defRPr/>
            </a:pPr>
            <a:fld id="{8277852F-9151-4853-BCAD-1A8F018BE5A1}" type="slidenum">
              <a:rPr lang="en-US" smtClean="0"/>
              <a:pPr>
                <a:defRPr/>
              </a:pPr>
              <a:t>23</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27184" y="1658693"/>
            <a:ext cx="6028485" cy="2456107"/>
          </a:xfrm>
          <a:prstGeom prst="rect">
            <a:avLst/>
          </a:prstGeom>
        </p:spPr>
      </p:pic>
      <p:sp>
        <p:nvSpPr>
          <p:cNvPr id="8" name="Rectangle 7"/>
          <p:cNvSpPr/>
          <p:nvPr/>
        </p:nvSpPr>
        <p:spPr>
          <a:xfrm>
            <a:off x="803910" y="4455005"/>
            <a:ext cx="1272540" cy="9296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Safe page</a:t>
            </a:r>
          </a:p>
          <a:p>
            <a:pPr algn="ctr"/>
            <a:endParaRPr lang="ru-RU" dirty="0"/>
          </a:p>
        </p:txBody>
      </p:sp>
      <p:sp>
        <p:nvSpPr>
          <p:cNvPr id="9" name="Rectangle 8"/>
          <p:cNvSpPr/>
          <p:nvPr/>
        </p:nvSpPr>
        <p:spPr>
          <a:xfrm>
            <a:off x="2232660" y="4455005"/>
            <a:ext cx="1272540" cy="9296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Safe page</a:t>
            </a:r>
          </a:p>
          <a:p>
            <a:pPr algn="ctr"/>
            <a:endParaRPr lang="ru-RU" dirty="0"/>
          </a:p>
        </p:txBody>
      </p:sp>
      <p:sp>
        <p:nvSpPr>
          <p:cNvPr id="10" name="Rectangle 9"/>
          <p:cNvSpPr/>
          <p:nvPr/>
        </p:nvSpPr>
        <p:spPr>
          <a:xfrm>
            <a:off x="3661410" y="4455005"/>
            <a:ext cx="1272540" cy="929640"/>
          </a:xfrm>
          <a:prstGeom prst="rect">
            <a:avLst/>
          </a:prstGeom>
          <a:solidFill>
            <a:srgbClr val="FFC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Unsafe page</a:t>
            </a:r>
          </a:p>
          <a:p>
            <a:pPr algn="ctr"/>
            <a:endParaRPr lang="ru-RU" dirty="0"/>
          </a:p>
        </p:txBody>
      </p:sp>
      <p:sp>
        <p:nvSpPr>
          <p:cNvPr id="11" name="Rectangle 10"/>
          <p:cNvSpPr/>
          <p:nvPr/>
        </p:nvSpPr>
        <p:spPr>
          <a:xfrm>
            <a:off x="5090160" y="4455005"/>
            <a:ext cx="1272540" cy="9296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Safe page</a:t>
            </a:r>
          </a:p>
          <a:p>
            <a:pPr algn="ctr"/>
            <a:endParaRPr lang="ru-RU" dirty="0"/>
          </a:p>
        </p:txBody>
      </p:sp>
      <p:sp>
        <p:nvSpPr>
          <p:cNvPr id="12" name="Rectangle 11"/>
          <p:cNvSpPr/>
          <p:nvPr/>
        </p:nvSpPr>
        <p:spPr>
          <a:xfrm>
            <a:off x="6518910" y="4455005"/>
            <a:ext cx="1272540" cy="929640"/>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Not yet scanned</a:t>
            </a:r>
          </a:p>
          <a:p>
            <a:pPr algn="ctr"/>
            <a:endParaRPr lang="ru-RU" dirty="0"/>
          </a:p>
        </p:txBody>
      </p:sp>
      <p:cxnSp>
        <p:nvCxnSpPr>
          <p:cNvPr id="13" name="Straight Arrow Connector 12"/>
          <p:cNvCxnSpPr/>
          <p:nvPr/>
        </p:nvCxnSpPr>
        <p:spPr>
          <a:xfrm flipV="1">
            <a:off x="685800" y="5468465"/>
            <a:ext cx="7467600" cy="15240"/>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6744493" y="5592368"/>
            <a:ext cx="2093913" cy="228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Address space</a:t>
            </a:r>
            <a:endParaRPr lang="ru-RU" dirty="0"/>
          </a:p>
        </p:txBody>
      </p:sp>
      <p:sp>
        <p:nvSpPr>
          <p:cNvPr id="15" name="Rectangle 14"/>
          <p:cNvSpPr/>
          <p:nvPr/>
        </p:nvSpPr>
        <p:spPr>
          <a:xfrm flipH="1">
            <a:off x="3688248" y="5095800"/>
            <a:ext cx="266400" cy="2664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600" dirty="0">
                <a:latin typeface="Consolas" panose="020B0609020204030204" pitchFamily="49" charset="0"/>
              </a:rPr>
              <a:t>f</a:t>
            </a:r>
            <a:r>
              <a:rPr lang="sv-SE" sz="600" dirty="0" smtClean="0">
                <a:latin typeface="Consolas" panose="020B0609020204030204" pitchFamily="49" charset="0"/>
              </a:rPr>
              <a:t>3</a:t>
            </a:r>
            <a:endParaRPr lang="en-US" sz="600" dirty="0">
              <a:latin typeface="Consolas" panose="020B0609020204030204" pitchFamily="49" charset="0"/>
            </a:endParaRPr>
          </a:p>
        </p:txBody>
      </p:sp>
      <p:sp>
        <p:nvSpPr>
          <p:cNvPr id="16" name="Rectangle 15"/>
          <p:cNvSpPr/>
          <p:nvPr/>
        </p:nvSpPr>
        <p:spPr>
          <a:xfrm flipH="1">
            <a:off x="3967009" y="5095799"/>
            <a:ext cx="266400" cy="2664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600" dirty="0" smtClean="0">
                <a:latin typeface="Consolas" panose="020B0609020204030204" pitchFamily="49" charset="0"/>
              </a:rPr>
              <a:t>0f</a:t>
            </a:r>
            <a:endParaRPr lang="en-US" sz="600" dirty="0">
              <a:latin typeface="Consolas" panose="020B0609020204030204" pitchFamily="49" charset="0"/>
            </a:endParaRPr>
          </a:p>
        </p:txBody>
      </p:sp>
      <p:sp>
        <p:nvSpPr>
          <p:cNvPr id="17" name="Rectangle 16"/>
          <p:cNvSpPr/>
          <p:nvPr/>
        </p:nvSpPr>
        <p:spPr>
          <a:xfrm flipH="1">
            <a:off x="4245770" y="5095799"/>
            <a:ext cx="266400" cy="2664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600" dirty="0" smtClean="0">
                <a:latin typeface="Consolas" panose="020B0609020204030204" pitchFamily="49" charset="0"/>
              </a:rPr>
              <a:t>bd</a:t>
            </a:r>
            <a:endParaRPr lang="en-US" sz="600" dirty="0">
              <a:latin typeface="Consolas" panose="020B0609020204030204" pitchFamily="49" charset="0"/>
            </a:endParaRPr>
          </a:p>
        </p:txBody>
      </p:sp>
    </p:spTree>
    <p:extLst>
      <p:ext uri="{BB962C8B-B14F-4D97-AF65-F5344CB8AC3E}">
        <p14:creationId xmlns:p14="http://schemas.microsoft.com/office/powerpoint/2010/main" val="32944578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speed (lower is better)</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24</a:t>
            </a:fld>
            <a:endParaRPr lang="en-US"/>
          </a:p>
        </p:txBody>
      </p:sp>
      <p:sp>
        <p:nvSpPr>
          <p:cNvPr id="6" name="TextBox 5"/>
          <p:cNvSpPr txBox="1"/>
          <p:nvPr/>
        </p:nvSpPr>
        <p:spPr>
          <a:xfrm>
            <a:off x="6451600" y="6544189"/>
            <a:ext cx="5130800" cy="400110"/>
          </a:xfrm>
          <a:prstGeom prst="rect">
            <a:avLst/>
          </a:prstGeom>
          <a:noFill/>
        </p:spPr>
        <p:txBody>
          <a:bodyPr wrap="square" rtlCol="0">
            <a:spAutoFit/>
          </a:bodyPr>
          <a:lstStyle/>
          <a:p>
            <a:r>
              <a:rPr lang="en-US" sz="1000" dirty="0">
                <a:solidFill>
                  <a:schemeClr val="bg1">
                    <a:lumMod val="50000"/>
                  </a:schemeClr>
                </a:solidFill>
              </a:rPr>
              <a:t>*Other names and brands may be claimed as the property of others</a:t>
            </a:r>
            <a:r>
              <a:rPr lang="en-US" sz="1000" dirty="0" smtClean="0">
                <a:solidFill>
                  <a:schemeClr val="bg1">
                    <a:lumMod val="50000"/>
                  </a:schemeClr>
                </a:solidFill>
              </a:rPr>
              <a:t>.</a:t>
            </a:r>
            <a:endParaRPr lang="en-US" sz="1000" dirty="0">
              <a:solidFill>
                <a:schemeClr val="bg1">
                  <a:lumMod val="50000"/>
                </a:schemeClr>
              </a:solidFill>
            </a:endParaRPr>
          </a:p>
          <a:p>
            <a:endParaRPr lang="en-US" sz="1000" dirty="0">
              <a:solidFill>
                <a:schemeClr val="bg1">
                  <a:lumMod val="50000"/>
                </a:schemeClr>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0964" y="1286608"/>
            <a:ext cx="9028472" cy="4838128"/>
          </a:xfrm>
        </p:spPr>
      </p:pic>
    </p:spTree>
    <p:extLst>
      <p:ext uri="{BB962C8B-B14F-4D97-AF65-F5344CB8AC3E}">
        <p14:creationId xmlns:p14="http://schemas.microsoft.com/office/powerpoint/2010/main" val="14235930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we scan for?</a:t>
            </a:r>
            <a:endParaRPr lang="ru-RU" dirty="0"/>
          </a:p>
        </p:txBody>
      </p:sp>
      <p:sp>
        <p:nvSpPr>
          <p:cNvPr id="3" name="Content Placeholder 2"/>
          <p:cNvSpPr>
            <a:spLocks noGrp="1"/>
          </p:cNvSpPr>
          <p:nvPr>
            <p:ph idx="1"/>
          </p:nvPr>
        </p:nvSpPr>
        <p:spPr/>
        <p:txBody>
          <a:bodyPr/>
          <a:lstStyle/>
          <a:p>
            <a:pPr marL="285750" indent="-285750"/>
            <a:r>
              <a:rPr lang="en-US" dirty="0"/>
              <a:t>By default:</a:t>
            </a:r>
          </a:p>
          <a:p>
            <a:pPr marL="511175" lvl="1">
              <a:buFont typeface="Arial" panose="020B0604020202020204" pitchFamily="34" charset="0"/>
              <a:buChar char="•"/>
            </a:pPr>
            <a:r>
              <a:rPr lang="en-US" dirty="0"/>
              <a:t>LZCNT</a:t>
            </a:r>
          </a:p>
          <a:p>
            <a:pPr marL="511175" lvl="1">
              <a:buFont typeface="Arial" panose="020B0604020202020204" pitchFamily="34" charset="0"/>
              <a:buChar char="•"/>
            </a:pPr>
            <a:r>
              <a:rPr lang="en-US" dirty="0" smtClean="0"/>
              <a:t>TZCNT</a:t>
            </a:r>
          </a:p>
          <a:p>
            <a:pPr marL="511175" lvl="1">
              <a:buFont typeface="Arial" panose="020B0604020202020204" pitchFamily="34" charset="0"/>
              <a:buChar char="•"/>
            </a:pPr>
            <a:endParaRPr lang="en-US" dirty="0"/>
          </a:p>
          <a:p>
            <a:pPr marL="285750" indent="-285750"/>
            <a:r>
              <a:rPr lang="en-US" dirty="0"/>
              <a:t>Optionally (for performance reasons):</a:t>
            </a:r>
          </a:p>
          <a:p>
            <a:pPr marL="511175" lvl="1">
              <a:buFont typeface="Arial" panose="020B0604020202020204" pitchFamily="34" charset="0"/>
              <a:buChar char="•"/>
            </a:pPr>
            <a:r>
              <a:rPr lang="en-US" dirty="0"/>
              <a:t>XSAVE instruction family</a:t>
            </a:r>
            <a:endParaRPr lang="ru-RU" dirty="0"/>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25</a:t>
            </a:fld>
            <a:endParaRPr lang="en-US"/>
          </a:p>
        </p:txBody>
      </p:sp>
    </p:spTree>
    <p:extLst>
      <p:ext uri="{BB962C8B-B14F-4D97-AF65-F5344CB8AC3E}">
        <p14:creationId xmlns:p14="http://schemas.microsoft.com/office/powerpoint/2010/main" val="40535616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XSAVE state management instructions</a:t>
            </a:r>
            <a:endParaRPr lang="ru-RU" dirty="0"/>
          </a:p>
        </p:txBody>
      </p:sp>
      <p:sp>
        <p:nvSpPr>
          <p:cNvPr id="3" name="Content Placeholder 2"/>
          <p:cNvSpPr>
            <a:spLocks noGrp="1"/>
          </p:cNvSpPr>
          <p:nvPr>
            <p:ph idx="1"/>
          </p:nvPr>
        </p:nvSpPr>
        <p:spPr/>
        <p:txBody>
          <a:bodyPr>
            <a:normAutofit/>
          </a:bodyPr>
          <a:lstStyle/>
          <a:p>
            <a:pPr marL="285750" indent="-285750"/>
            <a:r>
              <a:rPr lang="en-US" dirty="0" smtClean="0"/>
              <a:t>Save </a:t>
            </a:r>
            <a:r>
              <a:rPr lang="en-US" dirty="0"/>
              <a:t>to/restore from </a:t>
            </a:r>
            <a:r>
              <a:rPr lang="en-US" dirty="0" smtClean="0"/>
              <a:t>memory </a:t>
            </a:r>
            <a:r>
              <a:rPr lang="en-US" dirty="0"/>
              <a:t>processor state components</a:t>
            </a:r>
          </a:p>
          <a:p>
            <a:pPr marL="285750" indent="-285750"/>
            <a:r>
              <a:rPr lang="en-US" dirty="0"/>
              <a:t>A state component usually corresponds to an instruction set</a:t>
            </a:r>
          </a:p>
          <a:p>
            <a:pPr marL="285750" indent="-285750"/>
            <a:r>
              <a:rPr lang="en-US" dirty="0"/>
              <a:t>XSAVE in VMP is not allowed if guest has state unsupported by host</a:t>
            </a:r>
          </a:p>
          <a:p>
            <a:pPr marL="285750" indent="-285750"/>
            <a:r>
              <a:rPr lang="en-US" dirty="0"/>
              <a:t>VMP can intercept XSAVE by disabling it</a:t>
            </a:r>
          </a:p>
          <a:p>
            <a:pPr marL="285750" indent="-285750"/>
            <a:r>
              <a:rPr lang="en-US" dirty="0"/>
              <a:t>This will also disable </a:t>
            </a:r>
            <a:r>
              <a:rPr lang="en-US" b="1" dirty="0"/>
              <a:t>all</a:t>
            </a:r>
            <a:r>
              <a:rPr lang="en-US" dirty="0"/>
              <a:t> XSAVE-enabled </a:t>
            </a:r>
            <a:r>
              <a:rPr lang="en-US" dirty="0" smtClean="0"/>
              <a:t>instructions:</a:t>
            </a:r>
            <a:endParaRPr lang="en-US" dirty="0"/>
          </a:p>
          <a:p>
            <a:pPr marL="685800" lvl="1"/>
            <a:r>
              <a:rPr lang="en-US" dirty="0" smtClean="0"/>
              <a:t>Intel® Advanced Vector Extensions (Intel® AVX)</a:t>
            </a:r>
          </a:p>
          <a:p>
            <a:pPr marL="685800" lvl="1"/>
            <a:r>
              <a:rPr lang="en-US" dirty="0" smtClean="0"/>
              <a:t>Intel® Advanced Vector Extensions 2 (Intel® AVX2)</a:t>
            </a:r>
          </a:p>
          <a:p>
            <a:pPr marL="685800" lvl="1"/>
            <a:r>
              <a:rPr lang="en-US" dirty="0" smtClean="0"/>
              <a:t>Intel® Advanced Vector Extensions 512 (Intel® AVX-512)</a:t>
            </a:r>
          </a:p>
          <a:p>
            <a:pPr marL="685800" lvl="1"/>
            <a:r>
              <a:rPr lang="en-US" dirty="0" smtClean="0"/>
              <a:t>Intel® Memory Protection Extensions (Intel® MPX)</a:t>
            </a:r>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26</a:t>
            </a:fld>
            <a:endParaRPr lang="en-US"/>
          </a:p>
        </p:txBody>
      </p:sp>
    </p:spTree>
    <p:extLst>
      <p:ext uri="{BB962C8B-B14F-4D97-AF65-F5344CB8AC3E}">
        <p14:creationId xmlns:p14="http://schemas.microsoft.com/office/powerpoint/2010/main" val="39470410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 for XSAVE problem	</a:t>
            </a:r>
            <a:endParaRPr lang="ru-RU" dirty="0"/>
          </a:p>
        </p:txBody>
      </p:sp>
      <p:sp>
        <p:nvSpPr>
          <p:cNvPr id="3" name="Content Placeholder 2"/>
          <p:cNvSpPr>
            <a:spLocks noGrp="1"/>
          </p:cNvSpPr>
          <p:nvPr>
            <p:ph idx="1"/>
          </p:nvPr>
        </p:nvSpPr>
        <p:spPr/>
        <p:txBody>
          <a:bodyPr/>
          <a:lstStyle/>
          <a:p>
            <a:pPr marL="285750" indent="-285750"/>
            <a:r>
              <a:rPr lang="en-US" dirty="0"/>
              <a:t>Solution:</a:t>
            </a:r>
          </a:p>
          <a:p>
            <a:pPr marL="511175" lvl="1">
              <a:buFont typeface="Arial" panose="020B0604020202020204" pitchFamily="34" charset="0"/>
              <a:buChar char="•"/>
            </a:pPr>
            <a:r>
              <a:rPr lang="en-US" dirty="0"/>
              <a:t>Do not allow VMP execution of pages with XSAVE instructions</a:t>
            </a:r>
          </a:p>
          <a:p>
            <a:pPr marL="511175" lvl="1">
              <a:buFont typeface="Arial" panose="020B0604020202020204" pitchFamily="34" charset="0"/>
              <a:buChar char="•"/>
            </a:pPr>
            <a:r>
              <a:rPr lang="en-US" dirty="0"/>
              <a:t>All other pages can run with VMP</a:t>
            </a:r>
            <a:endParaRPr lang="ru-RU" dirty="0"/>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27</a:t>
            </a:fld>
            <a:endParaRPr lang="en-US"/>
          </a:p>
        </p:txBody>
      </p:sp>
      <p:sp>
        <p:nvSpPr>
          <p:cNvPr id="6" name="Rectangle 5"/>
          <p:cNvSpPr/>
          <p:nvPr/>
        </p:nvSpPr>
        <p:spPr>
          <a:xfrm>
            <a:off x="1598930" y="3962400"/>
            <a:ext cx="1272540" cy="9296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Safe page</a:t>
            </a:r>
          </a:p>
          <a:p>
            <a:pPr algn="ctr"/>
            <a:endParaRPr lang="ru-RU" dirty="0"/>
          </a:p>
        </p:txBody>
      </p:sp>
      <p:sp>
        <p:nvSpPr>
          <p:cNvPr id="7" name="Rectangle 6"/>
          <p:cNvSpPr/>
          <p:nvPr/>
        </p:nvSpPr>
        <p:spPr>
          <a:xfrm>
            <a:off x="3027680" y="3962400"/>
            <a:ext cx="1272540" cy="9296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Safe page</a:t>
            </a:r>
          </a:p>
          <a:p>
            <a:pPr algn="ctr"/>
            <a:endParaRPr lang="ru-RU" dirty="0"/>
          </a:p>
        </p:txBody>
      </p:sp>
      <p:sp>
        <p:nvSpPr>
          <p:cNvPr id="8" name="Rectangle 7"/>
          <p:cNvSpPr/>
          <p:nvPr/>
        </p:nvSpPr>
        <p:spPr>
          <a:xfrm>
            <a:off x="4456430" y="3962400"/>
            <a:ext cx="1272540" cy="929640"/>
          </a:xfrm>
          <a:prstGeom prst="rect">
            <a:avLst/>
          </a:prstGeom>
          <a:solidFill>
            <a:srgbClr val="FFC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Unsafe page</a:t>
            </a:r>
          </a:p>
          <a:p>
            <a:pPr algn="ctr"/>
            <a:endParaRPr lang="ru-RU" dirty="0"/>
          </a:p>
        </p:txBody>
      </p:sp>
      <p:sp>
        <p:nvSpPr>
          <p:cNvPr id="9" name="Rectangle 8"/>
          <p:cNvSpPr/>
          <p:nvPr/>
        </p:nvSpPr>
        <p:spPr>
          <a:xfrm>
            <a:off x="5885180" y="3962400"/>
            <a:ext cx="1272540" cy="9296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Safe page</a:t>
            </a:r>
          </a:p>
          <a:p>
            <a:pPr algn="ctr"/>
            <a:endParaRPr lang="ru-RU" dirty="0"/>
          </a:p>
        </p:txBody>
      </p:sp>
      <p:sp>
        <p:nvSpPr>
          <p:cNvPr id="10" name="Rectangle 9"/>
          <p:cNvSpPr/>
          <p:nvPr/>
        </p:nvSpPr>
        <p:spPr>
          <a:xfrm>
            <a:off x="7313930" y="3962400"/>
            <a:ext cx="1272540" cy="929640"/>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Not yet scanned</a:t>
            </a:r>
          </a:p>
          <a:p>
            <a:pPr algn="ctr"/>
            <a:endParaRPr lang="ru-RU" dirty="0"/>
          </a:p>
        </p:txBody>
      </p:sp>
      <p:cxnSp>
        <p:nvCxnSpPr>
          <p:cNvPr id="11" name="Straight Arrow Connector 10"/>
          <p:cNvCxnSpPr/>
          <p:nvPr/>
        </p:nvCxnSpPr>
        <p:spPr>
          <a:xfrm flipV="1">
            <a:off x="1480820" y="4975860"/>
            <a:ext cx="7467600" cy="15240"/>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624330" y="4667706"/>
            <a:ext cx="914400" cy="215444"/>
          </a:xfrm>
          <a:prstGeom prst="rect">
            <a:avLst/>
          </a:prstGeom>
          <a:noFill/>
        </p:spPr>
        <p:txBody>
          <a:bodyPr vert="horz" wrap="square" lIns="0" tIns="0" rIns="0" bIns="0" rtlCol="0">
            <a:spAutoFit/>
          </a:bodyPr>
          <a:lstStyle/>
          <a:p>
            <a:r>
              <a:rPr lang="en-US" sz="1400" dirty="0" smtClean="0"/>
              <a:t>AVX</a:t>
            </a:r>
            <a:endParaRPr lang="ru-RU" sz="1400" dirty="0" err="1" smtClean="0"/>
          </a:p>
        </p:txBody>
      </p:sp>
      <p:sp>
        <p:nvSpPr>
          <p:cNvPr id="13" name="TextBox 12"/>
          <p:cNvSpPr txBox="1"/>
          <p:nvPr/>
        </p:nvSpPr>
        <p:spPr>
          <a:xfrm>
            <a:off x="3067685" y="4667706"/>
            <a:ext cx="914400" cy="215444"/>
          </a:xfrm>
          <a:prstGeom prst="rect">
            <a:avLst/>
          </a:prstGeom>
          <a:noFill/>
        </p:spPr>
        <p:txBody>
          <a:bodyPr vert="horz" wrap="square" lIns="0" tIns="0" rIns="0" bIns="0" rtlCol="0">
            <a:spAutoFit/>
          </a:bodyPr>
          <a:lstStyle/>
          <a:p>
            <a:r>
              <a:rPr lang="en-US" sz="1400" dirty="0" smtClean="0"/>
              <a:t>AVX</a:t>
            </a:r>
            <a:endParaRPr lang="ru-RU" sz="1400" dirty="0" err="1" smtClean="0"/>
          </a:p>
        </p:txBody>
      </p:sp>
      <p:sp>
        <p:nvSpPr>
          <p:cNvPr id="14" name="TextBox 13"/>
          <p:cNvSpPr txBox="1"/>
          <p:nvPr/>
        </p:nvSpPr>
        <p:spPr>
          <a:xfrm>
            <a:off x="5931535" y="4667706"/>
            <a:ext cx="914400" cy="215444"/>
          </a:xfrm>
          <a:prstGeom prst="rect">
            <a:avLst/>
          </a:prstGeom>
          <a:noFill/>
        </p:spPr>
        <p:txBody>
          <a:bodyPr vert="horz" wrap="square" lIns="0" tIns="0" rIns="0" bIns="0" rtlCol="0">
            <a:spAutoFit/>
          </a:bodyPr>
          <a:lstStyle/>
          <a:p>
            <a:r>
              <a:rPr lang="en-US" sz="1400" dirty="0" smtClean="0"/>
              <a:t>AVX</a:t>
            </a:r>
            <a:endParaRPr lang="ru-RU" sz="1400" dirty="0" err="1" smtClean="0"/>
          </a:p>
        </p:txBody>
      </p:sp>
      <p:sp>
        <p:nvSpPr>
          <p:cNvPr id="15" name="TextBox 14"/>
          <p:cNvSpPr txBox="1"/>
          <p:nvPr/>
        </p:nvSpPr>
        <p:spPr>
          <a:xfrm>
            <a:off x="4496753" y="4667706"/>
            <a:ext cx="914400" cy="215444"/>
          </a:xfrm>
          <a:prstGeom prst="rect">
            <a:avLst/>
          </a:prstGeom>
          <a:noFill/>
        </p:spPr>
        <p:txBody>
          <a:bodyPr vert="horz" wrap="square" lIns="0" tIns="0" rIns="0" bIns="0" rtlCol="0">
            <a:spAutoFit/>
          </a:bodyPr>
          <a:lstStyle/>
          <a:p>
            <a:r>
              <a:rPr lang="en-US" sz="1400" dirty="0" smtClean="0"/>
              <a:t>XSAVE</a:t>
            </a:r>
            <a:endParaRPr lang="ru-RU" sz="1400" dirty="0" err="1" smtClean="0"/>
          </a:p>
        </p:txBody>
      </p:sp>
      <p:sp>
        <p:nvSpPr>
          <p:cNvPr id="16" name="Rectangle 15"/>
          <p:cNvSpPr/>
          <p:nvPr/>
        </p:nvSpPr>
        <p:spPr>
          <a:xfrm>
            <a:off x="7626350" y="5062220"/>
            <a:ext cx="2093913" cy="228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Address space</a:t>
            </a:r>
            <a:endParaRPr lang="ru-RU" dirty="0"/>
          </a:p>
        </p:txBody>
      </p:sp>
      <p:sp>
        <p:nvSpPr>
          <p:cNvPr id="17" name="TextBox 16"/>
          <p:cNvSpPr txBox="1"/>
          <p:nvPr/>
        </p:nvSpPr>
        <p:spPr>
          <a:xfrm>
            <a:off x="7096442" y="6427113"/>
            <a:ext cx="2980055" cy="430887"/>
          </a:xfrm>
          <a:prstGeom prst="rect">
            <a:avLst/>
          </a:prstGeom>
          <a:noFill/>
        </p:spPr>
        <p:txBody>
          <a:bodyPr wrap="square" rtlCol="0">
            <a:spAutoFit/>
          </a:bodyPr>
          <a:lstStyle/>
          <a:p>
            <a:pPr algn="ctr"/>
            <a:r>
              <a:rPr lang="en-US" sz="1100" dirty="0" smtClean="0"/>
              <a:t>AVX = Intel</a:t>
            </a:r>
            <a:r>
              <a:rPr lang="en-US" sz="1100" dirty="0"/>
              <a:t>® </a:t>
            </a:r>
            <a:r>
              <a:rPr lang="en-US" sz="1100" dirty="0" smtClean="0"/>
              <a:t>Advanced Vector Extensions</a:t>
            </a:r>
            <a:endParaRPr lang="en-US" sz="1100" dirty="0"/>
          </a:p>
          <a:p>
            <a:pPr algn="ctr"/>
            <a:endParaRPr lang="ru-RU" sz="1100" dirty="0"/>
          </a:p>
        </p:txBody>
      </p:sp>
    </p:spTree>
    <p:extLst>
      <p:ext uri="{BB962C8B-B14F-4D97-AF65-F5344CB8AC3E}">
        <p14:creationId xmlns:p14="http://schemas.microsoft.com/office/powerpoint/2010/main" val="573369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XSAVE scanning speedup (higher is better)</a:t>
            </a:r>
            <a:endParaRPr lang="ru-RU"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19600" y="1600200"/>
            <a:ext cx="7400498" cy="4114800"/>
          </a:xfrm>
        </p:spPr>
      </p:pic>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28</a:t>
            </a:fld>
            <a:endParaRPr lang="en-US"/>
          </a:p>
        </p:txBody>
      </p:sp>
      <p:sp>
        <p:nvSpPr>
          <p:cNvPr id="7" name="TextBox 6"/>
          <p:cNvSpPr txBox="1"/>
          <p:nvPr/>
        </p:nvSpPr>
        <p:spPr>
          <a:xfrm>
            <a:off x="381000" y="1828800"/>
            <a:ext cx="4343400"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Target HW and OS support AVX-512</a:t>
            </a:r>
          </a:p>
          <a:p>
            <a:pPr marL="285750" indent="-285750">
              <a:buFont typeface="Arial" panose="020B0604020202020204" pitchFamily="34" charset="0"/>
              <a:buChar char="•"/>
            </a:pPr>
            <a:r>
              <a:rPr lang="en-US" dirty="0" smtClean="0"/>
              <a:t>Host missing AVX-512</a:t>
            </a:r>
          </a:p>
          <a:p>
            <a:pPr marL="285750" indent="-285750">
              <a:buFont typeface="Arial" panose="020B0604020202020204" pitchFamily="34" charset="0"/>
              <a:buChar char="•"/>
            </a:pPr>
            <a:r>
              <a:rPr lang="en-US" dirty="0" smtClean="0"/>
              <a:t>Workloads use AVX and AVX2</a:t>
            </a:r>
          </a:p>
          <a:p>
            <a:endParaRPr lang="en-US" dirty="0" smtClean="0"/>
          </a:p>
          <a:p>
            <a:endParaRPr lang="en-US" dirty="0"/>
          </a:p>
          <a:p>
            <a:endParaRPr lang="en-US" dirty="0" smtClean="0"/>
          </a:p>
          <a:p>
            <a:endParaRPr lang="en-US" dirty="0"/>
          </a:p>
          <a:p>
            <a:endParaRPr lang="en-US" dirty="0" smtClean="0"/>
          </a:p>
          <a:p>
            <a:endParaRPr lang="en-US" dirty="0"/>
          </a:p>
          <a:p>
            <a:r>
              <a:rPr lang="en-US" dirty="0" smtClean="0"/>
              <a:t>VMP alternatives:</a:t>
            </a:r>
          </a:p>
          <a:p>
            <a:pPr marL="342900" indent="-342900">
              <a:buFont typeface="+mj-lt"/>
              <a:buAutoNum type="arabicPeriod"/>
            </a:pPr>
            <a:r>
              <a:rPr lang="en-US" dirty="0" smtClean="0"/>
              <a:t>Disable XSAVE and AVX</a:t>
            </a:r>
          </a:p>
          <a:p>
            <a:pPr marL="342900" indent="-342900">
              <a:buFont typeface="+mj-lt"/>
              <a:buAutoNum type="arabicPeriod"/>
            </a:pPr>
            <a:r>
              <a:rPr lang="en-US" dirty="0" smtClean="0"/>
              <a:t>Scan for XSAVE and run AVX directly</a:t>
            </a:r>
          </a:p>
        </p:txBody>
      </p:sp>
      <p:sp>
        <p:nvSpPr>
          <p:cNvPr id="8" name="TextBox 7"/>
          <p:cNvSpPr txBox="1"/>
          <p:nvPr/>
        </p:nvSpPr>
        <p:spPr>
          <a:xfrm>
            <a:off x="6858000" y="6106144"/>
            <a:ext cx="3505200" cy="769441"/>
          </a:xfrm>
          <a:prstGeom prst="rect">
            <a:avLst/>
          </a:prstGeom>
          <a:noFill/>
        </p:spPr>
        <p:txBody>
          <a:bodyPr wrap="square" rtlCol="0">
            <a:spAutoFit/>
          </a:bodyPr>
          <a:lstStyle/>
          <a:p>
            <a:pPr algn="ctr"/>
            <a:r>
              <a:rPr lang="en-US" sz="1100" dirty="0" smtClean="0"/>
              <a:t>AVX = Intel</a:t>
            </a:r>
            <a:r>
              <a:rPr lang="en-US" sz="1100" dirty="0"/>
              <a:t>® </a:t>
            </a:r>
            <a:r>
              <a:rPr lang="en-US" sz="1100" dirty="0" smtClean="0"/>
              <a:t>Advanced Vector Extensions</a:t>
            </a:r>
            <a:endParaRPr lang="en-US" sz="1100" dirty="0"/>
          </a:p>
          <a:p>
            <a:pPr algn="ctr"/>
            <a:r>
              <a:rPr lang="en-US" sz="1100" dirty="0"/>
              <a:t>AVX </a:t>
            </a:r>
            <a:r>
              <a:rPr lang="en-US" sz="1100" dirty="0" smtClean="0"/>
              <a:t>2= </a:t>
            </a:r>
            <a:r>
              <a:rPr lang="en-US" sz="1100" dirty="0"/>
              <a:t>Intel® Advanced Vector </a:t>
            </a:r>
            <a:r>
              <a:rPr lang="en-US" sz="1100" dirty="0" smtClean="0"/>
              <a:t>Extensions 2</a:t>
            </a:r>
            <a:endParaRPr lang="en-US" sz="1100" dirty="0"/>
          </a:p>
          <a:p>
            <a:pPr algn="ctr"/>
            <a:r>
              <a:rPr lang="en-US" sz="1100" dirty="0"/>
              <a:t>AVX </a:t>
            </a:r>
            <a:r>
              <a:rPr lang="en-US" sz="1100" dirty="0" smtClean="0"/>
              <a:t>-512= </a:t>
            </a:r>
            <a:r>
              <a:rPr lang="en-US" sz="1100" dirty="0"/>
              <a:t>Intel® Advanced Vector </a:t>
            </a:r>
            <a:r>
              <a:rPr lang="en-US" sz="1100" dirty="0" smtClean="0"/>
              <a:t>Extensions 512</a:t>
            </a:r>
            <a:endParaRPr lang="en-US" sz="1100" dirty="0"/>
          </a:p>
          <a:p>
            <a:pPr algn="ctr"/>
            <a:endParaRPr lang="ru-RU" sz="1100" dirty="0"/>
          </a:p>
        </p:txBody>
      </p:sp>
      <p:sp>
        <p:nvSpPr>
          <p:cNvPr id="9" name="TextBox 8"/>
          <p:cNvSpPr txBox="1"/>
          <p:nvPr/>
        </p:nvSpPr>
        <p:spPr>
          <a:xfrm>
            <a:off x="5105400" y="4572000"/>
            <a:ext cx="4114800" cy="369332"/>
          </a:xfrm>
          <a:prstGeom prst="rect">
            <a:avLst/>
          </a:prstGeom>
          <a:noFill/>
        </p:spPr>
        <p:txBody>
          <a:bodyPr wrap="square" rtlCol="0">
            <a:spAutoFit/>
          </a:bodyPr>
          <a:lstStyle/>
          <a:p>
            <a:r>
              <a:rPr lang="en-US" dirty="0" smtClean="0"/>
              <a:t>Slowdown because of excluded pages</a:t>
            </a:r>
            <a:endParaRPr lang="ru-RU" dirty="0"/>
          </a:p>
        </p:txBody>
      </p:sp>
    </p:spTree>
    <p:extLst>
      <p:ext uri="{BB962C8B-B14F-4D97-AF65-F5344CB8AC3E}">
        <p14:creationId xmlns:p14="http://schemas.microsoft.com/office/powerpoint/2010/main" val="32902039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ru-RU" dirty="0"/>
          </a:p>
        </p:txBody>
      </p:sp>
      <p:sp>
        <p:nvSpPr>
          <p:cNvPr id="3" name="Content Placeholder 2"/>
          <p:cNvSpPr>
            <a:spLocks noGrp="1"/>
          </p:cNvSpPr>
          <p:nvPr>
            <p:ph idx="1"/>
          </p:nvPr>
        </p:nvSpPr>
        <p:spPr/>
        <p:txBody>
          <a:bodyPr>
            <a:normAutofit lnSpcReduction="10000"/>
          </a:bodyPr>
          <a:lstStyle/>
          <a:p>
            <a:r>
              <a:rPr lang="en-US" dirty="0" smtClean="0"/>
              <a:t>Existing direct execution can’t be trusted to simulate future HW</a:t>
            </a:r>
          </a:p>
          <a:p>
            <a:pPr lvl="1"/>
            <a:r>
              <a:rPr lang="en-US" dirty="0" smtClean="0"/>
              <a:t>Alternative is to use JIT and interpreter</a:t>
            </a:r>
          </a:p>
          <a:p>
            <a:pPr marL="0" indent="0">
              <a:buNone/>
            </a:pPr>
            <a:endParaRPr lang="en-US" dirty="0" smtClean="0"/>
          </a:p>
          <a:p>
            <a:r>
              <a:rPr lang="en-US" dirty="0" smtClean="0"/>
              <a:t>Combination of direct execution and described SW technique is required to achieve fast and correct simulation</a:t>
            </a:r>
          </a:p>
          <a:p>
            <a:pPr marL="0" indent="0">
              <a:buNone/>
            </a:pPr>
            <a:endParaRPr lang="en-US" dirty="0" smtClean="0"/>
          </a:p>
          <a:p>
            <a:r>
              <a:rPr lang="en-US" dirty="0"/>
              <a:t>Adapted VMP </a:t>
            </a:r>
            <a:r>
              <a:rPr lang="en-US" dirty="0" smtClean="0"/>
              <a:t>roughly 3 </a:t>
            </a:r>
            <a:r>
              <a:rPr lang="en-US" dirty="0"/>
              <a:t>times faster than JIT</a:t>
            </a:r>
          </a:p>
          <a:p>
            <a:r>
              <a:rPr lang="en-US" dirty="0" smtClean="0"/>
              <a:t>Adapted VMP compared to original (but unsafe) VMP</a:t>
            </a:r>
          </a:p>
          <a:p>
            <a:pPr lvl="1"/>
            <a:r>
              <a:rPr lang="en-US" dirty="0" smtClean="0"/>
              <a:t>18% slower for OS boot workloads</a:t>
            </a:r>
          </a:p>
          <a:p>
            <a:pPr lvl="1"/>
            <a:r>
              <a:rPr lang="en-US" dirty="0" smtClean="0"/>
              <a:t>27% faster for SPEC CPU2006 benchmarks</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29</a:t>
            </a:fld>
            <a:endParaRPr lang="en-US"/>
          </a:p>
        </p:txBody>
      </p:sp>
    </p:spTree>
    <p:extLst>
      <p:ext uri="{BB962C8B-B14F-4D97-AF65-F5344CB8AC3E}">
        <p14:creationId xmlns:p14="http://schemas.microsoft.com/office/powerpoint/2010/main" val="3498113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Instruction Execution in </a:t>
            </a:r>
            <a:r>
              <a:rPr lang="sv-SE" dirty="0" smtClean="0"/>
              <a:t>Wind River Simics*</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3</a:t>
            </a:fld>
            <a:endParaRPr lang="en-US"/>
          </a:p>
        </p:txBody>
      </p:sp>
      <p:grpSp>
        <p:nvGrpSpPr>
          <p:cNvPr id="6" name="Group 5"/>
          <p:cNvGrpSpPr/>
          <p:nvPr/>
        </p:nvGrpSpPr>
        <p:grpSpPr>
          <a:xfrm>
            <a:off x="2134107" y="1676400"/>
            <a:ext cx="7923785" cy="3834828"/>
            <a:chOff x="607484" y="1447800"/>
            <a:chExt cx="10990006" cy="4571428"/>
          </a:xfrm>
        </p:grpSpPr>
        <p:sp>
          <p:nvSpPr>
            <p:cNvPr id="7" name="Rectangle 6"/>
            <p:cNvSpPr/>
            <p:nvPr/>
          </p:nvSpPr>
          <p:spPr bwMode="auto">
            <a:xfrm>
              <a:off x="4577429" y="1828799"/>
              <a:ext cx="3050116" cy="3427903"/>
            </a:xfrm>
            <a:prstGeom prst="rect">
              <a:avLst/>
            </a:prstGeom>
            <a:solidFill>
              <a:srgbClr val="EAEAEA"/>
            </a:solidFill>
            <a:ln w="9525">
              <a:solidFill>
                <a:schemeClr val="tx1"/>
              </a:solidFill>
              <a:miter lim="800000"/>
              <a:headEnd/>
              <a:tailEnd/>
            </a:ln>
            <a:extLst/>
          </p:spPr>
          <p:txBody>
            <a:bodyPr wrap="none" anchor="b" anchorCtr="1"/>
            <a:lstStyle/>
            <a:p>
              <a:pPr algn="ctr"/>
              <a:r>
                <a:rPr lang="en-US" sz="1800" dirty="0" smtClean="0">
                  <a:solidFill>
                    <a:srgbClr val="000000"/>
                  </a:solidFill>
                  <a:latin typeface="+mj-lt"/>
                </a:rPr>
                <a:t>Simics</a:t>
              </a:r>
              <a:endParaRPr lang="en-US" sz="1800" dirty="0">
                <a:solidFill>
                  <a:srgbClr val="000000"/>
                </a:solidFill>
                <a:latin typeface="+mj-lt"/>
              </a:endParaRPr>
            </a:p>
          </p:txBody>
        </p:sp>
        <p:sp>
          <p:nvSpPr>
            <p:cNvPr id="8" name="Rectangle 7"/>
            <p:cNvSpPr/>
            <p:nvPr/>
          </p:nvSpPr>
          <p:spPr bwMode="auto">
            <a:xfrm>
              <a:off x="4577429" y="5410200"/>
              <a:ext cx="3050116" cy="609028"/>
            </a:xfrm>
            <a:prstGeom prst="rect">
              <a:avLst/>
            </a:prstGeom>
            <a:solidFill>
              <a:schemeClr val="tx1"/>
            </a:solidFill>
            <a:ln w="9525">
              <a:solidFill>
                <a:schemeClr val="tx1"/>
              </a:solidFill>
              <a:miter lim="800000"/>
              <a:headEnd/>
              <a:tailEnd/>
            </a:ln>
            <a:extLst/>
          </p:spPr>
          <p:txBody>
            <a:bodyPr wrap="none" anchor="ctr"/>
            <a:lstStyle/>
            <a:p>
              <a:pPr algn="ctr"/>
              <a:r>
                <a:rPr lang="en-US" sz="1800" dirty="0" smtClean="0">
                  <a:solidFill>
                    <a:srgbClr val="FFFFFF"/>
                  </a:solidFill>
                  <a:latin typeface="+mj-lt"/>
                </a:rPr>
                <a:t>HOST </a:t>
              </a:r>
              <a:endParaRPr lang="en-US" sz="1800" dirty="0">
                <a:solidFill>
                  <a:srgbClr val="FFFFFF"/>
                </a:solidFill>
                <a:latin typeface="+mj-lt"/>
              </a:endParaRPr>
            </a:p>
          </p:txBody>
        </p:sp>
        <p:sp>
          <p:nvSpPr>
            <p:cNvPr id="9" name="Rectangle 8"/>
            <p:cNvSpPr/>
            <p:nvPr/>
          </p:nvSpPr>
          <p:spPr bwMode="auto">
            <a:xfrm>
              <a:off x="8547374" y="1828799"/>
              <a:ext cx="3050116" cy="3427903"/>
            </a:xfrm>
            <a:prstGeom prst="rect">
              <a:avLst/>
            </a:prstGeom>
            <a:solidFill>
              <a:srgbClr val="EAEAEA"/>
            </a:solidFill>
            <a:ln w="9525">
              <a:solidFill>
                <a:schemeClr val="tx1"/>
              </a:solidFill>
              <a:miter lim="800000"/>
              <a:headEnd/>
              <a:tailEnd/>
            </a:ln>
            <a:extLst/>
          </p:spPr>
          <p:txBody>
            <a:bodyPr wrap="none" anchor="b" anchorCtr="1"/>
            <a:lstStyle/>
            <a:p>
              <a:pPr algn="ctr"/>
              <a:r>
                <a:rPr lang="en-US" sz="1800" dirty="0" smtClean="0">
                  <a:solidFill>
                    <a:srgbClr val="000000"/>
                  </a:solidFill>
                  <a:latin typeface="+mj-lt"/>
                </a:rPr>
                <a:t>Simics</a:t>
              </a:r>
              <a:endParaRPr lang="en-US" sz="1800" dirty="0">
                <a:solidFill>
                  <a:srgbClr val="000000"/>
                </a:solidFill>
                <a:latin typeface="+mj-lt"/>
              </a:endParaRPr>
            </a:p>
          </p:txBody>
        </p:sp>
        <p:sp>
          <p:nvSpPr>
            <p:cNvPr id="10" name="Rectangle 9"/>
            <p:cNvSpPr/>
            <p:nvPr/>
          </p:nvSpPr>
          <p:spPr bwMode="auto">
            <a:xfrm>
              <a:off x="8547374" y="5410200"/>
              <a:ext cx="3050116" cy="609028"/>
            </a:xfrm>
            <a:prstGeom prst="rect">
              <a:avLst/>
            </a:prstGeom>
            <a:solidFill>
              <a:schemeClr val="tx1"/>
            </a:solidFill>
            <a:ln w="9525">
              <a:solidFill>
                <a:schemeClr val="tx1"/>
              </a:solidFill>
              <a:miter lim="800000"/>
              <a:headEnd/>
              <a:tailEnd/>
            </a:ln>
            <a:extLst/>
          </p:spPr>
          <p:txBody>
            <a:bodyPr wrap="none" anchor="ctr"/>
            <a:lstStyle/>
            <a:p>
              <a:pPr algn="ctr"/>
              <a:r>
                <a:rPr lang="en-US" sz="1800" dirty="0" smtClean="0">
                  <a:solidFill>
                    <a:srgbClr val="FFFFFF"/>
                  </a:solidFill>
                  <a:latin typeface="+mj-lt"/>
                </a:rPr>
                <a:t>HOST </a:t>
              </a:r>
              <a:endParaRPr lang="en-US" sz="1800" dirty="0">
                <a:solidFill>
                  <a:srgbClr val="FFFFFF"/>
                </a:solidFill>
                <a:latin typeface="+mj-lt"/>
              </a:endParaRPr>
            </a:p>
          </p:txBody>
        </p:sp>
        <p:sp>
          <p:nvSpPr>
            <p:cNvPr id="11" name="Rectangle 10"/>
            <p:cNvSpPr/>
            <p:nvPr/>
          </p:nvSpPr>
          <p:spPr bwMode="auto">
            <a:xfrm>
              <a:off x="607484" y="1828799"/>
              <a:ext cx="3050116" cy="3427903"/>
            </a:xfrm>
            <a:prstGeom prst="rect">
              <a:avLst/>
            </a:prstGeom>
            <a:solidFill>
              <a:srgbClr val="EAEAEA"/>
            </a:solidFill>
            <a:ln w="9525">
              <a:solidFill>
                <a:schemeClr val="tx1"/>
              </a:solidFill>
              <a:miter lim="800000"/>
              <a:headEnd/>
              <a:tailEnd/>
            </a:ln>
            <a:extLst/>
          </p:spPr>
          <p:txBody>
            <a:bodyPr wrap="none" anchor="b" anchorCtr="1"/>
            <a:lstStyle/>
            <a:p>
              <a:pPr algn="ctr"/>
              <a:r>
                <a:rPr lang="en-US" sz="1800" dirty="0" smtClean="0">
                  <a:solidFill>
                    <a:srgbClr val="000000"/>
                  </a:solidFill>
                  <a:latin typeface="+mj-lt"/>
                </a:rPr>
                <a:t>Simics</a:t>
              </a:r>
              <a:endParaRPr lang="en-US" sz="1800" dirty="0">
                <a:solidFill>
                  <a:srgbClr val="000000"/>
                </a:solidFill>
                <a:latin typeface="+mj-lt"/>
              </a:endParaRPr>
            </a:p>
          </p:txBody>
        </p:sp>
        <p:sp>
          <p:nvSpPr>
            <p:cNvPr id="12" name="Rectangle 14"/>
            <p:cNvSpPr>
              <a:spLocks noChangeArrowheads="1"/>
            </p:cNvSpPr>
            <p:nvPr/>
          </p:nvSpPr>
          <p:spPr bwMode="auto">
            <a:xfrm>
              <a:off x="842929" y="2057400"/>
              <a:ext cx="2569964" cy="2286000"/>
            </a:xfrm>
            <a:prstGeom prst="rect">
              <a:avLst/>
            </a:prstGeom>
            <a:solidFill>
              <a:schemeClr val="accent3">
                <a:lumMod val="75000"/>
              </a:schemeClr>
            </a:solidFill>
            <a:ln>
              <a:solidFill>
                <a:schemeClr val="tx1"/>
              </a:solidFill>
              <a:headEnd/>
              <a:tailEnd/>
            </a:ln>
            <a:effectLst/>
          </p:spPr>
          <p:style>
            <a:lnRef idx="1">
              <a:schemeClr val="accent2"/>
            </a:lnRef>
            <a:fillRef idx="3">
              <a:schemeClr val="accent2"/>
            </a:fillRef>
            <a:effectRef idx="2">
              <a:schemeClr val="accent2"/>
            </a:effectRef>
            <a:fontRef idx="minor">
              <a:schemeClr val="lt1"/>
            </a:fontRef>
          </p:style>
          <p:txBody>
            <a:bodyPr wrap="none" anchor="b" anchorCtr="1"/>
            <a:lstStyle/>
            <a:p>
              <a:pPr eaLnBrk="0" hangingPunct="0"/>
              <a:r>
                <a:rPr lang="sv-SE" sz="1400" dirty="0" smtClean="0">
                  <a:solidFill>
                    <a:schemeClr val="bg1"/>
                  </a:solidFill>
                  <a:latin typeface="+mj-lt"/>
                </a:rPr>
                <a:t>Target</a:t>
              </a:r>
              <a:endParaRPr lang="en-US" sz="1400" dirty="0">
                <a:solidFill>
                  <a:schemeClr val="bg1"/>
                </a:solidFill>
                <a:latin typeface="+mj-lt"/>
              </a:endParaRPr>
            </a:p>
          </p:txBody>
        </p:sp>
        <p:sp>
          <p:nvSpPr>
            <p:cNvPr id="13" name="Rectangle 12"/>
            <p:cNvSpPr/>
            <p:nvPr/>
          </p:nvSpPr>
          <p:spPr bwMode="auto">
            <a:xfrm>
              <a:off x="607484" y="5410200"/>
              <a:ext cx="3050116" cy="609028"/>
            </a:xfrm>
            <a:prstGeom prst="rect">
              <a:avLst/>
            </a:prstGeom>
            <a:solidFill>
              <a:schemeClr val="tx1"/>
            </a:solidFill>
            <a:ln w="9525">
              <a:solidFill>
                <a:schemeClr val="tx1"/>
              </a:solidFill>
              <a:miter lim="800000"/>
              <a:headEnd/>
              <a:tailEnd/>
            </a:ln>
            <a:extLst/>
          </p:spPr>
          <p:txBody>
            <a:bodyPr wrap="none" anchor="ctr"/>
            <a:lstStyle/>
            <a:p>
              <a:pPr algn="ctr"/>
              <a:r>
                <a:rPr lang="en-US" sz="1800" dirty="0" smtClean="0">
                  <a:solidFill>
                    <a:srgbClr val="FFFFFF"/>
                  </a:solidFill>
                  <a:latin typeface="+mj-lt"/>
                </a:rPr>
                <a:t>HOST </a:t>
              </a:r>
              <a:endParaRPr lang="en-US" sz="1800" dirty="0">
                <a:solidFill>
                  <a:srgbClr val="FFFFFF"/>
                </a:solidFill>
                <a:latin typeface="+mj-lt"/>
              </a:endParaRP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5041" y="2176649"/>
              <a:ext cx="967189" cy="755355"/>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4614" y="2363274"/>
              <a:ext cx="341683" cy="939629"/>
            </a:xfrm>
            <a:prstGeom prst="rect">
              <a:avLst/>
            </a:prstGeom>
          </p:spPr>
        </p:pic>
        <p:sp>
          <p:nvSpPr>
            <p:cNvPr id="16" name="TextBox 15"/>
            <p:cNvSpPr txBox="1"/>
            <p:nvPr/>
          </p:nvSpPr>
          <p:spPr>
            <a:xfrm>
              <a:off x="607484" y="1447800"/>
              <a:ext cx="3050116" cy="293516"/>
            </a:xfrm>
            <a:prstGeom prst="rect">
              <a:avLst/>
            </a:prstGeom>
            <a:noFill/>
          </p:spPr>
          <p:txBody>
            <a:bodyPr vert="horz" wrap="square" lIns="0" tIns="0" rIns="0" bIns="0" rtlCol="0">
              <a:spAutoFit/>
            </a:bodyPr>
            <a:lstStyle/>
            <a:p>
              <a:pPr algn="ctr"/>
              <a:r>
                <a:rPr lang="sv-SE" sz="1600" b="1" dirty="0" smtClean="0">
                  <a:solidFill>
                    <a:srgbClr val="003C71"/>
                  </a:solidFill>
                  <a:latin typeface="+mn-lt"/>
                </a:rPr>
                <a:t>Interpreter</a:t>
              </a:r>
              <a:endParaRPr lang="en-US" sz="1800" b="1" dirty="0" err="1" smtClean="0">
                <a:solidFill>
                  <a:srgbClr val="003C71"/>
                </a:solidFill>
                <a:latin typeface="+mn-lt"/>
              </a:endParaRPr>
            </a:p>
          </p:txBody>
        </p:sp>
        <p:sp>
          <p:nvSpPr>
            <p:cNvPr id="17" name="TextBox 16"/>
            <p:cNvSpPr txBox="1"/>
            <p:nvPr/>
          </p:nvSpPr>
          <p:spPr>
            <a:xfrm>
              <a:off x="4040096" y="1455969"/>
              <a:ext cx="4161397" cy="293516"/>
            </a:xfrm>
            <a:prstGeom prst="rect">
              <a:avLst/>
            </a:prstGeom>
            <a:noFill/>
          </p:spPr>
          <p:txBody>
            <a:bodyPr vert="horz" wrap="square" lIns="0" tIns="0" rIns="0" bIns="0" rtlCol="0">
              <a:spAutoFit/>
            </a:bodyPr>
            <a:lstStyle/>
            <a:p>
              <a:pPr algn="ctr"/>
              <a:r>
                <a:rPr lang="sv-SE" sz="1600" b="1" dirty="0" smtClean="0">
                  <a:solidFill>
                    <a:srgbClr val="003C71"/>
                  </a:solidFill>
                  <a:latin typeface="+mn-lt"/>
                </a:rPr>
                <a:t>Just-in-Time (JIT) compiler</a:t>
              </a:r>
              <a:endParaRPr lang="en-US" sz="1600" b="1" dirty="0" err="1" smtClean="0">
                <a:solidFill>
                  <a:srgbClr val="003C71"/>
                </a:solidFill>
                <a:latin typeface="+mn-lt"/>
              </a:endParaRPr>
            </a:p>
          </p:txBody>
        </p:sp>
        <p:sp>
          <p:nvSpPr>
            <p:cNvPr id="18" name="TextBox 17"/>
            <p:cNvSpPr txBox="1"/>
            <p:nvPr/>
          </p:nvSpPr>
          <p:spPr>
            <a:xfrm>
              <a:off x="8530167" y="1447800"/>
              <a:ext cx="3050116" cy="293516"/>
            </a:xfrm>
            <a:prstGeom prst="rect">
              <a:avLst/>
            </a:prstGeom>
            <a:noFill/>
          </p:spPr>
          <p:txBody>
            <a:bodyPr vert="horz" wrap="square" lIns="0" tIns="0" rIns="0" bIns="0" rtlCol="0">
              <a:spAutoFit/>
            </a:bodyPr>
            <a:lstStyle/>
            <a:p>
              <a:pPr algn="ctr"/>
              <a:r>
                <a:rPr lang="sv-SE" sz="1600" b="1" dirty="0" smtClean="0">
                  <a:solidFill>
                    <a:srgbClr val="003C71"/>
                  </a:solidFill>
                  <a:latin typeface="+mn-lt"/>
                </a:rPr>
                <a:t>VMP</a:t>
              </a:r>
              <a:endParaRPr lang="en-US" sz="1800" b="1" dirty="0" err="1" smtClean="0">
                <a:solidFill>
                  <a:srgbClr val="003C71"/>
                </a:solidFill>
                <a:latin typeface="+mn-lt"/>
              </a:endParaRPr>
            </a:p>
          </p:txBody>
        </p:sp>
        <p:sp>
          <p:nvSpPr>
            <p:cNvPr id="19" name="Rectangle 18"/>
            <p:cNvSpPr/>
            <p:nvPr/>
          </p:nvSpPr>
          <p:spPr bwMode="auto">
            <a:xfrm>
              <a:off x="874648" y="3499980"/>
              <a:ext cx="1051470" cy="558003"/>
            </a:xfrm>
            <a:prstGeom prst="rect">
              <a:avLst/>
            </a:prstGeom>
            <a:solidFill>
              <a:schemeClr val="accent2">
                <a:lumMod val="60000"/>
                <a:lumOff val="40000"/>
              </a:schemeClr>
            </a:solidFill>
            <a:ln>
              <a:solidFill>
                <a:schemeClr val="tx1">
                  <a:lumMod val="85000"/>
                  <a:lumOff val="15000"/>
                </a:schemeClr>
              </a:solidFill>
              <a:headEnd/>
              <a:tailEnd/>
            </a:ln>
            <a:effectLst/>
            <a:extLst/>
          </p:spPr>
          <p:style>
            <a:lnRef idx="1">
              <a:schemeClr val="accent2"/>
            </a:lnRef>
            <a:fillRef idx="3">
              <a:schemeClr val="accent2"/>
            </a:fillRef>
            <a:effectRef idx="2">
              <a:schemeClr val="accent2"/>
            </a:effectRef>
            <a:fontRef idx="minor">
              <a:schemeClr val="lt1"/>
            </a:fontRef>
          </p:style>
          <p:txBody>
            <a:bodyPr wrap="square" anchor="b"/>
            <a:lstStyle/>
            <a:p>
              <a:pPr algn="ctr" defTabSz="449263"/>
              <a:r>
                <a:rPr lang="en-US" sz="900" dirty="0" smtClean="0">
                  <a:solidFill>
                    <a:schemeClr val="tx1"/>
                  </a:solidFill>
                </a:rPr>
                <a:t>Interpreter</a:t>
              </a:r>
            </a:p>
          </p:txBody>
        </p:sp>
        <p:grpSp>
          <p:nvGrpSpPr>
            <p:cNvPr id="20" name="Group 19"/>
            <p:cNvGrpSpPr/>
            <p:nvPr/>
          </p:nvGrpSpPr>
          <p:grpSpPr>
            <a:xfrm>
              <a:off x="1020410" y="2281385"/>
              <a:ext cx="754875" cy="1020841"/>
              <a:chOff x="-602290" y="1417558"/>
              <a:chExt cx="572676" cy="1020841"/>
            </a:xfrm>
          </p:grpSpPr>
          <p:sp>
            <p:nvSpPr>
              <p:cNvPr id="69" name="Snip Single Corner Rectangle 68"/>
              <p:cNvSpPr/>
              <p:nvPr/>
            </p:nvSpPr>
            <p:spPr>
              <a:xfrm>
                <a:off x="-602290" y="1417558"/>
                <a:ext cx="572676" cy="1020841"/>
              </a:xfrm>
              <a:prstGeom prst="snip1Rect">
                <a:avLst/>
              </a:prstGeom>
              <a:solidFill>
                <a:schemeClr val="accent4">
                  <a:lumMod val="60000"/>
                  <a:lumOff val="4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0" name="Straight Connector 69"/>
              <p:cNvCxnSpPr/>
              <p:nvPr/>
            </p:nvCxnSpPr>
            <p:spPr>
              <a:xfrm>
                <a:off x="-518376" y="1571179"/>
                <a:ext cx="36000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518376" y="167005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518376" y="1867813"/>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518376" y="2362200"/>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18376" y="1768935"/>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518377" y="216444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518376" y="2263325"/>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518376" y="2065568"/>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518376" y="1966691"/>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1" name="Straight Arrow Connector 20"/>
            <p:cNvCxnSpPr>
              <a:stCxn id="69" idx="1"/>
              <a:endCxn id="19" idx="0"/>
            </p:cNvCxnSpPr>
            <p:nvPr/>
          </p:nvCxnSpPr>
          <p:spPr>
            <a:xfrm>
              <a:off x="1397848" y="3302226"/>
              <a:ext cx="2535" cy="197754"/>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Rectangle 14"/>
            <p:cNvSpPr>
              <a:spLocks noChangeArrowheads="1"/>
            </p:cNvSpPr>
            <p:nvPr/>
          </p:nvSpPr>
          <p:spPr bwMode="auto">
            <a:xfrm>
              <a:off x="4872810" y="2057400"/>
              <a:ext cx="2495969" cy="2286000"/>
            </a:xfrm>
            <a:prstGeom prst="rect">
              <a:avLst/>
            </a:prstGeom>
            <a:solidFill>
              <a:schemeClr val="accent3">
                <a:lumMod val="75000"/>
              </a:schemeClr>
            </a:solidFill>
            <a:ln>
              <a:solidFill>
                <a:schemeClr val="tx1"/>
              </a:solidFill>
              <a:headEnd/>
              <a:tailEnd/>
            </a:ln>
            <a:effectLst/>
          </p:spPr>
          <p:style>
            <a:lnRef idx="1">
              <a:schemeClr val="accent2"/>
            </a:lnRef>
            <a:fillRef idx="3">
              <a:schemeClr val="accent2"/>
            </a:fillRef>
            <a:effectRef idx="2">
              <a:schemeClr val="accent2"/>
            </a:effectRef>
            <a:fontRef idx="minor">
              <a:schemeClr val="lt1"/>
            </a:fontRef>
          </p:style>
          <p:txBody>
            <a:bodyPr wrap="none" anchor="b" anchorCtr="1"/>
            <a:lstStyle/>
            <a:p>
              <a:pPr eaLnBrk="0" hangingPunct="0"/>
              <a:r>
                <a:rPr lang="sv-SE" sz="1400" dirty="0" smtClean="0">
                  <a:solidFill>
                    <a:schemeClr val="bg1"/>
                  </a:solidFill>
                  <a:latin typeface="+mj-lt"/>
                </a:rPr>
                <a:t>Target</a:t>
              </a:r>
              <a:endParaRPr lang="en-US" sz="1400" dirty="0">
                <a:solidFill>
                  <a:schemeClr val="bg1"/>
                </a:solidFill>
                <a:latin typeface="+mj-lt"/>
              </a:endParaRPr>
            </a:p>
          </p:txBody>
        </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8020" y="2176649"/>
              <a:ext cx="967189" cy="755355"/>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7593" y="2363274"/>
              <a:ext cx="341683" cy="939629"/>
            </a:xfrm>
            <a:prstGeom prst="rect">
              <a:avLst/>
            </a:prstGeom>
          </p:spPr>
        </p:pic>
        <p:sp>
          <p:nvSpPr>
            <p:cNvPr id="25" name="Rectangle 24"/>
            <p:cNvSpPr/>
            <p:nvPr/>
          </p:nvSpPr>
          <p:spPr bwMode="auto">
            <a:xfrm>
              <a:off x="4904831" y="3499980"/>
              <a:ext cx="1056542" cy="533401"/>
            </a:xfrm>
            <a:prstGeom prst="rect">
              <a:avLst/>
            </a:prstGeom>
            <a:solidFill>
              <a:schemeClr val="accent1"/>
            </a:solidFill>
            <a:ln>
              <a:noFill/>
              <a:headEnd/>
              <a:tailEnd/>
            </a:ln>
            <a:effectLst/>
            <a:extLst/>
          </p:spPr>
          <p:style>
            <a:lnRef idx="1">
              <a:schemeClr val="accent2"/>
            </a:lnRef>
            <a:fillRef idx="3">
              <a:schemeClr val="accent2"/>
            </a:fillRef>
            <a:effectRef idx="2">
              <a:schemeClr val="accent2"/>
            </a:effectRef>
            <a:fontRef idx="minor">
              <a:schemeClr val="lt1"/>
            </a:fontRef>
          </p:style>
          <p:txBody>
            <a:bodyPr wrap="square" anchor="b"/>
            <a:lstStyle/>
            <a:p>
              <a:pPr algn="ctr" defTabSz="449263"/>
              <a:r>
                <a:rPr lang="en-US" sz="1100" dirty="0" smtClean="0">
                  <a:solidFill>
                    <a:schemeClr val="tx1"/>
                  </a:solidFill>
                </a:rPr>
                <a:t>JIT compiler</a:t>
              </a:r>
              <a:endParaRPr lang="en-US" sz="1100" dirty="0">
                <a:solidFill>
                  <a:schemeClr val="tx1"/>
                </a:solidFill>
              </a:endParaRPr>
            </a:p>
          </p:txBody>
        </p:sp>
        <p:grpSp>
          <p:nvGrpSpPr>
            <p:cNvPr id="26" name="Group 25"/>
            <p:cNvGrpSpPr/>
            <p:nvPr/>
          </p:nvGrpSpPr>
          <p:grpSpPr>
            <a:xfrm>
              <a:off x="5055665" y="2281385"/>
              <a:ext cx="754875" cy="1020841"/>
              <a:chOff x="-570218" y="1417558"/>
              <a:chExt cx="572676" cy="1020841"/>
            </a:xfrm>
          </p:grpSpPr>
          <p:sp>
            <p:nvSpPr>
              <p:cNvPr id="59" name="Snip Single Corner Rectangle 58"/>
              <p:cNvSpPr/>
              <p:nvPr/>
            </p:nvSpPr>
            <p:spPr>
              <a:xfrm>
                <a:off x="-570218" y="1417558"/>
                <a:ext cx="572676" cy="1020841"/>
              </a:xfrm>
              <a:prstGeom prst="snip1Rect">
                <a:avLst/>
              </a:prstGeom>
              <a:solidFill>
                <a:schemeClr val="accent4">
                  <a:lumMod val="60000"/>
                  <a:lumOff val="4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0" name="Straight Connector 59"/>
              <p:cNvCxnSpPr/>
              <p:nvPr/>
            </p:nvCxnSpPr>
            <p:spPr>
              <a:xfrm>
                <a:off x="-502340" y="1571179"/>
                <a:ext cx="36000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502340" y="167005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502340" y="1867813"/>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502340" y="2362200"/>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502340" y="1768935"/>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502340" y="216444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502340" y="2263325"/>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02340" y="2065569"/>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502340" y="1966691"/>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7" name="Straight Arrow Connector 26"/>
            <p:cNvCxnSpPr>
              <a:stCxn id="59" idx="1"/>
              <a:endCxn id="25" idx="0"/>
            </p:cNvCxnSpPr>
            <p:nvPr/>
          </p:nvCxnSpPr>
          <p:spPr>
            <a:xfrm flipH="1">
              <a:off x="5433102" y="3302226"/>
              <a:ext cx="1" cy="197755"/>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4767701" y="4699807"/>
              <a:ext cx="754875" cy="1020841"/>
              <a:chOff x="-570218" y="1417558"/>
              <a:chExt cx="572676" cy="1020841"/>
            </a:xfrm>
            <a:solidFill>
              <a:schemeClr val="bg1">
                <a:lumMod val="75000"/>
              </a:schemeClr>
            </a:solidFill>
          </p:grpSpPr>
          <p:sp>
            <p:nvSpPr>
              <p:cNvPr id="49" name="Snip Single Corner Rectangle 48"/>
              <p:cNvSpPr/>
              <p:nvPr/>
            </p:nvSpPr>
            <p:spPr>
              <a:xfrm>
                <a:off x="-570218" y="1417558"/>
                <a:ext cx="572676" cy="1020841"/>
              </a:xfrm>
              <a:prstGeom prst="snip1Rect">
                <a:avLst/>
              </a:prstGeom>
              <a:grp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0" name="Straight Connector 49"/>
              <p:cNvCxnSpPr/>
              <p:nvPr/>
            </p:nvCxnSpPr>
            <p:spPr>
              <a:xfrm>
                <a:off x="-502340" y="1571179"/>
                <a:ext cx="218487"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502340" y="1670057"/>
                <a:ext cx="355042"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02340" y="1867813"/>
                <a:ext cx="191176"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502340" y="2362200"/>
                <a:ext cx="355042"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502340" y="1768935"/>
                <a:ext cx="218487"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502340" y="2164447"/>
                <a:ext cx="464286"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502340" y="2263325"/>
                <a:ext cx="409664"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02340" y="2065569"/>
                <a:ext cx="245798"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502340" y="1966691"/>
                <a:ext cx="355042"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9" name="Straight Arrow Connector 28"/>
            <p:cNvCxnSpPr>
              <a:stCxn id="25" idx="2"/>
              <a:endCxn id="49" idx="3"/>
            </p:cNvCxnSpPr>
            <p:nvPr/>
          </p:nvCxnSpPr>
          <p:spPr>
            <a:xfrm flipH="1">
              <a:off x="5145139" y="4033381"/>
              <a:ext cx="287963" cy="666426"/>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Rectangle 14"/>
            <p:cNvSpPr>
              <a:spLocks noChangeArrowheads="1"/>
            </p:cNvSpPr>
            <p:nvPr/>
          </p:nvSpPr>
          <p:spPr bwMode="auto">
            <a:xfrm>
              <a:off x="8832735" y="2057400"/>
              <a:ext cx="2495969" cy="2286000"/>
            </a:xfrm>
            <a:prstGeom prst="rect">
              <a:avLst/>
            </a:prstGeom>
            <a:solidFill>
              <a:schemeClr val="accent3">
                <a:lumMod val="75000"/>
              </a:schemeClr>
            </a:solidFill>
            <a:ln>
              <a:solidFill>
                <a:schemeClr val="tx1"/>
              </a:solidFill>
              <a:headEnd/>
              <a:tailEnd/>
            </a:ln>
            <a:effectLst/>
          </p:spPr>
          <p:style>
            <a:lnRef idx="1">
              <a:schemeClr val="accent2"/>
            </a:lnRef>
            <a:fillRef idx="3">
              <a:schemeClr val="accent2"/>
            </a:fillRef>
            <a:effectRef idx="2">
              <a:schemeClr val="accent2"/>
            </a:effectRef>
            <a:fontRef idx="minor">
              <a:schemeClr val="lt1"/>
            </a:fontRef>
          </p:style>
          <p:txBody>
            <a:bodyPr wrap="none" anchor="b" anchorCtr="1"/>
            <a:lstStyle/>
            <a:p>
              <a:pPr eaLnBrk="0" hangingPunct="0"/>
              <a:r>
                <a:rPr lang="sv-SE" sz="1400" dirty="0" smtClean="0">
                  <a:solidFill>
                    <a:schemeClr val="bg1"/>
                  </a:solidFill>
                  <a:latin typeface="+mj-lt"/>
                </a:rPr>
                <a:t>Target</a:t>
              </a:r>
              <a:endParaRPr lang="en-US" sz="1400" dirty="0">
                <a:solidFill>
                  <a:schemeClr val="bg1"/>
                </a:solidFill>
                <a:latin typeface="+mj-lt"/>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47945" y="2176649"/>
              <a:ext cx="967189" cy="755355"/>
            </a:xfrm>
            <a:prstGeom prst="rect">
              <a:avLst/>
            </a:prstGeom>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37518" y="2363274"/>
              <a:ext cx="341683" cy="939629"/>
            </a:xfrm>
            <a:prstGeom prst="rect">
              <a:avLst/>
            </a:prstGeom>
          </p:spPr>
        </p:pic>
        <p:grpSp>
          <p:nvGrpSpPr>
            <p:cNvPr id="33" name="Group 32"/>
            <p:cNvGrpSpPr/>
            <p:nvPr/>
          </p:nvGrpSpPr>
          <p:grpSpPr>
            <a:xfrm>
              <a:off x="9015590" y="2281385"/>
              <a:ext cx="754875" cy="1020841"/>
              <a:chOff x="-570218" y="1417558"/>
              <a:chExt cx="572676" cy="1020841"/>
            </a:xfrm>
          </p:grpSpPr>
          <p:sp>
            <p:nvSpPr>
              <p:cNvPr id="39" name="Snip Single Corner Rectangle 38"/>
              <p:cNvSpPr/>
              <p:nvPr/>
            </p:nvSpPr>
            <p:spPr>
              <a:xfrm>
                <a:off x="-570218" y="1417558"/>
                <a:ext cx="572676" cy="1020841"/>
              </a:xfrm>
              <a:prstGeom prst="snip1Rect">
                <a:avLst/>
              </a:prstGeom>
              <a:solidFill>
                <a:schemeClr val="bg1">
                  <a:lumMod val="75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p:nvCxnSpPr>
            <p:spPr>
              <a:xfrm>
                <a:off x="-502340" y="1571179"/>
                <a:ext cx="36000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02340" y="167005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02340" y="1867813"/>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02340" y="2362200"/>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02340" y="1768935"/>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02340" y="216444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502340" y="2263325"/>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02340" y="2065569"/>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02340" y="1966691"/>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34" name="Straight Arrow Connector 33"/>
            <p:cNvCxnSpPr>
              <a:stCxn id="39" idx="1"/>
            </p:cNvCxnSpPr>
            <p:nvPr/>
          </p:nvCxnSpPr>
          <p:spPr>
            <a:xfrm>
              <a:off x="9393028" y="3302226"/>
              <a:ext cx="15778" cy="2122298"/>
            </a:xfrm>
            <a:prstGeom prst="straightConnector1">
              <a:avLst/>
            </a:prstGeom>
            <a:ln>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sp>
          <p:nvSpPr>
            <p:cNvPr id="35" name="Rectangle 34"/>
            <p:cNvSpPr/>
            <p:nvPr/>
          </p:nvSpPr>
          <p:spPr bwMode="auto">
            <a:xfrm>
              <a:off x="8880535" y="3524583"/>
              <a:ext cx="1056542" cy="533401"/>
            </a:xfrm>
            <a:prstGeom prst="rect">
              <a:avLst/>
            </a:prstGeom>
            <a:solidFill>
              <a:schemeClr val="accent5"/>
            </a:solidFill>
            <a:ln>
              <a:noFill/>
              <a:headEnd/>
              <a:tailEnd/>
            </a:ln>
            <a:effectLst/>
            <a:extLst/>
          </p:spPr>
          <p:style>
            <a:lnRef idx="1">
              <a:schemeClr val="accent2"/>
            </a:lnRef>
            <a:fillRef idx="3">
              <a:schemeClr val="accent2"/>
            </a:fillRef>
            <a:effectRef idx="2">
              <a:schemeClr val="accent2"/>
            </a:effectRef>
            <a:fontRef idx="minor">
              <a:schemeClr val="lt1"/>
            </a:fontRef>
          </p:style>
          <p:txBody>
            <a:bodyPr wrap="square" anchor="ctr"/>
            <a:lstStyle/>
            <a:p>
              <a:pPr algn="ctr" defTabSz="449263"/>
              <a:r>
                <a:rPr lang="en-US" sz="1400" dirty="0" smtClean="0">
                  <a:solidFill>
                    <a:schemeClr val="tx1"/>
                  </a:solidFill>
                </a:rPr>
                <a:t>VMP</a:t>
              </a:r>
              <a:endParaRPr lang="en-US" sz="1400" dirty="0">
                <a:solidFill>
                  <a:schemeClr val="tx1"/>
                </a:solidFill>
              </a:endParaRPr>
            </a:p>
          </p:txBody>
        </p:sp>
        <p:sp>
          <p:nvSpPr>
            <p:cNvPr id="36" name="TextBox 35"/>
            <p:cNvSpPr txBox="1"/>
            <p:nvPr/>
          </p:nvSpPr>
          <p:spPr>
            <a:xfrm>
              <a:off x="3057133" y="4997916"/>
              <a:ext cx="674483" cy="256827"/>
            </a:xfrm>
            <a:prstGeom prst="rect">
              <a:avLst/>
            </a:prstGeom>
            <a:noFill/>
          </p:spPr>
          <p:txBody>
            <a:bodyPr vert="horz" wrap="square" lIns="0" tIns="0" rIns="0" bIns="0" rtlCol="0">
              <a:spAutoFit/>
            </a:bodyPr>
            <a:lstStyle/>
            <a:p>
              <a:r>
                <a:rPr lang="en-US" sz="1400" dirty="0" smtClean="0">
                  <a:solidFill>
                    <a:schemeClr val="accent5"/>
                  </a:solidFill>
                  <a:latin typeface="Consolas" panose="020B0609020204030204" pitchFamily="49" charset="0"/>
                </a:rPr>
                <a:t>SLOW</a:t>
              </a:r>
              <a:endParaRPr lang="en-US" sz="2000" dirty="0" smtClean="0">
                <a:solidFill>
                  <a:schemeClr val="accent5"/>
                </a:solidFill>
                <a:latin typeface="Consolas" panose="020B0609020204030204" pitchFamily="49" charset="0"/>
              </a:endParaRPr>
            </a:p>
          </p:txBody>
        </p:sp>
        <p:sp>
          <p:nvSpPr>
            <p:cNvPr id="37" name="TextBox 36"/>
            <p:cNvSpPr txBox="1"/>
            <p:nvPr/>
          </p:nvSpPr>
          <p:spPr>
            <a:xfrm>
              <a:off x="6772612" y="5001985"/>
              <a:ext cx="928950" cy="256827"/>
            </a:xfrm>
            <a:prstGeom prst="rect">
              <a:avLst/>
            </a:prstGeom>
            <a:noFill/>
          </p:spPr>
          <p:txBody>
            <a:bodyPr vert="horz" wrap="square" lIns="0" tIns="0" rIns="0" bIns="0" rtlCol="0">
              <a:spAutoFit/>
            </a:bodyPr>
            <a:lstStyle/>
            <a:p>
              <a:r>
                <a:rPr lang="en-US" sz="1400" dirty="0" smtClean="0">
                  <a:solidFill>
                    <a:schemeClr val="accent5"/>
                  </a:solidFill>
                  <a:latin typeface="Consolas" panose="020B0609020204030204" pitchFamily="49" charset="0"/>
                </a:rPr>
                <a:t>FASTER</a:t>
              </a:r>
              <a:endParaRPr lang="en-US" sz="2000" dirty="0" smtClean="0">
                <a:solidFill>
                  <a:schemeClr val="accent5"/>
                </a:solidFill>
                <a:latin typeface="Consolas" panose="020B0609020204030204" pitchFamily="49" charset="0"/>
              </a:endParaRPr>
            </a:p>
          </p:txBody>
        </p:sp>
        <p:sp>
          <p:nvSpPr>
            <p:cNvPr id="38" name="TextBox 37"/>
            <p:cNvSpPr txBox="1"/>
            <p:nvPr/>
          </p:nvSpPr>
          <p:spPr>
            <a:xfrm>
              <a:off x="10619136" y="5002370"/>
              <a:ext cx="978353" cy="256827"/>
            </a:xfrm>
            <a:prstGeom prst="rect">
              <a:avLst/>
            </a:prstGeom>
            <a:noFill/>
          </p:spPr>
          <p:txBody>
            <a:bodyPr vert="horz" wrap="square" lIns="0" tIns="0" rIns="0" bIns="0" rtlCol="0">
              <a:spAutoFit/>
            </a:bodyPr>
            <a:lstStyle/>
            <a:p>
              <a:r>
                <a:rPr lang="en-US" sz="1400" dirty="0" smtClean="0">
                  <a:solidFill>
                    <a:schemeClr val="accent5"/>
                  </a:solidFill>
                  <a:latin typeface="Consolas" panose="020B0609020204030204" pitchFamily="49" charset="0"/>
                </a:rPr>
                <a:t>FASTEST</a:t>
              </a:r>
              <a:endParaRPr lang="en-US" dirty="0" smtClean="0">
                <a:solidFill>
                  <a:schemeClr val="accent5"/>
                </a:solidFill>
                <a:latin typeface="Consolas" panose="020B0609020204030204" pitchFamily="49" charset="0"/>
              </a:endParaRPr>
            </a:p>
          </p:txBody>
        </p:sp>
      </p:grpSp>
      <p:sp>
        <p:nvSpPr>
          <p:cNvPr id="79" name="TextBox 78"/>
          <p:cNvSpPr txBox="1"/>
          <p:nvPr/>
        </p:nvSpPr>
        <p:spPr>
          <a:xfrm>
            <a:off x="6451600" y="6544189"/>
            <a:ext cx="5130800" cy="400110"/>
          </a:xfrm>
          <a:prstGeom prst="rect">
            <a:avLst/>
          </a:prstGeom>
          <a:noFill/>
        </p:spPr>
        <p:txBody>
          <a:bodyPr wrap="square" rtlCol="0">
            <a:spAutoFit/>
          </a:bodyPr>
          <a:lstStyle/>
          <a:p>
            <a:r>
              <a:rPr lang="en-US" sz="1000" dirty="0">
                <a:solidFill>
                  <a:schemeClr val="bg1">
                    <a:lumMod val="50000"/>
                  </a:schemeClr>
                </a:solidFill>
              </a:rPr>
              <a:t>*Other names and brands may be claimed as the property of others</a:t>
            </a:r>
            <a:r>
              <a:rPr lang="en-US" sz="1000" dirty="0" smtClean="0">
                <a:solidFill>
                  <a:schemeClr val="bg1">
                    <a:lumMod val="50000"/>
                  </a:schemeClr>
                </a:solidFill>
              </a:rPr>
              <a:t>.</a:t>
            </a:r>
            <a:endParaRPr lang="en-US" sz="1000" dirty="0">
              <a:solidFill>
                <a:schemeClr val="bg1">
                  <a:lumMod val="50000"/>
                </a:schemeClr>
              </a:solidFill>
            </a:endParaRPr>
          </a:p>
          <a:p>
            <a:endParaRPr lang="en-US" sz="1000" dirty="0">
              <a:solidFill>
                <a:schemeClr val="bg1">
                  <a:lumMod val="50000"/>
                </a:schemeClr>
              </a:solidFill>
            </a:endParaRPr>
          </a:p>
        </p:txBody>
      </p:sp>
    </p:spTree>
    <p:extLst>
      <p:ext uri="{BB962C8B-B14F-4D97-AF65-F5344CB8AC3E}">
        <p14:creationId xmlns:p14="http://schemas.microsoft.com/office/powerpoint/2010/main" val="21254756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Questions</a:t>
            </a: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30</a:t>
            </a:fld>
            <a:endParaRPr lang="en-US"/>
          </a:p>
        </p:txBody>
      </p:sp>
      <p:sp>
        <p:nvSpPr>
          <p:cNvPr id="2" name="Subtitle 1"/>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Disclaimers</a:t>
            </a:r>
            <a:endParaRPr lang="ru-RU" dirty="0"/>
          </a:p>
        </p:txBody>
      </p:sp>
      <p:sp>
        <p:nvSpPr>
          <p:cNvPr id="3" name="Content Placeholder 2"/>
          <p:cNvSpPr>
            <a:spLocks noGrp="1"/>
          </p:cNvSpPr>
          <p:nvPr>
            <p:ph idx="1"/>
          </p:nvPr>
        </p:nvSpPr>
        <p:spPr/>
        <p:txBody>
          <a:bodyPr>
            <a:normAutofit fontScale="85000" lnSpcReduction="10000"/>
          </a:bodyPr>
          <a:lstStyle/>
          <a:p>
            <a:r>
              <a:rPr lang="en-US" dirty="0"/>
              <a:t>Intel technologies’ features and benefits depend on system configuration and may require enabled hardware, software or service activation. Learn more at intel.com, or from the OEM or retailer.</a:t>
            </a:r>
          </a:p>
          <a:p>
            <a:r>
              <a:rPr lang="en-US" dirty="0"/>
              <a:t>No computer system can be absolutely secure. </a:t>
            </a:r>
          </a:p>
          <a:p>
            <a:r>
              <a:rPr lang="en-US" dirty="0"/>
              <a:t>Tests document performance of components on a particular test, in specific systems. Differences in hardware, software, or configuration will affect actual performance. Consult other sources of information to evaluate performance as you consider your purchase.  For more complete http://www.intel.com/performance.  </a:t>
            </a:r>
          </a:p>
          <a:p>
            <a:r>
              <a:rPr lang="en-US" dirty="0"/>
              <a:t>Intel, the Intel logo, Xeon, Xeon Phi, Atom, Quark, Core, Pentium, 3D </a:t>
            </a:r>
            <a:r>
              <a:rPr lang="en-US" dirty="0" err="1"/>
              <a:t>Xpoint</a:t>
            </a:r>
            <a:r>
              <a:rPr lang="en-US" dirty="0"/>
              <a:t>, </a:t>
            </a:r>
            <a:r>
              <a:rPr lang="en-US" dirty="0" err="1"/>
              <a:t>Optane</a:t>
            </a:r>
            <a:r>
              <a:rPr lang="en-US" dirty="0"/>
              <a:t> are trademarks of Intel Corporation in the U.S. and/or other countries. </a:t>
            </a:r>
          </a:p>
          <a:p>
            <a:r>
              <a:rPr lang="en-US" dirty="0"/>
              <a:t>*Other names and brands may be claimed as the property of others.</a:t>
            </a:r>
          </a:p>
          <a:p>
            <a:r>
              <a:rPr lang="en-US" dirty="0"/>
              <a:t>© </a:t>
            </a:r>
            <a:r>
              <a:rPr lang="en-US" dirty="0" smtClean="0"/>
              <a:t>2018 </a:t>
            </a:r>
            <a:r>
              <a:rPr lang="en-US" dirty="0"/>
              <a:t>Intel Corporation</a:t>
            </a:r>
          </a:p>
          <a:p>
            <a:endParaRPr lang="en-US" dirty="0"/>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31</a:t>
            </a:fld>
            <a:endParaRPr lang="en-US"/>
          </a:p>
        </p:txBody>
      </p:sp>
    </p:spTree>
    <p:extLst>
      <p:ext uri="{BB962C8B-B14F-4D97-AF65-F5344CB8AC3E}">
        <p14:creationId xmlns:p14="http://schemas.microsoft.com/office/powerpoint/2010/main" val="456864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 River </a:t>
            </a:r>
            <a:r>
              <a:rPr lang="sv-SE" dirty="0"/>
              <a:t>Simics* </a:t>
            </a:r>
            <a:r>
              <a:rPr lang="sv-SE" dirty="0" smtClean="0"/>
              <a:t>Fall-back </a:t>
            </a:r>
            <a:r>
              <a:rPr lang="sv-SE" dirty="0"/>
              <a:t>strategy</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4</a:t>
            </a:fld>
            <a:endParaRPr lang="en-US"/>
          </a:p>
        </p:txBody>
      </p:sp>
      <p:grpSp>
        <p:nvGrpSpPr>
          <p:cNvPr id="6" name="Group 5"/>
          <p:cNvGrpSpPr/>
          <p:nvPr/>
        </p:nvGrpSpPr>
        <p:grpSpPr>
          <a:xfrm>
            <a:off x="2134107" y="1676400"/>
            <a:ext cx="7923785" cy="3834828"/>
            <a:chOff x="607484" y="1447800"/>
            <a:chExt cx="10990006" cy="4571428"/>
          </a:xfrm>
        </p:grpSpPr>
        <p:sp>
          <p:nvSpPr>
            <p:cNvPr id="7" name="Rectangle 6"/>
            <p:cNvSpPr/>
            <p:nvPr/>
          </p:nvSpPr>
          <p:spPr bwMode="auto">
            <a:xfrm>
              <a:off x="4577429" y="1828799"/>
              <a:ext cx="3050116" cy="3427903"/>
            </a:xfrm>
            <a:prstGeom prst="rect">
              <a:avLst/>
            </a:prstGeom>
            <a:solidFill>
              <a:srgbClr val="EAEAEA"/>
            </a:solidFill>
            <a:ln w="9525">
              <a:solidFill>
                <a:schemeClr val="tx1"/>
              </a:solidFill>
              <a:miter lim="800000"/>
              <a:headEnd/>
              <a:tailEnd/>
            </a:ln>
            <a:extLst/>
          </p:spPr>
          <p:txBody>
            <a:bodyPr wrap="none" anchor="b" anchorCtr="1"/>
            <a:lstStyle/>
            <a:p>
              <a:pPr algn="ctr"/>
              <a:r>
                <a:rPr lang="en-US" sz="1800" dirty="0" smtClean="0">
                  <a:solidFill>
                    <a:srgbClr val="000000"/>
                  </a:solidFill>
                  <a:latin typeface="+mj-lt"/>
                </a:rPr>
                <a:t>Simics</a:t>
              </a:r>
              <a:endParaRPr lang="en-US" sz="1800" dirty="0">
                <a:solidFill>
                  <a:srgbClr val="000000"/>
                </a:solidFill>
                <a:latin typeface="+mj-lt"/>
              </a:endParaRPr>
            </a:p>
          </p:txBody>
        </p:sp>
        <p:sp>
          <p:nvSpPr>
            <p:cNvPr id="8" name="Rectangle 7"/>
            <p:cNvSpPr/>
            <p:nvPr/>
          </p:nvSpPr>
          <p:spPr bwMode="auto">
            <a:xfrm>
              <a:off x="4577429" y="5410200"/>
              <a:ext cx="3050116" cy="609028"/>
            </a:xfrm>
            <a:prstGeom prst="rect">
              <a:avLst/>
            </a:prstGeom>
            <a:solidFill>
              <a:schemeClr val="tx1"/>
            </a:solidFill>
            <a:ln w="9525">
              <a:solidFill>
                <a:schemeClr val="tx1"/>
              </a:solidFill>
              <a:miter lim="800000"/>
              <a:headEnd/>
              <a:tailEnd/>
            </a:ln>
            <a:extLst/>
          </p:spPr>
          <p:txBody>
            <a:bodyPr wrap="none" anchor="ctr"/>
            <a:lstStyle/>
            <a:p>
              <a:pPr algn="ctr"/>
              <a:r>
                <a:rPr lang="en-US" sz="1800" dirty="0" smtClean="0">
                  <a:solidFill>
                    <a:srgbClr val="FFFFFF"/>
                  </a:solidFill>
                  <a:latin typeface="+mj-lt"/>
                </a:rPr>
                <a:t>HOST </a:t>
              </a:r>
              <a:endParaRPr lang="en-US" sz="1800" dirty="0">
                <a:solidFill>
                  <a:srgbClr val="FFFFFF"/>
                </a:solidFill>
                <a:latin typeface="+mj-lt"/>
              </a:endParaRPr>
            </a:p>
          </p:txBody>
        </p:sp>
        <p:sp>
          <p:nvSpPr>
            <p:cNvPr id="9" name="Rectangle 8"/>
            <p:cNvSpPr/>
            <p:nvPr/>
          </p:nvSpPr>
          <p:spPr bwMode="auto">
            <a:xfrm>
              <a:off x="8547374" y="1828799"/>
              <a:ext cx="3050116" cy="3427903"/>
            </a:xfrm>
            <a:prstGeom prst="rect">
              <a:avLst/>
            </a:prstGeom>
            <a:solidFill>
              <a:srgbClr val="EAEAEA"/>
            </a:solidFill>
            <a:ln w="9525">
              <a:solidFill>
                <a:schemeClr val="tx1"/>
              </a:solidFill>
              <a:miter lim="800000"/>
              <a:headEnd/>
              <a:tailEnd/>
            </a:ln>
            <a:extLst/>
          </p:spPr>
          <p:txBody>
            <a:bodyPr wrap="none" anchor="b" anchorCtr="1"/>
            <a:lstStyle/>
            <a:p>
              <a:pPr algn="ctr"/>
              <a:r>
                <a:rPr lang="en-US" sz="1800" dirty="0" smtClean="0">
                  <a:solidFill>
                    <a:srgbClr val="000000"/>
                  </a:solidFill>
                  <a:latin typeface="+mj-lt"/>
                </a:rPr>
                <a:t>Simics</a:t>
              </a:r>
              <a:endParaRPr lang="en-US" sz="1800" dirty="0">
                <a:solidFill>
                  <a:srgbClr val="000000"/>
                </a:solidFill>
                <a:latin typeface="+mj-lt"/>
              </a:endParaRPr>
            </a:p>
          </p:txBody>
        </p:sp>
        <p:sp>
          <p:nvSpPr>
            <p:cNvPr id="10" name="Rectangle 9"/>
            <p:cNvSpPr/>
            <p:nvPr/>
          </p:nvSpPr>
          <p:spPr bwMode="auto">
            <a:xfrm>
              <a:off x="8547374" y="5410200"/>
              <a:ext cx="3050116" cy="609028"/>
            </a:xfrm>
            <a:prstGeom prst="rect">
              <a:avLst/>
            </a:prstGeom>
            <a:solidFill>
              <a:schemeClr val="tx1"/>
            </a:solidFill>
            <a:ln w="9525">
              <a:solidFill>
                <a:schemeClr val="tx1"/>
              </a:solidFill>
              <a:miter lim="800000"/>
              <a:headEnd/>
              <a:tailEnd/>
            </a:ln>
            <a:extLst/>
          </p:spPr>
          <p:txBody>
            <a:bodyPr wrap="none" anchor="ctr"/>
            <a:lstStyle/>
            <a:p>
              <a:pPr algn="ctr"/>
              <a:r>
                <a:rPr lang="en-US" sz="1800" dirty="0" smtClean="0">
                  <a:solidFill>
                    <a:srgbClr val="FFFFFF"/>
                  </a:solidFill>
                  <a:latin typeface="+mj-lt"/>
                </a:rPr>
                <a:t>HOST </a:t>
              </a:r>
              <a:endParaRPr lang="en-US" sz="1800" dirty="0">
                <a:solidFill>
                  <a:srgbClr val="FFFFFF"/>
                </a:solidFill>
                <a:latin typeface="+mj-lt"/>
              </a:endParaRPr>
            </a:p>
          </p:txBody>
        </p:sp>
        <p:sp>
          <p:nvSpPr>
            <p:cNvPr id="11" name="Rectangle 10"/>
            <p:cNvSpPr/>
            <p:nvPr/>
          </p:nvSpPr>
          <p:spPr bwMode="auto">
            <a:xfrm>
              <a:off x="607484" y="1828799"/>
              <a:ext cx="3050116" cy="3427903"/>
            </a:xfrm>
            <a:prstGeom prst="rect">
              <a:avLst/>
            </a:prstGeom>
            <a:solidFill>
              <a:srgbClr val="EAEAEA"/>
            </a:solidFill>
            <a:ln w="9525">
              <a:solidFill>
                <a:schemeClr val="tx1"/>
              </a:solidFill>
              <a:miter lim="800000"/>
              <a:headEnd/>
              <a:tailEnd/>
            </a:ln>
            <a:extLst/>
          </p:spPr>
          <p:txBody>
            <a:bodyPr wrap="none" anchor="b" anchorCtr="1"/>
            <a:lstStyle/>
            <a:p>
              <a:pPr algn="ctr"/>
              <a:r>
                <a:rPr lang="en-US" sz="1800" dirty="0" smtClean="0">
                  <a:solidFill>
                    <a:srgbClr val="000000"/>
                  </a:solidFill>
                  <a:latin typeface="+mj-lt"/>
                </a:rPr>
                <a:t>Simics</a:t>
              </a:r>
              <a:endParaRPr lang="en-US" sz="1800" dirty="0">
                <a:solidFill>
                  <a:srgbClr val="000000"/>
                </a:solidFill>
                <a:latin typeface="+mj-lt"/>
              </a:endParaRPr>
            </a:p>
          </p:txBody>
        </p:sp>
        <p:sp>
          <p:nvSpPr>
            <p:cNvPr id="12" name="Rectangle 14"/>
            <p:cNvSpPr>
              <a:spLocks noChangeArrowheads="1"/>
            </p:cNvSpPr>
            <p:nvPr/>
          </p:nvSpPr>
          <p:spPr bwMode="auto">
            <a:xfrm>
              <a:off x="842929" y="2057400"/>
              <a:ext cx="2569964" cy="2286000"/>
            </a:xfrm>
            <a:prstGeom prst="rect">
              <a:avLst/>
            </a:prstGeom>
            <a:solidFill>
              <a:schemeClr val="accent3">
                <a:lumMod val="75000"/>
              </a:schemeClr>
            </a:solidFill>
            <a:ln>
              <a:solidFill>
                <a:schemeClr val="tx1"/>
              </a:solidFill>
              <a:headEnd/>
              <a:tailEnd/>
            </a:ln>
            <a:effectLst/>
          </p:spPr>
          <p:style>
            <a:lnRef idx="1">
              <a:schemeClr val="accent2"/>
            </a:lnRef>
            <a:fillRef idx="3">
              <a:schemeClr val="accent2"/>
            </a:fillRef>
            <a:effectRef idx="2">
              <a:schemeClr val="accent2"/>
            </a:effectRef>
            <a:fontRef idx="minor">
              <a:schemeClr val="lt1"/>
            </a:fontRef>
          </p:style>
          <p:txBody>
            <a:bodyPr wrap="none" anchor="b" anchorCtr="1"/>
            <a:lstStyle/>
            <a:p>
              <a:pPr eaLnBrk="0" hangingPunct="0"/>
              <a:r>
                <a:rPr lang="sv-SE" sz="1400" dirty="0" smtClean="0">
                  <a:solidFill>
                    <a:schemeClr val="bg1"/>
                  </a:solidFill>
                  <a:latin typeface="+mj-lt"/>
                </a:rPr>
                <a:t>Target</a:t>
              </a:r>
              <a:endParaRPr lang="en-US" sz="1400" dirty="0">
                <a:solidFill>
                  <a:schemeClr val="bg1"/>
                </a:solidFill>
                <a:latin typeface="+mj-lt"/>
              </a:endParaRPr>
            </a:p>
          </p:txBody>
        </p:sp>
        <p:sp>
          <p:nvSpPr>
            <p:cNvPr id="13" name="Rectangle 12"/>
            <p:cNvSpPr/>
            <p:nvPr/>
          </p:nvSpPr>
          <p:spPr bwMode="auto">
            <a:xfrm>
              <a:off x="607484" y="5410200"/>
              <a:ext cx="3050116" cy="609028"/>
            </a:xfrm>
            <a:prstGeom prst="rect">
              <a:avLst/>
            </a:prstGeom>
            <a:solidFill>
              <a:schemeClr val="tx1"/>
            </a:solidFill>
            <a:ln w="9525">
              <a:solidFill>
                <a:schemeClr val="tx1"/>
              </a:solidFill>
              <a:miter lim="800000"/>
              <a:headEnd/>
              <a:tailEnd/>
            </a:ln>
            <a:extLst/>
          </p:spPr>
          <p:txBody>
            <a:bodyPr wrap="none" anchor="ctr"/>
            <a:lstStyle/>
            <a:p>
              <a:pPr algn="ctr"/>
              <a:r>
                <a:rPr lang="en-US" sz="1800" dirty="0" smtClean="0">
                  <a:solidFill>
                    <a:srgbClr val="FFFFFF"/>
                  </a:solidFill>
                  <a:latin typeface="+mj-lt"/>
                </a:rPr>
                <a:t>HOST </a:t>
              </a:r>
              <a:endParaRPr lang="en-US" sz="1800" dirty="0">
                <a:solidFill>
                  <a:srgbClr val="FFFFFF"/>
                </a:solidFill>
                <a:latin typeface="+mj-lt"/>
              </a:endParaRP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5041" y="2176649"/>
              <a:ext cx="967189" cy="755355"/>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4614" y="2363274"/>
              <a:ext cx="341683" cy="939629"/>
            </a:xfrm>
            <a:prstGeom prst="rect">
              <a:avLst/>
            </a:prstGeom>
          </p:spPr>
        </p:pic>
        <p:sp>
          <p:nvSpPr>
            <p:cNvPr id="16" name="TextBox 15"/>
            <p:cNvSpPr txBox="1"/>
            <p:nvPr/>
          </p:nvSpPr>
          <p:spPr>
            <a:xfrm>
              <a:off x="607484" y="1447800"/>
              <a:ext cx="3050116" cy="293516"/>
            </a:xfrm>
            <a:prstGeom prst="rect">
              <a:avLst/>
            </a:prstGeom>
            <a:noFill/>
          </p:spPr>
          <p:txBody>
            <a:bodyPr vert="horz" wrap="square" lIns="0" tIns="0" rIns="0" bIns="0" rtlCol="0">
              <a:spAutoFit/>
            </a:bodyPr>
            <a:lstStyle/>
            <a:p>
              <a:pPr algn="ctr"/>
              <a:r>
                <a:rPr lang="sv-SE" sz="1600" b="1" dirty="0" smtClean="0">
                  <a:solidFill>
                    <a:srgbClr val="003C71"/>
                  </a:solidFill>
                  <a:latin typeface="+mn-lt"/>
                </a:rPr>
                <a:t>Interpreter</a:t>
              </a:r>
              <a:endParaRPr lang="en-US" sz="1800" b="1" dirty="0" err="1" smtClean="0">
                <a:solidFill>
                  <a:srgbClr val="003C71"/>
                </a:solidFill>
                <a:latin typeface="+mn-lt"/>
              </a:endParaRPr>
            </a:p>
          </p:txBody>
        </p:sp>
        <p:sp>
          <p:nvSpPr>
            <p:cNvPr id="17" name="TextBox 16"/>
            <p:cNvSpPr txBox="1"/>
            <p:nvPr/>
          </p:nvSpPr>
          <p:spPr>
            <a:xfrm>
              <a:off x="4040096" y="1455969"/>
              <a:ext cx="4161397" cy="293516"/>
            </a:xfrm>
            <a:prstGeom prst="rect">
              <a:avLst/>
            </a:prstGeom>
            <a:noFill/>
          </p:spPr>
          <p:txBody>
            <a:bodyPr vert="horz" wrap="square" lIns="0" tIns="0" rIns="0" bIns="0" rtlCol="0">
              <a:spAutoFit/>
            </a:bodyPr>
            <a:lstStyle/>
            <a:p>
              <a:pPr algn="ctr"/>
              <a:r>
                <a:rPr lang="sv-SE" sz="1600" b="1" dirty="0" smtClean="0">
                  <a:solidFill>
                    <a:srgbClr val="003C71"/>
                  </a:solidFill>
                  <a:latin typeface="+mn-lt"/>
                </a:rPr>
                <a:t>Just-in-Time (JIT) compiler</a:t>
              </a:r>
              <a:endParaRPr lang="en-US" sz="1600" b="1" dirty="0" err="1" smtClean="0">
                <a:solidFill>
                  <a:srgbClr val="003C71"/>
                </a:solidFill>
                <a:latin typeface="+mn-lt"/>
              </a:endParaRPr>
            </a:p>
          </p:txBody>
        </p:sp>
        <p:sp>
          <p:nvSpPr>
            <p:cNvPr id="18" name="TextBox 17"/>
            <p:cNvSpPr txBox="1"/>
            <p:nvPr/>
          </p:nvSpPr>
          <p:spPr>
            <a:xfrm>
              <a:off x="8530167" y="1447800"/>
              <a:ext cx="3050116" cy="293516"/>
            </a:xfrm>
            <a:prstGeom prst="rect">
              <a:avLst/>
            </a:prstGeom>
            <a:noFill/>
          </p:spPr>
          <p:txBody>
            <a:bodyPr vert="horz" wrap="square" lIns="0" tIns="0" rIns="0" bIns="0" rtlCol="0">
              <a:spAutoFit/>
            </a:bodyPr>
            <a:lstStyle/>
            <a:p>
              <a:pPr algn="ctr"/>
              <a:r>
                <a:rPr lang="sv-SE" sz="1600" b="1" dirty="0" smtClean="0">
                  <a:solidFill>
                    <a:srgbClr val="003C71"/>
                  </a:solidFill>
                  <a:latin typeface="+mn-lt"/>
                </a:rPr>
                <a:t>VMP</a:t>
              </a:r>
              <a:endParaRPr lang="en-US" sz="1800" b="1" dirty="0" err="1" smtClean="0">
                <a:solidFill>
                  <a:srgbClr val="003C71"/>
                </a:solidFill>
                <a:latin typeface="+mn-lt"/>
              </a:endParaRPr>
            </a:p>
          </p:txBody>
        </p:sp>
        <p:sp>
          <p:nvSpPr>
            <p:cNvPr id="19" name="Rectangle 18"/>
            <p:cNvSpPr/>
            <p:nvPr/>
          </p:nvSpPr>
          <p:spPr bwMode="auto">
            <a:xfrm>
              <a:off x="874648" y="3499980"/>
              <a:ext cx="1051470" cy="558003"/>
            </a:xfrm>
            <a:prstGeom prst="rect">
              <a:avLst/>
            </a:prstGeom>
            <a:solidFill>
              <a:schemeClr val="accent2">
                <a:lumMod val="60000"/>
                <a:lumOff val="40000"/>
              </a:schemeClr>
            </a:solidFill>
            <a:ln>
              <a:solidFill>
                <a:schemeClr val="tx1">
                  <a:lumMod val="85000"/>
                  <a:lumOff val="15000"/>
                </a:schemeClr>
              </a:solidFill>
              <a:headEnd/>
              <a:tailEnd/>
            </a:ln>
            <a:effectLst/>
            <a:extLst/>
          </p:spPr>
          <p:style>
            <a:lnRef idx="1">
              <a:schemeClr val="accent2"/>
            </a:lnRef>
            <a:fillRef idx="3">
              <a:schemeClr val="accent2"/>
            </a:fillRef>
            <a:effectRef idx="2">
              <a:schemeClr val="accent2"/>
            </a:effectRef>
            <a:fontRef idx="minor">
              <a:schemeClr val="lt1"/>
            </a:fontRef>
          </p:style>
          <p:txBody>
            <a:bodyPr wrap="square" anchor="b"/>
            <a:lstStyle/>
            <a:p>
              <a:pPr algn="ctr" defTabSz="449263"/>
              <a:r>
                <a:rPr lang="en-US" sz="900" dirty="0" smtClean="0">
                  <a:solidFill>
                    <a:schemeClr val="tx1"/>
                  </a:solidFill>
                </a:rPr>
                <a:t>Interpreter</a:t>
              </a:r>
            </a:p>
          </p:txBody>
        </p:sp>
        <p:grpSp>
          <p:nvGrpSpPr>
            <p:cNvPr id="20" name="Group 19"/>
            <p:cNvGrpSpPr/>
            <p:nvPr/>
          </p:nvGrpSpPr>
          <p:grpSpPr>
            <a:xfrm>
              <a:off x="1020410" y="2281385"/>
              <a:ext cx="754875" cy="1020841"/>
              <a:chOff x="-602290" y="1417558"/>
              <a:chExt cx="572676" cy="1020841"/>
            </a:xfrm>
          </p:grpSpPr>
          <p:sp>
            <p:nvSpPr>
              <p:cNvPr id="69" name="Snip Single Corner Rectangle 68"/>
              <p:cNvSpPr/>
              <p:nvPr/>
            </p:nvSpPr>
            <p:spPr>
              <a:xfrm>
                <a:off x="-602290" y="1417558"/>
                <a:ext cx="572676" cy="1020841"/>
              </a:xfrm>
              <a:prstGeom prst="snip1Rect">
                <a:avLst/>
              </a:prstGeom>
              <a:solidFill>
                <a:schemeClr val="accent4">
                  <a:lumMod val="60000"/>
                  <a:lumOff val="4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0" name="Straight Connector 69"/>
              <p:cNvCxnSpPr/>
              <p:nvPr/>
            </p:nvCxnSpPr>
            <p:spPr>
              <a:xfrm>
                <a:off x="-518376" y="1571179"/>
                <a:ext cx="36000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518376" y="167005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518376" y="1867813"/>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518376" y="2362200"/>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18376" y="1768935"/>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518377" y="216444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518376" y="2263325"/>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518376" y="2065568"/>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518376" y="1966691"/>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1" name="Straight Arrow Connector 20"/>
            <p:cNvCxnSpPr>
              <a:stCxn id="69" idx="1"/>
              <a:endCxn id="19" idx="0"/>
            </p:cNvCxnSpPr>
            <p:nvPr/>
          </p:nvCxnSpPr>
          <p:spPr>
            <a:xfrm>
              <a:off x="1397848" y="3302226"/>
              <a:ext cx="2535" cy="197754"/>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Rectangle 14"/>
            <p:cNvSpPr>
              <a:spLocks noChangeArrowheads="1"/>
            </p:cNvSpPr>
            <p:nvPr/>
          </p:nvSpPr>
          <p:spPr bwMode="auto">
            <a:xfrm>
              <a:off x="4872810" y="2057400"/>
              <a:ext cx="2495969" cy="2286000"/>
            </a:xfrm>
            <a:prstGeom prst="rect">
              <a:avLst/>
            </a:prstGeom>
            <a:solidFill>
              <a:schemeClr val="accent3">
                <a:lumMod val="75000"/>
              </a:schemeClr>
            </a:solidFill>
            <a:ln>
              <a:solidFill>
                <a:schemeClr val="tx1"/>
              </a:solidFill>
              <a:headEnd/>
              <a:tailEnd/>
            </a:ln>
            <a:effectLst/>
          </p:spPr>
          <p:style>
            <a:lnRef idx="1">
              <a:schemeClr val="accent2"/>
            </a:lnRef>
            <a:fillRef idx="3">
              <a:schemeClr val="accent2"/>
            </a:fillRef>
            <a:effectRef idx="2">
              <a:schemeClr val="accent2"/>
            </a:effectRef>
            <a:fontRef idx="minor">
              <a:schemeClr val="lt1"/>
            </a:fontRef>
          </p:style>
          <p:txBody>
            <a:bodyPr wrap="none" anchor="b" anchorCtr="1"/>
            <a:lstStyle/>
            <a:p>
              <a:pPr eaLnBrk="0" hangingPunct="0"/>
              <a:r>
                <a:rPr lang="sv-SE" sz="1400" dirty="0" smtClean="0">
                  <a:solidFill>
                    <a:schemeClr val="bg1"/>
                  </a:solidFill>
                  <a:latin typeface="+mj-lt"/>
                </a:rPr>
                <a:t>Target</a:t>
              </a:r>
              <a:endParaRPr lang="en-US" sz="1400" dirty="0">
                <a:solidFill>
                  <a:schemeClr val="bg1"/>
                </a:solidFill>
                <a:latin typeface="+mj-lt"/>
              </a:endParaRPr>
            </a:p>
          </p:txBody>
        </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8020" y="2176649"/>
              <a:ext cx="967189" cy="755355"/>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7593" y="2363274"/>
              <a:ext cx="341683" cy="939629"/>
            </a:xfrm>
            <a:prstGeom prst="rect">
              <a:avLst/>
            </a:prstGeom>
          </p:spPr>
        </p:pic>
        <p:sp>
          <p:nvSpPr>
            <p:cNvPr id="25" name="Rectangle 24"/>
            <p:cNvSpPr/>
            <p:nvPr/>
          </p:nvSpPr>
          <p:spPr bwMode="auto">
            <a:xfrm>
              <a:off x="4904831" y="3499980"/>
              <a:ext cx="1056542" cy="533401"/>
            </a:xfrm>
            <a:prstGeom prst="rect">
              <a:avLst/>
            </a:prstGeom>
            <a:solidFill>
              <a:schemeClr val="accent1"/>
            </a:solidFill>
            <a:ln>
              <a:noFill/>
              <a:headEnd/>
              <a:tailEnd/>
            </a:ln>
            <a:effectLst/>
            <a:extLst/>
          </p:spPr>
          <p:style>
            <a:lnRef idx="1">
              <a:schemeClr val="accent2"/>
            </a:lnRef>
            <a:fillRef idx="3">
              <a:schemeClr val="accent2"/>
            </a:fillRef>
            <a:effectRef idx="2">
              <a:schemeClr val="accent2"/>
            </a:effectRef>
            <a:fontRef idx="minor">
              <a:schemeClr val="lt1"/>
            </a:fontRef>
          </p:style>
          <p:txBody>
            <a:bodyPr wrap="square" anchor="b"/>
            <a:lstStyle/>
            <a:p>
              <a:pPr algn="ctr" defTabSz="449263"/>
              <a:r>
                <a:rPr lang="en-US" sz="1100" dirty="0" smtClean="0">
                  <a:solidFill>
                    <a:schemeClr val="tx1"/>
                  </a:solidFill>
                </a:rPr>
                <a:t>JIT compiler</a:t>
              </a:r>
              <a:endParaRPr lang="en-US" sz="1100" dirty="0">
                <a:solidFill>
                  <a:schemeClr val="tx1"/>
                </a:solidFill>
              </a:endParaRPr>
            </a:p>
          </p:txBody>
        </p:sp>
        <p:grpSp>
          <p:nvGrpSpPr>
            <p:cNvPr id="26" name="Group 25"/>
            <p:cNvGrpSpPr/>
            <p:nvPr/>
          </p:nvGrpSpPr>
          <p:grpSpPr>
            <a:xfrm>
              <a:off x="5055665" y="2281385"/>
              <a:ext cx="754875" cy="1020841"/>
              <a:chOff x="-570218" y="1417558"/>
              <a:chExt cx="572676" cy="1020841"/>
            </a:xfrm>
          </p:grpSpPr>
          <p:sp>
            <p:nvSpPr>
              <p:cNvPr id="59" name="Snip Single Corner Rectangle 58"/>
              <p:cNvSpPr/>
              <p:nvPr/>
            </p:nvSpPr>
            <p:spPr>
              <a:xfrm>
                <a:off x="-570218" y="1417558"/>
                <a:ext cx="572676" cy="1020841"/>
              </a:xfrm>
              <a:prstGeom prst="snip1Rect">
                <a:avLst/>
              </a:prstGeom>
              <a:solidFill>
                <a:schemeClr val="accent4">
                  <a:lumMod val="60000"/>
                  <a:lumOff val="4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0" name="Straight Connector 59"/>
              <p:cNvCxnSpPr/>
              <p:nvPr/>
            </p:nvCxnSpPr>
            <p:spPr>
              <a:xfrm>
                <a:off x="-502340" y="1571179"/>
                <a:ext cx="36000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502340" y="167005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502340" y="1867813"/>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502340" y="2362200"/>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502340" y="1768935"/>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502340" y="216444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502340" y="2263325"/>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02340" y="2065569"/>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502340" y="1966691"/>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7" name="Straight Arrow Connector 26"/>
            <p:cNvCxnSpPr>
              <a:stCxn id="59" idx="1"/>
              <a:endCxn id="25" idx="0"/>
            </p:cNvCxnSpPr>
            <p:nvPr/>
          </p:nvCxnSpPr>
          <p:spPr>
            <a:xfrm flipH="1">
              <a:off x="5433102" y="3302226"/>
              <a:ext cx="1" cy="197755"/>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4767701" y="4699807"/>
              <a:ext cx="754875" cy="1020841"/>
              <a:chOff x="-570218" y="1417558"/>
              <a:chExt cx="572676" cy="1020841"/>
            </a:xfrm>
            <a:solidFill>
              <a:schemeClr val="bg1">
                <a:lumMod val="75000"/>
              </a:schemeClr>
            </a:solidFill>
          </p:grpSpPr>
          <p:sp>
            <p:nvSpPr>
              <p:cNvPr id="49" name="Snip Single Corner Rectangle 48"/>
              <p:cNvSpPr/>
              <p:nvPr/>
            </p:nvSpPr>
            <p:spPr>
              <a:xfrm>
                <a:off x="-570218" y="1417558"/>
                <a:ext cx="572676" cy="1020841"/>
              </a:xfrm>
              <a:prstGeom prst="snip1Rect">
                <a:avLst/>
              </a:prstGeom>
              <a:grp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0" name="Straight Connector 49"/>
              <p:cNvCxnSpPr/>
              <p:nvPr/>
            </p:nvCxnSpPr>
            <p:spPr>
              <a:xfrm>
                <a:off x="-502340" y="1571179"/>
                <a:ext cx="218487"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502340" y="1670057"/>
                <a:ext cx="355042"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02340" y="1867813"/>
                <a:ext cx="191176"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502340" y="2362200"/>
                <a:ext cx="355042"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502340" y="1768935"/>
                <a:ext cx="218487"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502340" y="2164447"/>
                <a:ext cx="464286"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502340" y="2263325"/>
                <a:ext cx="409664"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502340" y="2065569"/>
                <a:ext cx="245798"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502340" y="1966691"/>
                <a:ext cx="355042" cy="0"/>
              </a:xfrm>
              <a:prstGeom prst="line">
                <a:avLst/>
              </a:prstGeom>
              <a:grp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29" name="Straight Arrow Connector 28"/>
            <p:cNvCxnSpPr>
              <a:stCxn id="25" idx="2"/>
              <a:endCxn id="49" idx="3"/>
            </p:cNvCxnSpPr>
            <p:nvPr/>
          </p:nvCxnSpPr>
          <p:spPr>
            <a:xfrm flipH="1">
              <a:off x="5145139" y="4033381"/>
              <a:ext cx="287963" cy="666426"/>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Rectangle 14"/>
            <p:cNvSpPr>
              <a:spLocks noChangeArrowheads="1"/>
            </p:cNvSpPr>
            <p:nvPr/>
          </p:nvSpPr>
          <p:spPr bwMode="auto">
            <a:xfrm>
              <a:off x="8832735" y="2057400"/>
              <a:ext cx="2495969" cy="2286000"/>
            </a:xfrm>
            <a:prstGeom prst="rect">
              <a:avLst/>
            </a:prstGeom>
            <a:solidFill>
              <a:schemeClr val="accent3">
                <a:lumMod val="75000"/>
              </a:schemeClr>
            </a:solidFill>
            <a:ln>
              <a:solidFill>
                <a:schemeClr val="tx1"/>
              </a:solidFill>
              <a:headEnd/>
              <a:tailEnd/>
            </a:ln>
            <a:effectLst/>
          </p:spPr>
          <p:style>
            <a:lnRef idx="1">
              <a:schemeClr val="accent2"/>
            </a:lnRef>
            <a:fillRef idx="3">
              <a:schemeClr val="accent2"/>
            </a:fillRef>
            <a:effectRef idx="2">
              <a:schemeClr val="accent2"/>
            </a:effectRef>
            <a:fontRef idx="minor">
              <a:schemeClr val="lt1"/>
            </a:fontRef>
          </p:style>
          <p:txBody>
            <a:bodyPr wrap="none" anchor="b" anchorCtr="1"/>
            <a:lstStyle/>
            <a:p>
              <a:pPr eaLnBrk="0" hangingPunct="0"/>
              <a:r>
                <a:rPr lang="sv-SE" sz="1400" dirty="0" smtClean="0">
                  <a:solidFill>
                    <a:schemeClr val="bg1"/>
                  </a:solidFill>
                  <a:latin typeface="+mj-lt"/>
                </a:rPr>
                <a:t>Target</a:t>
              </a:r>
              <a:endParaRPr lang="en-US" sz="1400" dirty="0">
                <a:solidFill>
                  <a:schemeClr val="bg1"/>
                </a:solidFill>
                <a:latin typeface="+mj-lt"/>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47945" y="2176649"/>
              <a:ext cx="967189" cy="755355"/>
            </a:xfrm>
            <a:prstGeom prst="rect">
              <a:avLst/>
            </a:prstGeom>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37518" y="2363274"/>
              <a:ext cx="341683" cy="939629"/>
            </a:xfrm>
            <a:prstGeom prst="rect">
              <a:avLst/>
            </a:prstGeom>
          </p:spPr>
        </p:pic>
        <p:grpSp>
          <p:nvGrpSpPr>
            <p:cNvPr id="33" name="Group 32"/>
            <p:cNvGrpSpPr/>
            <p:nvPr/>
          </p:nvGrpSpPr>
          <p:grpSpPr>
            <a:xfrm>
              <a:off x="9015590" y="2281385"/>
              <a:ext cx="754875" cy="1020841"/>
              <a:chOff x="-570218" y="1417558"/>
              <a:chExt cx="572676" cy="1020841"/>
            </a:xfrm>
          </p:grpSpPr>
          <p:sp>
            <p:nvSpPr>
              <p:cNvPr id="39" name="Snip Single Corner Rectangle 38"/>
              <p:cNvSpPr/>
              <p:nvPr/>
            </p:nvSpPr>
            <p:spPr>
              <a:xfrm>
                <a:off x="-570218" y="1417558"/>
                <a:ext cx="572676" cy="1020841"/>
              </a:xfrm>
              <a:prstGeom prst="snip1Rect">
                <a:avLst/>
              </a:prstGeom>
              <a:solidFill>
                <a:schemeClr val="bg1">
                  <a:lumMod val="75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p:nvCxnSpPr>
            <p:spPr>
              <a:xfrm>
                <a:off x="-502340" y="1571179"/>
                <a:ext cx="36000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02340" y="167005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02340" y="1867813"/>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02340" y="2362200"/>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02340" y="1768935"/>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02340" y="2164447"/>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502340" y="2263325"/>
                <a:ext cx="23043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502340" y="2065569"/>
                <a:ext cx="389583"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502340" y="1966691"/>
                <a:ext cx="307240" cy="0"/>
              </a:xfrm>
              <a:prstGeom prst="line">
                <a:avLst/>
              </a:prstGeom>
              <a:solidFill>
                <a:schemeClr val="bg2">
                  <a:lumMod val="20000"/>
                  <a:lumOff val="80000"/>
                </a:schemeClr>
              </a:solidFill>
              <a:ln w="57150" cap="rnd">
                <a:solidFill>
                  <a:schemeClr val="bg2">
                    <a:lumMod val="50000"/>
                  </a:schemeClr>
                </a:solidFill>
              </a:ln>
              <a:effectLst/>
            </p:spPr>
            <p:style>
              <a:lnRef idx="2">
                <a:schemeClr val="accent1"/>
              </a:lnRef>
              <a:fillRef idx="0">
                <a:schemeClr val="accent1"/>
              </a:fillRef>
              <a:effectRef idx="1">
                <a:schemeClr val="accent1"/>
              </a:effectRef>
              <a:fontRef idx="minor">
                <a:schemeClr val="tx1"/>
              </a:fontRef>
            </p:style>
          </p:cxnSp>
        </p:grpSp>
        <p:cxnSp>
          <p:nvCxnSpPr>
            <p:cNvPr id="34" name="Straight Arrow Connector 33"/>
            <p:cNvCxnSpPr>
              <a:stCxn id="39" idx="1"/>
            </p:cNvCxnSpPr>
            <p:nvPr/>
          </p:nvCxnSpPr>
          <p:spPr>
            <a:xfrm>
              <a:off x="9393028" y="3302226"/>
              <a:ext cx="15778" cy="2122298"/>
            </a:xfrm>
            <a:prstGeom prst="straightConnector1">
              <a:avLst/>
            </a:prstGeom>
            <a:ln>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sp>
          <p:nvSpPr>
            <p:cNvPr id="35" name="Rectangle 34"/>
            <p:cNvSpPr/>
            <p:nvPr/>
          </p:nvSpPr>
          <p:spPr bwMode="auto">
            <a:xfrm>
              <a:off x="8880535" y="3524583"/>
              <a:ext cx="1056542" cy="533401"/>
            </a:xfrm>
            <a:prstGeom prst="rect">
              <a:avLst/>
            </a:prstGeom>
            <a:solidFill>
              <a:schemeClr val="accent5"/>
            </a:solidFill>
            <a:ln>
              <a:noFill/>
              <a:headEnd/>
              <a:tailEnd/>
            </a:ln>
            <a:effectLst/>
            <a:extLst/>
          </p:spPr>
          <p:style>
            <a:lnRef idx="1">
              <a:schemeClr val="accent2"/>
            </a:lnRef>
            <a:fillRef idx="3">
              <a:schemeClr val="accent2"/>
            </a:fillRef>
            <a:effectRef idx="2">
              <a:schemeClr val="accent2"/>
            </a:effectRef>
            <a:fontRef idx="minor">
              <a:schemeClr val="lt1"/>
            </a:fontRef>
          </p:style>
          <p:txBody>
            <a:bodyPr wrap="square" anchor="ctr"/>
            <a:lstStyle/>
            <a:p>
              <a:pPr algn="ctr" defTabSz="449263"/>
              <a:r>
                <a:rPr lang="en-US" sz="1400" dirty="0" smtClean="0">
                  <a:solidFill>
                    <a:schemeClr val="tx1"/>
                  </a:solidFill>
                </a:rPr>
                <a:t>VMP</a:t>
              </a:r>
              <a:endParaRPr lang="en-US" sz="1400" dirty="0">
                <a:solidFill>
                  <a:schemeClr val="tx1"/>
                </a:solidFill>
              </a:endParaRPr>
            </a:p>
          </p:txBody>
        </p:sp>
        <p:sp>
          <p:nvSpPr>
            <p:cNvPr id="36" name="TextBox 35"/>
            <p:cNvSpPr txBox="1"/>
            <p:nvPr/>
          </p:nvSpPr>
          <p:spPr>
            <a:xfrm>
              <a:off x="3057133" y="4997916"/>
              <a:ext cx="674483" cy="256827"/>
            </a:xfrm>
            <a:prstGeom prst="rect">
              <a:avLst/>
            </a:prstGeom>
            <a:noFill/>
          </p:spPr>
          <p:txBody>
            <a:bodyPr vert="horz" wrap="square" lIns="0" tIns="0" rIns="0" bIns="0" rtlCol="0">
              <a:spAutoFit/>
            </a:bodyPr>
            <a:lstStyle/>
            <a:p>
              <a:r>
                <a:rPr lang="en-US" sz="1400" dirty="0" smtClean="0">
                  <a:solidFill>
                    <a:schemeClr val="accent5"/>
                  </a:solidFill>
                  <a:latin typeface="Consolas" panose="020B0609020204030204" pitchFamily="49" charset="0"/>
                </a:rPr>
                <a:t>SLOW</a:t>
              </a:r>
              <a:endParaRPr lang="en-US" sz="2000" dirty="0" smtClean="0">
                <a:solidFill>
                  <a:schemeClr val="accent5"/>
                </a:solidFill>
                <a:latin typeface="Consolas" panose="020B0609020204030204" pitchFamily="49" charset="0"/>
              </a:endParaRPr>
            </a:p>
          </p:txBody>
        </p:sp>
        <p:sp>
          <p:nvSpPr>
            <p:cNvPr id="37" name="TextBox 36"/>
            <p:cNvSpPr txBox="1"/>
            <p:nvPr/>
          </p:nvSpPr>
          <p:spPr>
            <a:xfrm>
              <a:off x="6772612" y="5001985"/>
              <a:ext cx="928950" cy="256827"/>
            </a:xfrm>
            <a:prstGeom prst="rect">
              <a:avLst/>
            </a:prstGeom>
            <a:noFill/>
          </p:spPr>
          <p:txBody>
            <a:bodyPr vert="horz" wrap="square" lIns="0" tIns="0" rIns="0" bIns="0" rtlCol="0">
              <a:spAutoFit/>
            </a:bodyPr>
            <a:lstStyle/>
            <a:p>
              <a:r>
                <a:rPr lang="en-US" sz="1400" dirty="0" smtClean="0">
                  <a:solidFill>
                    <a:schemeClr val="accent5"/>
                  </a:solidFill>
                  <a:latin typeface="Consolas" panose="020B0609020204030204" pitchFamily="49" charset="0"/>
                </a:rPr>
                <a:t>FASTER</a:t>
              </a:r>
              <a:endParaRPr lang="en-US" sz="2000" dirty="0" smtClean="0">
                <a:solidFill>
                  <a:schemeClr val="accent5"/>
                </a:solidFill>
                <a:latin typeface="Consolas" panose="020B0609020204030204" pitchFamily="49" charset="0"/>
              </a:endParaRPr>
            </a:p>
          </p:txBody>
        </p:sp>
        <p:sp>
          <p:nvSpPr>
            <p:cNvPr id="38" name="TextBox 37"/>
            <p:cNvSpPr txBox="1"/>
            <p:nvPr/>
          </p:nvSpPr>
          <p:spPr>
            <a:xfrm>
              <a:off x="10619136" y="5002370"/>
              <a:ext cx="978353" cy="256827"/>
            </a:xfrm>
            <a:prstGeom prst="rect">
              <a:avLst/>
            </a:prstGeom>
            <a:noFill/>
          </p:spPr>
          <p:txBody>
            <a:bodyPr vert="horz" wrap="square" lIns="0" tIns="0" rIns="0" bIns="0" rtlCol="0">
              <a:spAutoFit/>
            </a:bodyPr>
            <a:lstStyle/>
            <a:p>
              <a:r>
                <a:rPr lang="en-US" sz="1400" dirty="0" smtClean="0">
                  <a:solidFill>
                    <a:schemeClr val="accent5"/>
                  </a:solidFill>
                  <a:latin typeface="Consolas" panose="020B0609020204030204" pitchFamily="49" charset="0"/>
                </a:rPr>
                <a:t>FASTEST</a:t>
              </a:r>
              <a:endParaRPr lang="en-US" dirty="0" smtClean="0">
                <a:solidFill>
                  <a:schemeClr val="accent5"/>
                </a:solidFill>
                <a:latin typeface="Consolas" panose="020B0609020204030204" pitchFamily="49" charset="0"/>
              </a:endParaRPr>
            </a:p>
          </p:txBody>
        </p:sp>
      </p:grpSp>
      <p:sp>
        <p:nvSpPr>
          <p:cNvPr id="81" name="Left Arrow 80"/>
          <p:cNvSpPr/>
          <p:nvPr/>
        </p:nvSpPr>
        <p:spPr>
          <a:xfrm>
            <a:off x="4222912" y="2438400"/>
            <a:ext cx="849917" cy="1274174"/>
          </a:xfrm>
          <a:prstGeom prst="leftArrow">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Fall back</a:t>
            </a:r>
            <a:endParaRPr lang="en-US" sz="1600" dirty="0"/>
          </a:p>
        </p:txBody>
      </p:sp>
      <p:sp>
        <p:nvSpPr>
          <p:cNvPr id="82" name="Left Arrow 81"/>
          <p:cNvSpPr/>
          <p:nvPr/>
        </p:nvSpPr>
        <p:spPr>
          <a:xfrm>
            <a:off x="7110731" y="2438400"/>
            <a:ext cx="849917" cy="1274174"/>
          </a:xfrm>
          <a:prstGeom prst="leftArrow">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Fall back</a:t>
            </a:r>
            <a:endParaRPr lang="en-US" sz="1600" dirty="0"/>
          </a:p>
        </p:txBody>
      </p:sp>
      <p:sp>
        <p:nvSpPr>
          <p:cNvPr id="83" name="TextBox 82"/>
          <p:cNvSpPr txBox="1"/>
          <p:nvPr/>
        </p:nvSpPr>
        <p:spPr>
          <a:xfrm>
            <a:off x="6451600" y="6544189"/>
            <a:ext cx="5130800" cy="400110"/>
          </a:xfrm>
          <a:prstGeom prst="rect">
            <a:avLst/>
          </a:prstGeom>
          <a:noFill/>
        </p:spPr>
        <p:txBody>
          <a:bodyPr wrap="square" rtlCol="0">
            <a:spAutoFit/>
          </a:bodyPr>
          <a:lstStyle/>
          <a:p>
            <a:r>
              <a:rPr lang="en-US" sz="1000" dirty="0">
                <a:solidFill>
                  <a:schemeClr val="bg1">
                    <a:lumMod val="50000"/>
                  </a:schemeClr>
                </a:solidFill>
              </a:rPr>
              <a:t>*Other names and brands may be claimed as the property of others</a:t>
            </a:r>
            <a:r>
              <a:rPr lang="en-US" sz="1000" dirty="0" smtClean="0">
                <a:solidFill>
                  <a:schemeClr val="bg1">
                    <a:lumMod val="50000"/>
                  </a:schemeClr>
                </a:solidFill>
              </a:rPr>
              <a:t>.</a:t>
            </a:r>
            <a:endParaRPr lang="en-US" sz="1000" dirty="0">
              <a:solidFill>
                <a:schemeClr val="bg1">
                  <a:lumMod val="50000"/>
                </a:schemeClr>
              </a:solidFill>
            </a:endParaRPr>
          </a:p>
          <a:p>
            <a:endParaRPr lang="en-US" sz="1000" dirty="0">
              <a:solidFill>
                <a:schemeClr val="bg1">
                  <a:lumMod val="50000"/>
                </a:schemeClr>
              </a:solidFill>
            </a:endParaRPr>
          </a:p>
        </p:txBody>
      </p:sp>
    </p:spTree>
    <p:extLst>
      <p:ext uri="{BB962C8B-B14F-4D97-AF65-F5344CB8AC3E}">
        <p14:creationId xmlns:p14="http://schemas.microsoft.com/office/powerpoint/2010/main" val="1353838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VMP technology overview</a:t>
            </a:r>
            <a:endParaRPr lang="ru-RU" dirty="0"/>
          </a:p>
        </p:txBody>
      </p:sp>
      <p:sp>
        <p:nvSpPr>
          <p:cNvPr id="3" name="Content Placeholder 2"/>
          <p:cNvSpPr>
            <a:spLocks noGrp="1"/>
          </p:cNvSpPr>
          <p:nvPr>
            <p:ph idx="1"/>
          </p:nvPr>
        </p:nvSpPr>
        <p:spPr/>
        <p:txBody>
          <a:bodyPr>
            <a:normAutofit/>
          </a:bodyPr>
          <a:lstStyle/>
          <a:p>
            <a:pPr marL="285750" indent="-285750"/>
            <a:r>
              <a:rPr lang="en-US" dirty="0"/>
              <a:t>VMP means VMP</a:t>
            </a:r>
          </a:p>
          <a:p>
            <a:endParaRPr lang="en-US" dirty="0"/>
          </a:p>
          <a:p>
            <a:pPr marL="285750" indent="-285750"/>
            <a:r>
              <a:rPr lang="en-US" dirty="0" smtClean="0"/>
              <a:t>Allows to execute blocks of </a:t>
            </a:r>
            <a:r>
              <a:rPr lang="en-US" dirty="0"/>
              <a:t>target code directly on the </a:t>
            </a:r>
            <a:r>
              <a:rPr lang="en-US" dirty="0" smtClean="0"/>
              <a:t>host</a:t>
            </a:r>
          </a:p>
          <a:p>
            <a:pPr marL="285750" indent="-285750"/>
            <a:r>
              <a:rPr lang="en-US" dirty="0" smtClean="0"/>
              <a:t>Based on Intel® Virtualization Technology for Intel® 64 and IA-32 architectures</a:t>
            </a:r>
          </a:p>
          <a:p>
            <a:pPr marL="285750" indent="-285750"/>
            <a:r>
              <a:rPr lang="en-US" dirty="0" smtClean="0"/>
              <a:t>Uses a kernel driver called VMXMON</a:t>
            </a:r>
          </a:p>
          <a:p>
            <a:pPr marL="285750" indent="-285750"/>
            <a:r>
              <a:rPr lang="en-US" dirty="0" smtClean="0"/>
              <a:t>VMXMON manages hardware resources</a:t>
            </a:r>
          </a:p>
          <a:p>
            <a:pPr marL="285750" indent="-285750"/>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5</a:t>
            </a:fld>
            <a:endParaRPr lang="en-US"/>
          </a:p>
        </p:txBody>
      </p:sp>
    </p:spTree>
    <p:extLst>
      <p:ext uri="{BB962C8B-B14F-4D97-AF65-F5344CB8AC3E}">
        <p14:creationId xmlns:p14="http://schemas.microsoft.com/office/powerpoint/2010/main" val="1121008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Trap-and-emulate approach</a:t>
            </a:r>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6</a:t>
            </a:fld>
            <a:endParaRPr lang="en-US"/>
          </a:p>
        </p:txBody>
      </p:sp>
      <p:sp>
        <p:nvSpPr>
          <p:cNvPr id="6" name="Rectangle 5"/>
          <p:cNvSpPr/>
          <p:nvPr/>
        </p:nvSpPr>
        <p:spPr>
          <a:xfrm>
            <a:off x="2435176" y="4491463"/>
            <a:ext cx="4625340" cy="868680"/>
          </a:xfrm>
          <a:prstGeom prst="rect">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VT-x Guest</a:t>
            </a:r>
            <a:endParaRPr lang="ru-RU" sz="2800" dirty="0"/>
          </a:p>
        </p:txBody>
      </p:sp>
      <p:sp>
        <p:nvSpPr>
          <p:cNvPr id="7" name="Rectangle 6"/>
          <p:cNvSpPr/>
          <p:nvPr/>
        </p:nvSpPr>
        <p:spPr>
          <a:xfrm>
            <a:off x="2435176" y="3211777"/>
            <a:ext cx="4625340" cy="868680"/>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VMXMON</a:t>
            </a:r>
            <a:endParaRPr lang="ru-RU" sz="2800" dirty="0"/>
          </a:p>
        </p:txBody>
      </p:sp>
      <p:sp>
        <p:nvSpPr>
          <p:cNvPr id="8" name="Rectangle 7"/>
          <p:cNvSpPr/>
          <p:nvPr/>
        </p:nvSpPr>
        <p:spPr>
          <a:xfrm>
            <a:off x="2435225" y="1931677"/>
            <a:ext cx="2133600" cy="868680"/>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Monitor helper</a:t>
            </a:r>
            <a:endParaRPr lang="ru-RU" sz="2800" dirty="0"/>
          </a:p>
        </p:txBody>
      </p:sp>
      <p:sp>
        <p:nvSpPr>
          <p:cNvPr id="9" name="Rectangle 8"/>
          <p:cNvSpPr/>
          <p:nvPr/>
        </p:nvSpPr>
        <p:spPr>
          <a:xfrm>
            <a:off x="4926965" y="1931677"/>
            <a:ext cx="2133600" cy="86868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CPU model</a:t>
            </a:r>
            <a:endParaRPr lang="ru-RU" sz="2800" dirty="0"/>
          </a:p>
        </p:txBody>
      </p:sp>
      <p:sp>
        <p:nvSpPr>
          <p:cNvPr id="10" name="TextBox 9"/>
          <p:cNvSpPr txBox="1"/>
          <p:nvPr/>
        </p:nvSpPr>
        <p:spPr>
          <a:xfrm>
            <a:off x="8943022" y="3926481"/>
            <a:ext cx="1013143" cy="307777"/>
          </a:xfrm>
          <a:prstGeom prst="rect">
            <a:avLst/>
          </a:prstGeom>
          <a:noFill/>
        </p:spPr>
        <p:txBody>
          <a:bodyPr vert="horz" wrap="square" lIns="0" tIns="0" rIns="0" bIns="0" rtlCol="0">
            <a:spAutoFit/>
          </a:bodyPr>
          <a:lstStyle/>
          <a:p>
            <a:r>
              <a:rPr lang="en-US" sz="2000" dirty="0" smtClean="0">
                <a:solidFill>
                  <a:srgbClr val="003C71"/>
                </a:solidFill>
              </a:rPr>
              <a:t>Host OS</a:t>
            </a:r>
            <a:endParaRPr lang="ru-RU" sz="2000" dirty="0" err="1" smtClean="0">
              <a:solidFill>
                <a:srgbClr val="003C71"/>
              </a:solidFill>
            </a:endParaRPr>
          </a:p>
        </p:txBody>
      </p:sp>
      <p:sp>
        <p:nvSpPr>
          <p:cNvPr id="11" name="TextBox 10"/>
          <p:cNvSpPr txBox="1"/>
          <p:nvPr/>
        </p:nvSpPr>
        <p:spPr>
          <a:xfrm>
            <a:off x="7723504" y="2646467"/>
            <a:ext cx="2232661" cy="307777"/>
          </a:xfrm>
          <a:prstGeom prst="rect">
            <a:avLst/>
          </a:prstGeom>
          <a:noFill/>
        </p:spPr>
        <p:txBody>
          <a:bodyPr vert="horz" wrap="square" lIns="0" tIns="0" rIns="0" bIns="0" rtlCol="0">
            <a:spAutoFit/>
          </a:bodyPr>
          <a:lstStyle/>
          <a:p>
            <a:r>
              <a:rPr lang="en-US" sz="2000" dirty="0" smtClean="0">
                <a:solidFill>
                  <a:srgbClr val="003C71"/>
                </a:solidFill>
              </a:rPr>
              <a:t>Wind River Simics*</a:t>
            </a:r>
            <a:endParaRPr lang="ru-RU" sz="2000" dirty="0" err="1" smtClean="0">
              <a:solidFill>
                <a:srgbClr val="003C71"/>
              </a:solidFill>
            </a:endParaRPr>
          </a:p>
        </p:txBody>
      </p:sp>
      <p:sp>
        <p:nvSpPr>
          <p:cNvPr id="12" name="Rectangle 11"/>
          <p:cNvSpPr/>
          <p:nvPr/>
        </p:nvSpPr>
        <p:spPr>
          <a:xfrm>
            <a:off x="2206625" y="3035378"/>
            <a:ext cx="7749540" cy="1215035"/>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3" name="Down Arrow 12"/>
          <p:cNvSpPr/>
          <p:nvPr/>
        </p:nvSpPr>
        <p:spPr>
          <a:xfrm rot="5400000">
            <a:off x="4547821" y="1947047"/>
            <a:ext cx="400050" cy="358043"/>
          </a:xfrm>
          <a:prstGeom prst="downArrow">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4" name="Down Arrow 13"/>
          <p:cNvSpPr/>
          <p:nvPr/>
        </p:nvSpPr>
        <p:spPr>
          <a:xfrm rot="16200000">
            <a:off x="4531788" y="2416469"/>
            <a:ext cx="432117" cy="358046"/>
          </a:xfrm>
          <a:prstGeom prst="downArrow">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5" name="Rectangle 14"/>
          <p:cNvSpPr/>
          <p:nvPr/>
        </p:nvSpPr>
        <p:spPr>
          <a:xfrm>
            <a:off x="2206625" y="1752600"/>
            <a:ext cx="7749540" cy="1215035"/>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6" name="Down Arrow 15"/>
          <p:cNvSpPr/>
          <p:nvPr/>
        </p:nvSpPr>
        <p:spPr>
          <a:xfrm>
            <a:off x="3018155" y="2800357"/>
            <a:ext cx="410927" cy="411420"/>
          </a:xfrm>
          <a:prstGeom prst="downArrow">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7" name="Down Arrow 16"/>
          <p:cNvSpPr/>
          <p:nvPr/>
        </p:nvSpPr>
        <p:spPr>
          <a:xfrm rot="10800000">
            <a:off x="3553775" y="2800356"/>
            <a:ext cx="443866" cy="411420"/>
          </a:xfrm>
          <a:prstGeom prst="downArrow">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8" name="Rectangle 17"/>
          <p:cNvSpPr/>
          <p:nvPr/>
        </p:nvSpPr>
        <p:spPr>
          <a:xfrm>
            <a:off x="2206625" y="4318156"/>
            <a:ext cx="7749540" cy="1215035"/>
          </a:xfrm>
          <a:prstGeom prst="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9" name="TextBox 18"/>
          <p:cNvSpPr txBox="1"/>
          <p:nvPr/>
        </p:nvSpPr>
        <p:spPr>
          <a:xfrm>
            <a:off x="8790281" y="5219064"/>
            <a:ext cx="1165884" cy="307777"/>
          </a:xfrm>
          <a:prstGeom prst="rect">
            <a:avLst/>
          </a:prstGeom>
          <a:noFill/>
        </p:spPr>
        <p:txBody>
          <a:bodyPr vert="horz" wrap="square" lIns="0" tIns="0" rIns="0" bIns="0" rtlCol="0">
            <a:spAutoFit/>
          </a:bodyPr>
          <a:lstStyle/>
          <a:p>
            <a:r>
              <a:rPr lang="en-US" sz="2000" dirty="0" smtClean="0">
                <a:solidFill>
                  <a:srgbClr val="003C71"/>
                </a:solidFill>
              </a:rPr>
              <a:t>Hardware</a:t>
            </a:r>
            <a:endParaRPr lang="ru-RU" sz="2000" dirty="0" err="1" smtClean="0">
              <a:solidFill>
                <a:srgbClr val="003C71"/>
              </a:solidFill>
            </a:endParaRPr>
          </a:p>
        </p:txBody>
      </p:sp>
      <p:sp>
        <p:nvSpPr>
          <p:cNvPr id="20" name="Down Arrow 19"/>
          <p:cNvSpPr/>
          <p:nvPr/>
        </p:nvSpPr>
        <p:spPr>
          <a:xfrm>
            <a:off x="4169315" y="4078575"/>
            <a:ext cx="410927" cy="411420"/>
          </a:xfrm>
          <a:prstGeom prst="downArrow">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solidFill>
                <a:srgbClr val="00B050"/>
              </a:solidFill>
            </a:endParaRPr>
          </a:p>
        </p:txBody>
      </p:sp>
      <p:sp>
        <p:nvSpPr>
          <p:cNvPr id="21" name="Down Arrow 20"/>
          <p:cNvSpPr/>
          <p:nvPr/>
        </p:nvSpPr>
        <p:spPr>
          <a:xfrm rot="10800000">
            <a:off x="4704935" y="4078574"/>
            <a:ext cx="443866" cy="411420"/>
          </a:xfrm>
          <a:prstGeom prst="downArrow">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solidFill>
                <a:srgbClr val="00B050"/>
              </a:solidFill>
            </a:endParaRPr>
          </a:p>
        </p:txBody>
      </p:sp>
      <p:sp>
        <p:nvSpPr>
          <p:cNvPr id="22" name="TextBox 21"/>
          <p:cNvSpPr txBox="1"/>
          <p:nvPr/>
        </p:nvSpPr>
        <p:spPr>
          <a:xfrm>
            <a:off x="6451600" y="6610290"/>
            <a:ext cx="5130800" cy="400110"/>
          </a:xfrm>
          <a:prstGeom prst="rect">
            <a:avLst/>
          </a:prstGeom>
          <a:noFill/>
        </p:spPr>
        <p:txBody>
          <a:bodyPr wrap="square" rtlCol="0">
            <a:spAutoFit/>
          </a:bodyPr>
          <a:lstStyle/>
          <a:p>
            <a:r>
              <a:rPr lang="en-US" sz="1000" dirty="0">
                <a:solidFill>
                  <a:schemeClr val="bg1">
                    <a:lumMod val="50000"/>
                  </a:schemeClr>
                </a:solidFill>
              </a:rPr>
              <a:t>*Other names and brands may be claimed as the property of others</a:t>
            </a:r>
            <a:r>
              <a:rPr lang="en-US" sz="1000" dirty="0" smtClean="0">
                <a:solidFill>
                  <a:schemeClr val="bg1">
                    <a:lumMod val="50000"/>
                  </a:schemeClr>
                </a:solidFill>
              </a:rPr>
              <a:t>.</a:t>
            </a:r>
            <a:endParaRPr lang="en-US" sz="1000" dirty="0">
              <a:solidFill>
                <a:schemeClr val="bg1">
                  <a:lumMod val="50000"/>
                </a:schemeClr>
              </a:solidFill>
            </a:endParaRPr>
          </a:p>
          <a:p>
            <a:endParaRPr lang="en-US" sz="1000" dirty="0">
              <a:solidFill>
                <a:schemeClr val="bg1">
                  <a:lumMod val="50000"/>
                </a:schemeClr>
              </a:solidFill>
            </a:endParaRPr>
          </a:p>
        </p:txBody>
      </p:sp>
      <p:sp>
        <p:nvSpPr>
          <p:cNvPr id="3" name="TextBox 2"/>
          <p:cNvSpPr txBox="1"/>
          <p:nvPr/>
        </p:nvSpPr>
        <p:spPr>
          <a:xfrm>
            <a:off x="2206625" y="5583051"/>
            <a:ext cx="7749540" cy="430887"/>
          </a:xfrm>
          <a:prstGeom prst="rect">
            <a:avLst/>
          </a:prstGeom>
          <a:noFill/>
        </p:spPr>
        <p:txBody>
          <a:bodyPr wrap="square" rtlCol="0">
            <a:spAutoFit/>
          </a:bodyPr>
          <a:lstStyle/>
          <a:p>
            <a:r>
              <a:rPr lang="en-US" sz="1100" dirty="0" smtClean="0"/>
              <a:t>VT-x = Intel</a:t>
            </a:r>
            <a:r>
              <a:rPr lang="en-US" sz="1100" dirty="0"/>
              <a:t>® Virtualization Technology for Intel® 64 and IA-32 architectures</a:t>
            </a:r>
          </a:p>
          <a:p>
            <a:endParaRPr lang="ru-RU" sz="1100" dirty="0"/>
          </a:p>
        </p:txBody>
      </p:sp>
    </p:spTree>
    <p:extLst>
      <p:ext uri="{BB962C8B-B14F-4D97-AF65-F5344CB8AC3E}">
        <p14:creationId xmlns:p14="http://schemas.microsoft.com/office/powerpoint/2010/main" val="2187785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VT-x Guest</a:t>
            </a:r>
            <a:endParaRPr lang="ru-RU" dirty="0"/>
          </a:p>
        </p:txBody>
      </p:sp>
      <p:sp>
        <p:nvSpPr>
          <p:cNvPr id="3" name="Content Placeholder 2"/>
          <p:cNvSpPr>
            <a:spLocks noGrp="1"/>
          </p:cNvSpPr>
          <p:nvPr>
            <p:ph idx="1"/>
          </p:nvPr>
        </p:nvSpPr>
        <p:spPr/>
        <p:txBody>
          <a:bodyPr/>
          <a:lstStyle/>
          <a:p>
            <a:pPr marL="285750" indent="-285750"/>
            <a:r>
              <a:rPr lang="en-US" dirty="0"/>
              <a:t>Most of </a:t>
            </a:r>
            <a:r>
              <a:rPr lang="en-US" dirty="0" smtClean="0"/>
              <a:t>Intel® 64 and IA-32 </a:t>
            </a:r>
            <a:r>
              <a:rPr lang="en-US" dirty="0"/>
              <a:t>feature set is available with VMP</a:t>
            </a:r>
          </a:p>
          <a:p>
            <a:pPr marL="511175" lvl="1">
              <a:buFont typeface="Arial" panose="020B0604020202020204" pitchFamily="34" charset="0"/>
              <a:buChar char="•"/>
            </a:pPr>
            <a:r>
              <a:rPr lang="en-US" dirty="0"/>
              <a:t>Other fall back to JIT</a:t>
            </a:r>
          </a:p>
          <a:p>
            <a:pPr marL="285750" indent="-285750"/>
            <a:r>
              <a:rPr lang="en-US" dirty="0"/>
              <a:t>                   </a:t>
            </a:r>
            <a:r>
              <a:rPr lang="en-US" dirty="0" smtClean="0"/>
              <a:t>exits </a:t>
            </a:r>
            <a:r>
              <a:rPr lang="en-US" dirty="0"/>
              <a:t>to VMXMON for:</a:t>
            </a:r>
          </a:p>
          <a:p>
            <a:pPr marL="511175" lvl="1">
              <a:buFont typeface="Arial" panose="020B0604020202020204" pitchFamily="34" charset="0"/>
              <a:buChar char="•"/>
            </a:pPr>
            <a:r>
              <a:rPr lang="en-US" dirty="0"/>
              <a:t>Not available instructions</a:t>
            </a:r>
          </a:p>
          <a:p>
            <a:pPr marL="511175" lvl="1">
              <a:buFont typeface="Arial" panose="020B0604020202020204" pitchFamily="34" charset="0"/>
              <a:buChar char="•"/>
            </a:pPr>
            <a:r>
              <a:rPr lang="en-US" dirty="0"/>
              <a:t>Instructions that must be emulated</a:t>
            </a:r>
          </a:p>
          <a:p>
            <a:pPr marL="511175" lvl="1">
              <a:buFont typeface="Arial" panose="020B0604020202020204" pitchFamily="34" charset="0"/>
              <a:buChar char="•"/>
            </a:pPr>
            <a:r>
              <a:rPr lang="en-US" dirty="0"/>
              <a:t>Faults and exceptions (guest)</a:t>
            </a:r>
          </a:p>
          <a:p>
            <a:pPr marL="511175" lvl="1">
              <a:buFont typeface="Arial" panose="020B0604020202020204" pitchFamily="34" charset="0"/>
              <a:buChar char="•"/>
            </a:pPr>
            <a:r>
              <a:rPr lang="en-US" dirty="0" err="1"/>
              <a:t>Input/Output</a:t>
            </a:r>
            <a:r>
              <a:rPr lang="en-US" dirty="0"/>
              <a:t> operations</a:t>
            </a:r>
          </a:p>
          <a:p>
            <a:pPr marL="511175" lvl="1">
              <a:buFont typeface="Arial" panose="020B0604020202020204" pitchFamily="34" charset="0"/>
              <a:buChar char="•"/>
            </a:pPr>
            <a:r>
              <a:rPr lang="en-US" dirty="0"/>
              <a:t>External (host) interrupts</a:t>
            </a:r>
          </a:p>
          <a:p>
            <a:pPr marL="511175" lvl="1">
              <a:buFont typeface="Arial" panose="020B0604020202020204" pitchFamily="34" charset="0"/>
              <a:buChar char="•"/>
            </a:pPr>
            <a:r>
              <a:rPr lang="en-US" dirty="0"/>
              <a:t>...</a:t>
            </a:r>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7</a:t>
            </a:fld>
            <a:endParaRPr lang="en-US"/>
          </a:p>
        </p:txBody>
      </p:sp>
      <p:grpSp>
        <p:nvGrpSpPr>
          <p:cNvPr id="6" name="Group 5"/>
          <p:cNvGrpSpPr/>
          <p:nvPr/>
        </p:nvGrpSpPr>
        <p:grpSpPr>
          <a:xfrm>
            <a:off x="1371600" y="2514600"/>
            <a:ext cx="967739" cy="285512"/>
            <a:chOff x="807720" y="1618000"/>
            <a:chExt cx="967739" cy="285512"/>
          </a:xfrm>
        </p:grpSpPr>
        <p:sp>
          <p:nvSpPr>
            <p:cNvPr id="7" name="Down Arrow 6"/>
            <p:cNvSpPr/>
            <p:nvPr/>
          </p:nvSpPr>
          <p:spPr>
            <a:xfrm>
              <a:off x="807720" y="1618000"/>
              <a:ext cx="400050" cy="285512"/>
            </a:xfrm>
            <a:prstGeom prst="downArrow">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8" name="Down Arrow 7"/>
            <p:cNvSpPr/>
            <p:nvPr/>
          </p:nvSpPr>
          <p:spPr>
            <a:xfrm rot="10800000">
              <a:off x="1343342" y="1618000"/>
              <a:ext cx="432117" cy="285512"/>
            </a:xfrm>
            <a:prstGeom prst="downArrow">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grpSp>
      <p:sp>
        <p:nvSpPr>
          <p:cNvPr id="9" name="TextBox 8"/>
          <p:cNvSpPr txBox="1"/>
          <p:nvPr/>
        </p:nvSpPr>
        <p:spPr>
          <a:xfrm>
            <a:off x="2170430" y="29031"/>
            <a:ext cx="7749540" cy="430887"/>
          </a:xfrm>
          <a:prstGeom prst="rect">
            <a:avLst/>
          </a:prstGeom>
          <a:noFill/>
        </p:spPr>
        <p:txBody>
          <a:bodyPr wrap="square" rtlCol="0">
            <a:spAutoFit/>
          </a:bodyPr>
          <a:lstStyle/>
          <a:p>
            <a:pPr algn="ctr"/>
            <a:r>
              <a:rPr lang="en-US" sz="1100" dirty="0" smtClean="0"/>
              <a:t>VT-x = Intel</a:t>
            </a:r>
            <a:r>
              <a:rPr lang="en-US" sz="1100" dirty="0"/>
              <a:t>® Virtualization Technology for Intel® 64 and IA-32 architectures</a:t>
            </a:r>
          </a:p>
          <a:p>
            <a:pPr algn="ctr"/>
            <a:endParaRPr lang="ru-RU" sz="1100" dirty="0"/>
          </a:p>
        </p:txBody>
      </p:sp>
    </p:spTree>
    <p:extLst>
      <p:ext uri="{BB962C8B-B14F-4D97-AF65-F5344CB8AC3E}">
        <p14:creationId xmlns:p14="http://schemas.microsoft.com/office/powerpoint/2010/main" val="990785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assumptions</a:t>
            </a:r>
            <a:endParaRPr lang="ru-RU" dirty="0"/>
          </a:p>
        </p:txBody>
      </p:sp>
      <p:sp>
        <p:nvSpPr>
          <p:cNvPr id="3" name="Content Placeholder 2"/>
          <p:cNvSpPr>
            <a:spLocks noGrp="1"/>
          </p:cNvSpPr>
          <p:nvPr>
            <p:ph idx="1"/>
          </p:nvPr>
        </p:nvSpPr>
        <p:spPr/>
        <p:txBody>
          <a:bodyPr/>
          <a:lstStyle/>
          <a:p>
            <a:pPr marL="285750" indent="-285750"/>
            <a:r>
              <a:rPr lang="en-US" dirty="0"/>
              <a:t>Instruction classification in </a:t>
            </a:r>
            <a:r>
              <a:rPr lang="en-US" dirty="0" smtClean="0"/>
              <a:t>Intel® Virtualization Technology:</a:t>
            </a:r>
            <a:endParaRPr lang="en-US" dirty="0"/>
          </a:p>
          <a:p>
            <a:pPr marL="511175" lvl="1">
              <a:buFont typeface="Arial" panose="020B0604020202020204" pitchFamily="34" charset="0"/>
              <a:buChar char="•"/>
            </a:pPr>
            <a:r>
              <a:rPr lang="en-US" dirty="0"/>
              <a:t>Innocuous – can run directly in hardware</a:t>
            </a:r>
          </a:p>
          <a:p>
            <a:pPr marL="511175" lvl="1">
              <a:buFont typeface="Arial" panose="020B0604020202020204" pitchFamily="34" charset="0"/>
              <a:buChar char="•"/>
            </a:pPr>
            <a:r>
              <a:rPr lang="en-US" dirty="0"/>
              <a:t>Virtualization sensitive – require simulation</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8</a:t>
            </a:fld>
            <a:endParaRPr lang="en-US"/>
          </a:p>
        </p:txBody>
      </p:sp>
    </p:spTree>
    <p:extLst>
      <p:ext uri="{BB962C8B-B14F-4D97-AF65-F5344CB8AC3E}">
        <p14:creationId xmlns:p14="http://schemas.microsoft.com/office/powerpoint/2010/main" val="2300825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assumptions</a:t>
            </a:r>
            <a:endParaRPr lang="ru-RU" dirty="0"/>
          </a:p>
        </p:txBody>
      </p:sp>
      <p:sp>
        <p:nvSpPr>
          <p:cNvPr id="3" name="Content Placeholder 2"/>
          <p:cNvSpPr>
            <a:spLocks noGrp="1"/>
          </p:cNvSpPr>
          <p:nvPr>
            <p:ph idx="1"/>
          </p:nvPr>
        </p:nvSpPr>
        <p:spPr/>
        <p:txBody>
          <a:bodyPr/>
          <a:lstStyle/>
          <a:p>
            <a:pPr marL="285750" indent="-285750"/>
            <a:r>
              <a:rPr lang="en-US" dirty="0"/>
              <a:t>Instruction classification in </a:t>
            </a:r>
            <a:r>
              <a:rPr lang="en-US" dirty="0" smtClean="0"/>
              <a:t>Intel® Virtualization Technology:</a:t>
            </a:r>
            <a:endParaRPr lang="en-US" dirty="0"/>
          </a:p>
          <a:p>
            <a:pPr marL="511175" lvl="1">
              <a:buFont typeface="Arial" panose="020B0604020202020204" pitchFamily="34" charset="0"/>
              <a:buChar char="•"/>
            </a:pPr>
            <a:r>
              <a:rPr lang="en-US" dirty="0"/>
              <a:t>Innocuous – can run directly in hardware</a:t>
            </a:r>
          </a:p>
          <a:p>
            <a:pPr marL="511175" lvl="1">
              <a:buFont typeface="Arial" panose="020B0604020202020204" pitchFamily="34" charset="0"/>
              <a:buChar char="•"/>
            </a:pPr>
            <a:r>
              <a:rPr lang="en-US" dirty="0"/>
              <a:t>Virtualization sensitive – require simulation</a:t>
            </a:r>
          </a:p>
          <a:p>
            <a:endParaRPr lang="en-US" dirty="0"/>
          </a:p>
          <a:p>
            <a:pPr marL="285750" indent="-285750"/>
            <a:r>
              <a:rPr lang="en-US" dirty="0"/>
              <a:t>Regular hypervisor – </a:t>
            </a:r>
            <a:r>
              <a:rPr lang="en-US" b="1" dirty="0"/>
              <a:t>current</a:t>
            </a:r>
            <a:r>
              <a:rPr lang="en-US" dirty="0"/>
              <a:t> guest on current hardware</a:t>
            </a:r>
          </a:p>
          <a:p>
            <a:pPr marL="511175" lvl="1">
              <a:buFont typeface="Arial" panose="020B0604020202020204" pitchFamily="34" charset="0"/>
              <a:buChar char="•"/>
            </a:pPr>
            <a:r>
              <a:rPr lang="en-US" dirty="0"/>
              <a:t>All sensitive instruction encodings </a:t>
            </a:r>
            <a:r>
              <a:rPr lang="en-US" dirty="0" smtClean="0"/>
              <a:t>must be </a:t>
            </a:r>
            <a:r>
              <a:rPr lang="en-US" dirty="0"/>
              <a:t>intercepted</a:t>
            </a:r>
          </a:p>
          <a:p>
            <a:pPr marL="285750" indent="-285750"/>
            <a:r>
              <a:rPr lang="en-US" dirty="0" smtClean="0"/>
              <a:t>Wind River Simics* </a:t>
            </a:r>
            <a:r>
              <a:rPr lang="en-US" dirty="0"/>
              <a:t>– </a:t>
            </a:r>
            <a:r>
              <a:rPr lang="en-US" b="1" dirty="0"/>
              <a:t>future </a:t>
            </a:r>
            <a:r>
              <a:rPr lang="en-US" dirty="0"/>
              <a:t>guest on current hardware</a:t>
            </a:r>
          </a:p>
          <a:p>
            <a:pPr marL="511175" lvl="1">
              <a:buFont typeface="Arial" panose="020B0604020202020204" pitchFamily="34" charset="0"/>
              <a:buChar char="•"/>
            </a:pPr>
            <a:r>
              <a:rPr lang="en-US" dirty="0"/>
              <a:t>All </a:t>
            </a:r>
            <a:r>
              <a:rPr lang="en-US" dirty="0" smtClean="0"/>
              <a:t>sensitive, modified </a:t>
            </a:r>
            <a:r>
              <a:rPr lang="en-US" dirty="0"/>
              <a:t>and new instruction encodings </a:t>
            </a:r>
            <a:r>
              <a:rPr lang="en-US" dirty="0" smtClean="0"/>
              <a:t>must be </a:t>
            </a:r>
            <a:r>
              <a:rPr lang="en-US" dirty="0"/>
              <a:t>intercepted</a:t>
            </a:r>
          </a:p>
          <a:p>
            <a:endParaRPr lang="ru-RU"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9</a:t>
            </a:fld>
            <a:endParaRPr lang="en-US"/>
          </a:p>
        </p:txBody>
      </p:sp>
      <p:sp>
        <p:nvSpPr>
          <p:cNvPr id="6" name="TextBox 5"/>
          <p:cNvSpPr txBox="1"/>
          <p:nvPr/>
        </p:nvSpPr>
        <p:spPr>
          <a:xfrm>
            <a:off x="6451600" y="6610290"/>
            <a:ext cx="5130800" cy="400110"/>
          </a:xfrm>
          <a:prstGeom prst="rect">
            <a:avLst/>
          </a:prstGeom>
          <a:noFill/>
        </p:spPr>
        <p:txBody>
          <a:bodyPr wrap="square" rtlCol="0">
            <a:spAutoFit/>
          </a:bodyPr>
          <a:lstStyle/>
          <a:p>
            <a:r>
              <a:rPr lang="en-US" sz="1000" dirty="0">
                <a:solidFill>
                  <a:schemeClr val="bg1">
                    <a:lumMod val="50000"/>
                  </a:schemeClr>
                </a:solidFill>
              </a:rPr>
              <a:t>*Other names and brands may be claimed as the property of others</a:t>
            </a:r>
            <a:r>
              <a:rPr lang="en-US" sz="1000" dirty="0" smtClean="0">
                <a:solidFill>
                  <a:schemeClr val="bg1">
                    <a:lumMod val="50000"/>
                  </a:schemeClr>
                </a:solidFill>
              </a:rPr>
              <a:t>.</a:t>
            </a:r>
            <a:endParaRPr lang="en-US" sz="1000" dirty="0">
              <a:solidFill>
                <a:schemeClr val="bg1">
                  <a:lumMod val="50000"/>
                </a:schemeClr>
              </a:solidFill>
            </a:endParaRPr>
          </a:p>
          <a:p>
            <a:endParaRPr lang="en-US" sz="1000" dirty="0">
              <a:solidFill>
                <a:schemeClr val="bg1">
                  <a:lumMod val="50000"/>
                </a:schemeClr>
              </a:solidFill>
            </a:endParaRPr>
          </a:p>
        </p:txBody>
      </p:sp>
    </p:spTree>
    <p:extLst>
      <p:ext uri="{BB962C8B-B14F-4D97-AF65-F5344CB8AC3E}">
        <p14:creationId xmlns:p14="http://schemas.microsoft.com/office/powerpoint/2010/main" val="91313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91CAD78-C6F6-407D-A9D5-329355F07703}">
  <ds:schemaRefs>
    <ds:schemaRef ds:uri="http://purl.org/dc/elements/1.1/"/>
    <ds:schemaRef ds:uri="http://www.w3.org/XML/1998/namespace"/>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purl.org/dc/terms/"/>
    <ds:schemaRef ds:uri="http://schemas.microsoft.com/office/infopath/2007/PartnerControls"/>
  </ds:schemaRefs>
</ds:datastoreItem>
</file>

<file path=customXml/itemProps2.xml><?xml version="1.0" encoding="utf-8"?>
<ds:datastoreItem xmlns:ds="http://schemas.openxmlformats.org/officeDocument/2006/customXml" ds:itemID="{1A855BF4-2A99-441B-9566-850307E4F0A5}">
  <ds:schemaRefs>
    <ds:schemaRef ds:uri="http://schemas.microsoft.com/sharepoint/v3/contenttype/forms"/>
  </ds:schemaRefs>
</ds:datastoreItem>
</file>

<file path=customXml/itemProps3.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0</TotalTime>
  <Words>1347</Words>
  <Application>Microsoft Office PowerPoint</Application>
  <PresentationFormat>Widescreen</PresentationFormat>
  <Paragraphs>351</Paragraphs>
  <Slides>31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Consolas</vt:lpstr>
      <vt:lpstr>Office Theme</vt:lpstr>
      <vt:lpstr>Same bits, different meaning – when direct execution based simulation becomes complicated</vt:lpstr>
      <vt:lpstr>Agenda</vt:lpstr>
      <vt:lpstr>Instruction Execution in Wind River Simics*</vt:lpstr>
      <vt:lpstr>Wind River Simics* Fall-back strategy</vt:lpstr>
      <vt:lpstr>VMP technology overview</vt:lpstr>
      <vt:lpstr>Trap-and-emulate approach</vt:lpstr>
      <vt:lpstr>VT-x Guest</vt:lpstr>
      <vt:lpstr>Virtualization assumptions</vt:lpstr>
      <vt:lpstr>Virtualization assumptions</vt:lpstr>
      <vt:lpstr>Vmp problem</vt:lpstr>
      <vt:lpstr>Intel® 64 and IA-32 instruction format</vt:lpstr>
      <vt:lpstr>VMP problem – same bits, different meaning</vt:lpstr>
      <vt:lpstr>VMP problem – same bits, different meaning</vt:lpstr>
      <vt:lpstr>Test case</vt:lpstr>
      <vt:lpstr>Test case</vt:lpstr>
      <vt:lpstr>Solution</vt:lpstr>
      <vt:lpstr>Solution</vt:lpstr>
      <vt:lpstr>How to find if a page has a dangerous instruction?</vt:lpstr>
      <vt:lpstr>How to find if a page has a dangerous instruction?</vt:lpstr>
      <vt:lpstr>How to find if a page has a dangerous instruction?</vt:lpstr>
      <vt:lpstr>Page scanning</vt:lpstr>
      <vt:lpstr>Page scanning</vt:lpstr>
      <vt:lpstr>Page scanning</vt:lpstr>
      <vt:lpstr>Simulation speed (lower is better)</vt:lpstr>
      <vt:lpstr>What do we scan for?</vt:lpstr>
      <vt:lpstr>XSAVE state management instructions</vt:lpstr>
      <vt:lpstr>Solution for XSAVE problem </vt:lpstr>
      <vt:lpstr>XSAVE scanning speedup (higher is better)</vt:lpstr>
      <vt:lpstr>Conclusions</vt:lpstr>
      <vt:lpstr>Questions</vt:lpstr>
      <vt:lpstr>Legal Disclaimers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CTPClassification=CTP_NT</cp:keywords>
  <cp:lastModifiedBy/>
  <cp:revision>1</cp:revision>
  <dcterms:created xsi:type="dcterms:W3CDTF">2011-11-23T07:37:04Z</dcterms:created>
  <dcterms:modified xsi:type="dcterms:W3CDTF">2018-10-03T12:46:02Z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y fmtid="{D5CDD505-2E9C-101B-9397-08002B2CF9AE}" pid="3" name="TitusGUID">
    <vt:lpwstr>0a5b81d7-3778-43b9-8326-42aa3ad54898</vt:lpwstr>
  </property>
  <property fmtid="{D5CDD505-2E9C-101B-9397-08002B2CF9AE}" pid="4" name="CTP_TimeStamp">
    <vt:lpwstr>2018-10-03 12:46:02Z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CTP_NT</vt:lpwstr>
  </property>
</Properties>
</file>