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21"/>
  </p:notesMasterIdLst>
  <p:handoutMasterIdLst>
    <p:handoutMasterId r:id="rId22"/>
  </p:handoutMasterIdLst>
  <p:sldIdLst>
    <p:sldId id="501" r:id="rId5"/>
    <p:sldId id="506" r:id="rId6"/>
    <p:sldId id="507" r:id="rId7"/>
    <p:sldId id="519" r:id="rId8"/>
    <p:sldId id="520" r:id="rId9"/>
    <p:sldId id="508" r:id="rId10"/>
    <p:sldId id="509" r:id="rId11"/>
    <p:sldId id="510" r:id="rId12"/>
    <p:sldId id="512" r:id="rId13"/>
    <p:sldId id="513" r:id="rId14"/>
    <p:sldId id="516" r:id="rId15"/>
    <p:sldId id="517" r:id="rId16"/>
    <p:sldId id="518" r:id="rId17"/>
    <p:sldId id="515" r:id="rId18"/>
    <p:sldId id="514" r:id="rId19"/>
    <p:sldId id="505" r:id="rId20"/>
  </p:sldIdLst>
  <p:sldSz cx="12192000" cy="6858000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  <a:srgbClr val="FFFFCC"/>
    <a:srgbClr val="FF9900"/>
    <a:srgbClr val="99FF33"/>
    <a:srgbClr val="CC99FF"/>
    <a:srgbClr val="66CC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047" autoAdjust="0"/>
    <p:restoredTop sz="85829" autoAdjust="0"/>
  </p:normalViewPr>
  <p:slideViewPr>
    <p:cSldViewPr>
      <p:cViewPr varScale="1">
        <p:scale>
          <a:sx n="113" d="100"/>
          <a:sy n="113" d="100"/>
        </p:scale>
        <p:origin x="108" y="1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02.10.2018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10/2/2018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9388" y="519113"/>
            <a:ext cx="4610100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160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360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251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/>
              <a:pPr>
                <a:defRPr/>
              </a:pPr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/>
              <a:pPr>
                <a:defRPr/>
              </a:pPr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/>
              <a:pPr>
                <a:defRPr/>
              </a:pPr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/>
              <a:pPr>
                <a:defRPr/>
              </a:pPr>
              <a:t>10/2/2018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/>
              <a:pPr>
                <a:defRPr/>
              </a:pPr>
              <a:t>10/2/2018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6400" y="6356351"/>
            <a:ext cx="142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356351"/>
            <a:ext cx="29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6800" y="6356351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44607" y="6200478"/>
            <a:ext cx="1150793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23" y="5867400"/>
            <a:ext cx="1405860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Hardware construction with SystemC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Roman Popov ( Intel Corporation)</a:t>
            </a:r>
          </a:p>
          <a:p>
            <a:r>
              <a:rPr lang="en-US" dirty="0" smtClean="0"/>
              <a:t>Moiseev Mikhail (Intel Corporation)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5950332"/>
            <a:ext cx="1168400" cy="771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options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Option 1: Static analysis of source code, interpretation of module constructor</a:t>
            </a:r>
          </a:p>
          <a:p>
            <a:pPr lvl="1"/>
            <a:r>
              <a:rPr lang="en-US" dirty="0" smtClean="0"/>
              <a:t>Utilized by commercial HLS tools</a:t>
            </a:r>
          </a:p>
          <a:p>
            <a:pPr lvl="1"/>
            <a:r>
              <a:rPr lang="en-US" dirty="0" smtClean="0"/>
              <a:t>Problem: library dependencies (standard library, SystemC itself)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hy interpret C++ if we can compile and run it?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Option 2: Run model</a:t>
            </a:r>
            <a:r>
              <a:rPr lang="en-US" dirty="0"/>
              <a:t>, stop on  </a:t>
            </a:r>
            <a:r>
              <a:rPr lang="en-US" dirty="0" err="1"/>
              <a:t>start_of_simulation</a:t>
            </a:r>
            <a:r>
              <a:rPr lang="en-US" dirty="0"/>
              <a:t>(); </a:t>
            </a:r>
            <a:r>
              <a:rPr lang="en-US" dirty="0" smtClean="0"/>
              <a:t> Extract module structure from memory.</a:t>
            </a:r>
          </a:p>
          <a:p>
            <a:pPr lvl="1"/>
            <a:r>
              <a:rPr lang="en-US" dirty="0" smtClean="0"/>
              <a:t>Problem: C++ has no runtime reflection API</a:t>
            </a:r>
          </a:p>
        </p:txBody>
      </p:sp>
    </p:spTree>
    <p:extLst>
      <p:ext uri="{BB962C8B-B14F-4D97-AF65-F5344CB8AC3E}">
        <p14:creationId xmlns:p14="http://schemas.microsoft.com/office/powerpoint/2010/main" val="211906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reflection metadata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3433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On Linux, C++ has standardized Application Binary Interface, Itanium ABI. Supported both by GCC and Clang</a:t>
            </a:r>
          </a:p>
          <a:p>
            <a:pPr lvl="1"/>
            <a:r>
              <a:rPr lang="en-US" dirty="0" smtClean="0"/>
              <a:t>Specifies layout of all types in memory</a:t>
            </a:r>
          </a:p>
          <a:p>
            <a:r>
              <a:rPr lang="en-US" dirty="0" smtClean="0"/>
              <a:t>Sources of information about types:</a:t>
            </a:r>
          </a:p>
          <a:p>
            <a:pPr lvl="1"/>
            <a:r>
              <a:rPr lang="en-US" dirty="0" smtClean="0"/>
              <a:t>Compiler intermediate representations</a:t>
            </a:r>
          </a:p>
          <a:p>
            <a:pPr lvl="2"/>
            <a:r>
              <a:rPr lang="en-US" dirty="0" smtClean="0"/>
              <a:t>Examples: Clang AST, LLVM IR</a:t>
            </a:r>
          </a:p>
          <a:p>
            <a:pPr lvl="1"/>
            <a:r>
              <a:rPr lang="en-US" dirty="0" smtClean="0"/>
              <a:t>Debug information</a:t>
            </a:r>
          </a:p>
          <a:p>
            <a:pPr lvl="2"/>
            <a:r>
              <a:rPr lang="en-US" dirty="0" smtClean="0"/>
              <a:t>Examples: DWARF</a:t>
            </a:r>
          </a:p>
          <a:p>
            <a:r>
              <a:rPr lang="en-US" dirty="0" smtClean="0"/>
              <a:t>Already utilized by some SystemC front-ends: </a:t>
            </a:r>
            <a:r>
              <a:rPr lang="en-US" dirty="0" err="1" smtClean="0"/>
              <a:t>Pinapa</a:t>
            </a:r>
            <a:r>
              <a:rPr lang="en-US" dirty="0" smtClean="0"/>
              <a:t>, </a:t>
            </a:r>
            <a:r>
              <a:rPr lang="en-US" dirty="0" err="1" smtClean="0"/>
              <a:t>PinaVM</a:t>
            </a:r>
            <a:endParaRPr lang="en-US" dirty="0" smtClean="0"/>
          </a:p>
          <a:p>
            <a:pPr lvl="1"/>
            <a:r>
              <a:rPr lang="en-US" dirty="0" smtClean="0"/>
              <a:t>And in commercial SystemC debuggers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42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Implemented a GDB-based SystemC elaboration</a:t>
            </a:r>
          </a:p>
          <a:p>
            <a:pPr lvl="1"/>
            <a:r>
              <a:rPr lang="en-US" dirty="0" smtClean="0"/>
              <a:t>2 man-months of development</a:t>
            </a:r>
          </a:p>
          <a:p>
            <a:pPr lvl="1"/>
            <a:r>
              <a:rPr lang="en-US" dirty="0" smtClean="0"/>
              <a:t>Works perfectly on our existing SystemC designs</a:t>
            </a:r>
          </a:p>
          <a:p>
            <a:r>
              <a:rPr lang="en-US" dirty="0" smtClean="0"/>
              <a:t>Generates a Verilog netlist (without process bodies)</a:t>
            </a:r>
          </a:p>
          <a:p>
            <a:r>
              <a:rPr lang="en-US" dirty="0" smtClean="0"/>
              <a:t>Arbitrary C++ is allowed</a:t>
            </a:r>
          </a:p>
          <a:p>
            <a:pPr lvl="1"/>
            <a:r>
              <a:rPr lang="en-US" dirty="0" smtClean="0"/>
              <a:t>Including non-standard SystemC</a:t>
            </a:r>
          </a:p>
          <a:p>
            <a:r>
              <a:rPr lang="en-US" dirty="0" smtClean="0"/>
              <a:t>Experimenting with applications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8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Elaboration algorithm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1192" y="2828621"/>
            <a:ext cx="3284838" cy="26776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</a:rPr>
              <a:t>struct bottom: </a:t>
            </a:r>
            <a:r>
              <a:rPr lang="en-US" sz="1400" dirty="0" err="1">
                <a:latin typeface="Consolas" panose="020B0609020204030204" pitchFamily="49" charset="0"/>
              </a:rPr>
              <a:t>sc_module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 smtClean="0">
                <a:latin typeface="Consolas" panose="020B0609020204030204" pitchFamily="49" charset="0"/>
              </a:rPr>
              <a:t>    </a:t>
            </a:r>
            <a:r>
              <a:rPr lang="en-US" sz="1400" dirty="0" err="1" smtClean="0">
                <a:latin typeface="Consolas" panose="020B0609020204030204" pitchFamily="49" charset="0"/>
              </a:rPr>
              <a:t>sc_in</a:t>
            </a:r>
            <a:r>
              <a:rPr lang="en-US" sz="1400" dirty="0" smtClean="0">
                <a:latin typeface="Consolas" panose="020B0609020204030204" pitchFamily="49" charset="0"/>
              </a:rPr>
              <a:t>&lt;int</a:t>
            </a:r>
            <a:r>
              <a:rPr lang="en-US" sz="1400" dirty="0">
                <a:latin typeface="Consolas" panose="020B0609020204030204" pitchFamily="49" charset="0"/>
              </a:rPr>
              <a:t>&gt;  in{"in"};	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};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struct top : </a:t>
            </a:r>
            <a:r>
              <a:rPr lang="en-US" sz="1400" dirty="0" err="1">
                <a:latin typeface="Consolas" panose="020B0609020204030204" pitchFamily="49" charset="0"/>
              </a:rPr>
              <a:t>sc_module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 smtClean="0">
                <a:latin typeface="Consolas" panose="020B0609020204030204" pitchFamily="49" charset="0"/>
              </a:rPr>
              <a:t>    </a:t>
            </a:r>
            <a:r>
              <a:rPr lang="en-US" sz="1400" dirty="0" err="1" smtClean="0">
                <a:latin typeface="Consolas" panose="020B0609020204030204" pitchFamily="49" charset="0"/>
              </a:rPr>
              <a:t>sc_signal</a:t>
            </a:r>
            <a:r>
              <a:rPr lang="en-US" sz="1400" dirty="0" smtClean="0">
                <a:latin typeface="Consolas" panose="020B0609020204030204" pitchFamily="49" charset="0"/>
              </a:rPr>
              <a:t>&lt;int</a:t>
            </a:r>
            <a:r>
              <a:rPr lang="en-US" sz="1400" dirty="0">
                <a:latin typeface="Consolas" panose="020B0609020204030204" pitchFamily="49" charset="0"/>
              </a:rPr>
              <a:t>&gt; sig{"sig</a:t>
            </a:r>
            <a:r>
              <a:rPr lang="en-US" sz="1400" dirty="0" smtClean="0">
                <a:latin typeface="Consolas" panose="020B0609020204030204" pitchFamily="49" charset="0"/>
              </a:rPr>
              <a:t>"};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</a:rPr>
              <a:t>   bottom </a:t>
            </a:r>
            <a:r>
              <a:rPr lang="en-US" sz="1400" dirty="0">
                <a:latin typeface="Consolas" panose="020B0609020204030204" pitchFamily="49" charset="0"/>
              </a:rPr>
              <a:t>b{"b"};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 smtClean="0">
                <a:latin typeface="Consolas" panose="020B0609020204030204" pitchFamily="49" charset="0"/>
              </a:rPr>
              <a:t>    SC_CTOR(top</a:t>
            </a:r>
            <a:r>
              <a:rPr lang="en-US" sz="1400" dirty="0">
                <a:latin typeface="Consolas" panose="020B0609020204030204" pitchFamily="49" charset="0"/>
              </a:rPr>
              <a:t>) </a:t>
            </a:r>
            <a:r>
              <a:rPr lang="en-US" sz="1400" dirty="0" smtClean="0"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</a:rPr>
              <a:t>       b.in(sig</a:t>
            </a:r>
            <a:r>
              <a:rPr lang="en-US" sz="1400" dirty="0"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 smtClean="0">
                <a:latin typeface="Consolas" panose="020B0609020204030204" pitchFamily="49" charset="0"/>
              </a:rPr>
              <a:t>    }</a:t>
            </a:r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};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716351"/>
              </p:ext>
            </p:extLst>
          </p:nvPr>
        </p:nvGraphicFramePr>
        <p:xfrm>
          <a:off x="4479902" y="4136779"/>
          <a:ext cx="3715063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4562"/>
                <a:gridCol w="835667"/>
                <a:gridCol w="2104834"/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Obj</a:t>
                      </a:r>
                      <a:r>
                        <a:rPr lang="en-US" sz="1200" baseline="0" dirty="0" smtClean="0"/>
                        <a:t> ID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ADDR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Type</a:t>
                      </a:r>
                      <a:endParaRPr lang="en-US" sz="1200" dirty="0"/>
                    </a:p>
                  </a:txBody>
                  <a:tcPr/>
                </a:tc>
              </a:tr>
              <a:tr h="23879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  (top)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0x0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top</a:t>
                      </a:r>
                      <a:endParaRPr lang="en-US" sz="1200" dirty="0"/>
                    </a:p>
                  </a:txBody>
                  <a:tcPr/>
                </a:tc>
              </a:tr>
              <a:tr h="23879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  (sig)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0x0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sc_signal</a:t>
                      </a:r>
                      <a:r>
                        <a:rPr lang="en-US" sz="1200" dirty="0" smtClean="0"/>
                        <a:t>&lt;int&gt;</a:t>
                      </a:r>
                      <a:endParaRPr lang="en-US" sz="1200" dirty="0"/>
                    </a:p>
                  </a:txBody>
                  <a:tcPr/>
                </a:tc>
              </a:tr>
              <a:tr h="23879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  (b)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0x10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bottom</a:t>
                      </a:r>
                      <a:endParaRPr lang="en-US" sz="1200" dirty="0"/>
                    </a:p>
                  </a:txBody>
                  <a:tcPr/>
                </a:tc>
              </a:tr>
              <a:tr h="23879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  (b.in)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0x10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sc_in</a:t>
                      </a:r>
                      <a:r>
                        <a:rPr lang="en-US" sz="1200" dirty="0" smtClean="0"/>
                        <a:t>&lt;int&gt;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ight Arrow 9"/>
          <p:cNvSpPr/>
          <p:nvPr/>
        </p:nvSpPr>
        <p:spPr>
          <a:xfrm>
            <a:off x="4012174" y="3618689"/>
            <a:ext cx="314796" cy="9491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8252550" y="3692860"/>
            <a:ext cx="314796" cy="9491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9902" y="2851589"/>
            <a:ext cx="3232196" cy="105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7346" y="3537753"/>
            <a:ext cx="3420122" cy="111104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76654" y="1117278"/>
            <a:ext cx="110819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600" dirty="0"/>
              <a:t>Algorithm (two passes):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/>
              <a:t>Traverse design hierarchy to build design tree and </a:t>
            </a:r>
            <a:r>
              <a:rPr lang="en-US" sz="1600" dirty="0" smtClean="0"/>
              <a:t>typed memory </a:t>
            </a:r>
            <a:r>
              <a:rPr lang="en-US" sz="1600" dirty="0"/>
              <a:t>map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/>
              <a:t>For each pointer find its </a:t>
            </a:r>
            <a:r>
              <a:rPr lang="en-US" sz="1600" dirty="0" err="1"/>
              <a:t>pointee</a:t>
            </a:r>
            <a:r>
              <a:rPr lang="en-US" sz="1600" dirty="0"/>
              <a:t> in memory map based on pointer value (stored address) and pointer </a:t>
            </a:r>
            <a:r>
              <a:rPr lang="en-US" sz="1600" dirty="0" smtClean="0"/>
              <a:t>type</a:t>
            </a:r>
          </a:p>
          <a:p>
            <a:pPr lvl="1"/>
            <a:r>
              <a:rPr lang="en-US" sz="1600" dirty="0"/>
              <a:t> </a:t>
            </a:r>
            <a:r>
              <a:rPr lang="en-US" sz="1600" i="1" dirty="0" smtClean="0"/>
              <a:t>For polymorphic objects (for example </a:t>
            </a:r>
            <a:r>
              <a:rPr lang="en-US" sz="1600" i="1" dirty="0" err="1" smtClean="0"/>
              <a:t>sc_objects</a:t>
            </a:r>
            <a:r>
              <a:rPr lang="en-US" sz="1600" i="1" dirty="0" smtClean="0"/>
              <a:t>) use dynamic type from RTTI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33015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allocation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8381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>
                <a:latin typeface="Consolas" panose="020B0609020204030204" pitchFamily="49" charset="0"/>
              </a:rPr>
              <a:t>i</a:t>
            </a:r>
            <a:r>
              <a:rPr lang="en-US" sz="2400" dirty="0" smtClean="0">
                <a:latin typeface="Consolas" panose="020B0609020204030204" pitchFamily="49" charset="0"/>
              </a:rPr>
              <a:t>nt * dangling;</a:t>
            </a:r>
          </a:p>
          <a:p>
            <a:pPr marL="0" indent="0">
              <a:buNone/>
            </a:pPr>
            <a:r>
              <a:rPr lang="en-US" sz="2400" dirty="0">
                <a:latin typeface="Consolas" panose="020B0609020204030204" pitchFamily="49" charset="0"/>
              </a:rPr>
              <a:t>i</a:t>
            </a:r>
            <a:r>
              <a:rPr lang="en-US" sz="2400" dirty="0" smtClean="0">
                <a:latin typeface="Consolas" panose="020B0609020204030204" pitchFamily="49" charset="0"/>
              </a:rPr>
              <a:t>nt * </a:t>
            </a:r>
            <a:r>
              <a:rPr lang="en-US" sz="2400" dirty="0" err="1" smtClean="0">
                <a:latin typeface="Consolas" panose="020B0609020204030204" pitchFamily="49" charset="0"/>
              </a:rPr>
              <a:t>arrayp</a:t>
            </a:r>
            <a:r>
              <a:rPr lang="en-US" sz="2400" dirty="0" smtClean="0">
                <a:latin typeface="Consolas" panose="020B0609020204030204" pitchFamily="49" charset="0"/>
              </a:rPr>
              <a:t> = new int[10];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8564" y="2514600"/>
            <a:ext cx="10972800" cy="3352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Information about dynamic allocations is lost</a:t>
            </a:r>
            <a:endParaRPr lang="en-US" dirty="0"/>
          </a:p>
          <a:p>
            <a:pPr fontAlgn="auto">
              <a:spcAft>
                <a:spcPts val="0"/>
              </a:spcAft>
            </a:pPr>
            <a:r>
              <a:rPr lang="en-US" dirty="0" smtClean="0"/>
              <a:t>Solutions</a:t>
            </a:r>
          </a:p>
          <a:p>
            <a:pPr lvl="1" fontAlgn="auto">
              <a:spcAft>
                <a:spcPts val="0"/>
              </a:spcAft>
            </a:pPr>
            <a:r>
              <a:rPr lang="en-US" dirty="0" smtClean="0"/>
              <a:t>Tracing new operator</a:t>
            </a:r>
          </a:p>
          <a:p>
            <a:pPr marL="0" indent="0">
              <a:buNone/>
            </a:pPr>
            <a:r>
              <a:rPr lang="en-US" sz="2000" b="1" dirty="0">
                <a:latin typeface="Consolas" panose="020B0609020204030204" pitchFamily="49" charset="0"/>
              </a:rPr>
              <a:t>	template</a:t>
            </a:r>
            <a:r>
              <a:rPr lang="en-US" sz="2000" dirty="0">
                <a:latin typeface="Consolas" panose="020B0609020204030204" pitchFamily="49" charset="0"/>
              </a:rPr>
              <a:t>&lt;</a:t>
            </a:r>
            <a:r>
              <a:rPr lang="en-US" sz="2000" b="1" dirty="0">
                <a:latin typeface="Consolas" panose="020B0609020204030204" pitchFamily="49" charset="0"/>
              </a:rPr>
              <a:t>class</a:t>
            </a:r>
            <a:r>
              <a:rPr lang="en-US" sz="2000" dirty="0">
                <a:latin typeface="Consolas" panose="020B0609020204030204" pitchFamily="49" charset="0"/>
              </a:rPr>
              <a:t> T, </a:t>
            </a:r>
            <a:r>
              <a:rPr lang="en-US" sz="2000" b="1" dirty="0">
                <a:latin typeface="Consolas" panose="020B0609020204030204" pitchFamily="49" charset="0"/>
              </a:rPr>
              <a:t>class</a:t>
            </a:r>
            <a:r>
              <a:rPr lang="en-US" sz="2000" dirty="0">
                <a:latin typeface="Consolas" panose="020B0609020204030204" pitchFamily="49" charset="0"/>
              </a:rPr>
              <a:t>... </a:t>
            </a:r>
            <a:r>
              <a:rPr lang="en-US" sz="2000" dirty="0" err="1">
                <a:latin typeface="Consolas" panose="020B0609020204030204" pitchFamily="49" charset="0"/>
              </a:rPr>
              <a:t>Args</a:t>
            </a:r>
            <a:r>
              <a:rPr lang="en-US" sz="2000" dirty="0">
                <a:latin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T* </a:t>
            </a:r>
            <a:r>
              <a:rPr lang="en-US" sz="2000" dirty="0" err="1">
                <a:latin typeface="Consolas" panose="020B0609020204030204" pitchFamily="49" charset="0"/>
              </a:rPr>
              <a:t>sc_new</a:t>
            </a:r>
            <a:r>
              <a:rPr lang="en-US" sz="2000" dirty="0">
                <a:latin typeface="Consolas" panose="020B0609020204030204" pitchFamily="49" charset="0"/>
              </a:rPr>
              <a:t>(</a:t>
            </a:r>
            <a:r>
              <a:rPr lang="en-US" sz="2000" dirty="0" err="1">
                <a:latin typeface="Consolas" panose="020B0609020204030204" pitchFamily="49" charset="0"/>
              </a:rPr>
              <a:t>Args</a:t>
            </a:r>
            <a:r>
              <a:rPr lang="en-US" sz="2000" dirty="0">
                <a:latin typeface="Consolas" panose="020B0609020204030204" pitchFamily="49" charset="0"/>
              </a:rPr>
              <a:t>&amp;&amp;... </a:t>
            </a:r>
            <a:r>
              <a:rPr lang="en-US" sz="2000" dirty="0" err="1">
                <a:latin typeface="Consolas" panose="020B0609020204030204" pitchFamily="49" charset="0"/>
              </a:rPr>
              <a:t>args</a:t>
            </a:r>
            <a:r>
              <a:rPr lang="en-US" sz="2000" dirty="0" smtClean="0">
                <a:latin typeface="Consolas" panose="020B0609020204030204" pitchFamily="49" charset="0"/>
              </a:rPr>
              <a:t>) // saves info inside host module</a:t>
            </a:r>
          </a:p>
          <a:p>
            <a:pPr lvl="1" fontAlgn="auto">
              <a:spcAft>
                <a:spcPts val="0"/>
              </a:spcAft>
            </a:pPr>
            <a:r>
              <a:rPr lang="en-US" dirty="0" smtClean="0"/>
              <a:t>For </a:t>
            </a:r>
            <a:r>
              <a:rPr lang="en-US" dirty="0" err="1" smtClean="0"/>
              <a:t>sc_objects</a:t>
            </a:r>
            <a:r>
              <a:rPr lang="en-US" dirty="0" smtClean="0"/>
              <a:t> use SystemC built-in design-tree introspection  (</a:t>
            </a:r>
            <a:r>
              <a:rPr lang="en-US" dirty="0" err="1" smtClean="0"/>
              <a:t>sc_object</a:t>
            </a:r>
            <a:r>
              <a:rPr lang="en-US" dirty="0" smtClean="0"/>
              <a:t>::</a:t>
            </a:r>
            <a:r>
              <a:rPr lang="en-US" dirty="0" err="1"/>
              <a:t>get_child_objects</a:t>
            </a:r>
            <a:r>
              <a:rPr lang="en-US" dirty="0"/>
              <a:t> </a:t>
            </a:r>
            <a:r>
              <a:rPr lang="en-US" dirty="0" smtClean="0"/>
              <a:t>)</a:t>
            </a:r>
            <a:endParaRPr lang="en-US" sz="20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endParaRPr lang="en-US" dirty="0" smtClean="0"/>
          </a:p>
          <a:p>
            <a:pPr fontAlgn="auto">
              <a:spcAft>
                <a:spcPts val="0"/>
              </a:spcAft>
            </a:pPr>
            <a:r>
              <a:rPr lang="en-US" dirty="0" smtClean="0"/>
              <a:t>In our legacy code: all dynamic allocation were </a:t>
            </a:r>
            <a:r>
              <a:rPr lang="en-US" dirty="0" err="1" smtClean="0"/>
              <a:t>sc_objects</a:t>
            </a:r>
            <a:r>
              <a:rPr lang="en-US" dirty="0" smtClean="0"/>
              <a:t>, no code modification required</a:t>
            </a:r>
          </a:p>
        </p:txBody>
      </p:sp>
    </p:spTree>
    <p:extLst>
      <p:ext uri="{BB962C8B-B14F-4D97-AF65-F5344CB8AC3E}">
        <p14:creationId xmlns:p14="http://schemas.microsoft.com/office/powerpoint/2010/main" val="311072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SystemC has a potential to become powerful HC language</a:t>
            </a:r>
          </a:p>
          <a:p>
            <a:r>
              <a:rPr lang="en-US" dirty="0" smtClean="0"/>
              <a:t>Combination of compile-time and elaboration-time programming is both challenge and opportunity</a:t>
            </a:r>
          </a:p>
          <a:p>
            <a:pPr lvl="1"/>
            <a:r>
              <a:rPr lang="en-US" dirty="0" smtClean="0"/>
              <a:t>Good design methodology required</a:t>
            </a:r>
          </a:p>
          <a:p>
            <a:r>
              <a:rPr lang="en-US" dirty="0" smtClean="0"/>
              <a:t>Separation of elaboration and simulation phases required in synthesizable subset</a:t>
            </a:r>
          </a:p>
          <a:p>
            <a:pPr lvl="1"/>
            <a:r>
              <a:rPr lang="en-US" dirty="0" smtClean="0"/>
              <a:t>Arbitrary C++ can be allowed for elaboration</a:t>
            </a:r>
          </a:p>
          <a:p>
            <a:r>
              <a:rPr lang="en-US" dirty="0" smtClean="0"/>
              <a:t>Reflection-based dynamic elaboration is a simple path for tool implementation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89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Hardware construction (HC) </a:t>
            </a:r>
            <a:r>
              <a:rPr lang="en-US" dirty="0" smtClean="0"/>
              <a:t>– algorithmic generation of HW structure using high-level language</a:t>
            </a:r>
          </a:p>
          <a:p>
            <a:pPr lvl="1"/>
            <a:r>
              <a:rPr lang="en-US" dirty="0" smtClean="0"/>
              <a:t>Good for highly </a:t>
            </a:r>
            <a:r>
              <a:rPr lang="en-US" dirty="0" err="1" smtClean="0"/>
              <a:t>parameterizable</a:t>
            </a:r>
            <a:r>
              <a:rPr lang="en-US" dirty="0" smtClean="0"/>
              <a:t> designs, regular structure 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opularized </a:t>
            </a:r>
            <a:r>
              <a:rPr lang="en-US" dirty="0"/>
              <a:t>recently </a:t>
            </a:r>
            <a:r>
              <a:rPr lang="en-US" dirty="0" smtClean="0"/>
              <a:t>by Chisel (Scala-based HDL)</a:t>
            </a:r>
          </a:p>
          <a:p>
            <a:r>
              <a:rPr lang="en-US" b="1" dirty="0" smtClean="0"/>
              <a:t>SystemC </a:t>
            </a:r>
            <a:r>
              <a:rPr lang="en-US" dirty="0" smtClean="0"/>
              <a:t>– C++-based modeling language</a:t>
            </a:r>
          </a:p>
          <a:p>
            <a:pPr lvl="1"/>
            <a:r>
              <a:rPr lang="en-US" dirty="0" smtClean="0"/>
              <a:t>Can be synthesized with HLS (High-level synthesis)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Can </a:t>
            </a:r>
            <a:r>
              <a:rPr lang="en-US" dirty="0"/>
              <a:t>we use SystemC for </a:t>
            </a:r>
            <a:r>
              <a:rPr lang="en-US" dirty="0" smtClean="0"/>
              <a:t>HC? What is missing in library and tools?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113374"/>
              </p:ext>
            </p:extLst>
          </p:nvPr>
        </p:nvGraphicFramePr>
        <p:xfrm>
          <a:off x="1752600" y="4114800"/>
          <a:ext cx="8788401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8000"/>
                <a:gridCol w="4080934"/>
                <a:gridCol w="2929467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</a:rPr>
                        <a:t>Design</a:t>
                      </a:r>
                      <a:r>
                        <a:rPr lang="en-US" baseline="0" dirty="0" smtClean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</a:rPr>
                        <a:t> domain</a:t>
                      </a:r>
                      <a:endParaRPr lang="en-US" dirty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Conventional design technique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Emerging “ESL” approach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Structural</a:t>
                      </a:r>
                      <a:endParaRPr lang="en-US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Manual module instantiation and wiring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Hardware construction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Behavioral</a:t>
                      </a:r>
                      <a:endParaRPr lang="en-US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RTL (Cycle-accurate) process specification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High-level synthesis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680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generation in SystemC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124200"/>
            <a:ext cx="10972800" cy="2819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Highly-reusable building blocks can be created with C++ templates</a:t>
            </a:r>
          </a:p>
          <a:p>
            <a:r>
              <a:rPr lang="en-US" dirty="0" smtClean="0"/>
              <a:t>Hardware structure is generated during elaboration phase of model execution</a:t>
            </a:r>
          </a:p>
          <a:p>
            <a:pPr lvl="1"/>
            <a:r>
              <a:rPr lang="en-US" dirty="0" smtClean="0"/>
              <a:t>Arbitrary C++ can be applied</a:t>
            </a:r>
          </a:p>
          <a:p>
            <a:r>
              <a:rPr lang="en-US" dirty="0" smtClean="0"/>
              <a:t>So, SystemC is a hardware construction language, but:</a:t>
            </a:r>
          </a:p>
          <a:p>
            <a:pPr lvl="1"/>
            <a:r>
              <a:rPr lang="en-US" dirty="0" smtClean="0"/>
              <a:t>Modern HLS tool support for elaboration-time programming is minimal </a:t>
            </a:r>
          </a:p>
          <a:p>
            <a:pPr lvl="1"/>
            <a:r>
              <a:rPr lang="en-US" dirty="0" smtClean="0"/>
              <a:t>Good design methodology required (how to design for reuse?)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219200"/>
            <a:ext cx="5943600" cy="1961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88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problem 1: Synchronous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17638"/>
            <a:ext cx="4419600" cy="4572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>
                <a:latin typeface="Consolas" panose="020B0609020204030204" pitchFamily="49" charset="0"/>
              </a:rPr>
              <a:t>struct </a:t>
            </a:r>
            <a:r>
              <a:rPr lang="en-US" sz="1400" dirty="0" err="1">
                <a:latin typeface="Consolas" panose="020B0609020204030204" pitchFamily="49" charset="0"/>
              </a:rPr>
              <a:t>dut</a:t>
            </a:r>
            <a:r>
              <a:rPr lang="en-US" sz="1400" dirty="0">
                <a:latin typeface="Consolas" panose="020B0609020204030204" pitchFamily="49" charset="0"/>
              </a:rPr>
              <a:t> : </a:t>
            </a:r>
            <a:r>
              <a:rPr lang="en-US" sz="1400" dirty="0" err="1">
                <a:latin typeface="Consolas" panose="020B0609020204030204" pitchFamily="49" charset="0"/>
              </a:rPr>
              <a:t>sc_module</a:t>
            </a:r>
            <a:r>
              <a:rPr lang="en-US" sz="1400" dirty="0">
                <a:latin typeface="Consolas" panose="020B0609020204030204" pitchFamily="49" charset="0"/>
              </a:rPr>
              <a:t> {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    </a:t>
            </a:r>
            <a:r>
              <a:rPr lang="en-US" sz="1400" dirty="0" err="1" smtClean="0">
                <a:latin typeface="Consolas" panose="020B0609020204030204" pitchFamily="49" charset="0"/>
              </a:rPr>
              <a:t>sc_in</a:t>
            </a:r>
            <a:r>
              <a:rPr lang="en-US" sz="1400" dirty="0" smtClean="0">
                <a:latin typeface="Consolas" panose="020B0609020204030204" pitchFamily="49" charset="0"/>
              </a:rPr>
              <a:t>&lt;bool&gt; </a:t>
            </a:r>
            <a:r>
              <a:rPr lang="en-US" sz="1400" dirty="0" err="1" smtClean="0">
                <a:latin typeface="Consolas" panose="020B0609020204030204" pitchFamily="49" charset="0"/>
              </a:rPr>
              <a:t>clk</a:t>
            </a:r>
            <a:r>
              <a:rPr lang="en-US" sz="1400" dirty="0">
                <a:latin typeface="Consolas" panose="020B0609020204030204" pitchFamily="49" charset="0"/>
              </a:rPr>
              <a:t>{"</a:t>
            </a:r>
            <a:r>
              <a:rPr lang="en-US" sz="1400" dirty="0" err="1">
                <a:latin typeface="Consolas" panose="020B0609020204030204" pitchFamily="49" charset="0"/>
              </a:rPr>
              <a:t>clk</a:t>
            </a:r>
            <a:r>
              <a:rPr lang="en-US" sz="1400" dirty="0">
                <a:latin typeface="Consolas" panose="020B0609020204030204" pitchFamily="49" charset="0"/>
              </a:rPr>
              <a:t>"};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    </a:t>
            </a:r>
            <a:r>
              <a:rPr lang="en-US" sz="1400" dirty="0" err="1">
                <a:latin typeface="Consolas" panose="020B0609020204030204" pitchFamily="49" charset="0"/>
              </a:rPr>
              <a:t>sc_in</a:t>
            </a:r>
            <a:r>
              <a:rPr lang="en-US" sz="1400" dirty="0">
                <a:latin typeface="Consolas" panose="020B0609020204030204" pitchFamily="49" charset="0"/>
              </a:rPr>
              <a:t>&lt;bool&gt; </a:t>
            </a:r>
            <a:r>
              <a:rPr lang="en-US" sz="1400" dirty="0" err="1" smtClean="0">
                <a:latin typeface="Consolas" panose="020B0609020204030204" pitchFamily="49" charset="0"/>
              </a:rPr>
              <a:t>arst_n</a:t>
            </a:r>
            <a:r>
              <a:rPr lang="en-US" sz="1400" dirty="0">
                <a:latin typeface="Consolas" panose="020B0609020204030204" pitchFamily="49" charset="0"/>
              </a:rPr>
              <a:t>{"</a:t>
            </a:r>
            <a:r>
              <a:rPr lang="en-US" sz="1400" dirty="0" err="1">
                <a:latin typeface="Consolas" panose="020B0609020204030204" pitchFamily="49" charset="0"/>
              </a:rPr>
              <a:t>arst_n</a:t>
            </a:r>
            <a:r>
              <a:rPr lang="en-US" sz="1400" dirty="0">
                <a:latin typeface="Consolas" panose="020B0609020204030204" pitchFamily="49" charset="0"/>
              </a:rPr>
              <a:t>"};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    </a:t>
            </a:r>
            <a:r>
              <a:rPr lang="en-US" sz="1400" dirty="0" smtClean="0">
                <a:latin typeface="Consolas" panose="020B0609020204030204" pitchFamily="49" charset="0"/>
              </a:rPr>
              <a:t>p2p_get_init&lt;int&gt;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</a:rPr>
              <a:t>din</a:t>
            </a:r>
            <a:r>
              <a:rPr lang="en-US" sz="1400" dirty="0">
                <a:latin typeface="Consolas" panose="020B0609020204030204" pitchFamily="49" charset="0"/>
              </a:rPr>
              <a:t>{"din"};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    </a:t>
            </a:r>
            <a:r>
              <a:rPr lang="en-US" sz="1400" dirty="0" smtClean="0">
                <a:latin typeface="Consolas" panose="020B0609020204030204" pitchFamily="49" charset="0"/>
              </a:rPr>
              <a:t>p2p_put_init&lt;int</a:t>
            </a:r>
            <a:r>
              <a:rPr lang="en-US" sz="1400" dirty="0">
                <a:latin typeface="Consolas" panose="020B0609020204030204" pitchFamily="49" charset="0"/>
              </a:rPr>
              <a:t>&gt; </a:t>
            </a:r>
            <a:r>
              <a:rPr lang="en-US" sz="1400" dirty="0" err="1" smtClean="0">
                <a:latin typeface="Consolas" panose="020B0609020204030204" pitchFamily="49" charset="0"/>
              </a:rPr>
              <a:t>dout</a:t>
            </a:r>
            <a:r>
              <a:rPr lang="en-US" sz="1400" dirty="0">
                <a:latin typeface="Consolas" panose="020B0609020204030204" pitchFamily="49" charset="0"/>
              </a:rPr>
              <a:t>{"</a:t>
            </a:r>
            <a:r>
              <a:rPr lang="en-US" sz="1400" dirty="0" err="1">
                <a:latin typeface="Consolas" panose="020B0609020204030204" pitchFamily="49" charset="0"/>
              </a:rPr>
              <a:t>dout</a:t>
            </a:r>
            <a:r>
              <a:rPr lang="en-US" sz="1400" dirty="0">
                <a:latin typeface="Consolas" panose="020B0609020204030204" pitchFamily="49" charset="0"/>
              </a:rPr>
              <a:t>"};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/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    SC_CTOR (</a:t>
            </a:r>
            <a:r>
              <a:rPr lang="en-US" sz="1400" dirty="0" err="1">
                <a:latin typeface="Consolas" panose="020B0609020204030204" pitchFamily="49" charset="0"/>
              </a:rPr>
              <a:t>dut</a:t>
            </a:r>
            <a:r>
              <a:rPr lang="en-US" sz="1400" dirty="0">
                <a:latin typeface="Consolas" panose="020B0609020204030204" pitchFamily="49" charset="0"/>
              </a:rPr>
              <a:t>) {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        SC_THREAD(</a:t>
            </a:r>
            <a:r>
              <a:rPr lang="en-US" sz="1400" dirty="0" err="1">
                <a:latin typeface="Consolas" panose="020B0609020204030204" pitchFamily="49" charset="0"/>
              </a:rPr>
              <a:t>dut_process</a:t>
            </a:r>
            <a:r>
              <a:rPr lang="en-US" sz="1400" dirty="0">
                <a:latin typeface="Consolas" panose="020B0609020204030204" pitchFamily="49" charset="0"/>
              </a:rPr>
              <a:t>);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        sensitive &lt;&lt; </a:t>
            </a:r>
            <a:r>
              <a:rPr lang="en-US" sz="1400" dirty="0" err="1">
                <a:latin typeface="Consolas" panose="020B0609020204030204" pitchFamily="49" charset="0"/>
              </a:rPr>
              <a:t>clk.pos</a:t>
            </a:r>
            <a:r>
              <a:rPr lang="en-US" sz="1400" dirty="0">
                <a:latin typeface="Consolas" panose="020B0609020204030204" pitchFamily="49" charset="0"/>
              </a:rPr>
              <a:t>();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        </a:t>
            </a:r>
            <a:r>
              <a:rPr lang="en-US" sz="1400" dirty="0" err="1" smtClean="0">
                <a:latin typeface="Consolas" panose="020B0609020204030204" pitchFamily="49" charset="0"/>
              </a:rPr>
              <a:t>reset_signal_is</a:t>
            </a:r>
            <a:r>
              <a:rPr lang="en-US" sz="1400" dirty="0" smtClean="0">
                <a:latin typeface="Consolas" panose="020B0609020204030204" pitchFamily="49" charset="0"/>
              </a:rPr>
              <a:t>(</a:t>
            </a:r>
            <a:r>
              <a:rPr lang="en-US" sz="1400" dirty="0" err="1" smtClean="0">
                <a:latin typeface="Consolas" panose="020B0609020204030204" pitchFamily="49" charset="0"/>
              </a:rPr>
              <a:t>arst_n</a:t>
            </a:r>
            <a:r>
              <a:rPr lang="en-US" sz="1400" dirty="0">
                <a:latin typeface="Consolas" panose="020B0609020204030204" pitchFamily="49" charset="0"/>
              </a:rPr>
              <a:t>, false</a:t>
            </a:r>
            <a:r>
              <a:rPr lang="en-US" sz="1400" dirty="0" smtClean="0">
                <a:latin typeface="Consolas" panose="020B0609020204030204" pitchFamily="49" charset="0"/>
              </a:rPr>
              <a:t>);</a:t>
            </a:r>
            <a:r>
              <a:rPr lang="en-US" sz="1400" dirty="0">
                <a:latin typeface="Consolas" panose="020B0609020204030204" pitchFamily="49" charset="0"/>
              </a:rPr>
              <a:t/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        </a:t>
            </a:r>
            <a:r>
              <a:rPr lang="en-US" sz="1400" dirty="0" err="1">
                <a:latin typeface="Consolas" panose="020B0609020204030204" pitchFamily="49" charset="0"/>
              </a:rPr>
              <a:t>din.clk</a:t>
            </a:r>
            <a:r>
              <a:rPr lang="en-US" sz="1400" dirty="0">
                <a:latin typeface="Consolas" panose="020B0609020204030204" pitchFamily="49" charset="0"/>
              </a:rPr>
              <a:t>(</a:t>
            </a:r>
            <a:r>
              <a:rPr lang="en-US" sz="1400" dirty="0" err="1">
                <a:latin typeface="Consolas" panose="020B0609020204030204" pitchFamily="49" charset="0"/>
              </a:rPr>
              <a:t>clk</a:t>
            </a:r>
            <a:r>
              <a:rPr lang="en-US" sz="1400" dirty="0">
                <a:latin typeface="Consolas" panose="020B0609020204030204" pitchFamily="49" charset="0"/>
              </a:rPr>
              <a:t>);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        </a:t>
            </a:r>
            <a:r>
              <a:rPr lang="en-US" sz="1400" dirty="0" err="1" smtClean="0">
                <a:latin typeface="Consolas" panose="020B0609020204030204" pitchFamily="49" charset="0"/>
              </a:rPr>
              <a:t>din.arst_n</a:t>
            </a:r>
            <a:r>
              <a:rPr lang="en-US" sz="1400" dirty="0" smtClean="0">
                <a:latin typeface="Consolas" panose="020B0609020204030204" pitchFamily="49" charset="0"/>
              </a:rPr>
              <a:t>(</a:t>
            </a:r>
            <a:r>
              <a:rPr lang="en-US" sz="1400" dirty="0" err="1">
                <a:latin typeface="Consolas" panose="020B0609020204030204" pitchFamily="49" charset="0"/>
              </a:rPr>
              <a:t>arst_n</a:t>
            </a:r>
            <a:r>
              <a:rPr lang="en-US" sz="1400" dirty="0" smtClean="0">
                <a:latin typeface="Consolas" panose="020B0609020204030204" pitchFamily="49" charset="0"/>
              </a:rPr>
              <a:t>);</a:t>
            </a:r>
            <a:r>
              <a:rPr lang="en-US" sz="1400" dirty="0">
                <a:latin typeface="Consolas" panose="020B0609020204030204" pitchFamily="49" charset="0"/>
              </a:rPr>
              <a:t/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        </a:t>
            </a:r>
            <a:r>
              <a:rPr lang="en-US" sz="1400" dirty="0" err="1" smtClean="0">
                <a:latin typeface="Consolas" panose="020B0609020204030204" pitchFamily="49" charset="0"/>
              </a:rPr>
              <a:t>dout.clk</a:t>
            </a:r>
            <a:r>
              <a:rPr lang="en-US" sz="1400" dirty="0" smtClean="0">
                <a:latin typeface="Consolas" panose="020B0609020204030204" pitchFamily="49" charset="0"/>
              </a:rPr>
              <a:t>(</a:t>
            </a:r>
            <a:r>
              <a:rPr lang="en-US" sz="1400" dirty="0" err="1" smtClean="0">
                <a:latin typeface="Consolas" panose="020B0609020204030204" pitchFamily="49" charset="0"/>
              </a:rPr>
              <a:t>clk</a:t>
            </a:r>
            <a:r>
              <a:rPr lang="en-US" sz="1400" dirty="0">
                <a:latin typeface="Consolas" panose="020B0609020204030204" pitchFamily="49" charset="0"/>
              </a:rPr>
              <a:t>);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        </a:t>
            </a:r>
            <a:r>
              <a:rPr lang="en-US" sz="1400" dirty="0" err="1">
                <a:latin typeface="Consolas" panose="020B0609020204030204" pitchFamily="49" charset="0"/>
              </a:rPr>
              <a:t>dout</a:t>
            </a:r>
            <a:r>
              <a:rPr lang="en-US" sz="1400" dirty="0" err="1" smtClean="0">
                <a:latin typeface="Consolas" panose="020B0609020204030204" pitchFamily="49" charset="0"/>
              </a:rPr>
              <a:t>.arst_n</a:t>
            </a:r>
            <a:r>
              <a:rPr lang="en-US" sz="1400" dirty="0" smtClean="0">
                <a:latin typeface="Consolas" panose="020B0609020204030204" pitchFamily="49" charset="0"/>
              </a:rPr>
              <a:t>(</a:t>
            </a:r>
            <a:r>
              <a:rPr lang="en-US" sz="1400" dirty="0" err="1" smtClean="0">
                <a:latin typeface="Consolas" panose="020B0609020204030204" pitchFamily="49" charset="0"/>
              </a:rPr>
              <a:t>arst_n</a:t>
            </a:r>
            <a:r>
              <a:rPr lang="en-US" sz="1400" dirty="0">
                <a:latin typeface="Consolas" panose="020B0609020204030204" pitchFamily="49" charset="0"/>
              </a:rPr>
              <a:t>);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    }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/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    void </a:t>
            </a:r>
            <a:r>
              <a:rPr lang="en-US" sz="1400" dirty="0" err="1">
                <a:latin typeface="Consolas" panose="020B0609020204030204" pitchFamily="49" charset="0"/>
              </a:rPr>
              <a:t>dut_process</a:t>
            </a:r>
            <a:r>
              <a:rPr lang="en-US" sz="1400" dirty="0">
                <a:latin typeface="Consolas" panose="020B0609020204030204" pitchFamily="49" charset="0"/>
              </a:rPr>
              <a:t>() </a:t>
            </a:r>
            <a:r>
              <a:rPr lang="en-US" sz="1400" dirty="0" smtClean="0"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</a:rPr>
              <a:t>      // YOUR </a:t>
            </a:r>
            <a:r>
              <a:rPr lang="en-US" sz="1400" dirty="0">
                <a:latin typeface="Consolas" panose="020B0609020204030204" pitchFamily="49" charset="0"/>
              </a:rPr>
              <a:t>TOP SECRET IP</a:t>
            </a:r>
            <a:endParaRPr lang="en-US" sz="1400" dirty="0" smtClean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</a:rPr>
              <a:t>   }</a:t>
            </a:r>
            <a:endParaRPr lang="en-US" sz="14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Consolas" panose="020B0609020204030204" pitchFamily="49" charset="0"/>
              </a:rPr>
              <a:t>};</a:t>
            </a:r>
            <a:endParaRPr lang="en-US" sz="1400" dirty="0">
              <a:latin typeface="Consolas" panose="020B0609020204030204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324600" y="1701680"/>
            <a:ext cx="5181600" cy="4038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</a:pPr>
            <a:r>
              <a:rPr lang="en-US" sz="1800" dirty="0" smtClean="0">
                <a:latin typeface="Consolas" panose="020B0609020204030204" pitchFamily="49" charset="0"/>
              </a:rPr>
              <a:t>struct </a:t>
            </a:r>
            <a:r>
              <a:rPr lang="en-US" sz="1800" dirty="0" err="1" smtClean="0">
                <a:latin typeface="Consolas" panose="020B0609020204030204" pitchFamily="49" charset="0"/>
              </a:rPr>
              <a:t>dut</a:t>
            </a:r>
            <a:r>
              <a:rPr lang="en-US" sz="1800" dirty="0" smtClean="0">
                <a:latin typeface="Consolas" panose="020B0609020204030204" pitchFamily="49" charset="0"/>
              </a:rPr>
              <a:t> : </a:t>
            </a:r>
            <a:r>
              <a:rPr lang="en-US" sz="1800" dirty="0" err="1" smtClean="0">
                <a:latin typeface="Consolas" panose="020B0609020204030204" pitchFamily="49" charset="0"/>
              </a:rPr>
              <a:t>sync_module</a:t>
            </a:r>
            <a:r>
              <a:rPr lang="en-US" sz="1800" dirty="0" smtClean="0">
                <a:latin typeface="Consolas" panose="020B0609020204030204" pitchFamily="49" charset="0"/>
              </a:rPr>
              <a:t> {</a:t>
            </a:r>
            <a:br>
              <a:rPr lang="en-US" sz="1800" dirty="0" smtClean="0">
                <a:latin typeface="Consolas" panose="020B0609020204030204" pitchFamily="49" charset="0"/>
              </a:rPr>
            </a:br>
            <a:endParaRPr lang="en-US" sz="1800" dirty="0" smtClean="0">
              <a:latin typeface="Consolas" panose="020B0609020204030204" pitchFamily="49" charset="0"/>
            </a:endParaRPr>
          </a:p>
          <a:p>
            <a:pPr marL="0" indent="0" fontAlgn="auto">
              <a:spcAft>
                <a:spcPts val="0"/>
              </a:spcAft>
              <a:buNone/>
            </a:pPr>
            <a:r>
              <a:rPr lang="en-US" sz="1800" dirty="0" smtClean="0">
                <a:latin typeface="Consolas" panose="020B0609020204030204" pitchFamily="49" charset="0"/>
              </a:rPr>
              <a:t>    p2p_get_init&lt;int&gt; din{"din"};</a:t>
            </a:r>
            <a:br>
              <a:rPr lang="en-US" sz="1800" dirty="0" smtClean="0">
                <a:latin typeface="Consolas" panose="020B0609020204030204" pitchFamily="49" charset="0"/>
              </a:rPr>
            </a:br>
            <a:r>
              <a:rPr lang="en-US" sz="1800" dirty="0" smtClean="0">
                <a:latin typeface="Consolas" panose="020B0609020204030204" pitchFamily="49" charset="0"/>
              </a:rPr>
              <a:t>    p2p_put_init&lt;int&gt; </a:t>
            </a:r>
            <a:r>
              <a:rPr lang="en-US" sz="1800" dirty="0" err="1" smtClean="0">
                <a:latin typeface="Consolas" panose="020B0609020204030204" pitchFamily="49" charset="0"/>
              </a:rPr>
              <a:t>dout</a:t>
            </a:r>
            <a:r>
              <a:rPr lang="en-US" sz="1800" dirty="0" smtClean="0">
                <a:latin typeface="Consolas" panose="020B0609020204030204" pitchFamily="49" charset="0"/>
              </a:rPr>
              <a:t>{"</a:t>
            </a:r>
            <a:r>
              <a:rPr lang="en-US" sz="1800" dirty="0" err="1" smtClean="0">
                <a:latin typeface="Consolas" panose="020B0609020204030204" pitchFamily="49" charset="0"/>
              </a:rPr>
              <a:t>dout</a:t>
            </a:r>
            <a:r>
              <a:rPr lang="en-US" sz="1800" dirty="0" smtClean="0">
                <a:latin typeface="Consolas" panose="020B0609020204030204" pitchFamily="49" charset="0"/>
              </a:rPr>
              <a:t>"};</a:t>
            </a:r>
            <a:br>
              <a:rPr lang="en-US" sz="1800" dirty="0" smtClean="0">
                <a:latin typeface="Consolas" panose="020B0609020204030204" pitchFamily="49" charset="0"/>
              </a:rPr>
            </a:br>
            <a:r>
              <a:rPr lang="en-US" sz="1800" dirty="0" smtClean="0">
                <a:latin typeface="Consolas" panose="020B0609020204030204" pitchFamily="49" charset="0"/>
              </a:rPr>
              <a:t/>
            </a:r>
            <a:br>
              <a:rPr lang="en-US" sz="1800" dirty="0" smtClean="0">
                <a:latin typeface="Consolas" panose="020B0609020204030204" pitchFamily="49" charset="0"/>
              </a:rPr>
            </a:br>
            <a:r>
              <a:rPr lang="en-US" sz="1800" dirty="0" smtClean="0">
                <a:latin typeface="Consolas" panose="020B0609020204030204" pitchFamily="49" charset="0"/>
              </a:rPr>
              <a:t>    SC_CTOR (</a:t>
            </a:r>
            <a:r>
              <a:rPr lang="en-US" sz="1800" dirty="0" err="1" smtClean="0">
                <a:latin typeface="Consolas" panose="020B0609020204030204" pitchFamily="49" charset="0"/>
              </a:rPr>
              <a:t>dut</a:t>
            </a:r>
            <a:r>
              <a:rPr lang="en-US" sz="1800" dirty="0" smtClean="0">
                <a:latin typeface="Consolas" panose="020B0609020204030204" pitchFamily="49" charset="0"/>
              </a:rPr>
              <a:t>) {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en-US" sz="1800" dirty="0">
                <a:latin typeface="Consolas" panose="020B0609020204030204" pitchFamily="49" charset="0"/>
              </a:rPr>
              <a:t>	 SYNC_CTHREAD(</a:t>
            </a:r>
            <a:r>
              <a:rPr lang="en-US" sz="1800" dirty="0" err="1">
                <a:latin typeface="Consolas" panose="020B0609020204030204" pitchFamily="49" charset="0"/>
              </a:rPr>
              <a:t>dut_process</a:t>
            </a:r>
            <a:r>
              <a:rPr lang="en-US" sz="1800" dirty="0" smtClean="0">
                <a:latin typeface="Consolas" panose="020B0609020204030204" pitchFamily="49" charset="0"/>
              </a:rPr>
              <a:t>);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en-US" sz="1800" dirty="0">
                <a:latin typeface="Consolas" panose="020B0609020204030204" pitchFamily="49" charset="0"/>
              </a:rPr>
              <a:t> </a:t>
            </a:r>
            <a:r>
              <a:rPr lang="en-US" sz="1800" dirty="0" smtClean="0">
                <a:latin typeface="Consolas" panose="020B0609020204030204" pitchFamily="49" charset="0"/>
              </a:rPr>
              <a:t>   }</a:t>
            </a:r>
            <a:br>
              <a:rPr lang="en-US" sz="1800" dirty="0" smtClean="0">
                <a:latin typeface="Consolas" panose="020B0609020204030204" pitchFamily="49" charset="0"/>
              </a:rPr>
            </a:br>
            <a:r>
              <a:rPr lang="en-US" sz="1800" dirty="0" smtClean="0">
                <a:latin typeface="Consolas" panose="020B0609020204030204" pitchFamily="49" charset="0"/>
              </a:rPr>
              <a:t/>
            </a:r>
            <a:br>
              <a:rPr lang="en-US" sz="1800" dirty="0" smtClean="0">
                <a:latin typeface="Consolas" panose="020B0609020204030204" pitchFamily="49" charset="0"/>
              </a:rPr>
            </a:br>
            <a:r>
              <a:rPr lang="en-US" sz="1800" dirty="0" smtClean="0">
                <a:latin typeface="Consolas" panose="020B0609020204030204" pitchFamily="49" charset="0"/>
              </a:rPr>
              <a:t>    void </a:t>
            </a:r>
            <a:r>
              <a:rPr lang="en-US" sz="1800" dirty="0" err="1" smtClean="0">
                <a:latin typeface="Consolas" panose="020B0609020204030204" pitchFamily="49" charset="0"/>
              </a:rPr>
              <a:t>dut_process</a:t>
            </a:r>
            <a:r>
              <a:rPr lang="en-US" sz="1800" dirty="0" smtClean="0">
                <a:latin typeface="Consolas" panose="020B0609020204030204" pitchFamily="49" charset="0"/>
              </a:rPr>
              <a:t>() {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en-US" sz="1800" dirty="0">
                <a:latin typeface="Consolas" panose="020B0609020204030204" pitchFamily="49" charset="0"/>
              </a:rPr>
              <a:t> </a:t>
            </a:r>
            <a:r>
              <a:rPr lang="en-US" sz="1800" dirty="0" smtClean="0">
                <a:latin typeface="Consolas" panose="020B0609020204030204" pitchFamily="49" charset="0"/>
              </a:rPr>
              <a:t>      // YOUR TOP SECRET IP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en-US" sz="1800" dirty="0">
                <a:latin typeface="Consolas" panose="020B0609020204030204" pitchFamily="49" charset="0"/>
              </a:rPr>
              <a:t> </a:t>
            </a:r>
            <a:r>
              <a:rPr lang="en-US" sz="1800" dirty="0" smtClean="0">
                <a:latin typeface="Consolas" panose="020B0609020204030204" pitchFamily="49" charset="0"/>
              </a:rPr>
              <a:t>   }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</a:pPr>
            <a:r>
              <a:rPr lang="en-US" sz="1800" dirty="0" smtClean="0">
                <a:latin typeface="Consolas" panose="020B0609020204030204" pitchFamily="49" charset="0"/>
              </a:rPr>
              <a:t>};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</a:pPr>
            <a:endParaRPr lang="en-US" sz="1800" dirty="0">
              <a:latin typeface="Consolas" panose="020B0609020204030204" pitchFamily="49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5334000" y="3505200"/>
            <a:ext cx="609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16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Synchronous </a:t>
            </a:r>
            <a:r>
              <a:rPr lang="en-US" dirty="0" smtClean="0"/>
              <a:t>modules implementation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41831" y="1524000"/>
            <a:ext cx="10806737" cy="42473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struct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sync_module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 :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sc_module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 {</a:t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    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sc_in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&lt;bool&gt;  </a:t>
            </a:r>
            <a:r>
              <a:rPr lang="en-US" dirty="0" err="1" smtClean="0">
                <a:latin typeface="Consolas" panose="020B0609020204030204" pitchFamily="49" charset="0"/>
              </a:rPr>
              <a:t>clk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{"</a:t>
            </a:r>
            <a:r>
              <a:rPr lang="en-US" dirty="0" err="1" smtClean="0">
                <a:latin typeface="Consolas" panose="020B0609020204030204" pitchFamily="49" charset="0"/>
              </a:rPr>
              <a:t>clk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"};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   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sc_in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&lt;bool&gt; 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Consolas" panose="020B0609020204030204" pitchFamily="49" charset="0"/>
              </a:rPr>
              <a:t>arst_n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{"</a:t>
            </a:r>
            <a:r>
              <a:rPr lang="en-US" dirty="0" err="1" smtClean="0">
                <a:latin typeface="Consolas" panose="020B0609020204030204" pitchFamily="49" charset="0"/>
              </a:rPr>
              <a:t>arst_n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"};</a:t>
            </a:r>
            <a:endParaRPr lang="en-US" dirty="0">
              <a:latin typeface="Consolas" panose="020B0609020204030204" pitchFamily="49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 </a:t>
            </a:r>
            <a:endParaRPr lang="en-US" dirty="0">
              <a:latin typeface="Consolas" panose="020B0609020204030204" pitchFamily="49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    void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before_end_of_elaboration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() override </a:t>
            </a:r>
            <a:endParaRPr lang="en-US" dirty="0" smtClean="0">
              <a:solidFill>
                <a:srgbClr val="000000"/>
              </a:solidFill>
              <a:latin typeface="Consolas" panose="020B0609020204030204" pitchFamily="49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   {</a:t>
            </a:r>
            <a:endParaRPr lang="en-US" dirty="0">
              <a:latin typeface="Consolas" panose="020B0609020204030204" pitchFamily="49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        for( auto* child :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get_child_objects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()) {</a:t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            if 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sync_module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 *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sync_child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dynamic_cast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&lt;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sync_module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 *&gt;(child)) {</a:t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               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sync_child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-&gt;clock(clock);</a:t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               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sync_child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-&gt;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async_reset_n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async_reset_n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);</a:t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            }</a:t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        }</a:t>
            </a:r>
            <a:endParaRPr lang="en-US" dirty="0">
              <a:latin typeface="Consolas" panose="020B0609020204030204" pitchFamily="49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    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}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</a:rPr>
              <a:t>};</a:t>
            </a:r>
            <a:endParaRPr lang="en-US" dirty="0">
              <a:effectLst/>
              <a:latin typeface="Consolas" panose="020B0609020204030204" pitchFamily="49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625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problem 2: </a:t>
            </a:r>
            <a:r>
              <a:rPr lang="en-US" dirty="0" err="1" smtClean="0"/>
              <a:t>SoC</a:t>
            </a:r>
            <a:r>
              <a:rPr lang="en-US" dirty="0" smtClean="0"/>
              <a:t> interconnect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10972800" cy="426719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Reusable interconnect generator:</a:t>
            </a:r>
          </a:p>
          <a:p>
            <a:pPr lvl="1"/>
            <a:r>
              <a:rPr lang="en-US" dirty="0" smtClean="0"/>
              <a:t>Configurable number of master and slave devices, address space, </a:t>
            </a:r>
            <a:r>
              <a:rPr lang="en-US" dirty="0" err="1" smtClean="0"/>
              <a:t>QoS</a:t>
            </a:r>
            <a:r>
              <a:rPr lang="en-US" dirty="0" smtClean="0"/>
              <a:t> policies, multiple protocols support, multiple clock domains…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Today:</a:t>
            </a:r>
          </a:p>
          <a:p>
            <a:r>
              <a:rPr lang="en-US" dirty="0" smtClean="0"/>
              <a:t>Create a library of building blocks</a:t>
            </a:r>
          </a:p>
          <a:p>
            <a:r>
              <a:rPr lang="en-US" dirty="0" smtClean="0"/>
              <a:t>Connect them manually based on architecture requirements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 future:</a:t>
            </a:r>
          </a:p>
          <a:p>
            <a:r>
              <a:rPr lang="en-US" dirty="0" smtClean="0"/>
              <a:t>Connect them algorithmically based </a:t>
            </a:r>
            <a:r>
              <a:rPr lang="en-US" dirty="0"/>
              <a:t>on </a:t>
            </a:r>
            <a:r>
              <a:rPr lang="en-US" dirty="0" smtClean="0"/>
              <a:t>requirements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What would be a good API for such generator?</a:t>
            </a:r>
          </a:p>
          <a:p>
            <a:pPr lvl="1"/>
            <a:r>
              <a:rPr lang="en-US" dirty="0" err="1"/>
              <a:t>Variadic</a:t>
            </a:r>
            <a:r>
              <a:rPr lang="en-US" dirty="0"/>
              <a:t> </a:t>
            </a:r>
            <a:r>
              <a:rPr lang="en-US" dirty="0" smtClean="0"/>
              <a:t>template ?</a:t>
            </a:r>
          </a:p>
          <a:p>
            <a:pPr marL="457200" lvl="1" indent="0">
              <a:buNone/>
            </a:pPr>
            <a:r>
              <a:rPr lang="en-US" dirty="0" smtClean="0">
                <a:latin typeface="Consolas" panose="020B0609020204030204" pitchFamily="49" charset="0"/>
              </a:rPr>
              <a:t>	template&lt;</a:t>
            </a:r>
            <a:r>
              <a:rPr lang="en-US" dirty="0" err="1" smtClean="0">
                <a:latin typeface="Consolas" panose="020B0609020204030204" pitchFamily="49" charset="0"/>
              </a:rPr>
              <a:t>typename</a:t>
            </a:r>
            <a:r>
              <a:rPr lang="en-US" dirty="0" smtClean="0">
                <a:latin typeface="Consolas" panose="020B0609020204030204" pitchFamily="49" charset="0"/>
              </a:rPr>
              <a:t> … </a:t>
            </a:r>
            <a:r>
              <a:rPr lang="en-US" dirty="0" err="1" smtClean="0">
                <a:latin typeface="Consolas" panose="020B0609020204030204" pitchFamily="49" charset="0"/>
              </a:rPr>
              <a:t>DeviceTraitsT</a:t>
            </a:r>
            <a:r>
              <a:rPr lang="en-US" dirty="0" smtClean="0">
                <a:latin typeface="Consolas" panose="020B0609020204030204" pitchFamily="49" charset="0"/>
              </a:rPr>
              <a:t>&gt;</a:t>
            </a:r>
            <a:endParaRPr lang="en-US" dirty="0">
              <a:latin typeface="Consolas" panose="020B0609020204030204" pitchFamily="49" charset="0"/>
            </a:endParaRP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14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 solution: Creational design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396239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err="1" smtClean="0">
                <a:latin typeface="Consolas" panose="020B0609020204030204" pitchFamily="49" charset="0"/>
              </a:rPr>
              <a:t>SoCFabricBuilder</a:t>
            </a:r>
            <a:r>
              <a:rPr lang="en-US" sz="1800" dirty="0" smtClean="0">
                <a:latin typeface="Consolas" panose="020B0609020204030204" pitchFamily="49" charset="0"/>
              </a:rPr>
              <a:t> </a:t>
            </a:r>
            <a:r>
              <a:rPr lang="en-US" sz="1800" dirty="0" err="1" smtClean="0">
                <a:latin typeface="Consolas" panose="020B0609020204030204" pitchFamily="49" charset="0"/>
              </a:rPr>
              <a:t>fabBuilder</a:t>
            </a:r>
            <a:r>
              <a:rPr lang="en-US" sz="1800" dirty="0" smtClean="0"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endParaRPr lang="en-US" sz="18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Consolas" panose="020B0609020204030204" pitchFamily="49" charset="0"/>
              </a:rPr>
              <a:t>fabBuilder.addAXIMaster</a:t>
            </a:r>
            <a:r>
              <a:rPr lang="en-US" sz="1800" dirty="0" smtClean="0">
                <a:latin typeface="Consolas" panose="020B0609020204030204" pitchFamily="49" charset="0"/>
              </a:rPr>
              <a:t>(device0, device0Params, ... );</a:t>
            </a:r>
          </a:p>
          <a:p>
            <a:pPr marL="0" indent="0">
              <a:buNone/>
            </a:pPr>
            <a:r>
              <a:rPr lang="en-US" sz="1800" dirty="0" smtClean="0">
                <a:latin typeface="Consolas" panose="020B0609020204030204" pitchFamily="49" charset="0"/>
              </a:rPr>
              <a:t>...</a:t>
            </a:r>
          </a:p>
          <a:p>
            <a:pPr marL="0" indent="0">
              <a:buNone/>
            </a:pPr>
            <a:r>
              <a:rPr lang="en-US" sz="1800" dirty="0" err="1" smtClean="0">
                <a:latin typeface="Consolas" panose="020B0609020204030204" pitchFamily="49" charset="0"/>
              </a:rPr>
              <a:t>fabBuilder.addAHBSlave</a:t>
            </a:r>
            <a:r>
              <a:rPr lang="en-US" sz="1800" dirty="0" smtClean="0">
                <a:latin typeface="Consolas" panose="020B0609020204030204" pitchFamily="49" charset="0"/>
              </a:rPr>
              <a:t>(</a:t>
            </a:r>
            <a:r>
              <a:rPr lang="en-US" sz="1800" dirty="0" err="1" smtClean="0">
                <a:latin typeface="Consolas" panose="020B0609020204030204" pitchFamily="49" charset="0"/>
              </a:rPr>
              <a:t>deviceN</a:t>
            </a:r>
            <a:r>
              <a:rPr lang="en-US" sz="1800" dirty="0" smtClean="0">
                <a:latin typeface="Consolas" panose="020B0609020204030204" pitchFamily="49" charset="0"/>
              </a:rPr>
              <a:t>, </a:t>
            </a:r>
            <a:r>
              <a:rPr lang="en-US" sz="1800" dirty="0" err="1" smtClean="0">
                <a:latin typeface="Consolas" panose="020B0609020204030204" pitchFamily="49" charset="0"/>
              </a:rPr>
              <a:t>deviceNParams</a:t>
            </a:r>
            <a:r>
              <a:rPr lang="en-US" sz="1800" dirty="0" smtClean="0">
                <a:latin typeface="Consolas" panose="020B0609020204030204" pitchFamily="49" charset="0"/>
              </a:rPr>
              <a:t>, ...);</a:t>
            </a:r>
          </a:p>
          <a:p>
            <a:pPr marL="0" indent="0">
              <a:buNone/>
            </a:pPr>
            <a:r>
              <a:rPr lang="en-US" sz="1800" dirty="0" err="1" smtClean="0">
                <a:latin typeface="Consolas" panose="020B0609020204030204" pitchFamily="49" charset="0"/>
              </a:rPr>
              <a:t>fabBuilder.setArchitecture</a:t>
            </a:r>
            <a:r>
              <a:rPr lang="en-US" sz="1800" dirty="0" smtClean="0">
                <a:latin typeface="Consolas" panose="020B0609020204030204" pitchFamily="49" charset="0"/>
              </a:rPr>
              <a:t>(</a:t>
            </a:r>
            <a:r>
              <a:rPr lang="en-US" sz="1800" dirty="0" err="1" smtClean="0">
                <a:latin typeface="Consolas" panose="020B0609020204030204" pitchFamily="49" charset="0"/>
              </a:rPr>
              <a:t>NoC</a:t>
            </a:r>
            <a:r>
              <a:rPr lang="en-US" sz="1800" dirty="0" smtClean="0"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endParaRPr lang="en-US" sz="1800" dirty="0" smtClean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// Validate requirements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// Generate interconnect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by instantiating building block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// Connect devices</a:t>
            </a:r>
          </a:p>
          <a:p>
            <a:pPr marL="0" indent="0">
              <a:buNone/>
            </a:pPr>
            <a:r>
              <a:rPr lang="en-US" sz="1800" dirty="0" err="1" smtClean="0">
                <a:latin typeface="Consolas" panose="020B0609020204030204" pitchFamily="49" charset="0"/>
              </a:rPr>
              <a:t>socFabric</a:t>
            </a:r>
            <a:r>
              <a:rPr lang="en-US" sz="1800" dirty="0" smtClean="0">
                <a:latin typeface="Consolas" panose="020B0609020204030204" pitchFamily="49" charset="0"/>
              </a:rPr>
              <a:t> = </a:t>
            </a:r>
            <a:r>
              <a:rPr lang="en-US" sz="1800" dirty="0" err="1" smtClean="0">
                <a:latin typeface="Consolas" panose="020B0609020204030204" pitchFamily="49" charset="0"/>
              </a:rPr>
              <a:t>fabBuilder.generate</a:t>
            </a:r>
            <a:r>
              <a:rPr lang="en-US" sz="1800" dirty="0" smtClean="0">
                <a:latin typeface="Consolas" panose="020B0609020204030204" pitchFamily="49" charset="0"/>
              </a:rPr>
              <a:t>();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58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synthesizable subset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160019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Today: SystemC Synthesizable subset does not clearly distinguish elaboration and simulation phases</a:t>
            </a:r>
          </a:p>
          <a:p>
            <a:r>
              <a:rPr lang="en-US" dirty="0" smtClean="0"/>
              <a:t>In future: any C++ should be allowed during elaboration, without restrictions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03500" y="2895600"/>
            <a:ext cx="8064500" cy="31393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latin typeface="Consolas" panose="020B0609020204030204" pitchFamily="49" charset="0"/>
              </a:rPr>
              <a:t>struct</a:t>
            </a:r>
            <a:r>
              <a:rPr lang="en-US" dirty="0" smtClean="0">
                <a:latin typeface="Consolas" panose="020B0609020204030204" pitchFamily="49" charset="0"/>
              </a:rPr>
              <a:t> </a:t>
            </a:r>
            <a:r>
              <a:rPr lang="en-US" dirty="0" err="1" smtClean="0">
                <a:latin typeface="Consolas" panose="020B0609020204030204" pitchFamily="49" charset="0"/>
              </a:rPr>
              <a:t>HLSModule</a:t>
            </a:r>
            <a:r>
              <a:rPr lang="en-US" dirty="0" smtClean="0">
                <a:latin typeface="Consolas" panose="020B0609020204030204" pitchFamily="49" charset="0"/>
              </a:rPr>
              <a:t> : </a:t>
            </a:r>
            <a:r>
              <a:rPr lang="en-US" dirty="0" err="1" smtClean="0">
                <a:latin typeface="Consolas" panose="020B0609020204030204" pitchFamily="49" charset="0"/>
              </a:rPr>
              <a:t>sc_module</a:t>
            </a:r>
            <a:r>
              <a:rPr lang="en-US" dirty="0" smtClean="0">
                <a:latin typeface="Consolas" panose="020B0609020204030204" pitchFamily="49" charset="0"/>
              </a:rPr>
              <a:t> {</a:t>
            </a:r>
          </a:p>
          <a:p>
            <a:r>
              <a:rPr lang="en-US" dirty="0" smtClean="0">
                <a:latin typeface="Consolas" panose="020B0609020204030204" pitchFamily="49" charset="0"/>
              </a:rPr>
              <a:t>SC_CTOR(</a:t>
            </a:r>
            <a:r>
              <a:rPr lang="en-US" dirty="0" err="1" smtClean="0">
                <a:latin typeface="Consolas" panose="020B0609020204030204" pitchFamily="49" charset="0"/>
              </a:rPr>
              <a:t>HLSModule</a:t>
            </a:r>
            <a:r>
              <a:rPr lang="en-US" dirty="0" smtClean="0">
                <a:latin typeface="Consolas" panose="020B0609020204030204" pitchFamily="49" charset="0"/>
              </a:rPr>
              <a:t>) {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  //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Arbitary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 C++ is allowed: STL, File I/O, whatever else</a:t>
            </a:r>
          </a:p>
          <a:p>
            <a:r>
              <a:rPr lang="en-US" dirty="0" smtClean="0">
                <a:latin typeface="Consolas" panose="020B0609020204030204" pitchFamily="49" charset="0"/>
              </a:rPr>
              <a:t>  SC_CTHREAD(</a:t>
            </a:r>
            <a:r>
              <a:rPr lang="en-US" dirty="0" err="1" smtClean="0">
                <a:latin typeface="Consolas" panose="020B0609020204030204" pitchFamily="49" charset="0"/>
              </a:rPr>
              <a:t>hls_cthread</a:t>
            </a:r>
            <a:r>
              <a:rPr lang="en-US" dirty="0" smtClean="0">
                <a:latin typeface="Consolas" panose="020B0609020204030204" pitchFamily="49" charset="0"/>
              </a:rPr>
              <a:t>, </a:t>
            </a:r>
            <a:r>
              <a:rPr lang="en-US" dirty="0" err="1" smtClean="0">
                <a:latin typeface="Consolas" panose="020B0609020204030204" pitchFamily="49" charset="0"/>
              </a:rPr>
              <a:t>clk.pos</a:t>
            </a:r>
            <a:r>
              <a:rPr lang="en-US" dirty="0" smtClean="0">
                <a:latin typeface="Consolas" panose="020B0609020204030204" pitchFamily="49" charset="0"/>
              </a:rPr>
              <a:t>());</a:t>
            </a:r>
          </a:p>
          <a:p>
            <a:r>
              <a:rPr lang="en-US" dirty="0" smtClean="0">
                <a:latin typeface="Consolas" panose="020B0609020204030204" pitchFamily="49" charset="0"/>
              </a:rPr>
              <a:t>}</a:t>
            </a:r>
          </a:p>
          <a:p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// OK. Discarded if not referenced from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process</a:t>
            </a:r>
            <a:endParaRPr lang="en-US" dirty="0" smtClean="0">
              <a:latin typeface="Consolas" panose="020B0609020204030204" pitchFamily="49" charset="0"/>
            </a:endParaRPr>
          </a:p>
          <a:p>
            <a:r>
              <a:rPr lang="en-US" dirty="0" err="1" smtClean="0">
                <a:latin typeface="Consolas" panose="020B0609020204030204" pitchFamily="49" charset="0"/>
              </a:rPr>
              <a:t>std</a:t>
            </a:r>
            <a:r>
              <a:rPr lang="en-US" dirty="0" smtClean="0">
                <a:latin typeface="Consolas" panose="020B0609020204030204" pitchFamily="49" charset="0"/>
              </a:rPr>
              <a:t>::</a:t>
            </a:r>
            <a:r>
              <a:rPr lang="en-US" dirty="0" err="1" smtClean="0">
                <a:latin typeface="Consolas" panose="020B0609020204030204" pitchFamily="49" charset="0"/>
              </a:rPr>
              <a:t>unordered_map</a:t>
            </a:r>
            <a:r>
              <a:rPr lang="en-US" dirty="0" smtClean="0">
                <a:latin typeface="Consolas" panose="020B0609020204030204" pitchFamily="49" charset="0"/>
              </a:rPr>
              <a:t>&lt;...&gt; </a:t>
            </a:r>
            <a:r>
              <a:rPr lang="en-US" dirty="0" err="1" smtClean="0">
                <a:latin typeface="Consolas" panose="020B0609020204030204" pitchFamily="49" charset="0"/>
              </a:rPr>
              <a:t>elabOnlyMap</a:t>
            </a:r>
            <a:r>
              <a:rPr lang="en-US" dirty="0" smtClean="0">
                <a:latin typeface="Consolas" panose="020B0609020204030204" pitchFamily="49" charset="0"/>
              </a:rPr>
              <a:t>;  </a:t>
            </a:r>
            <a:endParaRPr lang="en-US" dirty="0">
              <a:latin typeface="Consolas" panose="020B0609020204030204" pitchFamily="49" charset="0"/>
            </a:endParaRPr>
          </a:p>
          <a:p>
            <a:endParaRPr lang="en-US" dirty="0" smtClean="0">
              <a:latin typeface="Consolas" panose="020B0609020204030204" pitchFamily="49" charset="0"/>
            </a:endParaRPr>
          </a:p>
          <a:p>
            <a:r>
              <a:rPr lang="en-US" dirty="0" smtClean="0">
                <a:latin typeface="Consolas" panose="020B0609020204030204" pitchFamily="49" charset="0"/>
              </a:rPr>
              <a:t>void </a:t>
            </a:r>
            <a:r>
              <a:rPr lang="en-US" dirty="0" err="1" smtClean="0">
                <a:latin typeface="Consolas" panose="020B0609020204030204" pitchFamily="49" charset="0"/>
              </a:rPr>
              <a:t>hls_cthread</a:t>
            </a:r>
            <a:r>
              <a:rPr lang="en-US" dirty="0" smtClean="0">
                <a:latin typeface="Consolas" panose="020B0609020204030204" pitchFamily="49" charset="0"/>
              </a:rPr>
              <a:t>() { 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// Limited C++ support with restrictions implied by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Syn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 Subset</a:t>
            </a:r>
          </a:p>
          <a:p>
            <a:r>
              <a:rPr lang="en-US" dirty="0" smtClean="0">
                <a:latin typeface="Consolas" panose="020B0609020204030204" pitchFamily="49" charset="0"/>
              </a:rPr>
              <a:t>}</a:t>
            </a: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7" name="Left Brace 6"/>
          <p:cNvSpPr/>
          <p:nvPr/>
        </p:nvSpPr>
        <p:spPr>
          <a:xfrm>
            <a:off x="2235200" y="3276600"/>
            <a:ext cx="203200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/>
          <p:cNvSpPr/>
          <p:nvPr/>
        </p:nvSpPr>
        <p:spPr>
          <a:xfrm>
            <a:off x="2235200" y="5213351"/>
            <a:ext cx="203200" cy="73024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/>
          <p:cNvSpPr/>
          <p:nvPr/>
        </p:nvSpPr>
        <p:spPr>
          <a:xfrm>
            <a:off x="2235200" y="4341146"/>
            <a:ext cx="203200" cy="66583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52009" y="354913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HC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494300" y="5393809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71788" y="4379010"/>
            <a:ext cx="1172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HC - HLS</a:t>
            </a:r>
          </a:p>
          <a:p>
            <a:r>
              <a:rPr lang="en-US" dirty="0" smtClean="0"/>
              <a:t>interface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8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Elaboration-time defined constant semantics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1600199"/>
          </a:xfrm>
        </p:spPr>
        <p:txBody>
          <a:bodyPr>
            <a:normAutofit/>
          </a:bodyPr>
          <a:lstStyle/>
          <a:p>
            <a:r>
              <a:rPr lang="en-US" dirty="0" smtClean="0"/>
              <a:t>During elaboration a constant value or constant-sized array can be created</a:t>
            </a:r>
          </a:p>
          <a:p>
            <a:r>
              <a:rPr lang="en-US" dirty="0" smtClean="0"/>
              <a:t>Types to express this notion will be required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3078163"/>
            <a:ext cx="10972800" cy="27892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// </a:t>
            </a:r>
            <a:r>
              <a:rPr lang="en-US" sz="2000" dirty="0" err="1" smtClean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sc_vector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 - elaboration-time sized array 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of </a:t>
            </a:r>
            <a:r>
              <a:rPr lang="en-US" sz="2000" dirty="0" err="1" smtClean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sc_objects</a:t>
            </a:r>
            <a:endParaRPr lang="en-US" sz="2000" dirty="0" smtClean="0">
              <a:solidFill>
                <a:schemeClr val="accent3">
                  <a:lumMod val="75000"/>
                </a:schemeClr>
              </a:solidFill>
              <a:latin typeface="Consolas" panose="020B0609020204030204" pitchFamily="49" charset="0"/>
            </a:endParaRPr>
          </a:p>
          <a:p>
            <a:pPr marL="0" indent="0" fontAlgn="auto">
              <a:spcAft>
                <a:spcPts val="0"/>
              </a:spcAft>
              <a:buNone/>
            </a:pPr>
            <a:r>
              <a:rPr lang="en-US" sz="2000" dirty="0" err="1" smtClean="0">
                <a:latin typeface="Consolas" panose="020B0609020204030204" pitchFamily="49" charset="0"/>
              </a:rPr>
              <a:t>sc_vector</a:t>
            </a:r>
            <a:r>
              <a:rPr lang="en-US" sz="2000" dirty="0" smtClean="0">
                <a:latin typeface="Consolas" panose="020B0609020204030204" pitchFamily="49" charset="0"/>
              </a:rPr>
              <a:t>&lt;device&gt;  devices{“devices”};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en-US" sz="2000" dirty="0" err="1">
                <a:latin typeface="Consolas" panose="020B0609020204030204" pitchFamily="49" charset="0"/>
              </a:rPr>
              <a:t>d</a:t>
            </a:r>
            <a:r>
              <a:rPr lang="en-US" sz="2000" dirty="0" err="1" smtClean="0">
                <a:latin typeface="Consolas" panose="020B0609020204030204" pitchFamily="49" charset="0"/>
              </a:rPr>
              <a:t>evices.init</a:t>
            </a:r>
            <a:r>
              <a:rPr lang="en-US" sz="2000" dirty="0" smtClean="0">
                <a:latin typeface="Consolas" panose="020B0609020204030204" pitchFamily="49" charset="0"/>
              </a:rPr>
              <a:t>(10); 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// instantiate 10 devices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r>
              <a:rPr lang="en-US" sz="2000" dirty="0" smtClean="0">
                <a:latin typeface="Consolas" panose="020B0609020204030204" pitchFamily="49" charset="0"/>
              </a:rPr>
              <a:t>	     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// Cannot be resized during simulation</a:t>
            </a:r>
          </a:p>
          <a:p>
            <a:pPr marL="0" indent="0" fontAlgn="auto">
              <a:spcAft>
                <a:spcPts val="0"/>
              </a:spcAft>
              <a:buNone/>
            </a:pPr>
            <a:endParaRPr lang="en-US" sz="2000" dirty="0" smtClean="0">
              <a:solidFill>
                <a:schemeClr val="accent3">
                  <a:lumMod val="75000"/>
                </a:schemeClr>
              </a:solidFill>
              <a:latin typeface="Consolas" panose="020B0609020204030204" pitchFamily="49" charset="0"/>
            </a:endParaRPr>
          </a:p>
          <a:p>
            <a:pPr marL="0" indent="0" fontAlgn="auto">
              <a:spcAft>
                <a:spcPts val="0"/>
              </a:spcAft>
              <a:buNone/>
            </a:pP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// </a:t>
            </a:r>
            <a:r>
              <a:rPr lang="en-US" sz="2000" dirty="0" err="1" smtClean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Bitwidth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 of signal defined during elaboration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en-US" sz="2000" dirty="0" err="1" smtClean="0">
                <a:latin typeface="Consolas" panose="020B0609020204030204" pitchFamily="49" charset="0"/>
              </a:rPr>
              <a:t>sc_signal</a:t>
            </a:r>
            <a:r>
              <a:rPr lang="en-US" sz="2000" dirty="0" smtClean="0">
                <a:latin typeface="Consolas" panose="020B0609020204030204" pitchFamily="49" charset="0"/>
              </a:rPr>
              <a:t>&lt;</a:t>
            </a:r>
            <a:r>
              <a:rPr lang="en-US" sz="2000" dirty="0" err="1" smtClean="0">
                <a:latin typeface="Consolas" panose="020B0609020204030204" pitchFamily="49" charset="0"/>
              </a:rPr>
              <a:t>sc_unsigned</a:t>
            </a:r>
            <a:r>
              <a:rPr lang="en-US" sz="2000" dirty="0" smtClean="0">
                <a:latin typeface="Consolas" panose="020B0609020204030204" pitchFamily="49" charset="0"/>
              </a:rPr>
              <a:t>&gt;  </a:t>
            </a:r>
            <a:r>
              <a:rPr lang="en-US" sz="2000" dirty="0" err="1" smtClean="0">
                <a:latin typeface="Consolas" panose="020B0609020204030204" pitchFamily="49" charset="0"/>
              </a:rPr>
              <a:t>fifo_write_ptr</a:t>
            </a:r>
            <a:r>
              <a:rPr lang="en-US" sz="2000" dirty="0" smtClean="0">
                <a:latin typeface="Consolas" panose="020B0609020204030204" pitchFamily="49" charset="0"/>
              </a:rPr>
              <a:t>;</a:t>
            </a:r>
            <a:endParaRPr lang="en-US" sz="2000" b="1" dirty="0" smtClean="0">
              <a:solidFill>
                <a:schemeClr val="accent3">
                  <a:lumMod val="75000"/>
                </a:schemeClr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42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091CAD78-C6F6-407D-A9D5-329355F0770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869</Words>
  <Application>Microsoft Office PowerPoint</Application>
  <PresentationFormat>Widescreen</PresentationFormat>
  <Paragraphs>214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Consolas</vt:lpstr>
      <vt:lpstr>Times New Roman</vt:lpstr>
      <vt:lpstr>Office Theme</vt:lpstr>
      <vt:lpstr>Hardware construction with SystemC</vt:lpstr>
      <vt:lpstr>Introduction</vt:lpstr>
      <vt:lpstr>Design generation in SystemC</vt:lpstr>
      <vt:lpstr>Example problem 1: Synchronous modules</vt:lpstr>
      <vt:lpstr>Synchronous modules implementation</vt:lpstr>
      <vt:lpstr>Example problem 2: SoC interconnect generation</vt:lpstr>
      <vt:lpstr>Simple solution: Creational design patterns</vt:lpstr>
      <vt:lpstr>Impact on synthesizable subset</vt:lpstr>
      <vt:lpstr>Elaboration-time defined constant semantics</vt:lpstr>
      <vt:lpstr>Implementation options</vt:lpstr>
      <vt:lpstr>Sources of reflection metadata</vt:lpstr>
      <vt:lpstr>Our experience</vt:lpstr>
      <vt:lpstr>Elaboration algorithm</vt:lpstr>
      <vt:lpstr>Dynamic allocation</vt:lpstr>
      <vt:lpstr>Conclusions</vt:lpstr>
      <vt:lpstr>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keywords>CTPClassification=CTP_NT</cp:keywords>
  <cp:lastModifiedBy/>
  <cp:revision>1</cp:revision>
  <dcterms:created xsi:type="dcterms:W3CDTF">2011-11-23T07:37:04Z</dcterms:created>
  <dcterms:modified xsi:type="dcterms:W3CDTF">2018-10-02T16:54:36Z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  <property fmtid="{D5CDD505-2E9C-101B-9397-08002B2CF9AE}" pid="3" name="TitusGUID">
    <vt:lpwstr>d4e897f4-f2b7-44d2-b4a0-6da45b20dede</vt:lpwstr>
  </property>
  <property fmtid="{D5CDD505-2E9C-101B-9397-08002B2CF9AE}" pid="4" name="CTP_TimeStamp">
    <vt:lpwstr>2018-10-02 16:54:36Z</vt:lpwstr>
  </property>
  <property fmtid="{D5CDD505-2E9C-101B-9397-08002B2CF9AE}" pid="5" name="CTP_BU">
    <vt:lpwstr>NA</vt:lpwstr>
  </property>
  <property fmtid="{D5CDD505-2E9C-101B-9397-08002B2CF9AE}" pid="6" name="CTP_IDSID">
    <vt:lpwstr>NA</vt:lpwstr>
  </property>
  <property fmtid="{D5CDD505-2E9C-101B-9397-08002B2CF9AE}" pid="7" name="CTP_WWID">
    <vt:lpwstr>NA</vt:lpwstr>
  </property>
  <property fmtid="{D5CDD505-2E9C-101B-9397-08002B2CF9AE}" pid="8" name="CTPClassification">
    <vt:lpwstr>CTP_NT</vt:lpwstr>
  </property>
</Properties>
</file>