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896" r:id="rId4"/>
  </p:sldMasterIdLst>
  <p:notesMasterIdLst>
    <p:notesMasterId r:id="rId29"/>
  </p:notesMasterIdLst>
  <p:handoutMasterIdLst>
    <p:handoutMasterId r:id="rId30"/>
  </p:handoutMasterIdLst>
  <p:sldIdLst>
    <p:sldId id="501" r:id="rId5"/>
    <p:sldId id="502" r:id="rId6"/>
    <p:sldId id="506" r:id="rId7"/>
    <p:sldId id="503" r:id="rId8"/>
    <p:sldId id="504" r:id="rId9"/>
    <p:sldId id="507" r:id="rId10"/>
    <p:sldId id="513" r:id="rId11"/>
    <p:sldId id="508" r:id="rId12"/>
    <p:sldId id="519" r:id="rId13"/>
    <p:sldId id="526" r:id="rId14"/>
    <p:sldId id="529" r:id="rId15"/>
    <p:sldId id="520" r:id="rId16"/>
    <p:sldId id="528" r:id="rId17"/>
    <p:sldId id="525" r:id="rId18"/>
    <p:sldId id="516" r:id="rId19"/>
    <p:sldId id="518" r:id="rId20"/>
    <p:sldId id="522" r:id="rId21"/>
    <p:sldId id="509" r:id="rId22"/>
    <p:sldId id="523" r:id="rId23"/>
    <p:sldId id="514" r:id="rId24"/>
    <p:sldId id="546" r:id="rId25"/>
    <p:sldId id="543" r:id="rId26"/>
    <p:sldId id="527" r:id="rId27"/>
    <p:sldId id="505" r:id="rId28"/>
  </p:sldIdLst>
  <p:sldSz cx="12192000" cy="6858000"/>
  <p:notesSz cx="10048875" cy="691832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5D8A"/>
    <a:srgbClr val="FFFFCC"/>
    <a:srgbClr val="FF9900"/>
    <a:srgbClr val="99FF33"/>
    <a:srgbClr val="CC99FF"/>
    <a:srgbClr val="66CCFF"/>
    <a:srgbClr val="0099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2047" autoAdjust="0"/>
    <p:restoredTop sz="85829" autoAdjust="0"/>
  </p:normalViewPr>
  <p:slideViewPr>
    <p:cSldViewPr>
      <p:cViewPr varScale="1">
        <p:scale>
          <a:sx n="113" d="100"/>
          <a:sy n="113" d="100"/>
        </p:scale>
        <p:origin x="108" y="51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handoutMaster" Target="handoutMasters/handoutMaster1.xml"/><Relationship Id="rId8" Type="http://schemas.openxmlformats.org/officeDocument/2006/relationships/slide" Target="slides/slide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E9AED3E-395B-4F53-B20F-B4926E2E9B7A}" type="doc">
      <dgm:prSet loTypeId="urn:microsoft.com/office/officeart/2005/8/layout/chevronAccent+Icon" loCatId="process" qsTypeId="urn:microsoft.com/office/officeart/2005/8/quickstyle/simple1" qsCatId="simple" csTypeId="urn:microsoft.com/office/officeart/2005/8/colors/accent1_2" csCatId="accent1" phldr="1"/>
      <dgm:spPr/>
    </dgm:pt>
    <dgm:pt modelId="{94B60787-1B32-496C-83DB-91C4B84FD009}">
      <dgm:prSet phldrT="[Text]"/>
      <dgm:spPr/>
      <dgm:t>
        <a:bodyPr/>
        <a:lstStyle/>
        <a:p>
          <a:r>
            <a:rPr lang="en-US" dirty="0" smtClean="0"/>
            <a:t>Modeling</a:t>
          </a:r>
          <a:endParaRPr lang="en-US" dirty="0"/>
        </a:p>
      </dgm:t>
    </dgm:pt>
    <dgm:pt modelId="{AC7BE9AC-C9F9-414C-9211-F1DA2707C9BF}" type="parTrans" cxnId="{05755998-3EF2-4382-A6EB-80AFD17D224F}">
      <dgm:prSet/>
      <dgm:spPr/>
      <dgm:t>
        <a:bodyPr/>
        <a:lstStyle/>
        <a:p>
          <a:endParaRPr lang="en-US"/>
        </a:p>
      </dgm:t>
    </dgm:pt>
    <dgm:pt modelId="{1E6EC9DE-38EB-4CAB-B689-8A499F80823D}" type="sibTrans" cxnId="{05755998-3EF2-4382-A6EB-80AFD17D224F}">
      <dgm:prSet/>
      <dgm:spPr/>
      <dgm:t>
        <a:bodyPr/>
        <a:lstStyle/>
        <a:p>
          <a:endParaRPr lang="en-US"/>
        </a:p>
      </dgm:t>
    </dgm:pt>
    <dgm:pt modelId="{11ADB739-C516-48BF-9878-08137702AEF7}">
      <dgm:prSet phldrT="[Text]"/>
      <dgm:spPr/>
      <dgm:t>
        <a:bodyPr/>
        <a:lstStyle/>
        <a:p>
          <a:r>
            <a:rPr lang="en-US" dirty="0" smtClean="0"/>
            <a:t>Simulation setup</a:t>
          </a:r>
          <a:endParaRPr lang="en-US" dirty="0"/>
        </a:p>
      </dgm:t>
    </dgm:pt>
    <dgm:pt modelId="{9F09D46D-DB01-4F1A-9524-B9F970A67D0C}" type="parTrans" cxnId="{68E63AC0-7348-448B-A3A7-EBA4DA6B34F1}">
      <dgm:prSet/>
      <dgm:spPr/>
      <dgm:t>
        <a:bodyPr/>
        <a:lstStyle/>
        <a:p>
          <a:endParaRPr lang="en-US"/>
        </a:p>
      </dgm:t>
    </dgm:pt>
    <dgm:pt modelId="{23A4FE21-CFD5-49A7-8400-D8ECF2033A2C}" type="sibTrans" cxnId="{68E63AC0-7348-448B-A3A7-EBA4DA6B34F1}">
      <dgm:prSet/>
      <dgm:spPr/>
      <dgm:t>
        <a:bodyPr/>
        <a:lstStyle/>
        <a:p>
          <a:endParaRPr lang="en-US"/>
        </a:p>
      </dgm:t>
    </dgm:pt>
    <dgm:pt modelId="{AD853497-D946-45FE-A68F-A96EA42AEE07}">
      <dgm:prSet phldrT="[Text]"/>
      <dgm:spPr/>
      <dgm:t>
        <a:bodyPr/>
        <a:lstStyle/>
        <a:p>
          <a:r>
            <a:rPr lang="en-US" smtClean="0"/>
            <a:t>SysC to HDL conversion</a:t>
          </a:r>
          <a:endParaRPr lang="en-US" dirty="0"/>
        </a:p>
      </dgm:t>
    </dgm:pt>
    <dgm:pt modelId="{57FCF7B8-F1FA-4199-A314-4F2509CD0D24}" type="parTrans" cxnId="{30A15909-072C-4C01-A62A-9B30C2B8335E}">
      <dgm:prSet/>
      <dgm:spPr/>
      <dgm:t>
        <a:bodyPr/>
        <a:lstStyle/>
        <a:p>
          <a:endParaRPr lang="en-US"/>
        </a:p>
      </dgm:t>
    </dgm:pt>
    <dgm:pt modelId="{BA9543A1-26B8-43CD-B30E-77605E06229B}" type="sibTrans" cxnId="{30A15909-072C-4C01-A62A-9B30C2B8335E}">
      <dgm:prSet/>
      <dgm:spPr/>
      <dgm:t>
        <a:bodyPr/>
        <a:lstStyle/>
        <a:p>
          <a:endParaRPr lang="en-US"/>
        </a:p>
      </dgm:t>
    </dgm:pt>
    <dgm:pt modelId="{B0D5C23A-B86B-4D2F-81F9-BBB6E45915DC}">
      <dgm:prSet phldrT="[Text]"/>
      <dgm:spPr/>
      <dgm:t>
        <a:bodyPr/>
        <a:lstStyle/>
        <a:p>
          <a:r>
            <a:rPr lang="en-US" smtClean="0"/>
            <a:t>SysC &amp; HDL cosimulation</a:t>
          </a:r>
          <a:endParaRPr lang="en-US" dirty="0"/>
        </a:p>
      </dgm:t>
    </dgm:pt>
    <dgm:pt modelId="{9F3AED70-B4E1-4108-B197-8E92CD834FB7}" type="parTrans" cxnId="{19EA7D4E-558E-4701-A68A-02A37152E76B}">
      <dgm:prSet/>
      <dgm:spPr/>
      <dgm:t>
        <a:bodyPr/>
        <a:lstStyle/>
        <a:p>
          <a:endParaRPr lang="en-US"/>
        </a:p>
      </dgm:t>
    </dgm:pt>
    <dgm:pt modelId="{6350F216-A80D-4353-A1FD-E0FB0C0828B5}" type="sibTrans" cxnId="{19EA7D4E-558E-4701-A68A-02A37152E76B}">
      <dgm:prSet/>
      <dgm:spPr/>
      <dgm:t>
        <a:bodyPr/>
        <a:lstStyle/>
        <a:p>
          <a:endParaRPr lang="en-US"/>
        </a:p>
      </dgm:t>
    </dgm:pt>
    <dgm:pt modelId="{B22CBF45-FB1A-447B-A120-C20D2233DCA5}">
      <dgm:prSet phldrT="[Text]"/>
      <dgm:spPr/>
      <dgm:t>
        <a:bodyPr/>
        <a:lstStyle/>
        <a:p>
          <a:r>
            <a:rPr lang="en-US" dirty="0" smtClean="0"/>
            <a:t>Synthesis on FPGA</a:t>
          </a:r>
          <a:endParaRPr lang="en-US" dirty="0"/>
        </a:p>
      </dgm:t>
    </dgm:pt>
    <dgm:pt modelId="{3B78FC9B-C727-4029-8234-998FA464469F}" type="parTrans" cxnId="{E9402674-FAE8-4E82-9470-DB2295B36BD5}">
      <dgm:prSet/>
      <dgm:spPr/>
      <dgm:t>
        <a:bodyPr/>
        <a:lstStyle/>
        <a:p>
          <a:endParaRPr lang="en-US"/>
        </a:p>
      </dgm:t>
    </dgm:pt>
    <dgm:pt modelId="{34883C74-98AD-44B3-99D3-3F1668F669E2}" type="sibTrans" cxnId="{E9402674-FAE8-4E82-9470-DB2295B36BD5}">
      <dgm:prSet/>
      <dgm:spPr/>
      <dgm:t>
        <a:bodyPr/>
        <a:lstStyle/>
        <a:p>
          <a:endParaRPr lang="en-US"/>
        </a:p>
      </dgm:t>
    </dgm:pt>
    <dgm:pt modelId="{BAC6F2DC-F388-4753-B56E-8C43E8EE9A73}" type="pres">
      <dgm:prSet presAssocID="{4E9AED3E-395B-4F53-B20F-B4926E2E9B7A}" presName="Name0" presStyleCnt="0">
        <dgm:presLayoutVars>
          <dgm:dir/>
          <dgm:resizeHandles val="exact"/>
        </dgm:presLayoutVars>
      </dgm:prSet>
      <dgm:spPr/>
    </dgm:pt>
    <dgm:pt modelId="{1BEF949B-C271-4AC3-9C13-65AADF08AF75}" type="pres">
      <dgm:prSet presAssocID="{94B60787-1B32-496C-83DB-91C4B84FD009}" presName="composite" presStyleCnt="0"/>
      <dgm:spPr/>
    </dgm:pt>
    <dgm:pt modelId="{B70F0CC1-984D-4660-938F-3092F85278E8}" type="pres">
      <dgm:prSet presAssocID="{94B60787-1B32-496C-83DB-91C4B84FD009}" presName="bgChev" presStyleLbl="node1" presStyleIdx="0" presStyleCnt="5"/>
      <dgm:spPr/>
    </dgm:pt>
    <dgm:pt modelId="{EC6A4BB5-309E-4DCC-8304-EA93E421C337}" type="pres">
      <dgm:prSet presAssocID="{94B60787-1B32-496C-83DB-91C4B84FD009}" presName="txNode" presStyleLbl="fgAcc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8F4023A-67E2-4600-9642-7A3333DA7E26}" type="pres">
      <dgm:prSet presAssocID="{1E6EC9DE-38EB-4CAB-B689-8A499F80823D}" presName="compositeSpace" presStyleCnt="0"/>
      <dgm:spPr/>
    </dgm:pt>
    <dgm:pt modelId="{14FD2B95-AB59-4C99-AC3F-41B5C75F4F20}" type="pres">
      <dgm:prSet presAssocID="{11ADB739-C516-48BF-9878-08137702AEF7}" presName="composite" presStyleCnt="0"/>
      <dgm:spPr/>
    </dgm:pt>
    <dgm:pt modelId="{D144DAB6-9C23-49D5-B9C5-CD9621961D82}" type="pres">
      <dgm:prSet presAssocID="{11ADB739-C516-48BF-9878-08137702AEF7}" presName="bgChev" presStyleLbl="node1" presStyleIdx="1" presStyleCnt="5"/>
      <dgm:spPr/>
    </dgm:pt>
    <dgm:pt modelId="{31CAD5B7-40A8-47D5-85F2-0672CF27CF43}" type="pres">
      <dgm:prSet presAssocID="{11ADB739-C516-48BF-9878-08137702AEF7}" presName="txNode" presStyleLbl="fgAcc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BF72578-A8FD-4A71-A0CC-63125911DAF9}" type="pres">
      <dgm:prSet presAssocID="{23A4FE21-CFD5-49A7-8400-D8ECF2033A2C}" presName="compositeSpace" presStyleCnt="0"/>
      <dgm:spPr/>
    </dgm:pt>
    <dgm:pt modelId="{3B0C7F74-3652-4CBB-89BC-C03D26996D1B}" type="pres">
      <dgm:prSet presAssocID="{AD853497-D946-45FE-A68F-A96EA42AEE07}" presName="composite" presStyleCnt="0"/>
      <dgm:spPr/>
    </dgm:pt>
    <dgm:pt modelId="{72135643-6A5D-421B-8DC7-4C7012ACC779}" type="pres">
      <dgm:prSet presAssocID="{AD853497-D946-45FE-A68F-A96EA42AEE07}" presName="bgChev" presStyleLbl="node1" presStyleIdx="2" presStyleCnt="5"/>
      <dgm:spPr/>
    </dgm:pt>
    <dgm:pt modelId="{7C3B7624-EA70-493E-8780-6FD6CECEB145}" type="pres">
      <dgm:prSet presAssocID="{AD853497-D946-45FE-A68F-A96EA42AEE07}" presName="txNode" presStyleLbl="fgAcc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CDCA0F0-40E8-49A2-A8AF-41A2EE4C8DB2}" type="pres">
      <dgm:prSet presAssocID="{BA9543A1-26B8-43CD-B30E-77605E06229B}" presName="compositeSpace" presStyleCnt="0"/>
      <dgm:spPr/>
    </dgm:pt>
    <dgm:pt modelId="{D753AB83-A864-4C53-8D89-7688E6148322}" type="pres">
      <dgm:prSet presAssocID="{B0D5C23A-B86B-4D2F-81F9-BBB6E45915DC}" presName="composite" presStyleCnt="0"/>
      <dgm:spPr/>
    </dgm:pt>
    <dgm:pt modelId="{11D9FF24-0808-4C27-B992-61E185C15D73}" type="pres">
      <dgm:prSet presAssocID="{B0D5C23A-B86B-4D2F-81F9-BBB6E45915DC}" presName="bgChev" presStyleLbl="node1" presStyleIdx="3" presStyleCnt="5"/>
      <dgm:spPr/>
    </dgm:pt>
    <dgm:pt modelId="{84C89FEB-7EFE-4669-9457-1433DECD2F31}" type="pres">
      <dgm:prSet presAssocID="{B0D5C23A-B86B-4D2F-81F9-BBB6E45915DC}" presName="txNode" presStyleLbl="fgAcc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E9C6495-5EAB-4B63-8A56-50997A9C22C6}" type="pres">
      <dgm:prSet presAssocID="{6350F216-A80D-4353-A1FD-E0FB0C0828B5}" presName="compositeSpace" presStyleCnt="0"/>
      <dgm:spPr/>
    </dgm:pt>
    <dgm:pt modelId="{2763D3EF-6E65-49D3-959F-653A53512250}" type="pres">
      <dgm:prSet presAssocID="{B22CBF45-FB1A-447B-A120-C20D2233DCA5}" presName="composite" presStyleCnt="0"/>
      <dgm:spPr/>
    </dgm:pt>
    <dgm:pt modelId="{C12BEB03-1241-4DFE-A406-B1720963EBC5}" type="pres">
      <dgm:prSet presAssocID="{B22CBF45-FB1A-447B-A120-C20D2233DCA5}" presName="bgChev" presStyleLbl="node1" presStyleIdx="4" presStyleCnt="5"/>
      <dgm:spPr/>
    </dgm:pt>
    <dgm:pt modelId="{65EE16E9-11D4-4425-9C97-FEAF8CABE02D}" type="pres">
      <dgm:prSet presAssocID="{B22CBF45-FB1A-447B-A120-C20D2233DCA5}" presName="txNode" presStyleLbl="fgAcc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9B3D67B-1D8D-4092-8064-C78ADFA7FBB7}" type="presOf" srcId="{94B60787-1B32-496C-83DB-91C4B84FD009}" destId="{EC6A4BB5-309E-4DCC-8304-EA93E421C337}" srcOrd="0" destOrd="0" presId="urn:microsoft.com/office/officeart/2005/8/layout/chevronAccent+Icon"/>
    <dgm:cxn modelId="{19EA7D4E-558E-4701-A68A-02A37152E76B}" srcId="{4E9AED3E-395B-4F53-B20F-B4926E2E9B7A}" destId="{B0D5C23A-B86B-4D2F-81F9-BBB6E45915DC}" srcOrd="3" destOrd="0" parTransId="{9F3AED70-B4E1-4108-B197-8E92CD834FB7}" sibTransId="{6350F216-A80D-4353-A1FD-E0FB0C0828B5}"/>
    <dgm:cxn modelId="{30A15909-072C-4C01-A62A-9B30C2B8335E}" srcId="{4E9AED3E-395B-4F53-B20F-B4926E2E9B7A}" destId="{AD853497-D946-45FE-A68F-A96EA42AEE07}" srcOrd="2" destOrd="0" parTransId="{57FCF7B8-F1FA-4199-A314-4F2509CD0D24}" sibTransId="{BA9543A1-26B8-43CD-B30E-77605E06229B}"/>
    <dgm:cxn modelId="{BE3C182C-8A54-4788-9C11-A2E59F5DB3CD}" type="presOf" srcId="{4E9AED3E-395B-4F53-B20F-B4926E2E9B7A}" destId="{BAC6F2DC-F388-4753-B56E-8C43E8EE9A73}" srcOrd="0" destOrd="0" presId="urn:microsoft.com/office/officeart/2005/8/layout/chevronAccent+Icon"/>
    <dgm:cxn modelId="{729C080D-9BFB-4D25-8649-14FA0D2681EF}" type="presOf" srcId="{B22CBF45-FB1A-447B-A120-C20D2233DCA5}" destId="{65EE16E9-11D4-4425-9C97-FEAF8CABE02D}" srcOrd="0" destOrd="0" presId="urn:microsoft.com/office/officeart/2005/8/layout/chevronAccent+Icon"/>
    <dgm:cxn modelId="{05755998-3EF2-4382-A6EB-80AFD17D224F}" srcId="{4E9AED3E-395B-4F53-B20F-B4926E2E9B7A}" destId="{94B60787-1B32-496C-83DB-91C4B84FD009}" srcOrd="0" destOrd="0" parTransId="{AC7BE9AC-C9F9-414C-9211-F1DA2707C9BF}" sibTransId="{1E6EC9DE-38EB-4CAB-B689-8A499F80823D}"/>
    <dgm:cxn modelId="{E9402674-FAE8-4E82-9470-DB2295B36BD5}" srcId="{4E9AED3E-395B-4F53-B20F-B4926E2E9B7A}" destId="{B22CBF45-FB1A-447B-A120-C20D2233DCA5}" srcOrd="4" destOrd="0" parTransId="{3B78FC9B-C727-4029-8234-998FA464469F}" sibTransId="{34883C74-98AD-44B3-99D3-3F1668F669E2}"/>
    <dgm:cxn modelId="{7842926D-D3C4-4F38-B2A4-E39828AB2FC5}" type="presOf" srcId="{AD853497-D946-45FE-A68F-A96EA42AEE07}" destId="{7C3B7624-EA70-493E-8780-6FD6CECEB145}" srcOrd="0" destOrd="0" presId="urn:microsoft.com/office/officeart/2005/8/layout/chevronAccent+Icon"/>
    <dgm:cxn modelId="{E9A13BF8-838B-450B-BB05-AA8022FB7DBC}" type="presOf" srcId="{B0D5C23A-B86B-4D2F-81F9-BBB6E45915DC}" destId="{84C89FEB-7EFE-4669-9457-1433DECD2F31}" srcOrd="0" destOrd="0" presId="urn:microsoft.com/office/officeart/2005/8/layout/chevronAccent+Icon"/>
    <dgm:cxn modelId="{D0FEAB4A-4656-4DFF-82FA-8F47259695E7}" type="presOf" srcId="{11ADB739-C516-48BF-9878-08137702AEF7}" destId="{31CAD5B7-40A8-47D5-85F2-0672CF27CF43}" srcOrd="0" destOrd="0" presId="urn:microsoft.com/office/officeart/2005/8/layout/chevronAccent+Icon"/>
    <dgm:cxn modelId="{68E63AC0-7348-448B-A3A7-EBA4DA6B34F1}" srcId="{4E9AED3E-395B-4F53-B20F-B4926E2E9B7A}" destId="{11ADB739-C516-48BF-9878-08137702AEF7}" srcOrd="1" destOrd="0" parTransId="{9F09D46D-DB01-4F1A-9524-B9F970A67D0C}" sibTransId="{23A4FE21-CFD5-49A7-8400-D8ECF2033A2C}"/>
    <dgm:cxn modelId="{95D63403-52AB-45EA-8EBD-2986006F7D29}" type="presParOf" srcId="{BAC6F2DC-F388-4753-B56E-8C43E8EE9A73}" destId="{1BEF949B-C271-4AC3-9C13-65AADF08AF75}" srcOrd="0" destOrd="0" presId="urn:microsoft.com/office/officeart/2005/8/layout/chevronAccent+Icon"/>
    <dgm:cxn modelId="{D26EF78A-5D54-449F-95C2-AC025FF6266E}" type="presParOf" srcId="{1BEF949B-C271-4AC3-9C13-65AADF08AF75}" destId="{B70F0CC1-984D-4660-938F-3092F85278E8}" srcOrd="0" destOrd="0" presId="urn:microsoft.com/office/officeart/2005/8/layout/chevronAccent+Icon"/>
    <dgm:cxn modelId="{2748E591-E77B-4081-B4EA-26473B25DD60}" type="presParOf" srcId="{1BEF949B-C271-4AC3-9C13-65AADF08AF75}" destId="{EC6A4BB5-309E-4DCC-8304-EA93E421C337}" srcOrd="1" destOrd="0" presId="urn:microsoft.com/office/officeart/2005/8/layout/chevronAccent+Icon"/>
    <dgm:cxn modelId="{0DD319B8-3A92-4C37-B302-3A6D50AFEFA4}" type="presParOf" srcId="{BAC6F2DC-F388-4753-B56E-8C43E8EE9A73}" destId="{68F4023A-67E2-4600-9642-7A3333DA7E26}" srcOrd="1" destOrd="0" presId="urn:microsoft.com/office/officeart/2005/8/layout/chevronAccent+Icon"/>
    <dgm:cxn modelId="{AFC17CDC-AA30-42BB-827A-8E57D0D5CD95}" type="presParOf" srcId="{BAC6F2DC-F388-4753-B56E-8C43E8EE9A73}" destId="{14FD2B95-AB59-4C99-AC3F-41B5C75F4F20}" srcOrd="2" destOrd="0" presId="urn:microsoft.com/office/officeart/2005/8/layout/chevronAccent+Icon"/>
    <dgm:cxn modelId="{993BF673-3270-47F8-A2EC-3ECD5BE4B114}" type="presParOf" srcId="{14FD2B95-AB59-4C99-AC3F-41B5C75F4F20}" destId="{D144DAB6-9C23-49D5-B9C5-CD9621961D82}" srcOrd="0" destOrd="0" presId="urn:microsoft.com/office/officeart/2005/8/layout/chevronAccent+Icon"/>
    <dgm:cxn modelId="{63D5F4DB-4510-4142-90F8-0CBBC538329C}" type="presParOf" srcId="{14FD2B95-AB59-4C99-AC3F-41B5C75F4F20}" destId="{31CAD5B7-40A8-47D5-85F2-0672CF27CF43}" srcOrd="1" destOrd="0" presId="urn:microsoft.com/office/officeart/2005/8/layout/chevronAccent+Icon"/>
    <dgm:cxn modelId="{1258FD1C-CB1C-43CB-AA60-E486B18D4A5E}" type="presParOf" srcId="{BAC6F2DC-F388-4753-B56E-8C43E8EE9A73}" destId="{1BF72578-A8FD-4A71-A0CC-63125911DAF9}" srcOrd="3" destOrd="0" presId="urn:microsoft.com/office/officeart/2005/8/layout/chevronAccent+Icon"/>
    <dgm:cxn modelId="{6C1C6381-7A1D-4FD5-8055-9FB993362852}" type="presParOf" srcId="{BAC6F2DC-F388-4753-B56E-8C43E8EE9A73}" destId="{3B0C7F74-3652-4CBB-89BC-C03D26996D1B}" srcOrd="4" destOrd="0" presId="urn:microsoft.com/office/officeart/2005/8/layout/chevronAccent+Icon"/>
    <dgm:cxn modelId="{81781F72-F447-43B7-AB59-274D364AA217}" type="presParOf" srcId="{3B0C7F74-3652-4CBB-89BC-C03D26996D1B}" destId="{72135643-6A5D-421B-8DC7-4C7012ACC779}" srcOrd="0" destOrd="0" presId="urn:microsoft.com/office/officeart/2005/8/layout/chevronAccent+Icon"/>
    <dgm:cxn modelId="{1CF25A5B-B11D-43F4-AE69-3DE24E809E74}" type="presParOf" srcId="{3B0C7F74-3652-4CBB-89BC-C03D26996D1B}" destId="{7C3B7624-EA70-493E-8780-6FD6CECEB145}" srcOrd="1" destOrd="0" presId="urn:microsoft.com/office/officeart/2005/8/layout/chevronAccent+Icon"/>
    <dgm:cxn modelId="{4ECE3489-FAC5-4F18-8CBC-36DC417A71CC}" type="presParOf" srcId="{BAC6F2DC-F388-4753-B56E-8C43E8EE9A73}" destId="{6CDCA0F0-40E8-49A2-A8AF-41A2EE4C8DB2}" srcOrd="5" destOrd="0" presId="urn:microsoft.com/office/officeart/2005/8/layout/chevronAccent+Icon"/>
    <dgm:cxn modelId="{2F1DDA0F-A97C-4562-AD5C-9833840C36A6}" type="presParOf" srcId="{BAC6F2DC-F388-4753-B56E-8C43E8EE9A73}" destId="{D753AB83-A864-4C53-8D89-7688E6148322}" srcOrd="6" destOrd="0" presId="urn:microsoft.com/office/officeart/2005/8/layout/chevronAccent+Icon"/>
    <dgm:cxn modelId="{8D9AA6DB-65C9-40F4-9120-F927DEBF7F20}" type="presParOf" srcId="{D753AB83-A864-4C53-8D89-7688E6148322}" destId="{11D9FF24-0808-4C27-B992-61E185C15D73}" srcOrd="0" destOrd="0" presId="urn:microsoft.com/office/officeart/2005/8/layout/chevronAccent+Icon"/>
    <dgm:cxn modelId="{2CD9A3D5-2E87-4CF5-A647-69768678837E}" type="presParOf" srcId="{D753AB83-A864-4C53-8D89-7688E6148322}" destId="{84C89FEB-7EFE-4669-9457-1433DECD2F31}" srcOrd="1" destOrd="0" presId="urn:microsoft.com/office/officeart/2005/8/layout/chevronAccent+Icon"/>
    <dgm:cxn modelId="{B993DAE4-A1C7-4691-8486-19CFF0ECBB6D}" type="presParOf" srcId="{BAC6F2DC-F388-4753-B56E-8C43E8EE9A73}" destId="{4E9C6495-5EAB-4B63-8A56-50997A9C22C6}" srcOrd="7" destOrd="0" presId="urn:microsoft.com/office/officeart/2005/8/layout/chevronAccent+Icon"/>
    <dgm:cxn modelId="{7D2DEC45-CE13-4F74-9B77-09C7206E09C1}" type="presParOf" srcId="{BAC6F2DC-F388-4753-B56E-8C43E8EE9A73}" destId="{2763D3EF-6E65-49D3-959F-653A53512250}" srcOrd="8" destOrd="0" presId="urn:microsoft.com/office/officeart/2005/8/layout/chevronAccent+Icon"/>
    <dgm:cxn modelId="{AFB43B5D-1154-41E5-9930-B527040520A1}" type="presParOf" srcId="{2763D3EF-6E65-49D3-959F-653A53512250}" destId="{C12BEB03-1241-4DFE-A406-B1720963EBC5}" srcOrd="0" destOrd="0" presId="urn:microsoft.com/office/officeart/2005/8/layout/chevronAccent+Icon"/>
    <dgm:cxn modelId="{EA2D2E7A-5098-4C57-A2FD-A2911F1A30AA}" type="presParOf" srcId="{2763D3EF-6E65-49D3-959F-653A53512250}" destId="{65EE16E9-11D4-4425-9C97-FEAF8CABE02D}" srcOrd="1" destOrd="0" presId="urn:microsoft.com/office/officeart/2005/8/layout/chevronAccent+Icon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70F0CC1-984D-4660-938F-3092F85278E8}">
      <dsp:nvSpPr>
        <dsp:cNvPr id="0" name=""/>
        <dsp:cNvSpPr/>
      </dsp:nvSpPr>
      <dsp:spPr>
        <a:xfrm>
          <a:off x="1725" y="1781992"/>
          <a:ext cx="1931223" cy="745452"/>
        </a:xfrm>
        <a:prstGeom prst="chevron">
          <a:avLst>
            <a:gd name="adj" fmla="val 4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C6A4BB5-309E-4DCC-8304-EA93E421C337}">
      <dsp:nvSpPr>
        <dsp:cNvPr id="0" name=""/>
        <dsp:cNvSpPr/>
      </dsp:nvSpPr>
      <dsp:spPr>
        <a:xfrm>
          <a:off x="516718" y="1968355"/>
          <a:ext cx="1630810" cy="74545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Modeling</a:t>
          </a:r>
          <a:endParaRPr lang="en-US" sz="1600" kern="1200" dirty="0"/>
        </a:p>
      </dsp:txBody>
      <dsp:txXfrm>
        <a:off x="538552" y="1990189"/>
        <a:ext cx="1587142" cy="701784"/>
      </dsp:txXfrm>
    </dsp:sp>
    <dsp:sp modelId="{D144DAB6-9C23-49D5-B9C5-CD9621961D82}">
      <dsp:nvSpPr>
        <dsp:cNvPr id="0" name=""/>
        <dsp:cNvSpPr/>
      </dsp:nvSpPr>
      <dsp:spPr>
        <a:xfrm>
          <a:off x="2207611" y="1781992"/>
          <a:ext cx="1931223" cy="745452"/>
        </a:xfrm>
        <a:prstGeom prst="chevron">
          <a:avLst>
            <a:gd name="adj" fmla="val 4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1CAD5B7-40A8-47D5-85F2-0672CF27CF43}">
      <dsp:nvSpPr>
        <dsp:cNvPr id="0" name=""/>
        <dsp:cNvSpPr/>
      </dsp:nvSpPr>
      <dsp:spPr>
        <a:xfrm>
          <a:off x="2722604" y="1968355"/>
          <a:ext cx="1630810" cy="74545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Simulation setup</a:t>
          </a:r>
          <a:endParaRPr lang="en-US" sz="1600" kern="1200" dirty="0"/>
        </a:p>
      </dsp:txBody>
      <dsp:txXfrm>
        <a:off x="2744438" y="1990189"/>
        <a:ext cx="1587142" cy="701784"/>
      </dsp:txXfrm>
    </dsp:sp>
    <dsp:sp modelId="{72135643-6A5D-421B-8DC7-4C7012ACC779}">
      <dsp:nvSpPr>
        <dsp:cNvPr id="0" name=""/>
        <dsp:cNvSpPr/>
      </dsp:nvSpPr>
      <dsp:spPr>
        <a:xfrm>
          <a:off x="4413498" y="1781992"/>
          <a:ext cx="1931223" cy="745452"/>
        </a:xfrm>
        <a:prstGeom prst="chevron">
          <a:avLst>
            <a:gd name="adj" fmla="val 4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C3B7624-EA70-493E-8780-6FD6CECEB145}">
      <dsp:nvSpPr>
        <dsp:cNvPr id="0" name=""/>
        <dsp:cNvSpPr/>
      </dsp:nvSpPr>
      <dsp:spPr>
        <a:xfrm>
          <a:off x="4928490" y="1968355"/>
          <a:ext cx="1630810" cy="74545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smtClean="0"/>
            <a:t>SysC to HDL conversion</a:t>
          </a:r>
          <a:endParaRPr lang="en-US" sz="1600" kern="1200" dirty="0"/>
        </a:p>
      </dsp:txBody>
      <dsp:txXfrm>
        <a:off x="4950324" y="1990189"/>
        <a:ext cx="1587142" cy="701784"/>
      </dsp:txXfrm>
    </dsp:sp>
    <dsp:sp modelId="{11D9FF24-0808-4C27-B992-61E185C15D73}">
      <dsp:nvSpPr>
        <dsp:cNvPr id="0" name=""/>
        <dsp:cNvSpPr/>
      </dsp:nvSpPr>
      <dsp:spPr>
        <a:xfrm>
          <a:off x="6619384" y="1781992"/>
          <a:ext cx="1931223" cy="745452"/>
        </a:xfrm>
        <a:prstGeom prst="chevron">
          <a:avLst>
            <a:gd name="adj" fmla="val 4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4C89FEB-7EFE-4669-9457-1433DECD2F31}">
      <dsp:nvSpPr>
        <dsp:cNvPr id="0" name=""/>
        <dsp:cNvSpPr/>
      </dsp:nvSpPr>
      <dsp:spPr>
        <a:xfrm>
          <a:off x="7134377" y="1968355"/>
          <a:ext cx="1630810" cy="74545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smtClean="0"/>
            <a:t>SysC &amp; HDL cosimulation</a:t>
          </a:r>
          <a:endParaRPr lang="en-US" sz="1600" kern="1200" dirty="0"/>
        </a:p>
      </dsp:txBody>
      <dsp:txXfrm>
        <a:off x="7156211" y="1990189"/>
        <a:ext cx="1587142" cy="701784"/>
      </dsp:txXfrm>
    </dsp:sp>
    <dsp:sp modelId="{C12BEB03-1241-4DFE-A406-B1720963EBC5}">
      <dsp:nvSpPr>
        <dsp:cNvPr id="0" name=""/>
        <dsp:cNvSpPr/>
      </dsp:nvSpPr>
      <dsp:spPr>
        <a:xfrm>
          <a:off x="8825270" y="1781992"/>
          <a:ext cx="1931223" cy="745452"/>
        </a:xfrm>
        <a:prstGeom prst="chevron">
          <a:avLst>
            <a:gd name="adj" fmla="val 4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5EE16E9-11D4-4425-9C97-FEAF8CABE02D}">
      <dsp:nvSpPr>
        <dsp:cNvPr id="0" name=""/>
        <dsp:cNvSpPr/>
      </dsp:nvSpPr>
      <dsp:spPr>
        <a:xfrm>
          <a:off x="9340263" y="1968355"/>
          <a:ext cx="1630810" cy="74545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Synthesis on FPGA</a:t>
          </a:r>
          <a:endParaRPr lang="en-US" sz="1600" kern="1200" dirty="0"/>
        </a:p>
      </dsp:txBody>
      <dsp:txXfrm>
        <a:off x="9362097" y="1990189"/>
        <a:ext cx="1587142" cy="70178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Accent+Icon">
  <dgm:title val="Chevron Accent Process"/>
  <dgm:desc val="Use to show sequential steps in a task, process, or workflow, or to emphasize movement or direction. Works best with minimal Level 1 and Level 2 text."/>
  <dgm:catLst>
    <dgm:cat type="process" pri="9500"/>
    <dgm:cat type="officeonline" pri="2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primFontSz" for="des" forName="txNode" op="equ" val="65"/>
      <dgm:constr type="w" for="ch" forName="compositeSpace" refType="w" refFor="ch" refForName="composite" fact="0.028"/>
    </dgm:constrLst>
    <dgm:ruleLst/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l" for="ch" forName="bgChev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 refType="w" fact="0.24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if>
          <dgm:else name="Name7">
            <dgm:constrLst>
              <dgm:constr type="l" for="ch" forName="bgChev" refType="w" fact="0.1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else>
        </dgm:choose>
        <dgm:ruleLst/>
        <dgm:layoutNode name="bgChev" styleLbl="node1">
          <dgm:alg type="sp"/>
          <dgm:choose name="Name8">
            <dgm:if name="Name9" func="var" arg="dir" op="equ" val="norm">
              <dgm:shape xmlns:r="http://schemas.openxmlformats.org/officeDocument/2006/relationships" type="chevron" r:blip="">
                <dgm:adjLst>
                  <dgm:adj idx="1" val="0.4"/>
                </dgm:adjLst>
              </dgm:shape>
            </dgm:if>
            <dgm:else name="Name10">
              <dgm:shape xmlns:r="http://schemas.openxmlformats.org/officeDocument/2006/relationships" rot="180" type="chevron" r:blip="">
                <dgm:adjLst>
                  <dgm:adj idx="1" val="0.4"/>
                </dgm:adjLst>
              </dgm:shape>
            </dgm:else>
          </dgm:choose>
          <dgm:presOf/>
          <dgm:constrLst/>
        </dgm:layoutNode>
        <dgm:layoutNode name="txNode" styleLbl="fgAcc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ruleLst>
            <dgm:rule type="primFontSz" val="5" fact="NaN" max="NaN"/>
          </dgm:ruleLst>
        </dgm:layoutNode>
      </dgm:layoutNode>
      <dgm:forEach name="Name11" axis="followSib" ptType="sibTrans" cnt="1">
        <dgm:layoutNode name="compositeSpace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54512" cy="345917"/>
          </a:xfrm>
          <a:prstGeom prst="rect">
            <a:avLst/>
          </a:prstGeom>
        </p:spPr>
        <p:txBody>
          <a:bodyPr vert="horz" lIns="92766" tIns="46383" rIns="92766" bIns="46383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5692038" y="0"/>
            <a:ext cx="4354512" cy="345917"/>
          </a:xfrm>
          <a:prstGeom prst="rect">
            <a:avLst/>
          </a:prstGeom>
        </p:spPr>
        <p:txBody>
          <a:bodyPr vert="horz" lIns="92766" tIns="46383" rIns="92766" bIns="46383" rtlCol="0"/>
          <a:lstStyle>
            <a:lvl1pPr algn="r">
              <a:defRPr sz="1200"/>
            </a:lvl1pPr>
          </a:lstStyle>
          <a:p>
            <a:fld id="{9175845F-7813-4162-8E43-89DCBF023BA5}" type="datetimeFigureOut">
              <a:rPr lang="de-DE" smtClean="0"/>
              <a:pPr/>
              <a:t>05.10.2018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1" y="6571208"/>
            <a:ext cx="4354512" cy="345917"/>
          </a:xfrm>
          <a:prstGeom prst="rect">
            <a:avLst/>
          </a:prstGeom>
        </p:spPr>
        <p:txBody>
          <a:bodyPr vert="horz" lIns="92766" tIns="46383" rIns="92766" bIns="46383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5692038" y="6571208"/>
            <a:ext cx="4354512" cy="345917"/>
          </a:xfrm>
          <a:prstGeom prst="rect">
            <a:avLst/>
          </a:prstGeom>
        </p:spPr>
        <p:txBody>
          <a:bodyPr vert="horz" lIns="92766" tIns="46383" rIns="92766" bIns="46383" rtlCol="0" anchor="b"/>
          <a:lstStyle>
            <a:lvl1pPr algn="r">
              <a:defRPr sz="1200"/>
            </a:lvl1pPr>
          </a:lstStyle>
          <a:p>
            <a:fld id="{568AD7C4-ADB3-4393-A709-E94E9DB0B97C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307454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54512" cy="345917"/>
          </a:xfrm>
          <a:prstGeom prst="rect">
            <a:avLst/>
          </a:prstGeom>
        </p:spPr>
        <p:txBody>
          <a:bodyPr vert="horz" wrap="square" lIns="92766" tIns="46383" rIns="92766" bIns="46383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92038" y="0"/>
            <a:ext cx="4354512" cy="345917"/>
          </a:xfrm>
          <a:prstGeom prst="rect">
            <a:avLst/>
          </a:prstGeom>
        </p:spPr>
        <p:txBody>
          <a:bodyPr vert="horz" wrap="square" lIns="92766" tIns="46383" rIns="92766" bIns="46383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0A20AF34-6582-494F-851E-89D0463C3413}" type="datetimeFigureOut">
              <a:rPr lang="en-US"/>
              <a:pPr>
                <a:defRPr/>
              </a:pPr>
              <a:t>10/5/2018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719388" y="519113"/>
            <a:ext cx="4610100" cy="2593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766" tIns="46383" rIns="92766" bIns="46383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1004888" y="3286205"/>
            <a:ext cx="8039100" cy="3113247"/>
          </a:xfrm>
          <a:prstGeom prst="rect">
            <a:avLst/>
          </a:prstGeom>
        </p:spPr>
        <p:txBody>
          <a:bodyPr vert="horz" lIns="92766" tIns="46383" rIns="92766" bIns="46383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6571208"/>
            <a:ext cx="4354512" cy="345917"/>
          </a:xfrm>
          <a:prstGeom prst="rect">
            <a:avLst/>
          </a:prstGeom>
        </p:spPr>
        <p:txBody>
          <a:bodyPr vert="horz" wrap="square" lIns="92766" tIns="46383" rIns="92766" bIns="46383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92038" y="6571208"/>
            <a:ext cx="4354512" cy="345917"/>
          </a:xfrm>
          <a:prstGeom prst="rect">
            <a:avLst/>
          </a:prstGeom>
        </p:spPr>
        <p:txBody>
          <a:bodyPr vert="horz" wrap="square" lIns="92766" tIns="46383" rIns="92766" bIns="46383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F1248D3D-B91D-4C0E-B577-B2CAAE2DB88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761425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6D410-BB1B-47BE-81F8-FA61DEEC5942}" type="datetimeFigureOut">
              <a:rPr lang="en-US" smtClean="0"/>
              <a:pPr/>
              <a:t>10/5/2018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© Accellera Systems Initiative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B820FFD-5868-4678-ACC2-C353669912D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BA8AA75-262C-4581-B680-B40EED1AE53C}" type="datetime1">
              <a:rPr lang="en-US" smtClean="0"/>
              <a:pPr>
                <a:defRPr/>
              </a:pPr>
              <a:t>10/5/2018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lvl1pPr>
          </a:lstStyle>
          <a:p>
            <a:pPr>
              <a:defRPr/>
            </a:pPr>
            <a:r>
              <a:rPr lang="en-US" dirty="0" smtClean="0"/>
              <a:t>© Accellera Systems Initiative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341D75C-4BF4-4FD2-BDFD-6A8F3FBC2A3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447801"/>
            <a:ext cx="10972800" cy="4495800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6D410-BB1B-47BE-81F8-FA61DEEC5942}" type="datetimeFigureOut">
              <a:rPr lang="en-US" smtClean="0"/>
              <a:pPr/>
              <a:t>10/5/2018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35200" y="6356351"/>
            <a:ext cx="2946400" cy="365125"/>
          </a:xfrm>
        </p:spPr>
        <p:txBody>
          <a:bodyPr/>
          <a:lstStyle/>
          <a:p>
            <a:r>
              <a:rPr lang="en-US" dirty="0" smtClean="0"/>
              <a:t>© Accellera Systems Initiative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20FFD-5868-4678-ACC2-C353669912D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4BC9A6E-F594-49C2-B860-46C046B55A0A}" type="datetime1">
              <a:rPr lang="en-US" smtClean="0"/>
              <a:pPr>
                <a:defRPr/>
              </a:pPr>
              <a:t>10/5/2018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© Accellera Systems Initiative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BED2C31-2823-4D5C-9492-C3330223678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673DBD0-EF53-4770-BD75-2D2F0D6ECE2F}" type="datetime1">
              <a:rPr lang="en-US" smtClean="0"/>
              <a:pPr>
                <a:defRPr/>
              </a:pPr>
              <a:t>10/5/2018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© Accellera Systems Initiative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277852F-9151-4853-BCAD-1A8F018BE5A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2AFC4C6-4205-4748-A8A0-C1F8D089C381}" type="datetime1">
              <a:rPr lang="en-US" smtClean="0"/>
              <a:pPr>
                <a:defRPr/>
              </a:pPr>
              <a:t>10/5/2018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© Accellera Systems Initiative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DC8F293-4BBC-458E-B2BD-F4405770B8C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D1D31CF-E045-4E65-98EA-1CC49C1609F0}" type="datetime1">
              <a:rPr lang="en-US" smtClean="0"/>
              <a:pPr>
                <a:defRPr/>
              </a:pPr>
              <a:t>10/5/2018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© Accellera Systems Initiative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11CC12-8E9A-49BF-AC1E-0475F8BB5EF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© Accellera Systems Initiative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EB1C8EF-5791-4944-A3D7-8A1B4885124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© Accellera Systems Initiative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E4636B-F294-483D-938B-D9EE100D15D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© Accellera Systems Initiative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30D12D-C12F-4881-A45D-FFFF9E5E27A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3810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026400" y="6356351"/>
            <a:ext cx="142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36D410-BB1B-47BE-81F8-FA61DEEC5942}" type="datetimeFigureOut">
              <a:rPr lang="en-US" smtClean="0"/>
              <a:pPr/>
              <a:t>10/5/2018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35200" y="6356351"/>
            <a:ext cx="2946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© Accellera Systems Initiative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76800" y="6356351"/>
            <a:ext cx="2336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pic>
        <p:nvPicPr>
          <p:cNvPr id="10" name="Picture 9" descr="accellera_logo_color_200x111.png"/>
          <p:cNvPicPr>
            <a:picLocks noChangeAspect="1"/>
          </p:cNvPicPr>
          <p:nvPr userDrawn="1"/>
        </p:nvPicPr>
        <p:blipFill>
          <a:blip r:embed="rId12" cstate="print"/>
          <a:stretch>
            <a:fillRect/>
          </a:stretch>
        </p:blipFill>
        <p:spPr>
          <a:xfrm>
            <a:off x="144607" y="6200478"/>
            <a:ext cx="1150793" cy="54864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5923" y="5867400"/>
            <a:ext cx="1405860" cy="85350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97" r:id="rId1"/>
    <p:sldLayoutId id="2147483898" r:id="rId2"/>
    <p:sldLayoutId id="2147483899" r:id="rId3"/>
    <p:sldLayoutId id="2147483900" r:id="rId4"/>
    <p:sldLayoutId id="2147483901" r:id="rId5"/>
    <p:sldLayoutId id="2147483902" r:id="rId6"/>
    <p:sldLayoutId id="2147483904" r:id="rId7"/>
    <p:sldLayoutId id="2147483905" r:id="rId8"/>
    <p:sldLayoutId id="2147483906" r:id="rId9"/>
    <p:sldLayoutId id="2147483907" r:id="rId10"/>
  </p:sldLayoutIdLst>
  <p:timing>
    <p:tnLst>
      <p:par>
        <p:cTn id="1" dur="indefinite" restart="never" nodeType="tmRoot"/>
      </p:par>
    </p:tnLst>
  </p:timing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at/url?sa=i&amp;rct=j&amp;q=&amp;esrc=s&amp;source=images&amp;cd=&amp;cad=rja&amp;uact=8&amp;ved=2ahUKEwjRkdmljMTdAhVIJhoKHdOiCJcQjRx6BAgBEAU&amp;url=https://www.silicon-saxony.de/nc/mitglieder/mitglieder-foerderer-detail-information/member/sisaxmembers/show/coseda-technologies-gmbh/&amp;psig=AOvVaw0CnfvPNC1W29tDaO2_8aNw&amp;ust=1537344393044572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35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Fast and Furious</a:t>
            </a:r>
            <a:br>
              <a:rPr lang="en-US" dirty="0" smtClean="0"/>
            </a:br>
            <a:r>
              <a:rPr lang="en-US" dirty="0" smtClean="0"/>
              <a:t>Quick Innovation from Idea to Real Prototype</a:t>
            </a:r>
            <a:endParaRPr lang="en-US" dirty="0"/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/>
              <a:t>Simone Fontanesi, Infineon Technologies Austria AG, Villach, Austria </a:t>
            </a:r>
          </a:p>
          <a:p>
            <a:r>
              <a:rPr lang="en-US" dirty="0" smtClean="0"/>
              <a:t>Gaetano Formato, </a:t>
            </a:r>
            <a:r>
              <a:rPr lang="en-US" dirty="0"/>
              <a:t>Infineon Technologies Austria AG, Villach, </a:t>
            </a:r>
            <a:r>
              <a:rPr lang="en-US" dirty="0" smtClean="0"/>
              <a:t>Austria</a:t>
            </a:r>
          </a:p>
          <a:p>
            <a:r>
              <a:rPr lang="en-US" dirty="0" smtClean="0"/>
              <a:t>Thomas Arndt, </a:t>
            </a:r>
            <a:r>
              <a:rPr lang="en-US" dirty="0"/>
              <a:t>COSEDA Technologies GmbH, Dresden, </a:t>
            </a:r>
            <a:r>
              <a:rPr lang="en-US" dirty="0" smtClean="0"/>
              <a:t>Germany</a:t>
            </a:r>
          </a:p>
          <a:p>
            <a:r>
              <a:rPr lang="en-US" dirty="0" smtClean="0"/>
              <a:t> Andrea </a:t>
            </a:r>
            <a:r>
              <a:rPr lang="en-US" dirty="0"/>
              <a:t>Monterastelli, Infineon Technologies Austria AG, Villach, Austria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Accellera Systems Initiative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20FFD-5868-4678-ACC2-C353669912D5}" type="slidenum">
              <a:rPr lang="en-US" smtClean="0"/>
              <a:pPr/>
              <a:t>1</a:t>
            </a:fld>
            <a:endParaRPr lang="en-US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5993897"/>
            <a:ext cx="1653067" cy="864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Bildergebnis für coseda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6289438"/>
            <a:ext cx="1420813" cy="318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From simulation to real HW</a:t>
            </a:r>
            <a:endParaRPr lang="de-AT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Accellera Systems Initiative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20FFD-5868-4678-ACC2-C353669912D5}" type="slidenum">
              <a:rPr lang="en-US" smtClean="0"/>
              <a:pPr/>
              <a:t>10</a:t>
            </a:fld>
            <a:endParaRPr lang="en-US"/>
          </a:p>
        </p:txBody>
      </p:sp>
      <p:pic>
        <p:nvPicPr>
          <p:cNvPr id="6" name="Picture 11" descr="&lt;strong&gt;Question&lt;/strong&gt; &lt;strong&gt;marks&lt;/strong&gt; cutie &lt;strong&gt;mark&lt;/strong&gt; by The-Smiling-Pony on DeviantArt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5993" y="3640455"/>
            <a:ext cx="1701800" cy="168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828800"/>
            <a:ext cx="3619500" cy="217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7494" y="1875155"/>
            <a:ext cx="3127375" cy="2344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Down Arrow 9"/>
          <p:cNvSpPr/>
          <p:nvPr/>
        </p:nvSpPr>
        <p:spPr>
          <a:xfrm rot="16200000">
            <a:off x="5575750" y="2477040"/>
            <a:ext cx="522287" cy="618679"/>
          </a:xfrm>
          <a:prstGeom prst="downArrow">
            <a:avLst>
              <a:gd name="adj1" fmla="val 50000"/>
              <a:gd name="adj2" fmla="val 53773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592183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Fast &amp; Furious: the methodology in a nutshell </a:t>
            </a:r>
            <a:endParaRPr lang="de-AT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Accellera Systems Initiative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20FFD-5868-4678-ACC2-C353669912D5}" type="slidenum">
              <a:rPr lang="en-US" smtClean="0"/>
              <a:pPr/>
              <a:t>11</a:t>
            </a:fld>
            <a:endParaRPr lang="en-US"/>
          </a:p>
        </p:txBody>
      </p:sp>
      <p:pic>
        <p:nvPicPr>
          <p:cNvPr id="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176" y="1143001"/>
            <a:ext cx="7870191" cy="5237042"/>
          </a:xfrm>
          <a:prstGeom prst="rect">
            <a:avLst/>
          </a:prstGeom>
          <a:noFill/>
          <a:ln w="9525">
            <a:solidFill>
              <a:srgbClr val="23214A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8" name="Picture 7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800" y="3962400"/>
            <a:ext cx="685800" cy="63119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171648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SystemC Modeling</a:t>
            </a:r>
            <a:endParaRPr lang="de-AT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Accellera Systems Initiative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20FFD-5868-4678-ACC2-C353669912D5}" type="slidenum">
              <a:rPr lang="en-US" smtClean="0"/>
              <a:pPr/>
              <a:t>12</a:t>
            </a:fld>
            <a:endParaRPr lang="en-US"/>
          </a:p>
        </p:txBody>
      </p:sp>
      <p:pic>
        <p:nvPicPr>
          <p:cNvPr id="6" name="Picture 3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426"/>
          <a:stretch/>
        </p:blipFill>
        <p:spPr bwMode="auto">
          <a:xfrm>
            <a:off x="228600" y="1424065"/>
            <a:ext cx="10498014" cy="4351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Content Placeholder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15600" y="0"/>
            <a:ext cx="1676400" cy="1123896"/>
          </a:xfrm>
          <a:prstGeom prst="rect">
            <a:avLst/>
          </a:prstGeom>
        </p:spPr>
      </p:pic>
      <p:grpSp>
        <p:nvGrpSpPr>
          <p:cNvPr id="14" name="Group 13"/>
          <p:cNvGrpSpPr/>
          <p:nvPr/>
        </p:nvGrpSpPr>
        <p:grpSpPr>
          <a:xfrm>
            <a:off x="5775158" y="3581400"/>
            <a:ext cx="6112042" cy="2362200"/>
            <a:chOff x="6477000" y="4254479"/>
            <a:chExt cx="4011185" cy="1356541"/>
          </a:xfrm>
        </p:grpSpPr>
        <p:pic>
          <p:nvPicPr>
            <p:cNvPr id="15" name="Picture 14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4567" r="10526" b="27867"/>
            <a:stretch/>
          </p:blipFill>
          <p:spPr bwMode="auto">
            <a:xfrm>
              <a:off x="6477000" y="4254479"/>
              <a:ext cx="4011185" cy="11557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Picture 15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1735"/>
            <a:stretch/>
          </p:blipFill>
          <p:spPr bwMode="auto">
            <a:xfrm>
              <a:off x="6477000" y="5410201"/>
              <a:ext cx="3904626" cy="2008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415075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Regressive simulations</a:t>
            </a:r>
            <a:endParaRPr lang="de-AT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Accellera Systems Initiative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20FFD-5868-4678-ACC2-C353669912D5}" type="slidenum">
              <a:rPr lang="en-US" smtClean="0"/>
              <a:pPr/>
              <a:t>13</a:t>
            </a:fld>
            <a:endParaRPr lang="en-US"/>
          </a:p>
        </p:txBody>
      </p:sp>
      <p:pic>
        <p:nvPicPr>
          <p:cNvPr id="12" name="Picture 16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557952"/>
            <a:ext cx="11937392" cy="3845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08760" y="4650737"/>
            <a:ext cx="990600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Content Placeholder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15600" y="0"/>
            <a:ext cx="1676400" cy="1121551"/>
          </a:xfrm>
          <a:prstGeom prst="rect">
            <a:avLst/>
          </a:prstGeom>
        </p:spPr>
      </p:pic>
      <p:grpSp>
        <p:nvGrpSpPr>
          <p:cNvPr id="15" name="Group 14"/>
          <p:cNvGrpSpPr/>
          <p:nvPr/>
        </p:nvGrpSpPr>
        <p:grpSpPr>
          <a:xfrm>
            <a:off x="6299200" y="4171524"/>
            <a:ext cx="4597400" cy="1708151"/>
            <a:chOff x="467545" y="4077072"/>
            <a:chExt cx="7697301" cy="2288066"/>
          </a:xfrm>
        </p:grpSpPr>
        <p:pic>
          <p:nvPicPr>
            <p:cNvPr id="16" name="Picture 2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85" t="5748" r="3057"/>
            <a:stretch/>
          </p:blipFill>
          <p:spPr bwMode="auto">
            <a:xfrm>
              <a:off x="467545" y="4077072"/>
              <a:ext cx="3227620" cy="22880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" name="Picture 2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303" t="58826" r="21130"/>
            <a:stretch/>
          </p:blipFill>
          <p:spPr bwMode="auto">
            <a:xfrm>
              <a:off x="4139952" y="4293096"/>
              <a:ext cx="4024894" cy="19657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517177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From SystemC to HDL in a few clicks</a:t>
            </a:r>
            <a:endParaRPr lang="de-AT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4724400" cy="4525963"/>
          </a:xfrm>
        </p:spPr>
        <p:txBody>
          <a:bodyPr/>
          <a:lstStyle/>
          <a:p>
            <a:r>
              <a:rPr lang="de-DE" dirty="0" smtClean="0"/>
              <a:t>SystemC „clean“ netlist from </a:t>
            </a:r>
            <a:r>
              <a:rPr lang="de-DE" dirty="0"/>
              <a:t>COSIDE</a:t>
            </a:r>
            <a:r>
              <a:rPr lang="de-DE" dirty="0" smtClean="0"/>
              <a:t>®</a:t>
            </a:r>
          </a:p>
          <a:p>
            <a:r>
              <a:rPr lang="de-DE" dirty="0" smtClean="0"/>
              <a:t>Conversion of each SystemC module</a:t>
            </a:r>
          </a:p>
          <a:p>
            <a:r>
              <a:rPr lang="de-DE" dirty="0" smtClean="0"/>
              <a:t>Conversion of top-level</a:t>
            </a:r>
          </a:p>
          <a:p>
            <a:r>
              <a:rPr lang="de-DE" dirty="0" smtClean="0"/>
              <a:t>High level synthesis</a:t>
            </a:r>
          </a:p>
          <a:p>
            <a:pPr lvl="1"/>
            <a:r>
              <a:rPr lang="de-DE" dirty="0" smtClean="0"/>
              <a:t>Vivado HLS</a:t>
            </a:r>
          </a:p>
          <a:p>
            <a:pPr lvl="1"/>
            <a:r>
              <a:rPr lang="de-DE" dirty="0" smtClean="0"/>
              <a:t>Mentor Catapult</a:t>
            </a:r>
            <a:endParaRPr lang="de-AT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Accellera Systems Initiative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20FFD-5868-4678-ACC2-C353669912D5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2" name="Content Placeholder 1"/>
          <p:cNvSpPr>
            <a:spLocks noGrp="1"/>
          </p:cNvSpPr>
          <p:nvPr>
            <p:ph sz="half" idx="2"/>
          </p:nvPr>
        </p:nvSpPr>
        <p:spPr/>
        <p:txBody>
          <a:bodyPr anchor="ctr"/>
          <a:lstStyle/>
          <a:p>
            <a:pPr marL="0" indent="0" algn="ctr">
              <a:buNone/>
            </a:pPr>
            <a:r>
              <a:rPr lang="de-DE" b="1" dirty="0" smtClean="0">
                <a:solidFill>
                  <a:srgbClr val="FF0000"/>
                </a:solidFill>
              </a:rPr>
              <a:t>VIDEO SHOWING THE AUTOMATIC CONVERSION PROCESS</a:t>
            </a:r>
          </a:p>
          <a:p>
            <a:pPr marL="0" indent="0" algn="ctr">
              <a:buNone/>
            </a:pPr>
            <a:r>
              <a:rPr lang="de-DE" b="1" dirty="0" smtClean="0">
                <a:solidFill>
                  <a:srgbClr val="FF0000"/>
                </a:solidFill>
              </a:rPr>
              <a:t>I CANNOT PUT IT INTO THE SLIDES BECAUSE OTHERWISE THE FILE GETS TOO BIG AND CANNOT UPLOAD IT. FOR THE CONFERENCE I WILL BRING THE PPTX ON A USB STICK</a:t>
            </a:r>
            <a:endParaRPr lang="de-AT" b="1" dirty="0">
              <a:solidFill>
                <a:srgbClr val="FF0000"/>
              </a:solidFill>
            </a:endParaRPr>
          </a:p>
        </p:txBody>
      </p:sp>
      <p:pic>
        <p:nvPicPr>
          <p:cNvPr id="10" name="Content Placeholder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15600" y="0"/>
            <a:ext cx="1676400" cy="1128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3401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SystemC &amp; VHDL cosimulation (1/2)</a:t>
            </a:r>
            <a:endParaRPr lang="de-AT" dirty="0"/>
          </a:p>
        </p:txBody>
      </p:sp>
      <p:pic>
        <p:nvPicPr>
          <p:cNvPr id="10" name="Content Placeholder 9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36628" y="1371600"/>
            <a:ext cx="7318744" cy="4495800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Accellera Systems Initiative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20FFD-5868-4678-ACC2-C353669912D5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12" name="Content Placeholder 6"/>
          <p:cNvSpPr txBox="1">
            <a:spLocks/>
          </p:cNvSpPr>
          <p:nvPr/>
        </p:nvSpPr>
        <p:spPr>
          <a:xfrm>
            <a:off x="2563628" y="5853432"/>
            <a:ext cx="7266172" cy="4571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None/>
            </a:pPr>
            <a:r>
              <a:rPr lang="de-DE" sz="1600" dirty="0" smtClean="0"/>
              <a:t>*Note: Mentor Catapult would also allow cosimulation in an integrated environment</a:t>
            </a:r>
            <a:endParaRPr lang="de-AT" sz="1600" dirty="0"/>
          </a:p>
        </p:txBody>
      </p:sp>
      <p:pic>
        <p:nvPicPr>
          <p:cNvPr id="11" name="Content Placeholder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15600" y="0"/>
            <a:ext cx="1676400" cy="1122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4426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SystemC </a:t>
            </a:r>
            <a:r>
              <a:rPr lang="de-DE" dirty="0" smtClean="0"/>
              <a:t>&amp; </a:t>
            </a:r>
            <a:r>
              <a:rPr lang="de-DE" dirty="0"/>
              <a:t>VHDL </a:t>
            </a:r>
            <a:r>
              <a:rPr lang="de-DE" dirty="0" smtClean="0"/>
              <a:t>cosimulation (2/2</a:t>
            </a:r>
            <a:r>
              <a:rPr lang="de-DE" dirty="0"/>
              <a:t>)</a:t>
            </a:r>
            <a:endParaRPr lang="de-AT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62974" y="1447800"/>
            <a:ext cx="7866051" cy="4495800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Accellera Systems Initiative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20FFD-5868-4678-ACC2-C353669912D5}" type="slidenum">
              <a:rPr lang="en-US" smtClean="0"/>
              <a:pPr/>
              <a:t>16</a:t>
            </a:fld>
            <a:endParaRPr lang="en-US"/>
          </a:p>
        </p:txBody>
      </p:sp>
      <p:pic>
        <p:nvPicPr>
          <p:cNvPr id="7" name="Content Placeholder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15600" y="0"/>
            <a:ext cx="1676400" cy="1122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8362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Moving to real HW</a:t>
            </a:r>
            <a:endParaRPr lang="de-AT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Accellera Systems Initiative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20FFD-5868-4678-ACC2-C353669912D5}" type="slidenum">
              <a:rPr lang="en-US" smtClean="0"/>
              <a:pPr/>
              <a:t>17</a:t>
            </a:fld>
            <a:endParaRPr lang="en-US"/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6736" y="1447800"/>
            <a:ext cx="7898527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Content Placeholder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15600" y="0"/>
            <a:ext cx="1676400" cy="1112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4778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Measurements setup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Accellera Systems Initiative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20FFD-5868-4678-ACC2-C353669912D5}" type="slidenum">
              <a:rPr lang="en-US" smtClean="0"/>
              <a:pPr/>
              <a:t>18</a:t>
            </a:fld>
            <a:endParaRPr lang="en-US"/>
          </a:p>
        </p:txBody>
      </p:sp>
      <p:pic>
        <p:nvPicPr>
          <p:cNvPr id="10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843456"/>
            <a:ext cx="5384800" cy="4039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9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9720" y="2181932"/>
            <a:ext cx="4480560" cy="3362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Content Placeholder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15600" y="0"/>
            <a:ext cx="1676400" cy="1112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4287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 smtClean="0"/>
              <a:t>Measurement-simulation crosscheck</a:t>
            </a:r>
            <a:endParaRPr lang="de-AT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Accellera Systems Initiative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20FFD-5868-4678-ACC2-C353669912D5}" type="slidenum">
              <a:rPr lang="en-US" smtClean="0"/>
              <a:pPr/>
              <a:t>19</a:t>
            </a:fld>
            <a:endParaRPr lang="en-US"/>
          </a:p>
        </p:txBody>
      </p:sp>
      <p:pic>
        <p:nvPicPr>
          <p:cNvPr id="9" name="Content Placeholder 8" descr="C:\Users\DeRuvoMa\Desktop\Work_Infineon\Masters_Thesis\Simulation\GUI_Main.JPG"/>
          <p:cNvPicPr>
            <a:picLocks noGrp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7600" y="1952931"/>
            <a:ext cx="5384800" cy="3820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Content Placeholder 9"/>
          <p:cNvPicPr>
            <a:picLocks noGr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460" y="1828800"/>
            <a:ext cx="3329340" cy="4125605"/>
          </a:xfrm>
          <a:prstGeom prst="rect">
            <a:avLst/>
          </a:prstGeom>
        </p:spPr>
      </p:pic>
      <p:pic>
        <p:nvPicPr>
          <p:cNvPr id="7" name="Content Placeholder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15600" y="0"/>
            <a:ext cx="1676400" cy="1123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0009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Motivation </a:t>
            </a:r>
            <a:endParaRPr lang="en-US" dirty="0"/>
          </a:p>
          <a:p>
            <a:r>
              <a:rPr lang="en-US" dirty="0"/>
              <a:t>Methodology</a:t>
            </a:r>
          </a:p>
          <a:p>
            <a:r>
              <a:rPr lang="en-US" dirty="0" smtClean="0"/>
              <a:t>Results and Conclusions</a:t>
            </a:r>
            <a:endParaRPr lang="en-US" dirty="0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Accellera Systems Initiative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20FFD-5868-4678-ACC2-C353669912D5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Motivation </a:t>
            </a:r>
            <a:endParaRPr lang="en-US" dirty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Methodology</a:t>
            </a:r>
          </a:p>
          <a:p>
            <a:r>
              <a:rPr lang="en-US" dirty="0"/>
              <a:t>Results and Conclusions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Accellera Systems Initiative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20FFD-5868-4678-ACC2-C353669912D5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7179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Results and Conclusion (1/3)</a:t>
            </a:r>
            <a:endParaRPr lang="de-AT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91251257"/>
              </p:ext>
            </p:extLst>
          </p:nvPr>
        </p:nvGraphicFramePr>
        <p:xfrm>
          <a:off x="609600" y="1143000"/>
          <a:ext cx="10972800" cy="4495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Accellera Systems Initiative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20FFD-5868-4678-ACC2-C353669912D5}" type="slidenum">
              <a:rPr lang="en-US" smtClean="0"/>
              <a:pPr/>
              <a:t>21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7"/>
          <a:srcRect l="9704" t="73942" r="44074"/>
          <a:stretch/>
        </p:blipFill>
        <p:spPr>
          <a:xfrm>
            <a:off x="381000" y="2109814"/>
            <a:ext cx="1160875" cy="66899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549840" y="2143121"/>
            <a:ext cx="1061706" cy="58827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7"/>
          <a:srcRect l="55111" t="50000" b="24319"/>
          <a:stretch/>
        </p:blipFill>
        <p:spPr>
          <a:xfrm>
            <a:off x="3140293" y="2143121"/>
            <a:ext cx="1136213" cy="66447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7"/>
          <a:srcRect l="55111" t="50000" b="24319"/>
          <a:stretch/>
        </p:blipFill>
        <p:spPr>
          <a:xfrm>
            <a:off x="5334000" y="2143121"/>
            <a:ext cx="1136213" cy="66447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7"/>
          <a:srcRect l="55111" t="50000" b="24319"/>
          <a:stretch/>
        </p:blipFill>
        <p:spPr>
          <a:xfrm>
            <a:off x="7527707" y="2143121"/>
            <a:ext cx="1136213" cy="66447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7"/>
          <a:srcRect l="8889" t="50000" r="43111" b="25507"/>
          <a:stretch/>
        </p:blipFill>
        <p:spPr>
          <a:xfrm>
            <a:off x="9601200" y="2057400"/>
            <a:ext cx="1374260" cy="716820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381000" y="1496716"/>
            <a:ext cx="1059446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2600" dirty="0">
                <a:latin typeface="+mn-lt"/>
              </a:rPr>
              <a:t>How much effort was spent for the different steps in the flow?</a:t>
            </a:r>
          </a:p>
        </p:txBody>
      </p:sp>
      <p:sp>
        <p:nvSpPr>
          <p:cNvPr id="17" name="Content Placeholder 2"/>
          <p:cNvSpPr txBox="1">
            <a:spLocks/>
          </p:cNvSpPr>
          <p:nvPr/>
        </p:nvSpPr>
        <p:spPr>
          <a:xfrm>
            <a:off x="609600" y="4114799"/>
            <a:ext cx="11353800" cy="1677963"/>
          </a:xfrm>
          <a:prstGeom prst="rect">
            <a:avLst/>
          </a:prstGeom>
        </p:spPr>
        <p:txBody>
          <a:bodyPr vert="horz" lIns="91440" tIns="45720" rIns="91440" bIns="45720" rtlCol="0">
            <a:normAutofit fontScale="47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sz="4500" dirty="0" smtClean="0"/>
              <a:t>Modeling: 1 month if concept available (</a:t>
            </a:r>
            <a:r>
              <a:rPr lang="en-US" sz="4500" dirty="0" err="1" smtClean="0"/>
              <a:t>SysC</a:t>
            </a:r>
            <a:r>
              <a:rPr lang="en-US" sz="4500" dirty="0" smtClean="0"/>
              <a:t> reuse) / </a:t>
            </a:r>
            <a:r>
              <a:rPr lang="en-US" sz="4500" dirty="0" smtClean="0"/>
              <a:t>up to 1 </a:t>
            </a:r>
            <a:r>
              <a:rPr lang="en-US" sz="4500" dirty="0" smtClean="0"/>
              <a:t>year </a:t>
            </a:r>
            <a:r>
              <a:rPr lang="en-US" sz="4500" dirty="0" smtClean="0"/>
              <a:t>if </a:t>
            </a:r>
            <a:r>
              <a:rPr lang="en-US" sz="4500" dirty="0" smtClean="0"/>
              <a:t>concept </a:t>
            </a:r>
            <a:r>
              <a:rPr lang="en-US" sz="4500" dirty="0" smtClean="0"/>
              <a:t>has </a:t>
            </a:r>
            <a:r>
              <a:rPr lang="en-US" sz="4500" dirty="0" smtClean="0"/>
              <a:t>to be developed </a:t>
            </a:r>
          </a:p>
          <a:p>
            <a:pPr fontAlgn="auto">
              <a:spcAft>
                <a:spcPts val="0"/>
              </a:spcAft>
            </a:pPr>
            <a:r>
              <a:rPr lang="en-US" sz="4500" dirty="0" smtClean="0"/>
              <a:t>Simulation setup: straightforward, just the parameter sweeps and their steps have to be defined</a:t>
            </a:r>
          </a:p>
          <a:p>
            <a:pPr fontAlgn="auto">
              <a:spcAft>
                <a:spcPts val="0"/>
              </a:spcAft>
            </a:pPr>
            <a:r>
              <a:rPr lang="en-US" sz="4500" dirty="0" err="1" smtClean="0"/>
              <a:t>SysC</a:t>
            </a:r>
            <a:r>
              <a:rPr lang="en-US" sz="4500" dirty="0" smtClean="0"/>
              <a:t> to HDL conversion: achieved with a one-click approach using Mentor Catapult software</a:t>
            </a:r>
          </a:p>
          <a:p>
            <a:pPr fontAlgn="auto">
              <a:spcAft>
                <a:spcPts val="0"/>
              </a:spcAft>
            </a:pPr>
            <a:r>
              <a:rPr lang="en-US" sz="4500" dirty="0" err="1" smtClean="0"/>
              <a:t>SysC</a:t>
            </a:r>
            <a:r>
              <a:rPr lang="en-US" sz="4500" dirty="0" smtClean="0"/>
              <a:t> &amp; HDL </a:t>
            </a:r>
            <a:r>
              <a:rPr lang="en-US" sz="4500" dirty="0" err="1" smtClean="0"/>
              <a:t>cosimulation</a:t>
            </a:r>
            <a:r>
              <a:rPr lang="en-US" sz="4500" dirty="0" smtClean="0"/>
              <a:t>: made possible by </a:t>
            </a:r>
            <a:r>
              <a:rPr lang="en-US" sz="4500" dirty="0" err="1" smtClean="0"/>
              <a:t>Coseda</a:t>
            </a:r>
            <a:r>
              <a:rPr lang="en-US" sz="4500" dirty="0" smtClean="0"/>
              <a:t>-Cadence-Bridge (CCB) with one click export</a:t>
            </a:r>
          </a:p>
          <a:p>
            <a:pPr fontAlgn="auto">
              <a:spcAft>
                <a:spcPts val="0"/>
              </a:spcAft>
            </a:pPr>
            <a:r>
              <a:rPr lang="en-US" sz="4500" dirty="0" smtClean="0"/>
              <a:t>Synthesis on FPGA possible without any need of modifications, using Xilinx ISE synthesizer</a:t>
            </a:r>
          </a:p>
          <a:p>
            <a:pPr fontAlgn="auto">
              <a:spcAft>
                <a:spcPts val="0"/>
              </a:spcAft>
            </a:pPr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3816403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Results and Conclusion (2/3)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How much time was saved by this </a:t>
            </a:r>
            <a:r>
              <a:rPr lang="en-US" dirty="0" smtClean="0"/>
              <a:t>methodology?</a:t>
            </a:r>
          </a:p>
          <a:p>
            <a:pPr lvl="1"/>
            <a:r>
              <a:rPr lang="en-US" dirty="0" smtClean="0"/>
              <a:t>From </a:t>
            </a:r>
            <a:r>
              <a:rPr lang="en-US" dirty="0"/>
              <a:t>virtual to real HW prototype: 3 to 6 man / </a:t>
            </a:r>
            <a:r>
              <a:rPr lang="en-US" dirty="0" smtClean="0"/>
              <a:t>months faster!</a:t>
            </a:r>
            <a:endParaRPr lang="en-US" dirty="0"/>
          </a:p>
          <a:p>
            <a:endParaRPr lang="en-US" dirty="0" smtClean="0"/>
          </a:p>
          <a:p>
            <a:r>
              <a:rPr lang="en-US" dirty="0" smtClean="0"/>
              <a:t>What </a:t>
            </a:r>
            <a:r>
              <a:rPr lang="en-US" dirty="0"/>
              <a:t>is the simulation speed of </a:t>
            </a:r>
            <a:r>
              <a:rPr lang="en-US" dirty="0" err="1" smtClean="0"/>
              <a:t>SysC</a:t>
            </a:r>
            <a:r>
              <a:rPr lang="en-US" dirty="0" smtClean="0"/>
              <a:t> </a:t>
            </a:r>
            <a:r>
              <a:rPr lang="en-US" dirty="0"/>
              <a:t>vs. </a:t>
            </a:r>
            <a:r>
              <a:rPr lang="en-US" dirty="0" err="1"/>
              <a:t>Matlab</a:t>
            </a:r>
            <a:r>
              <a:rPr lang="en-US" dirty="0"/>
              <a:t> vs. </a:t>
            </a:r>
            <a:r>
              <a:rPr lang="en-US" dirty="0" err="1" smtClean="0"/>
              <a:t>SysC</a:t>
            </a:r>
            <a:r>
              <a:rPr lang="en-US" dirty="0" smtClean="0"/>
              <a:t>/HDL co-sim?</a:t>
            </a:r>
          </a:p>
          <a:p>
            <a:pPr lvl="1"/>
            <a:r>
              <a:rPr lang="en-US" dirty="0" err="1"/>
              <a:t>SystemC</a:t>
            </a:r>
            <a:r>
              <a:rPr lang="en-US" dirty="0"/>
              <a:t> : 1ms of simulation </a:t>
            </a:r>
            <a:r>
              <a:rPr lang="en-US" dirty="0">
                <a:sym typeface="Wingdings" panose="05000000000000000000" pitchFamily="2" charset="2"/>
              </a:rPr>
              <a:t> </a:t>
            </a:r>
            <a:r>
              <a:rPr lang="en-US" dirty="0" smtClean="0">
                <a:sym typeface="Wingdings" panose="05000000000000000000" pitchFamily="2" charset="2"/>
              </a:rPr>
              <a:t> ca. 5 s in the real world </a:t>
            </a:r>
            <a:endParaRPr lang="en-US" dirty="0"/>
          </a:p>
          <a:p>
            <a:pPr lvl="1"/>
            <a:r>
              <a:rPr lang="en-US" dirty="0" err="1" smtClean="0"/>
              <a:t>Matlab</a:t>
            </a:r>
            <a:r>
              <a:rPr lang="en-US" dirty="0"/>
              <a:t>: </a:t>
            </a:r>
            <a:r>
              <a:rPr lang="en-US" dirty="0" smtClean="0"/>
              <a:t>does not </a:t>
            </a:r>
            <a:r>
              <a:rPr lang="en-US" dirty="0"/>
              <a:t>affect the simulation speed, </a:t>
            </a:r>
            <a:r>
              <a:rPr lang="en-US" dirty="0" smtClean="0"/>
              <a:t>only </a:t>
            </a:r>
            <a:r>
              <a:rPr lang="en-US" dirty="0"/>
              <a:t>used to handle the </a:t>
            </a:r>
            <a:r>
              <a:rPr lang="en-US" dirty="0" smtClean="0"/>
              <a:t>regression</a:t>
            </a:r>
          </a:p>
          <a:p>
            <a:pPr lvl="1"/>
            <a:r>
              <a:rPr lang="en-US" dirty="0" err="1" smtClean="0"/>
              <a:t>SystemC</a:t>
            </a:r>
            <a:r>
              <a:rPr lang="en-US" dirty="0" smtClean="0"/>
              <a:t> </a:t>
            </a:r>
            <a:r>
              <a:rPr lang="en-US" dirty="0"/>
              <a:t>/ </a:t>
            </a:r>
            <a:r>
              <a:rPr lang="en-US" dirty="0" smtClean="0"/>
              <a:t>HDL co-simulation</a:t>
            </a:r>
            <a:r>
              <a:rPr lang="en-US" dirty="0"/>
              <a:t>: around 6 </a:t>
            </a:r>
            <a:r>
              <a:rPr lang="en-US" dirty="0" smtClean="0"/>
              <a:t>times </a:t>
            </a:r>
            <a:r>
              <a:rPr lang="en-US" dirty="0"/>
              <a:t>slower than </a:t>
            </a:r>
            <a:r>
              <a:rPr lang="en-US" dirty="0" err="1"/>
              <a:t>SystemC</a:t>
            </a:r>
            <a:r>
              <a:rPr lang="en-US" dirty="0"/>
              <a:t> </a:t>
            </a:r>
            <a:r>
              <a:rPr lang="en-US" dirty="0" smtClean="0"/>
              <a:t>due to RTL simulation time (dominant)</a:t>
            </a:r>
            <a:endParaRPr lang="en-US" dirty="0"/>
          </a:p>
          <a:p>
            <a:endParaRPr lang="de-DE" dirty="0" smtClean="0"/>
          </a:p>
          <a:p>
            <a:endParaRPr lang="de-AT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Accellera Systems Initiative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20FFD-5868-4678-ACC2-C353669912D5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8964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Results and Conclusion (3/3)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de-DE" dirty="0" smtClean="0"/>
              <a:t>One-click conversion finally possible </a:t>
            </a:r>
          </a:p>
          <a:p>
            <a:r>
              <a:rPr lang="de-DE" dirty="0" smtClean="0"/>
              <a:t>HDL and SystemC match 1:1 in cosimulation</a:t>
            </a:r>
          </a:p>
          <a:p>
            <a:r>
              <a:rPr lang="de-DE" dirty="0" smtClean="0"/>
              <a:t>Measurements ongoing, correct functionality already observed</a:t>
            </a:r>
          </a:p>
          <a:p>
            <a:endParaRPr lang="de-DE" dirty="0" smtClean="0"/>
          </a:p>
          <a:p>
            <a:r>
              <a:rPr lang="de-DE" dirty="0"/>
              <a:t>High level synthesis approach</a:t>
            </a:r>
          </a:p>
          <a:p>
            <a:pPr lvl="1"/>
            <a:r>
              <a:rPr lang="de-DE" dirty="0"/>
              <a:t>Saves development resources and time</a:t>
            </a:r>
          </a:p>
          <a:p>
            <a:pPr lvl="1"/>
            <a:r>
              <a:rPr lang="de-DE" dirty="0"/>
              <a:t>Increase reuse and speed </a:t>
            </a:r>
          </a:p>
          <a:p>
            <a:r>
              <a:rPr lang="de-DE" dirty="0" smtClean="0"/>
              <a:t>Rapid </a:t>
            </a:r>
            <a:r>
              <a:rPr lang="de-DE" dirty="0"/>
              <a:t>prototyping approach </a:t>
            </a:r>
          </a:p>
          <a:p>
            <a:pPr lvl="1"/>
            <a:r>
              <a:rPr lang="de-DE" dirty="0" smtClean="0"/>
              <a:t>Increase </a:t>
            </a:r>
            <a:r>
              <a:rPr lang="de-DE" dirty="0"/>
              <a:t>design confidence</a:t>
            </a:r>
          </a:p>
          <a:p>
            <a:pPr lvl="1"/>
            <a:r>
              <a:rPr lang="de-DE" dirty="0"/>
              <a:t>Allow better customers interaction</a:t>
            </a:r>
          </a:p>
          <a:p>
            <a:endParaRPr lang="de-DE" dirty="0" smtClean="0"/>
          </a:p>
          <a:p>
            <a:endParaRPr lang="de-AT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Accellera Systems Initiative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20FFD-5868-4678-ACC2-C353669912D5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5079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Questions &amp; Answers</a:t>
            </a:r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Any questions?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Accellera Systems Initiative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20FFD-5868-4678-ACC2-C353669912D5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Motivation </a:t>
            </a:r>
            <a:endParaRPr lang="en-US" dirty="0"/>
          </a:p>
          <a:p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Methodology</a:t>
            </a:r>
          </a:p>
          <a:p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Results and </a:t>
            </a:r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Conclusions</a:t>
            </a:r>
          </a:p>
          <a:p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Accellera Systems Initiative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20FFD-5868-4678-ACC2-C353669912D5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903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Selling an idea with a prototype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Accellera Systems Initiative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20FFD-5868-4678-ACC2-C353669912D5}" type="slidenum">
              <a:rPr lang="en-US" smtClean="0"/>
              <a:pPr/>
              <a:t>4</a:t>
            </a:fld>
            <a:endParaRPr lang="en-US"/>
          </a:p>
        </p:txBody>
      </p:sp>
      <p:pic>
        <p:nvPicPr>
          <p:cNvPr id="6" name="Picture 2" descr="http://blog.maxieduca.com.br/wp-content/uploads/2018/01/criatividade-e-inovacao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7116"/>
          <a:stretch/>
        </p:blipFill>
        <p:spPr bwMode="auto">
          <a:xfrm>
            <a:off x="1967306" y="1631950"/>
            <a:ext cx="8257388" cy="412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possible approach…</a:t>
            </a: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49744" y="1447800"/>
            <a:ext cx="7092512" cy="4495800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Accellera Systems Initiative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20FFD-5868-4678-ACC2-C353669912D5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…Our vision!</a:t>
            </a: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47864" y="1447800"/>
            <a:ext cx="7296272" cy="4495800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Accellera Systems Initiative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20FFD-5868-4678-ACC2-C353669912D5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4130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Motivation </a:t>
            </a:r>
            <a:endParaRPr lang="en-US" dirty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en-US" dirty="0"/>
              <a:t>Methodology</a:t>
            </a:r>
          </a:p>
          <a:p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Results and Conclusions</a:t>
            </a:r>
          </a:p>
          <a:p>
            <a:pPr marL="0" indent="0">
              <a:buNone/>
            </a:pPr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Accellera Systems Initiative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20FFD-5868-4678-ACC2-C353669912D5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7306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Magnetic sensors for automotive applications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r="61942" b="57447"/>
          <a:stretch/>
        </p:blipFill>
        <p:spPr>
          <a:xfrm>
            <a:off x="633139" y="3886200"/>
            <a:ext cx="4101861" cy="1905000"/>
          </a:xfrm>
          <a:prstGeom prst="rect">
            <a:avLst/>
          </a:prstGeom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334294"/>
            <a:ext cx="4483928" cy="247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Accellera Systems Initiative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20FFD-5868-4678-ACC2-C353669912D5}" type="slidenum">
              <a:rPr lang="en-US" smtClean="0"/>
              <a:pPr/>
              <a:t>8</a:t>
            </a:fld>
            <a:endParaRPr lang="en-US"/>
          </a:p>
        </p:txBody>
      </p:sp>
      <p:pic>
        <p:nvPicPr>
          <p:cNvPr id="8" name="Content Placeholder 5"/>
          <p:cNvPicPr>
            <a:picLocks noChangeAspect="1"/>
          </p:cNvPicPr>
          <p:nvPr/>
        </p:nvPicPr>
        <p:blipFill rotWithShape="1">
          <a:blip r:embed="rId2"/>
          <a:srcRect l="10606" t="38298" r="11409"/>
          <a:stretch/>
        </p:blipFill>
        <p:spPr>
          <a:xfrm>
            <a:off x="4841240" y="3352800"/>
            <a:ext cx="6956064" cy="2286000"/>
          </a:xfrm>
          <a:prstGeom prst="rect">
            <a:avLst/>
          </a:prstGeom>
        </p:spPr>
      </p:pic>
      <p:pic>
        <p:nvPicPr>
          <p:cNvPr id="9" name="Content Placeholder 5"/>
          <p:cNvPicPr>
            <a:picLocks noChangeAspect="1"/>
          </p:cNvPicPr>
          <p:nvPr/>
        </p:nvPicPr>
        <p:blipFill rotWithShape="1">
          <a:blip r:embed="rId2"/>
          <a:srcRect l="38059" r="-1" b="57447"/>
          <a:stretch/>
        </p:blipFill>
        <p:spPr>
          <a:xfrm>
            <a:off x="4941148" y="1626605"/>
            <a:ext cx="6758092" cy="1928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015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Virtual prototyping for concept definition</a:t>
            </a:r>
            <a:endParaRPr lang="de-AT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56081" y="1295400"/>
            <a:ext cx="8336341" cy="4953000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Accellera Systems Initiative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20FFD-5868-4678-ACC2-C353669912D5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82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AC529A4D857314092F8987294A43FD3" ma:contentTypeVersion="0" ma:contentTypeDescription="Create a new document." ma:contentTypeScope="" ma:versionID="b3a40a446e339e50bd650e277a113f3f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171F2A1-2ACF-4A95-B48F-47B38B7131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2.xml><?xml version="1.0" encoding="utf-8"?>
<ds:datastoreItem xmlns:ds="http://schemas.openxmlformats.org/officeDocument/2006/customXml" ds:itemID="{1A855BF4-2A99-441B-9566-850307E4F0A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91CAD78-C6F6-407D-A9D5-329355F07703}">
  <ds:schemaRefs>
    <ds:schemaRef ds:uri="http://purl.org/dc/elements/1.1/"/>
    <ds:schemaRef ds:uri="http://www.w3.org/XML/1998/namespace"/>
    <ds:schemaRef ds:uri="http://schemas.microsoft.com/office/2006/documentManagement/types"/>
    <ds:schemaRef ds:uri="http://schemas.openxmlformats.org/package/2006/metadata/core-properties"/>
    <ds:schemaRef ds:uri="http://purl.org/dc/dcmitype/"/>
    <ds:schemaRef ds:uri="http://schemas.microsoft.com/office/2006/metadata/properties"/>
    <ds:schemaRef ds:uri="http://purl.org/dc/terms/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597</Words>
  <Application>Microsoft Office PowerPoint</Application>
  <PresentationFormat>Widescreen</PresentationFormat>
  <Paragraphs>126</Paragraphs>
  <Slides>24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8" baseType="lpstr">
      <vt:lpstr>Arial</vt:lpstr>
      <vt:lpstr>Calibri</vt:lpstr>
      <vt:lpstr>Wingdings</vt:lpstr>
      <vt:lpstr>Office Theme</vt:lpstr>
      <vt:lpstr>Fast and Furious Quick Innovation from Idea to Real Prototype</vt:lpstr>
      <vt:lpstr>Agenda</vt:lpstr>
      <vt:lpstr>Agenda</vt:lpstr>
      <vt:lpstr>Selling an idea with a prototype</vt:lpstr>
      <vt:lpstr>A possible approach…</vt:lpstr>
      <vt:lpstr>…Our vision!</vt:lpstr>
      <vt:lpstr>Agenda</vt:lpstr>
      <vt:lpstr>Magnetic sensors for automotive applications</vt:lpstr>
      <vt:lpstr>Virtual prototyping for concept definition</vt:lpstr>
      <vt:lpstr>From simulation to real HW</vt:lpstr>
      <vt:lpstr>Fast &amp; Furious: the methodology in a nutshell </vt:lpstr>
      <vt:lpstr>SystemC Modeling</vt:lpstr>
      <vt:lpstr>Regressive simulations</vt:lpstr>
      <vt:lpstr>From SystemC to HDL in a few clicks</vt:lpstr>
      <vt:lpstr>SystemC &amp; VHDL cosimulation (1/2)</vt:lpstr>
      <vt:lpstr>SystemC &amp; VHDL cosimulation (2/2)</vt:lpstr>
      <vt:lpstr>Moving to real HW</vt:lpstr>
      <vt:lpstr>Measurements setup</vt:lpstr>
      <vt:lpstr>Measurement-simulation crosscheck</vt:lpstr>
      <vt:lpstr>Agenda</vt:lpstr>
      <vt:lpstr>Results and Conclusion (1/3)</vt:lpstr>
      <vt:lpstr>Results and Conclusion (2/3)</vt:lpstr>
      <vt:lpstr>Results and Conclusion (3/3)</vt:lpstr>
      <vt:lpstr>Questions &amp; Answers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2011-11-23T07:37:04Z</dcterms:created>
  <dcterms:modified xsi:type="dcterms:W3CDTF">2018-10-05T08:41:07Z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0x0101004AC529A4D857314092F8987294A43FD3</vt:lpwstr>
  </property>
</Properties>
</file>