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4"/>
  </p:notesMasterIdLst>
  <p:handoutMasterIdLst>
    <p:handoutMasterId r:id="rId25"/>
  </p:handoutMasterIdLst>
  <p:sldIdLst>
    <p:sldId id="501" r:id="rId5"/>
    <p:sldId id="502" r:id="rId6"/>
    <p:sldId id="506" r:id="rId7"/>
    <p:sldId id="507" r:id="rId8"/>
    <p:sldId id="508" r:id="rId9"/>
    <p:sldId id="509" r:id="rId10"/>
    <p:sldId id="510" r:id="rId11"/>
    <p:sldId id="512" r:id="rId12"/>
    <p:sldId id="513" r:id="rId13"/>
    <p:sldId id="514" r:id="rId14"/>
    <p:sldId id="515" r:id="rId15"/>
    <p:sldId id="522" r:id="rId16"/>
    <p:sldId id="521" r:id="rId17"/>
    <p:sldId id="523" r:id="rId18"/>
    <p:sldId id="516" r:id="rId19"/>
    <p:sldId id="517" r:id="rId20"/>
    <p:sldId id="518" r:id="rId21"/>
    <p:sldId id="520" r:id="rId22"/>
    <p:sldId id="505" r:id="rId23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A5B"/>
    <a:srgbClr val="5A73A4"/>
    <a:srgbClr val="7D90B8"/>
    <a:srgbClr val="385D8A"/>
    <a:srgbClr val="E9C51C"/>
    <a:srgbClr val="FFFFCC"/>
    <a:srgbClr val="FF9900"/>
    <a:srgbClr val="99FF33"/>
    <a:srgbClr val="CC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99" d="100"/>
          <a:sy n="99" d="100"/>
        </p:scale>
        <p:origin x="96" y="3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27.09.2018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9/27/2018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9/27/2018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9/27/2018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9/27/2018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9/27/2018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MicroTESK: Architecture Validation Suite Generator for Microprocessors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9829800" cy="1752600"/>
          </a:xfrm>
        </p:spPr>
        <p:txBody>
          <a:bodyPr/>
          <a:lstStyle/>
          <a:p>
            <a:r>
              <a:rPr lang="en-US" dirty="0"/>
              <a:t>Mikhail Chupilko, </a:t>
            </a:r>
            <a:r>
              <a:rPr lang="en-US" u="sng" dirty="0"/>
              <a:t>Alexander Kamkin</a:t>
            </a:r>
            <a:r>
              <a:rPr lang="en-US" dirty="0"/>
              <a:t>, Alexander Protsenko, Sergey Smolov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Andrei </a:t>
            </a:r>
            <a:r>
              <a:rPr lang="en-US" dirty="0" smtClean="0"/>
              <a:t>Tatarnikov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8" name="Группа 7"/>
          <p:cNvGrpSpPr>
            <a:grpSpLocks noChangeAspect="1"/>
          </p:cNvGrpSpPr>
          <p:nvPr/>
        </p:nvGrpSpPr>
        <p:grpSpPr>
          <a:xfrm>
            <a:off x="3429000" y="5512581"/>
            <a:ext cx="1654400" cy="475200"/>
            <a:chOff x="1350279" y="4245055"/>
            <a:chExt cx="1701033" cy="557622"/>
          </a:xfrm>
        </p:grpSpPr>
        <p:grpSp>
          <p:nvGrpSpPr>
            <p:cNvPr id="9" name="Group 13"/>
            <p:cNvGrpSpPr>
              <a:grpSpLocks/>
            </p:cNvGrpSpPr>
            <p:nvPr/>
          </p:nvGrpSpPr>
          <p:grpSpPr bwMode="auto">
            <a:xfrm>
              <a:off x="1350279" y="4245055"/>
              <a:ext cx="1701033" cy="557622"/>
              <a:chOff x="3045" y="1645"/>
              <a:chExt cx="4870" cy="1349"/>
            </a:xfrm>
          </p:grpSpPr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3045" y="1645"/>
                <a:ext cx="4870" cy="134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085" y="1694"/>
                <a:ext cx="4794" cy="1259"/>
              </a:xfrm>
              <a:prstGeom prst="rect">
                <a:avLst/>
              </a:prstGeom>
              <a:solidFill>
                <a:srgbClr val="222A5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17"/>
            <p:cNvGrpSpPr>
              <a:grpSpLocks/>
            </p:cNvGrpSpPr>
            <p:nvPr/>
          </p:nvGrpSpPr>
          <p:grpSpPr bwMode="auto">
            <a:xfrm>
              <a:off x="2292658" y="4301074"/>
              <a:ext cx="712897" cy="446428"/>
              <a:chOff x="5624" y="1775"/>
              <a:chExt cx="2041" cy="1080"/>
            </a:xfrm>
          </p:grpSpPr>
          <p:sp>
            <p:nvSpPr>
              <p:cNvPr id="13" name="Rectangle 18"/>
              <p:cNvSpPr>
                <a:spLocks noChangeArrowheads="1"/>
              </p:cNvSpPr>
              <p:nvPr/>
            </p:nvSpPr>
            <p:spPr bwMode="auto">
              <a:xfrm>
                <a:off x="5624" y="1775"/>
                <a:ext cx="2041" cy="1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ru-RU" altLang="ru-RU" b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4" name="Group 19"/>
              <p:cNvGrpSpPr>
                <a:grpSpLocks/>
              </p:cNvGrpSpPr>
              <p:nvPr/>
            </p:nvGrpSpPr>
            <p:grpSpPr bwMode="auto">
              <a:xfrm rot="5400000">
                <a:off x="6112" y="1310"/>
                <a:ext cx="1043" cy="1980"/>
                <a:chOff x="1709" y="1142"/>
                <a:chExt cx="935" cy="14572"/>
              </a:xfrm>
            </p:grpSpPr>
            <p:sp>
              <p:nvSpPr>
                <p:cNvPr id="16" name="Rectangle 20"/>
                <p:cNvSpPr>
                  <a:spLocks noChangeArrowheads="1"/>
                </p:cNvSpPr>
                <p:nvPr/>
              </p:nvSpPr>
              <p:spPr bwMode="auto">
                <a:xfrm>
                  <a:off x="1709" y="1142"/>
                  <a:ext cx="935" cy="145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CCFFFF">
                          <a:alpha val="39999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WordArt 21"/>
                <p:cNvSpPr>
                  <a:spLocks noChangeArrowheads="1" noChangeShapeType="1" noTextEdit="1"/>
                </p:cNvSpPr>
                <p:nvPr/>
              </p:nvSpPr>
              <p:spPr bwMode="auto">
                <a:xfrm rot="-5400000">
                  <a:off x="-4733" y="8005"/>
                  <a:ext cx="13860" cy="837"/>
                </a:xfrm>
                <a:prstGeom prst="rect">
                  <a:avLst/>
                </a:prstGeom>
                <a:ln w="12700">
                  <a:noFill/>
                  <a:round/>
                  <a:headEnd/>
                  <a:tailEnd/>
                </a:ln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fr-FR" sz="3600" kern="10" dirty="0">
                      <a:solidFill>
                        <a:srgbClr val="222A5B"/>
                      </a:solidFill>
                      <a:latin typeface="Arial Black" panose="020B0A04020102020204" pitchFamily="34" charset="0"/>
                    </a:rPr>
                    <a:t>RAS</a:t>
                  </a:r>
                  <a:endParaRPr lang="ru-RU" sz="3600" kern="10" dirty="0">
                    <a:solidFill>
                      <a:srgbClr val="222A5B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  <p:sp>
          <p:nvSpPr>
            <p:cNvPr id="11" name="Rectangle 23"/>
            <p:cNvSpPr>
              <a:spLocks noChangeArrowheads="1"/>
            </p:cNvSpPr>
            <p:nvPr/>
          </p:nvSpPr>
          <p:spPr bwMode="auto">
            <a:xfrm rot="5400000">
              <a:off x="1606775" y="4067602"/>
              <a:ext cx="431134" cy="89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>
                      <a:alpha val="39999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398868" y="4329599"/>
              <a:ext cx="847497" cy="385946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600" b="1" kern="1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ISP</a:t>
              </a:r>
              <a:endParaRPr lang="ru-RU" sz="3600" b="1" kern="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Subtitle 8"/>
          <p:cNvSpPr txBox="1">
            <a:spLocks/>
          </p:cNvSpPr>
          <p:nvPr/>
        </p:nvSpPr>
        <p:spPr bwMode="auto">
          <a:xfrm>
            <a:off x="5191716" y="5486400"/>
            <a:ext cx="4119107" cy="51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lang="en-US" sz="1600" kern="1200" baseline="0" dirty="0" smtClean="0">
                <a:solidFill>
                  <a:srgbClr val="222A5B"/>
                </a:solidFill>
                <a:latin typeface="Calibri" pitchFamily="34" charset="0"/>
                <a:ea typeface="+mn-ea"/>
                <a:cs typeface="Arial" charset="0"/>
              </a:rPr>
              <a:t>Ivannikov Institute for System Programming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lang="en-US" sz="1600" dirty="0" smtClean="0">
                <a:solidFill>
                  <a:srgbClr val="222A5B"/>
                </a:solidFill>
                <a:latin typeface="Calibri" pitchFamily="34" charset="0"/>
                <a:cs typeface="Calibri" pitchFamily="34" charset="0"/>
              </a:rPr>
              <a:t>Russian Academy of Sciences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/ Memory Preparators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609600" y="1447800"/>
            <a:ext cx="10439400" cy="4572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8000" tIns="72000" rIns="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1" dirty="0" err="1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preparator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(: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target =&gt; 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'R'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:mask =&gt; 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"0000000000000000"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zero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zero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preparator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(:target =&gt; 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'R</a:t>
            </a:r>
            <a:r>
              <a:rPr lang="en-US" sz="1600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: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mask =&gt; 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'b11111111...11111111_1xxxxxxx...xxxxxxxx"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lui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(16, 31)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ori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(0, 15)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preparator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(:target =&gt; 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'R'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:mask =&gt; 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"XXXXXXXXXXXXXXXX"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ori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zero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 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(48, 63)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dsll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16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ori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(32, 47)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dsll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16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ori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(16, 31)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dsll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16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ori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(0, 15)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8805849" y="4184746"/>
            <a:ext cx="2776551" cy="153297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44000" tIns="72000" rIns="108000" bIns="72000"/>
          <a:lstStyle/>
          <a:p>
            <a:pPr>
              <a:defRPr/>
            </a:pPr>
            <a:endParaRPr lang="ru-RU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endParaRPr lang="ru-RU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lui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r9,     </a:t>
            </a:r>
            <a:r>
              <a:rPr lang="en-ZW" u="sng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0x858d</a:t>
            </a:r>
            <a:endParaRPr lang="en-US" u="sng" dirty="0" smtClean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r9, r9, </a:t>
            </a:r>
            <a:r>
              <a:rPr lang="en-US" u="sng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0xc02e</a:t>
            </a:r>
          </a:p>
          <a:p>
            <a:pPr>
              <a:defRPr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8" name="Прямоугольник 57"/>
          <p:cNvSpPr>
            <a:spLocks noChangeArrowheads="1"/>
          </p:cNvSpPr>
          <p:nvPr/>
        </p:nvSpPr>
        <p:spPr bwMode="auto">
          <a:xfrm>
            <a:off x="8815089" y="4281303"/>
            <a:ext cx="2758070" cy="43424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44000" tIns="36000" rIns="108000" bIns="36000" anchor="ctr"/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Initialization code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5181600" y="2788763"/>
            <a:ext cx="5257799" cy="6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44000" tIns="72000" rIns="108000" bIns="72000"/>
          <a:lstStyle/>
          <a:p>
            <a:pPr algn="ctr">
              <a:spcBef>
                <a:spcPts val="300"/>
              </a:spcBef>
              <a:spcAft>
                <a:spcPts val="300"/>
              </a:spcAft>
              <a:defRPr/>
            </a:pPr>
            <a:r>
              <a:rPr lang="en-ZW" sz="1600" u="sng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b11111111...11111111_10000101...00101110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  <a:defRPr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ZW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signed</a:t>
            </a:r>
            <a:r>
              <a:rPr lang="en-ZW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ZW" sz="1600" u="sng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0x858dc02e</a:t>
            </a:r>
            <a:r>
              <a:rPr lang="en-ZW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1" name="Прямоугольник 57"/>
          <p:cNvSpPr>
            <a:spLocks noChangeArrowheads="1"/>
          </p:cNvSpPr>
          <p:nvPr/>
        </p:nvSpPr>
        <p:spPr bwMode="auto">
          <a:xfrm>
            <a:off x="6888978" y="2001099"/>
            <a:ext cx="2776550" cy="43424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44000" tIns="36000" rIns="108000" bIns="36000" anchor="ctr"/>
          <a:lstStyle/>
          <a:p>
            <a:pPr algn="ctr"/>
            <a:r>
              <a:rPr lang="en-US" sz="1400" b="1" dirty="0" smtClean="0">
                <a:latin typeface="Calibri" panose="020F0502020204030204" pitchFamily="34" charset="0"/>
              </a:rPr>
              <a:t>Value-to-mask matching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pic>
        <p:nvPicPr>
          <p:cNvPr id="12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6735" flipV="1">
            <a:off x="7733885" y="3276600"/>
            <a:ext cx="1314289" cy="131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9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Generation Techniques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3434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dirty="0">
                <a:solidFill>
                  <a:srgbClr val="222A5B"/>
                </a:solidFill>
              </a:rPr>
              <a:t>Test data </a:t>
            </a:r>
            <a:r>
              <a:rPr lang="en-US" dirty="0" smtClean="0"/>
              <a:t>(operand </a:t>
            </a:r>
            <a:r>
              <a:rPr lang="en-US" dirty="0"/>
              <a:t>values</a:t>
            </a:r>
            <a:r>
              <a:rPr lang="en-US" dirty="0" smtClean="0"/>
              <a:t>) generation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Random generation (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range</a:t>
            </a:r>
            <a:r>
              <a:rPr lang="en-US" dirty="0"/>
              <a:t>, 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dist</a:t>
            </a:r>
            <a:r>
              <a:rPr lang="en-US" dirty="0"/>
              <a:t>, …)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Constraint solving (for example, 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IntegerOverflow</a:t>
            </a:r>
            <a:r>
              <a:rPr lang="en-US" dirty="0" smtClean="0"/>
              <a:t>)</a:t>
            </a:r>
          </a:p>
          <a:p>
            <a:pPr lvl="2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SMT-LIB based integration with SMT-solvers (Z3, CVC4, etc.)</a:t>
            </a:r>
            <a:endParaRPr lang="en-US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dirty="0">
                <a:solidFill>
                  <a:srgbClr val="222A5B"/>
                </a:solidFill>
              </a:rPr>
              <a:t>Test sequences </a:t>
            </a:r>
            <a:r>
              <a:rPr lang="en-US" dirty="0"/>
              <a:t>(instruction streams</a:t>
            </a:r>
            <a:r>
              <a:rPr lang="en-US" dirty="0" smtClean="0"/>
              <a:t>) generation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Combinatorial generation (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combinator</a:t>
            </a:r>
            <a:r>
              <a:rPr lang="en-US" dirty="0"/>
              <a:t>, 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compositor</a:t>
            </a:r>
            <a:r>
              <a:rPr lang="en-US" dirty="0"/>
              <a:t>, </a:t>
            </a:r>
            <a:r>
              <a:rPr lang="en-US" dirty="0" smtClean="0"/>
              <a:t>...)</a:t>
            </a:r>
            <a:endParaRPr lang="en-US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Subsystem-specific processing (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branch</a:t>
            </a:r>
            <a:r>
              <a:rPr lang="en-US" dirty="0"/>
              <a:t>, 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n-US" dirty="0"/>
              <a:t>, </a:t>
            </a:r>
            <a:r>
              <a:rPr lang="en-US" dirty="0" smtClean="0"/>
              <a:t>...)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 descr="Картинки по запросу Too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24384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7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Validation Suite Generation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42"/>
          <p:cNvSpPr>
            <a:spLocks noChangeArrowheads="1"/>
          </p:cNvSpPr>
          <p:nvPr/>
        </p:nvSpPr>
        <p:spPr bwMode="auto">
          <a:xfrm>
            <a:off x="4913863" y="2696993"/>
            <a:ext cx="4886801" cy="309420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>
              <a:latin typeface="Calibri" panose="020F050202020403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46612" y="2807480"/>
            <a:ext cx="4598346" cy="28524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26000" tIns="90000" bIns="90000"/>
          <a:lstStyle/>
          <a:p>
            <a:pPr algn="ctr"/>
            <a:r>
              <a:rPr lang="en-US" alt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MicroTESK-based test generator</a:t>
            </a:r>
            <a:endParaRPr lang="ru-RU" alt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5184371" y="4176593"/>
            <a:ext cx="1922463" cy="485774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Specifications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184371" y="3429648"/>
            <a:ext cx="1922462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Translator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stCxn id="8" idx="0"/>
            <a:endCxn id="9" idx="2"/>
          </p:cNvCxnSpPr>
          <p:nvPr/>
        </p:nvCxnSpPr>
        <p:spPr>
          <a:xfrm flipH="1" flipV="1">
            <a:off x="6145602" y="3918127"/>
            <a:ext cx="1" cy="258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5184371" y="4952062"/>
            <a:ext cx="1922463" cy="488479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templates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Улыбающееся лицо 11"/>
          <p:cNvSpPr>
            <a:spLocks noChangeAspect="1"/>
          </p:cNvSpPr>
          <p:nvPr/>
        </p:nvSpPr>
        <p:spPr>
          <a:xfrm>
            <a:off x="3663911" y="4137699"/>
            <a:ext cx="563562" cy="563562"/>
          </a:xfrm>
          <a:prstGeom prst="smileyFac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>
            <a:spLocks noChangeAspect="1"/>
          </p:cNvSpPr>
          <p:nvPr/>
        </p:nvSpPr>
        <p:spPr>
          <a:xfrm>
            <a:off x="3674282" y="4898514"/>
            <a:ext cx="563562" cy="563562"/>
          </a:xfrm>
          <a:prstGeom prst="smileyFac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347531" y="4199865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359741" y="4956219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10426375" y="4382579"/>
            <a:ext cx="1216918" cy="1284970"/>
            <a:chOff x="703" y="1797"/>
            <a:chExt cx="589" cy="771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790" y="1797"/>
              <a:ext cx="502" cy="675"/>
              <a:chOff x="3016" y="2659"/>
              <a:chExt cx="680" cy="816"/>
            </a:xfrm>
          </p:grpSpPr>
          <p:sp>
            <p:nvSpPr>
              <p:cNvPr id="36" name="AutoShape 7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Line 8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10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12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3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15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16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17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Line 19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748" y="1844"/>
              <a:ext cx="502" cy="675"/>
              <a:chOff x="3016" y="2659"/>
              <a:chExt cx="680" cy="816"/>
            </a:xfrm>
          </p:grpSpPr>
          <p:sp>
            <p:nvSpPr>
              <p:cNvPr id="20" name="AutoShape 24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Line 25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6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27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8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29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0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34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35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37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38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39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" name="AutoShape 40"/>
            <p:cNvSpPr>
              <a:spLocks noChangeArrowheads="1"/>
            </p:cNvSpPr>
            <p:nvPr/>
          </p:nvSpPr>
          <p:spPr bwMode="auto">
            <a:xfrm>
              <a:off x="703" y="1893"/>
              <a:ext cx="502" cy="675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ru-RU" sz="6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dead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0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beef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0xf</a:t>
              </a: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, a0,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a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sub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t1,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52" name="Rectangle 41"/>
          <p:cNvSpPr>
            <a:spLocks noChangeArrowheads="1"/>
          </p:cNvSpPr>
          <p:nvPr/>
        </p:nvSpPr>
        <p:spPr bwMode="auto">
          <a:xfrm>
            <a:off x="10121350" y="3982854"/>
            <a:ext cx="1842050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programs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Стрелка вправо 52"/>
          <p:cNvSpPr/>
          <p:nvPr/>
        </p:nvSpPr>
        <p:spPr>
          <a:xfrm>
            <a:off x="9855800" y="4976686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 стрелкой 53"/>
          <p:cNvCxnSpPr>
            <a:stCxn id="9" idx="3"/>
            <a:endCxn id="55" idx="1"/>
          </p:cNvCxnSpPr>
          <p:nvPr/>
        </p:nvCxnSpPr>
        <p:spPr>
          <a:xfrm>
            <a:off x="7106833" y="3673888"/>
            <a:ext cx="467010" cy="1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23"/>
          <p:cNvSpPr>
            <a:spLocks noChangeArrowheads="1"/>
          </p:cNvSpPr>
          <p:nvPr/>
        </p:nvSpPr>
        <p:spPr bwMode="auto">
          <a:xfrm>
            <a:off x="7573843" y="3432353"/>
            <a:ext cx="1922463" cy="485774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33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Architecture model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7573843" y="4952062"/>
            <a:ext cx="1922462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Generation core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7" name="Прямая со стрелкой 56"/>
          <p:cNvCxnSpPr>
            <a:stCxn id="55" idx="2"/>
            <a:endCxn id="56" idx="0"/>
          </p:cNvCxnSpPr>
          <p:nvPr/>
        </p:nvCxnSpPr>
        <p:spPr>
          <a:xfrm flipH="1">
            <a:off x="8535074" y="3918127"/>
            <a:ext cx="1" cy="10339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56" idx="1"/>
          </p:cNvCxnSpPr>
          <p:nvPr/>
        </p:nvCxnSpPr>
        <p:spPr>
          <a:xfrm>
            <a:off x="7110008" y="5192704"/>
            <a:ext cx="463835" cy="35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Выноска-облако 58"/>
          <p:cNvSpPr/>
          <p:nvPr/>
        </p:nvSpPr>
        <p:spPr>
          <a:xfrm>
            <a:off x="1524000" y="1447800"/>
            <a:ext cx="3124199" cy="2124160"/>
          </a:xfrm>
          <a:prstGeom prst="cloudCallout">
            <a:avLst>
              <a:gd name="adj1" fmla="val 23395"/>
              <a:gd name="adj2" fmla="val 71838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2058410" y="1807901"/>
            <a:ext cx="2049994" cy="1312824"/>
            <a:chOff x="3662069" y="933450"/>
            <a:chExt cx="3008007" cy="1926341"/>
          </a:xfrm>
        </p:grpSpPr>
        <p:grpSp>
          <p:nvGrpSpPr>
            <p:cNvPr id="61" name="Группа 60"/>
            <p:cNvGrpSpPr/>
            <p:nvPr/>
          </p:nvGrpSpPr>
          <p:grpSpPr>
            <a:xfrm>
              <a:off x="3662069" y="933450"/>
              <a:ext cx="3008007" cy="1926341"/>
              <a:chOff x="3662069" y="933450"/>
              <a:chExt cx="3008007" cy="1926341"/>
            </a:xfrm>
          </p:grpSpPr>
          <p:pic>
            <p:nvPicPr>
              <p:cNvPr id="63" name="Рисунок 6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555" y="933450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4" name="Рисунок 6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316" y="976301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5" name="Рисунок 6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2069" y="1021544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882" y="2478969"/>
              <a:ext cx="892964" cy="258612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68" name="Выноска-облако 67"/>
          <p:cNvSpPr/>
          <p:nvPr/>
        </p:nvSpPr>
        <p:spPr>
          <a:xfrm>
            <a:off x="414117" y="3261556"/>
            <a:ext cx="2823531" cy="1996462"/>
          </a:xfrm>
          <a:prstGeom prst="cloudCallout">
            <a:avLst>
              <a:gd name="adj1" fmla="val 67736"/>
              <a:gd name="adj2" fmla="val 29283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796143" y="3684040"/>
            <a:ext cx="1998757" cy="10284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  <a:buClr>
                <a:srgbClr val="FF6600"/>
              </a:buClr>
            </a:pP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Generation parameters</a:t>
            </a:r>
            <a:endParaRPr lang="ru-RU" sz="1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Instruction sequences</a:t>
            </a:r>
            <a:endParaRPr lang="ru-RU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Constraints on data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Probability distributions</a:t>
            </a:r>
            <a:endParaRPr lang="ru-RU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9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Validation Suite Generation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Rectangle 42"/>
          <p:cNvSpPr>
            <a:spLocks noChangeArrowheads="1"/>
          </p:cNvSpPr>
          <p:nvPr/>
        </p:nvSpPr>
        <p:spPr bwMode="auto">
          <a:xfrm>
            <a:off x="4913863" y="2696993"/>
            <a:ext cx="4886801" cy="309420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>
              <a:latin typeface="Calibri" panose="020F050202020403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46612" y="2807480"/>
            <a:ext cx="4598346" cy="28524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26000" tIns="90000" bIns="90000"/>
          <a:lstStyle/>
          <a:p>
            <a:pPr algn="ctr"/>
            <a:r>
              <a:rPr lang="en-US" alt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MicroTESK-based test generator</a:t>
            </a:r>
            <a:endParaRPr lang="ru-RU" alt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5184371" y="4176593"/>
            <a:ext cx="1922463" cy="485774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Specifications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184371" y="3429648"/>
            <a:ext cx="1922462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Translator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stCxn id="8" idx="0"/>
            <a:endCxn id="9" idx="2"/>
          </p:cNvCxnSpPr>
          <p:nvPr/>
        </p:nvCxnSpPr>
        <p:spPr>
          <a:xfrm flipH="1" flipV="1">
            <a:off x="6145602" y="3918127"/>
            <a:ext cx="1" cy="258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5184371" y="4952062"/>
            <a:ext cx="1922463" cy="488479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templates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Улыбающееся лицо 11"/>
          <p:cNvSpPr>
            <a:spLocks noChangeAspect="1"/>
          </p:cNvSpPr>
          <p:nvPr/>
        </p:nvSpPr>
        <p:spPr>
          <a:xfrm>
            <a:off x="3663911" y="4137699"/>
            <a:ext cx="563562" cy="563562"/>
          </a:xfrm>
          <a:prstGeom prst="smileyFac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>
            <a:spLocks noChangeAspect="1"/>
          </p:cNvSpPr>
          <p:nvPr/>
        </p:nvSpPr>
        <p:spPr>
          <a:xfrm>
            <a:off x="3674282" y="4898514"/>
            <a:ext cx="563562" cy="563562"/>
          </a:xfrm>
          <a:prstGeom prst="smileyFac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347531" y="4199865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359741" y="4956219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10426375" y="4382579"/>
            <a:ext cx="1216918" cy="1284970"/>
            <a:chOff x="703" y="1797"/>
            <a:chExt cx="589" cy="771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790" y="1797"/>
              <a:ext cx="502" cy="675"/>
              <a:chOff x="3016" y="2659"/>
              <a:chExt cx="680" cy="816"/>
            </a:xfrm>
          </p:grpSpPr>
          <p:sp>
            <p:nvSpPr>
              <p:cNvPr id="36" name="AutoShape 7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Line 8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10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12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3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15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16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17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Line 19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748" y="1844"/>
              <a:ext cx="502" cy="675"/>
              <a:chOff x="3016" y="2659"/>
              <a:chExt cx="680" cy="816"/>
            </a:xfrm>
          </p:grpSpPr>
          <p:sp>
            <p:nvSpPr>
              <p:cNvPr id="20" name="AutoShape 24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Line 25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6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27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8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29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0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34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35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37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38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39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" name="AutoShape 40"/>
            <p:cNvSpPr>
              <a:spLocks noChangeArrowheads="1"/>
            </p:cNvSpPr>
            <p:nvPr/>
          </p:nvSpPr>
          <p:spPr bwMode="auto">
            <a:xfrm>
              <a:off x="703" y="1893"/>
              <a:ext cx="502" cy="675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ru-RU" sz="6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dead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0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beef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0xf</a:t>
              </a: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, a0,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a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sub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t1,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52" name="Rectangle 41"/>
          <p:cNvSpPr>
            <a:spLocks noChangeArrowheads="1"/>
          </p:cNvSpPr>
          <p:nvPr/>
        </p:nvSpPr>
        <p:spPr bwMode="auto">
          <a:xfrm>
            <a:off x="10121350" y="3982854"/>
            <a:ext cx="1842050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programs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Стрелка вправо 52"/>
          <p:cNvSpPr/>
          <p:nvPr/>
        </p:nvSpPr>
        <p:spPr>
          <a:xfrm>
            <a:off x="9855800" y="4976686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 стрелкой 53"/>
          <p:cNvCxnSpPr>
            <a:stCxn id="9" idx="3"/>
            <a:endCxn id="55" idx="1"/>
          </p:cNvCxnSpPr>
          <p:nvPr/>
        </p:nvCxnSpPr>
        <p:spPr>
          <a:xfrm>
            <a:off x="7106833" y="3673888"/>
            <a:ext cx="467010" cy="1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23"/>
          <p:cNvSpPr>
            <a:spLocks noChangeArrowheads="1"/>
          </p:cNvSpPr>
          <p:nvPr/>
        </p:nvSpPr>
        <p:spPr bwMode="auto">
          <a:xfrm>
            <a:off x="7573843" y="3432353"/>
            <a:ext cx="1922463" cy="485774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33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Architecture model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7573843" y="4952062"/>
            <a:ext cx="1922462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Generation core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7" name="Прямая со стрелкой 56"/>
          <p:cNvCxnSpPr>
            <a:stCxn id="55" idx="2"/>
            <a:endCxn id="56" idx="0"/>
          </p:cNvCxnSpPr>
          <p:nvPr/>
        </p:nvCxnSpPr>
        <p:spPr>
          <a:xfrm flipH="1">
            <a:off x="8535074" y="3918127"/>
            <a:ext cx="1" cy="10339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56" idx="1"/>
          </p:cNvCxnSpPr>
          <p:nvPr/>
        </p:nvCxnSpPr>
        <p:spPr>
          <a:xfrm>
            <a:off x="7110008" y="5192704"/>
            <a:ext cx="463835" cy="35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Выноска-облако 58"/>
          <p:cNvSpPr/>
          <p:nvPr/>
        </p:nvSpPr>
        <p:spPr>
          <a:xfrm>
            <a:off x="1524000" y="1447800"/>
            <a:ext cx="3124199" cy="2124160"/>
          </a:xfrm>
          <a:prstGeom prst="cloudCallout">
            <a:avLst>
              <a:gd name="adj1" fmla="val 23395"/>
              <a:gd name="adj2" fmla="val 71838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2058410" y="1807901"/>
            <a:ext cx="2049994" cy="1312824"/>
            <a:chOff x="3662069" y="933450"/>
            <a:chExt cx="3008007" cy="1926341"/>
          </a:xfrm>
        </p:grpSpPr>
        <p:grpSp>
          <p:nvGrpSpPr>
            <p:cNvPr id="61" name="Группа 60"/>
            <p:cNvGrpSpPr/>
            <p:nvPr/>
          </p:nvGrpSpPr>
          <p:grpSpPr>
            <a:xfrm>
              <a:off x="3662069" y="933450"/>
              <a:ext cx="3008007" cy="1926341"/>
              <a:chOff x="3662069" y="933450"/>
              <a:chExt cx="3008007" cy="1926341"/>
            </a:xfrm>
          </p:grpSpPr>
          <p:pic>
            <p:nvPicPr>
              <p:cNvPr id="63" name="Рисунок 6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555" y="933450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4" name="Рисунок 6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316" y="976301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5" name="Рисунок 6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2069" y="1021544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882" y="2478969"/>
              <a:ext cx="892964" cy="258612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68" name="Выноска-облако 67"/>
          <p:cNvSpPr/>
          <p:nvPr/>
        </p:nvSpPr>
        <p:spPr>
          <a:xfrm>
            <a:off x="414117" y="3261556"/>
            <a:ext cx="2823531" cy="1996462"/>
          </a:xfrm>
          <a:prstGeom prst="cloudCallout">
            <a:avLst>
              <a:gd name="adj1" fmla="val 67736"/>
              <a:gd name="adj2" fmla="val 29283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>
          <a:xfrm>
            <a:off x="3584448" y="4809744"/>
            <a:ext cx="740664" cy="740664"/>
            <a:chOff x="3862958" y="4221882"/>
            <a:chExt cx="535646" cy="576064"/>
          </a:xfrm>
        </p:grpSpPr>
        <p:sp>
          <p:nvSpPr>
            <p:cNvPr id="70" name="Овал 69"/>
            <p:cNvSpPr/>
            <p:nvPr/>
          </p:nvSpPr>
          <p:spPr>
            <a:xfrm>
              <a:off x="3862958" y="4221882"/>
              <a:ext cx="535646" cy="5760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1" name="Прямая соединительная линия 70"/>
            <p:cNvCxnSpPr>
              <a:stCxn id="70" idx="7"/>
              <a:endCxn id="70" idx="3"/>
            </p:cNvCxnSpPr>
            <p:nvPr/>
          </p:nvCxnSpPr>
          <p:spPr>
            <a:xfrm flipH="1">
              <a:off x="3941402" y="4306244"/>
              <a:ext cx="378758" cy="4073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 24"/>
          <p:cNvSpPr>
            <a:spLocks noChangeArrowheads="1"/>
          </p:cNvSpPr>
          <p:nvPr/>
        </p:nvSpPr>
        <p:spPr bwMode="auto">
          <a:xfrm>
            <a:off x="7573843" y="4179293"/>
            <a:ext cx="906095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Autogen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5" name="Соединительная линия уступом 74"/>
          <p:cNvCxnSpPr>
            <a:stCxn id="55" idx="2"/>
            <a:endCxn id="73" idx="0"/>
          </p:cNvCxnSpPr>
          <p:nvPr/>
        </p:nvCxnSpPr>
        <p:spPr>
          <a:xfrm rot="5400000">
            <a:off x="8150400" y="3794618"/>
            <a:ext cx="261166" cy="508184"/>
          </a:xfrm>
          <a:prstGeom prst="bentConnector3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Соединительная линия уступом 76"/>
          <p:cNvCxnSpPr>
            <a:stCxn id="73" idx="2"/>
            <a:endCxn id="11" idx="0"/>
          </p:cNvCxnSpPr>
          <p:nvPr/>
        </p:nvCxnSpPr>
        <p:spPr>
          <a:xfrm rot="5400000">
            <a:off x="6944102" y="3869273"/>
            <a:ext cx="284290" cy="1881288"/>
          </a:xfrm>
          <a:prstGeom prst="bentConnector3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Круговая стрелка 83"/>
          <p:cNvSpPr/>
          <p:nvPr/>
        </p:nvSpPr>
        <p:spPr>
          <a:xfrm rot="470683">
            <a:off x="2223196" y="2950196"/>
            <a:ext cx="5827733" cy="3017682"/>
          </a:xfrm>
          <a:prstGeom prst="circularArrow">
            <a:avLst>
              <a:gd name="adj1" fmla="val 5720"/>
              <a:gd name="adj2" fmla="val 280793"/>
              <a:gd name="adj3" fmla="val 20424355"/>
              <a:gd name="adj4" fmla="val 11179376"/>
              <a:gd name="adj5" fmla="val 735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96143" y="3684040"/>
            <a:ext cx="1998757" cy="10284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  <a:buClr>
                <a:srgbClr val="FF6600"/>
              </a:buClr>
            </a:pP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Generation parameters</a:t>
            </a:r>
            <a:endParaRPr lang="ru-RU" sz="1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Instruction sequences</a:t>
            </a:r>
            <a:endParaRPr lang="ru-RU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Constraints on data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Probability distributions</a:t>
            </a:r>
            <a:endParaRPr lang="ru-RU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15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Validation Test Types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Tests for </a:t>
            </a:r>
            <a:r>
              <a:rPr lang="en-US" b="1" dirty="0" smtClean="0">
                <a:solidFill>
                  <a:srgbClr val="222A5B"/>
                </a:solidFill>
              </a:rPr>
              <a:t>single</a:t>
            </a:r>
            <a:r>
              <a:rPr lang="en-US" dirty="0" smtClean="0"/>
              <a:t> instructions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Boundary values (like RISC-V TVM)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Specification paths (including MMU)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Tests for </a:t>
            </a:r>
            <a:r>
              <a:rPr lang="en-US" b="1" dirty="0" smtClean="0">
                <a:solidFill>
                  <a:srgbClr val="222A5B"/>
                </a:solidFill>
              </a:rPr>
              <a:t>multiple</a:t>
            </a:r>
            <a:r>
              <a:rPr lang="en-US" dirty="0" smtClean="0"/>
              <a:t> instructions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Short sequences of instructions (like RISC-V Torture)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Situations (specification paths)</a:t>
            </a:r>
          </a:p>
          <a:p>
            <a:pPr lvl="2"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Dependencies (registers, addresses, etc.)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Tests for </a:t>
            </a:r>
            <a:r>
              <a:rPr lang="en-US" b="1" dirty="0" smtClean="0">
                <a:solidFill>
                  <a:srgbClr val="222A5B"/>
                </a:solidFill>
              </a:rPr>
              <a:t>multiple types </a:t>
            </a:r>
            <a:r>
              <a:rPr lang="en-US" dirty="0" smtClean="0"/>
              <a:t>of instructions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dirty="0" smtClean="0"/>
              <a:t>Combination of different test engines (e.g., branches and loads/stores)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06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Architectures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459152"/>
              </p:ext>
            </p:extLst>
          </p:nvPr>
        </p:nvGraphicFramePr>
        <p:xfrm>
          <a:off x="659400" y="1676398"/>
          <a:ext cx="10923000" cy="3962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9600">
                  <a:extLst>
                    <a:ext uri="{9D8B030D-6E8A-4147-A177-3AD203B41FA5}">
                      <a16:colId xmlns:a16="http://schemas.microsoft.com/office/drawing/2014/main" val="2007948435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3926585874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67314447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154306743"/>
                    </a:ext>
                  </a:extLst>
                </a:gridCol>
              </a:tblGrid>
              <a:tr h="734667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Architecture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 type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Openness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Revision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9882271"/>
                  </a:ext>
                </a:extLst>
              </a:tr>
              <a:tr h="64554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ARMv8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Industrial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Closed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AArch64</a:t>
                      </a:r>
                      <a:r>
                        <a:rPr lang="en-US" sz="2800" b="0" baseline="0" dirty="0" smtClean="0"/>
                        <a:t> v8.2</a:t>
                      </a:r>
                      <a:endParaRPr lang="en-US" sz="2800" b="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74950"/>
                  </a:ext>
                </a:extLst>
              </a:tr>
              <a:tr h="64554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MIPS64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Industrial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Open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Revision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dirty="0" smtClean="0"/>
                        <a:t>5</a:t>
                      </a:r>
                      <a:endParaRPr lang="en-US" sz="2800" b="0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248622"/>
                  </a:ext>
                </a:extLst>
              </a:tr>
              <a:tr h="64554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PowerPC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Research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Closed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e500mc</a:t>
                      </a:r>
                      <a:endParaRPr lang="en-US" sz="2800" b="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56557"/>
                  </a:ext>
                </a:extLst>
              </a:tr>
              <a:tr h="64554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RISC-V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Research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Open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Version 2.2</a:t>
                      </a:r>
                      <a:endParaRPr lang="en-US" sz="2800" b="0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338264"/>
                  </a:ext>
                </a:extLst>
              </a:tr>
              <a:tr h="64554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x86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Demo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libri (Основной текст)"/>
                        </a:rPr>
                        <a:t>Open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x86-16</a:t>
                      </a:r>
                      <a:endParaRPr lang="en-US" sz="2800" b="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802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1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Development Efforts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937141"/>
              </p:ext>
            </p:extLst>
          </p:nvPr>
        </p:nvGraphicFramePr>
        <p:xfrm>
          <a:off x="609600" y="1676400"/>
          <a:ext cx="10972800" cy="394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8244">
                  <a:extLst>
                    <a:ext uri="{9D8B030D-6E8A-4147-A177-3AD203B41FA5}">
                      <a16:colId xmlns:a16="http://schemas.microsoft.com/office/drawing/2014/main" val="2007948435"/>
                    </a:ext>
                  </a:extLst>
                </a:gridCol>
                <a:gridCol w="2710516">
                  <a:extLst>
                    <a:ext uri="{9D8B030D-6E8A-4147-A177-3AD203B41FA5}">
                      <a16:colId xmlns:a16="http://schemas.microsoft.com/office/drawing/2014/main" val="3926585874"/>
                    </a:ext>
                  </a:extLst>
                </a:gridCol>
                <a:gridCol w="2868718">
                  <a:extLst>
                    <a:ext uri="{9D8B030D-6E8A-4147-A177-3AD203B41FA5}">
                      <a16:colId xmlns:a16="http://schemas.microsoft.com/office/drawing/2014/main" val="2673144471"/>
                    </a:ext>
                  </a:extLst>
                </a:gridCol>
                <a:gridCol w="2885322">
                  <a:extLst>
                    <a:ext uri="{9D8B030D-6E8A-4147-A177-3AD203B41FA5}">
                      <a16:colId xmlns:a16="http://schemas.microsoft.com/office/drawing/2014/main" val="3154306743"/>
                    </a:ext>
                  </a:extLst>
                </a:gridCol>
              </a:tblGrid>
              <a:tr h="664778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Architecture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r>
                        <a:rPr lang="ru-RU" sz="28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8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instructions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lines of code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Effort</a:t>
                      </a:r>
                      <a:endParaRPr lang="en-US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9882271"/>
                  </a:ext>
                </a:extLst>
              </a:tr>
              <a:tr h="65632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ARMv8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1 015</a:t>
                      </a:r>
                      <a:endParaRPr lang="en-US" sz="280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18 200</a:t>
                      </a:r>
                      <a:endParaRPr lang="en-US" sz="280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30 </a:t>
                      </a:r>
                      <a:r>
                        <a:rPr lang="en-US" sz="2800" dirty="0" smtClean="0">
                          <a:latin typeface="Calibri (Основной текст)"/>
                        </a:rPr>
                        <a:t>man-months</a:t>
                      </a:r>
                      <a:endParaRPr lang="en-US" sz="2800" dirty="0">
                        <a:latin typeface="Calibri (Основной текст)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74950"/>
                  </a:ext>
                </a:extLst>
              </a:tr>
              <a:tr h="65632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MIPS64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235</a:t>
                      </a:r>
                      <a:endParaRPr lang="en-US" sz="2800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4 000</a:t>
                      </a:r>
                      <a:endParaRPr lang="en-US" sz="2800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</a:t>
                      </a:r>
                      <a:endParaRPr lang="en-US" sz="2800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248622"/>
                  </a:ext>
                </a:extLst>
              </a:tr>
              <a:tr h="65632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PowerPC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122</a:t>
                      </a:r>
                      <a:endParaRPr lang="en-US" sz="280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ru-RU" sz="28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ru-RU" sz="2800" dirty="0" smtClean="0">
                          <a:latin typeface="Cambria" panose="02040503050406030204" pitchFamily="18" charset="0"/>
                        </a:rPr>
                        <a:t>00</a:t>
                      </a:r>
                      <a:endParaRPr lang="en-US" sz="28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56557"/>
                  </a:ext>
                </a:extLst>
              </a:tr>
              <a:tr h="65632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RISC-V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201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2200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ambria" panose="02040503050406030204" pitchFamily="18" charset="0"/>
                        </a:rPr>
                        <a:t>1.5 </a:t>
                      </a:r>
                      <a:r>
                        <a:rPr lang="en-US" sz="2800" dirty="0" smtClean="0">
                          <a:latin typeface="Calibri (Основной текст)"/>
                        </a:rPr>
                        <a:t>(w/o MMU)</a:t>
                      </a:r>
                      <a:endParaRPr lang="en-US" sz="28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solidFill>
                      <a:srgbClr val="DFE4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338264"/>
                  </a:ext>
                </a:extLst>
              </a:tr>
              <a:tr h="65632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x86</a:t>
                      </a:r>
                      <a:endParaRPr lang="en-US" sz="2800" b="1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58</a:t>
                      </a:r>
                      <a:endParaRPr lang="en-US" sz="280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2 600</a:t>
                      </a:r>
                      <a:endParaRPr lang="en-US" sz="280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2.5</a:t>
                      </a:r>
                      <a:endParaRPr lang="en-US" sz="2800" dirty="0"/>
                    </a:p>
                  </a:txBody>
                  <a:tcPr anchor="ctr">
                    <a:solidFill>
                      <a:srgbClr val="C0CA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802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935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MicroTESK Development Directions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28800"/>
            <a:ext cx="10972800" cy="3886200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1500"/>
              </a:spcAft>
            </a:pPr>
            <a:r>
              <a:rPr lang="en-US" b="1" dirty="0" smtClean="0">
                <a:solidFill>
                  <a:srgbClr val="222A5B"/>
                </a:solidFill>
              </a:rPr>
              <a:t>Online</a:t>
            </a:r>
            <a:r>
              <a:rPr lang="en-US" dirty="0" smtClean="0"/>
              <a:t> </a:t>
            </a:r>
            <a:r>
              <a:rPr lang="en-US" dirty="0"/>
              <a:t>test program </a:t>
            </a:r>
            <a:r>
              <a:rPr lang="en-US" dirty="0" smtClean="0"/>
              <a:t>generation (FPGA, IC)</a:t>
            </a:r>
            <a:endParaRPr lang="en-US" dirty="0"/>
          </a:p>
          <a:p>
            <a:pPr>
              <a:spcBef>
                <a:spcPts val="1500"/>
              </a:spcBef>
              <a:spcAft>
                <a:spcPts val="1500"/>
              </a:spcAft>
            </a:pPr>
            <a:r>
              <a:rPr lang="en-US" dirty="0"/>
              <a:t>Architecture-level </a:t>
            </a:r>
            <a:r>
              <a:rPr lang="en-US" b="1" dirty="0">
                <a:solidFill>
                  <a:srgbClr val="222A5B"/>
                </a:solidFill>
              </a:rPr>
              <a:t>test coverage </a:t>
            </a:r>
            <a:r>
              <a:rPr lang="en-US" dirty="0"/>
              <a:t>estimation</a:t>
            </a:r>
          </a:p>
          <a:p>
            <a:pPr>
              <a:spcBef>
                <a:spcPts val="1500"/>
              </a:spcBef>
              <a:spcAft>
                <a:spcPts val="1500"/>
              </a:spcAft>
            </a:pPr>
            <a:r>
              <a:rPr lang="en-US" b="1" dirty="0" smtClean="0">
                <a:solidFill>
                  <a:srgbClr val="222A5B"/>
                </a:solidFill>
              </a:rPr>
              <a:t>Instruction set simulator</a:t>
            </a:r>
            <a:r>
              <a:rPr lang="en-US" dirty="0" smtClean="0"/>
              <a:t> generation (QEMU, custom)</a:t>
            </a:r>
            <a:endParaRPr lang="en-US" dirty="0"/>
          </a:p>
          <a:p>
            <a:pPr>
              <a:spcBef>
                <a:spcPts val="1500"/>
              </a:spcBef>
              <a:spcAft>
                <a:spcPts val="1500"/>
              </a:spcAft>
            </a:pPr>
            <a:r>
              <a:rPr lang="en-US" b="1" dirty="0" smtClean="0">
                <a:solidFill>
                  <a:srgbClr val="222A5B"/>
                </a:solidFill>
              </a:rPr>
              <a:t>Retargetable compilation</a:t>
            </a:r>
            <a:r>
              <a:rPr lang="en-US" dirty="0" smtClean="0"/>
              <a:t> automation (LLVM, GCC)</a:t>
            </a:r>
            <a:endParaRPr lang="en-US" dirty="0"/>
          </a:p>
          <a:p>
            <a:pPr>
              <a:spcBef>
                <a:spcPts val="1500"/>
              </a:spcBef>
              <a:spcAft>
                <a:spcPts val="1500"/>
              </a:spcAft>
            </a:pPr>
            <a:r>
              <a:rPr lang="en-US" dirty="0"/>
              <a:t>Binary code </a:t>
            </a:r>
            <a:r>
              <a:rPr lang="en-US" b="1" dirty="0">
                <a:solidFill>
                  <a:srgbClr val="222A5B"/>
                </a:solidFill>
              </a:rPr>
              <a:t>static analysis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 smtClean="0">
                <a:solidFill>
                  <a:srgbClr val="5A73A4"/>
                </a:solidFill>
              </a:rPr>
              <a:t>deductive verification</a:t>
            </a:r>
            <a:r>
              <a:rPr lang="en-US" dirty="0" smtClean="0"/>
              <a:t> (SMTLIB, Why3)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2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3518184"/>
            <a:ext cx="4495799" cy="253323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3518184"/>
            <a:ext cx="4579669" cy="253323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1000"/>
            <a:ext cx="9151669" cy="307961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52" y="1586884"/>
            <a:ext cx="1798381" cy="1698528"/>
          </a:xfrm>
          <a:prstGeom prst="rect">
            <a:avLst/>
          </a:prstGeom>
          <a:ln>
            <a:solidFill>
              <a:schemeClr val="bg1">
                <a:lumMod val="75000"/>
                <a:alpha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055014" y="2698617"/>
            <a:ext cx="6222586" cy="143383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08000" tIns="25200" rIns="0" bIns="25200" rtlCol="0" anchor="ctr" anchorCtr="0">
            <a:noAutofit/>
          </a:bodyPr>
          <a:lstStyle/>
          <a:p>
            <a:r>
              <a:rPr lang="en-US" sz="4000" b="0" u="sng" dirty="0" smtClean="0">
                <a:solidFill>
                  <a:srgbClr val="222A5B"/>
                </a:solidFill>
                <a:latin typeface="Calibri" panose="020F0502020204030204" pitchFamily="34" charset="0"/>
              </a:rPr>
              <a:t>http://www.microtesk.org</a:t>
            </a:r>
          </a:p>
          <a:p>
            <a:pPr>
              <a:spcBef>
                <a:spcPts val="600"/>
              </a:spcBef>
            </a:pPr>
            <a:r>
              <a:rPr lang="en-US" sz="4000" b="0" u="sng" dirty="0" smtClean="0">
                <a:solidFill>
                  <a:srgbClr val="5F78A9"/>
                </a:solidFill>
                <a:latin typeface="Calibri" panose="020F0502020204030204" pitchFamily="34" charset="0"/>
              </a:rPr>
              <a:t>microtesk-support@ispras.ru</a:t>
            </a:r>
          </a:p>
        </p:txBody>
      </p:sp>
    </p:spTree>
    <p:extLst>
      <p:ext uri="{BB962C8B-B14F-4D97-AF65-F5344CB8AC3E}">
        <p14:creationId xmlns:p14="http://schemas.microsoft.com/office/powerpoint/2010/main" val="398613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222A5B"/>
                </a:solidFill>
              </a:rPr>
              <a:t>Thank you!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5A73A4"/>
                </a:solidFill>
              </a:rPr>
              <a:t>Questions</a:t>
            </a:r>
            <a:r>
              <a:rPr lang="en-US" dirty="0">
                <a:solidFill>
                  <a:srgbClr val="5A73A4"/>
                </a:solidFill>
              </a:rPr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Architecture-Level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10972800" cy="4419601"/>
          </a:xfrm>
        </p:spPr>
        <p:txBody>
          <a:bodyPr>
            <a:normAutofit/>
          </a:bodyPr>
          <a:lstStyle/>
          <a:p>
            <a:r>
              <a:rPr lang="en-US" dirty="0"/>
              <a:t>Microprocessor implements all </a:t>
            </a:r>
            <a:r>
              <a:rPr lang="en-US" dirty="0" smtClean="0"/>
              <a:t>instructions of the architecture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Each instruction is implemented correctly</a:t>
            </a:r>
          </a:p>
          <a:p>
            <a:pPr lvl="1"/>
            <a:r>
              <a:rPr lang="en-US" dirty="0" smtClean="0"/>
              <a:t>Single instruction executed </a:t>
            </a:r>
            <a:r>
              <a:rPr lang="en-US" b="1" dirty="0" smtClean="0">
                <a:solidFill>
                  <a:srgbClr val="222A5B"/>
                </a:solidFill>
              </a:rPr>
              <a:t>in </a:t>
            </a:r>
            <a:r>
              <a:rPr lang="en-US" b="1" dirty="0">
                <a:solidFill>
                  <a:srgbClr val="222A5B"/>
                </a:solidFill>
              </a:rPr>
              <a:t>isolation</a:t>
            </a:r>
            <a:r>
              <a:rPr lang="en-US" dirty="0"/>
              <a:t> works correctly</a:t>
            </a:r>
          </a:p>
          <a:p>
            <a:pPr lvl="1"/>
            <a:r>
              <a:rPr lang="en-US" dirty="0" smtClean="0"/>
              <a:t>Multiple instructions executed </a:t>
            </a:r>
            <a:r>
              <a:rPr lang="en-US" b="1" dirty="0" smtClean="0">
                <a:solidFill>
                  <a:srgbClr val="222A5B"/>
                </a:solidFill>
              </a:rPr>
              <a:t>in parallel</a:t>
            </a:r>
            <a:r>
              <a:rPr lang="en-US" b="1" dirty="0" smtClean="0"/>
              <a:t> </a:t>
            </a:r>
            <a:r>
              <a:rPr lang="en-US" dirty="0" smtClean="0"/>
              <a:t>do </a:t>
            </a:r>
            <a:r>
              <a:rPr lang="en-US" dirty="0"/>
              <a:t>not affect each other</a:t>
            </a:r>
          </a:p>
          <a:p>
            <a:pPr lvl="2"/>
            <a:r>
              <a:rPr lang="en-US" dirty="0"/>
              <a:t>Hazards, memory, exceptions, interrupts, mispredicts,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35200" y="6280152"/>
            <a:ext cx="2946400" cy="365125"/>
          </a:xfrm>
        </p:spPr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76800" y="6280152"/>
            <a:ext cx="2336800" cy="365125"/>
          </a:xfrm>
        </p:spPr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08048"/>
            <a:ext cx="1824632" cy="130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42"/>
          <p:cNvSpPr>
            <a:spLocks noChangeArrowheads="1"/>
          </p:cNvSpPr>
          <p:nvPr/>
        </p:nvSpPr>
        <p:spPr bwMode="auto">
          <a:xfrm>
            <a:off x="7315495" y="2778154"/>
            <a:ext cx="880293" cy="771265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>
              <a:latin typeface="Calibri" panose="020F0502020204030204" pitchFamily="34" charset="0"/>
            </a:endParaRPr>
          </a:p>
        </p:txBody>
      </p:sp>
      <p:cxnSp>
        <p:nvCxnSpPr>
          <p:cNvPr id="23" name="Прямая со стрелкой 22"/>
          <p:cNvCxnSpPr>
            <a:endCxn id="22" idx="1"/>
          </p:cNvCxnSpPr>
          <p:nvPr/>
        </p:nvCxnSpPr>
        <p:spPr>
          <a:xfrm>
            <a:off x="4859619" y="3163786"/>
            <a:ext cx="2455876" cy="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535769" y="2595205"/>
            <a:ext cx="323850" cy="288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361501" y="2254898"/>
            <a:ext cx="1654829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Microprocessor Design</a:t>
            </a:r>
            <a:endParaRPr lang="en-US" alt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7004426" y="2254898"/>
            <a:ext cx="1654829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Architecture (ISA)</a:t>
            </a:r>
            <a:endParaRPr lang="en-US" alt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4859619" y="2846766"/>
            <a:ext cx="2455876" cy="314161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conforms (implements correctly)</a:t>
            </a:r>
            <a:endParaRPr lang="en-US" altLang="ru-RU" sz="12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Program-Based Validation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42"/>
          <p:cNvSpPr>
            <a:spLocks noChangeArrowheads="1"/>
          </p:cNvSpPr>
          <p:nvPr/>
        </p:nvSpPr>
        <p:spPr bwMode="auto">
          <a:xfrm>
            <a:off x="609600" y="2982600"/>
            <a:ext cx="2276533" cy="22752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00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?</a:t>
            </a:r>
            <a:endParaRPr lang="ru-RU" altLang="ru-RU" sz="10000" b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091" y="2441724"/>
            <a:ext cx="1824632" cy="130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408348" y="1928019"/>
            <a:ext cx="1654829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 or prototype</a:t>
            </a:r>
            <a:endParaRPr lang="en-US" alt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(HDL</a:t>
            </a:r>
            <a:r>
              <a:rPr lang="ru-RU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FPGA)</a:t>
            </a:r>
            <a:endParaRPr lang="en-US" altLang="ru-RU" sz="12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3550947" y="3467718"/>
            <a:ext cx="1216918" cy="1284970"/>
            <a:chOff x="703" y="1797"/>
            <a:chExt cx="589" cy="771"/>
          </a:xfrm>
        </p:grpSpPr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790" y="1797"/>
              <a:ext cx="502" cy="675"/>
              <a:chOff x="3016" y="2659"/>
              <a:chExt cx="680" cy="816"/>
            </a:xfrm>
          </p:grpSpPr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30" name="Line 8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9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10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12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13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14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15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16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17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18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19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20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21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22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23"/>
            <p:cNvGrpSpPr>
              <a:grpSpLocks/>
            </p:cNvGrpSpPr>
            <p:nvPr/>
          </p:nvGrpSpPr>
          <p:grpSpPr bwMode="auto">
            <a:xfrm>
              <a:off x="748" y="1844"/>
              <a:ext cx="502" cy="675"/>
              <a:chOff x="3016" y="2659"/>
              <a:chExt cx="680" cy="816"/>
            </a:xfrm>
          </p:grpSpPr>
          <p:sp>
            <p:nvSpPr>
              <p:cNvPr id="13" name="AutoShape 24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Line 25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26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27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28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Line 30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32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33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34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5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6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7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8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39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" name="AutoShape 40"/>
            <p:cNvSpPr>
              <a:spLocks noChangeArrowheads="1"/>
            </p:cNvSpPr>
            <p:nvPr/>
          </p:nvSpPr>
          <p:spPr bwMode="auto">
            <a:xfrm>
              <a:off x="703" y="1893"/>
              <a:ext cx="502" cy="675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ru-RU" sz="6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dead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0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beef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0xf</a:t>
              </a: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, a0,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a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sub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t1,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45" name="Rectangle 41"/>
          <p:cNvSpPr>
            <a:spLocks noChangeArrowheads="1"/>
          </p:cNvSpPr>
          <p:nvPr/>
        </p:nvSpPr>
        <p:spPr bwMode="auto">
          <a:xfrm>
            <a:off x="3329185" y="3019112"/>
            <a:ext cx="1706789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programs</a:t>
            </a:r>
            <a:endParaRPr lang="en-US" alt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(ASM)</a:t>
            </a:r>
            <a:endParaRPr lang="en-US" altLang="ru-RU" sz="12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5712206" y="4687590"/>
            <a:ext cx="880293" cy="771265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>
              <a:latin typeface="Calibri" panose="020F0502020204030204" pitchFamily="34" charset="0"/>
            </a:endParaRPr>
          </a:p>
        </p:txBody>
      </p:sp>
      <p:sp>
        <p:nvSpPr>
          <p:cNvPr id="47" name="Rectangle 43"/>
          <p:cNvSpPr>
            <a:spLocks noChangeArrowheads="1"/>
          </p:cNvSpPr>
          <p:nvPr/>
        </p:nvSpPr>
        <p:spPr bwMode="auto">
          <a:xfrm>
            <a:off x="5374090" y="4039623"/>
            <a:ext cx="1689088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Reference simulator </a:t>
            </a:r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(C/C++)</a:t>
            </a:r>
            <a:endParaRPr lang="en-US" altLang="ru-RU" sz="12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8" name="Rectangle 44"/>
          <p:cNvSpPr>
            <a:spLocks noChangeArrowheads="1"/>
          </p:cNvSpPr>
          <p:nvPr/>
        </p:nvSpPr>
        <p:spPr bwMode="auto">
          <a:xfrm>
            <a:off x="7131696" y="1928019"/>
            <a:ext cx="2027204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Execution traces</a:t>
            </a:r>
            <a:endParaRPr lang="en-US" alt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(Tarmac)</a:t>
            </a:r>
            <a:endParaRPr lang="en-US" altLang="ru-RU" sz="12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49" name="Group 45"/>
          <p:cNvGrpSpPr>
            <a:grpSpLocks/>
          </p:cNvGrpSpPr>
          <p:nvPr/>
        </p:nvGrpSpPr>
        <p:grpSpPr bwMode="auto">
          <a:xfrm>
            <a:off x="7535349" y="4431446"/>
            <a:ext cx="1216919" cy="1283554"/>
            <a:chOff x="3923" y="1570"/>
            <a:chExt cx="862" cy="953"/>
          </a:xfrm>
        </p:grpSpPr>
        <p:grpSp>
          <p:nvGrpSpPr>
            <p:cNvPr id="50" name="Group 46"/>
            <p:cNvGrpSpPr>
              <a:grpSpLocks/>
            </p:cNvGrpSpPr>
            <p:nvPr/>
          </p:nvGrpSpPr>
          <p:grpSpPr bwMode="auto">
            <a:xfrm>
              <a:off x="4050" y="1570"/>
              <a:ext cx="735" cy="834"/>
              <a:chOff x="3016" y="2659"/>
              <a:chExt cx="680" cy="816"/>
            </a:xfrm>
          </p:grpSpPr>
          <p:sp>
            <p:nvSpPr>
              <p:cNvPr id="69" name="AutoShape 47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Line 48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49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Line 50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Line 51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Line 52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Line 53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Line 54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Line 55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Line 56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Line 57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58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Line 59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Line 60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Line 61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62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" name="Group 63"/>
            <p:cNvGrpSpPr>
              <a:grpSpLocks/>
            </p:cNvGrpSpPr>
            <p:nvPr/>
          </p:nvGrpSpPr>
          <p:grpSpPr bwMode="auto">
            <a:xfrm>
              <a:off x="3989" y="1628"/>
              <a:ext cx="735" cy="834"/>
              <a:chOff x="3016" y="2659"/>
              <a:chExt cx="680" cy="816"/>
            </a:xfrm>
          </p:grpSpPr>
          <p:sp>
            <p:nvSpPr>
              <p:cNvPr id="53" name="AutoShape 64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54" name="Line 65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66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Line 67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Line 68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69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70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Line 71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Line 72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Line 73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Line 74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Line 75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Line 76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Line 77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78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79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2" name="AutoShape 80"/>
            <p:cNvSpPr>
              <a:spLocks noChangeArrowheads="1"/>
            </p:cNvSpPr>
            <p:nvPr/>
          </p:nvSpPr>
          <p:spPr bwMode="auto">
            <a:xfrm>
              <a:off x="3923" y="1689"/>
              <a:ext cx="735" cy="834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ru-RU" sz="6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0x2000: </a:t>
              </a:r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0x2004: </a:t>
              </a:r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0x2008: </a:t>
              </a:r>
              <a:r>
                <a:rPr lang="en-US" altLang="ru-RU" sz="800" dirty="0" smtClean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0x200c: </a:t>
              </a:r>
              <a:r>
                <a:rPr lang="en-US" altLang="ru-RU" sz="800" dirty="0" smtClean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0x2010: </a:t>
              </a:r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 ...</a:t>
              </a: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0x2014: </a:t>
              </a:r>
              <a:r>
                <a:rPr lang="ru-RU" altLang="ru-RU" sz="800" dirty="0" err="1">
                  <a:latin typeface="Courier New" panose="02070309020205020404" pitchFamily="49" charset="0"/>
                </a:rPr>
                <a:t>sub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0x2018: </a:t>
              </a:r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 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85" name="Rectangle 81"/>
          <p:cNvSpPr>
            <a:spLocks noChangeArrowheads="1"/>
          </p:cNvSpPr>
          <p:nvPr/>
        </p:nvSpPr>
        <p:spPr bwMode="auto">
          <a:xfrm>
            <a:off x="9428499" y="3019112"/>
            <a:ext cx="1486517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Trace comparator</a:t>
            </a:r>
            <a:r>
              <a:rPr lang="en-US" altLang="ru-RU" sz="1200" b="0" dirty="0" smtClean="0">
                <a:latin typeface="+mj-lt"/>
              </a:rPr>
              <a:t> </a:t>
            </a:r>
            <a:r>
              <a:rPr lang="en-US" altLang="ru-RU" sz="1200" b="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(Python, Ruby)</a:t>
            </a:r>
            <a:endParaRPr lang="en-US" altLang="ru-RU" sz="1200" b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6" name="AutoShape 82"/>
          <p:cNvCxnSpPr>
            <a:cxnSpLocks noChangeShapeType="1"/>
          </p:cNvCxnSpPr>
          <p:nvPr/>
        </p:nvCxnSpPr>
        <p:spPr bwMode="auto">
          <a:xfrm>
            <a:off x="5105981" y="3081379"/>
            <a:ext cx="0" cy="199113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" name="Line 83"/>
          <p:cNvSpPr>
            <a:spLocks noChangeShapeType="1"/>
          </p:cNvSpPr>
          <p:nvPr/>
        </p:nvSpPr>
        <p:spPr bwMode="auto">
          <a:xfrm>
            <a:off x="5104491" y="3081379"/>
            <a:ext cx="269599" cy="14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8" name="Line 84"/>
          <p:cNvSpPr>
            <a:spLocks noChangeShapeType="1"/>
          </p:cNvSpPr>
          <p:nvPr/>
        </p:nvSpPr>
        <p:spPr bwMode="auto">
          <a:xfrm>
            <a:off x="5101514" y="5073929"/>
            <a:ext cx="610691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9" name="Line 85"/>
          <p:cNvSpPr>
            <a:spLocks noChangeShapeType="1"/>
          </p:cNvSpPr>
          <p:nvPr/>
        </p:nvSpPr>
        <p:spPr bwMode="auto">
          <a:xfrm>
            <a:off x="4766376" y="4046521"/>
            <a:ext cx="3381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" name="Line 86"/>
          <p:cNvSpPr>
            <a:spLocks noChangeShapeType="1"/>
          </p:cNvSpPr>
          <p:nvPr/>
        </p:nvSpPr>
        <p:spPr bwMode="auto">
          <a:xfrm>
            <a:off x="6960403" y="3082793"/>
            <a:ext cx="5764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" name="Line 87"/>
          <p:cNvSpPr>
            <a:spLocks noChangeShapeType="1"/>
          </p:cNvSpPr>
          <p:nvPr/>
        </p:nvSpPr>
        <p:spPr bwMode="auto">
          <a:xfrm>
            <a:off x="9361471" y="3082793"/>
            <a:ext cx="0" cy="1991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" name="Line 88"/>
          <p:cNvSpPr>
            <a:spLocks noChangeShapeType="1"/>
          </p:cNvSpPr>
          <p:nvPr/>
        </p:nvSpPr>
        <p:spPr bwMode="auto">
          <a:xfrm>
            <a:off x="9361471" y="4045106"/>
            <a:ext cx="3381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" name="Line 97"/>
          <p:cNvSpPr>
            <a:spLocks noChangeShapeType="1"/>
          </p:cNvSpPr>
          <p:nvPr/>
        </p:nvSpPr>
        <p:spPr bwMode="auto">
          <a:xfrm flipV="1">
            <a:off x="8752267" y="5073931"/>
            <a:ext cx="61069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" name="Line 98"/>
          <p:cNvSpPr>
            <a:spLocks noChangeShapeType="1"/>
          </p:cNvSpPr>
          <p:nvPr/>
        </p:nvSpPr>
        <p:spPr bwMode="auto">
          <a:xfrm flipV="1">
            <a:off x="6710168" y="5073931"/>
            <a:ext cx="82667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" name="Line 99"/>
          <p:cNvSpPr>
            <a:spLocks noChangeShapeType="1"/>
          </p:cNvSpPr>
          <p:nvPr/>
        </p:nvSpPr>
        <p:spPr bwMode="auto">
          <a:xfrm flipV="1">
            <a:off x="8752267" y="3082793"/>
            <a:ext cx="61069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6" name="Group 100"/>
          <p:cNvGrpSpPr>
            <a:grpSpLocks/>
          </p:cNvGrpSpPr>
          <p:nvPr/>
        </p:nvGrpSpPr>
        <p:grpSpPr bwMode="auto">
          <a:xfrm>
            <a:off x="7536839" y="2441724"/>
            <a:ext cx="1216918" cy="1283554"/>
            <a:chOff x="3923" y="1570"/>
            <a:chExt cx="862" cy="953"/>
          </a:xfrm>
        </p:grpSpPr>
        <p:grpSp>
          <p:nvGrpSpPr>
            <p:cNvPr id="97" name="Group 101"/>
            <p:cNvGrpSpPr>
              <a:grpSpLocks/>
            </p:cNvGrpSpPr>
            <p:nvPr/>
          </p:nvGrpSpPr>
          <p:grpSpPr bwMode="auto">
            <a:xfrm>
              <a:off x="4050" y="1570"/>
              <a:ext cx="735" cy="834"/>
              <a:chOff x="3016" y="2659"/>
              <a:chExt cx="680" cy="816"/>
            </a:xfrm>
          </p:grpSpPr>
          <p:sp>
            <p:nvSpPr>
              <p:cNvPr id="116" name="AutoShape 102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117" name="Line 103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Line 104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Line 105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Line 106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Line 107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Line 108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Line 109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Line 110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Line 111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Line 112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Line 113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Line 114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Line 115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Line 116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Line 117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8" name="Group 118"/>
            <p:cNvGrpSpPr>
              <a:grpSpLocks/>
            </p:cNvGrpSpPr>
            <p:nvPr/>
          </p:nvGrpSpPr>
          <p:grpSpPr bwMode="auto">
            <a:xfrm>
              <a:off x="3989" y="1628"/>
              <a:ext cx="735" cy="834"/>
              <a:chOff x="3016" y="2659"/>
              <a:chExt cx="680" cy="816"/>
            </a:xfrm>
          </p:grpSpPr>
          <p:sp>
            <p:nvSpPr>
              <p:cNvPr id="100" name="AutoShape 119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101" name="Line 120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Line 121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Line 122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Line 123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Line 124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Line 125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Line 126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Line 127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Line 128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Line 129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Line 130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Line 131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Line 132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Line 133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Line 134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" name="AutoShape 135"/>
            <p:cNvSpPr>
              <a:spLocks noChangeArrowheads="1"/>
            </p:cNvSpPr>
            <p:nvPr/>
          </p:nvSpPr>
          <p:spPr bwMode="auto">
            <a:xfrm>
              <a:off x="3923" y="1689"/>
              <a:ext cx="735" cy="834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ru-RU" sz="6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0x2000: </a:t>
              </a:r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0x2004: </a:t>
              </a:r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0x2008: </a:t>
              </a:r>
              <a:r>
                <a:rPr lang="en-US" altLang="ru-RU" sz="800" dirty="0" smtClean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0x200c: </a:t>
              </a:r>
              <a:r>
                <a:rPr lang="en-US" altLang="ru-RU" sz="800" dirty="0" smtClean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0x2010: </a:t>
              </a:r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 ...</a:t>
              </a: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0x2014: </a:t>
              </a:r>
              <a:r>
                <a:rPr lang="ru-RU" altLang="ru-RU" sz="800" dirty="0" err="1">
                  <a:latin typeface="Courier New" panose="02070309020205020404" pitchFamily="49" charset="0"/>
                </a:rPr>
                <a:t>sub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</a:p>
            <a:p>
              <a:pPr eaLnBrk="1" hangingPunct="1"/>
              <a:r>
                <a:rPr lang="en-US" altLang="ru-RU" sz="800" b="0" dirty="0">
                  <a:latin typeface="Courier New" panose="02070309020205020404" pitchFamily="49" charset="0"/>
                </a:rPr>
                <a:t>0x2018: </a:t>
              </a:r>
              <a:r>
                <a:rPr lang="en-US" altLang="ru-RU" sz="800" dirty="0" smtClean="0">
                  <a:solidFill>
                    <a:srgbClr val="222A5B"/>
                  </a:solidFill>
                  <a:latin typeface="Courier New" panose="02070309020205020404" pitchFamily="49" charset="0"/>
                </a:rPr>
                <a:t>bug</a:t>
              </a:r>
              <a:r>
                <a:rPr lang="en-US" altLang="ru-RU" sz="800" b="0" dirty="0" smtClean="0">
                  <a:solidFill>
                    <a:srgbClr val="222A5B"/>
                  </a:solidFill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...</a:t>
              </a:r>
              <a:endParaRPr lang="ru-RU" altLang="ru-RU" sz="800" b="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132" name="Rectangle 96"/>
          <p:cNvSpPr>
            <a:spLocks noChangeArrowheads="1"/>
          </p:cNvSpPr>
          <p:nvPr/>
        </p:nvSpPr>
        <p:spPr bwMode="auto">
          <a:xfrm>
            <a:off x="9699590" y="3723874"/>
            <a:ext cx="880292" cy="771266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>
              <a:latin typeface="Calibri" panose="020F0502020204030204" pitchFamily="34" charset="0"/>
            </a:endParaRPr>
          </a:p>
        </p:txBody>
      </p:sp>
      <p:sp>
        <p:nvSpPr>
          <p:cNvPr id="133" name="Стрелка вправо 132"/>
          <p:cNvSpPr/>
          <p:nvPr/>
        </p:nvSpPr>
        <p:spPr>
          <a:xfrm>
            <a:off x="2947769" y="3841888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Стрелка вправо 133"/>
          <p:cNvSpPr/>
          <p:nvPr/>
        </p:nvSpPr>
        <p:spPr>
          <a:xfrm>
            <a:off x="10644233" y="3841888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Умножение 134"/>
          <p:cNvSpPr>
            <a:spLocks noChangeAspect="1"/>
          </p:cNvSpPr>
          <p:nvPr/>
        </p:nvSpPr>
        <p:spPr>
          <a:xfrm>
            <a:off x="11285401" y="3332016"/>
            <a:ext cx="373199" cy="373199"/>
          </a:xfrm>
          <a:prstGeom prst="mathMultiply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Плюс 135"/>
          <p:cNvSpPr>
            <a:spLocks noChangeAspect="1"/>
          </p:cNvSpPr>
          <p:nvPr/>
        </p:nvSpPr>
        <p:spPr>
          <a:xfrm>
            <a:off x="11286666" y="3870609"/>
            <a:ext cx="371934" cy="371934"/>
          </a:xfrm>
          <a:prstGeom prst="mathPlus">
            <a:avLst/>
          </a:prstGeom>
          <a:solidFill>
            <a:srgbClr val="7D9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5BAC"/>
              </a:solidFill>
            </a:endParaRPr>
          </a:p>
        </p:txBody>
      </p:sp>
      <p:sp>
        <p:nvSpPr>
          <p:cNvPr id="137" name="Плюс 136"/>
          <p:cNvSpPr>
            <a:spLocks noChangeAspect="1"/>
          </p:cNvSpPr>
          <p:nvPr/>
        </p:nvSpPr>
        <p:spPr>
          <a:xfrm>
            <a:off x="11286666" y="4408359"/>
            <a:ext cx="371934" cy="371934"/>
          </a:xfrm>
          <a:prstGeom prst="mathPlus">
            <a:avLst/>
          </a:prstGeom>
          <a:solidFill>
            <a:srgbClr val="7D9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5BAC"/>
              </a:solidFill>
            </a:endParaRP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972000" y="2303795"/>
            <a:ext cx="1794694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program </a:t>
            </a:r>
            <a:r>
              <a:rPr lang="en-US" altLang="ru-RU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generator</a:t>
            </a:r>
            <a:endParaRPr lang="en-US" alt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00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Program Generator Development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0281000" y="1618364"/>
            <a:ext cx="1530000" cy="2981192"/>
          </a:xfrm>
          <a:prstGeom prst="rect">
            <a:avLst/>
          </a:prstGeom>
          <a:solidFill>
            <a:srgbClr val="FAFAFA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>
            <a:spAutoFit/>
          </a:bodyPr>
          <a:lstStyle/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LABEL_4:</a:t>
            </a:r>
            <a:endParaRPr lang="en-US" sz="900" b="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$3,28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sltu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,$2,$3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bne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,$0,$L5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addiu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,$2,1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LABEL_2:</a:t>
            </a:r>
            <a:endParaRPr lang="en-US" sz="900" b="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$3,12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addiu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,$2,-1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sltu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,$3,$2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bne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,$0,$L3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move   $sp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endParaRPr lang="en-US" sz="9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$fp,16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($sp)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addiu  $sp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,$sp,24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j      $31</a:t>
            </a:r>
            <a:endParaRPr lang="en-US" sz="9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324934" y="1467377"/>
            <a:ext cx="1530000" cy="4366186"/>
          </a:xfrm>
          <a:prstGeom prst="rect">
            <a:avLst/>
          </a:prstGeom>
          <a:solidFill>
            <a:srgbClr val="FCFCFC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>
            <a:spAutoFit/>
          </a:bodyPr>
          <a:lstStyle/>
          <a:p>
            <a:pPr>
              <a:buClr>
                <a:schemeClr val="bg2"/>
              </a:buClr>
              <a:buSzPct val="75000"/>
            </a:pPr>
            <a:r>
              <a:rPr lang="en-US" sz="9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LABEL_8</a:t>
            </a:r>
            <a:r>
              <a:rPr lang="en-US" sz="900" b="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sz="900" b="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sll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move   $3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,$3,$2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ldc1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($2)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sdc1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sll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move   $3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,$3,$2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sll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move   $3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,$3,$2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ldc1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($2)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sdc1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($4)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sll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move   $3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,$3,$2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ldc1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sdc1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($2)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LABEL_6:</a:t>
            </a:r>
            <a:endParaRPr lang="en-US" sz="900" b="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addiu  $2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,$2,1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9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70389" y="1390515"/>
            <a:ext cx="1530000" cy="47816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>
              <a:buClr>
                <a:schemeClr val="bg2"/>
              </a:buClr>
              <a:buSzPct val="75000"/>
            </a:pPr>
            <a:r>
              <a:rPr lang="en-US" sz="9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TEST_PROGRAM:</a:t>
            </a:r>
            <a:endParaRPr lang="ru-RU" sz="900" b="0" dirty="0" smtClean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ru-RU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addiu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$sp,$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sp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,-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24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$fp,16($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sp)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move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</a:t>
            </a:r>
            <a:r>
              <a:rPr lang="en-US" sz="9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sp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$4,24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$5,28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$0,12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9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</a:t>
            </a:r>
            <a:r>
              <a:rPr lang="en-US" sz="9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US" sz="900" b="0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LABEL_3</a:t>
            </a:r>
            <a:r>
              <a:rPr lang="en-US" sz="900" b="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addiu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$2,$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1</a:t>
            </a:r>
            <a:endParaRPr lang="en-US" sz="9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9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LABEL_4</a:t>
            </a:r>
            <a:endParaRPr lang="en-US" sz="900" b="0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LABEL_5</a:t>
            </a:r>
            <a:r>
              <a:rPr lang="en-US" sz="900" b="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$2,12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sll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$2,$2,3</a:t>
            </a:r>
            <a:endParaRPr lang="en-US" sz="9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move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$3,$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ldc1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$f2,0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($2)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$2,8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sll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$2,$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2,3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move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$3,$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lw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$2,24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</a:t>
            </a:r>
            <a:r>
              <a:rPr lang="en-US" sz="9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addu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$2,$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3,$2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ldc1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$f0,0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($2)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c.lt.d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$f0,$</a:t>
            </a:r>
            <a:r>
              <a:rPr lang="en-US" sz="900" b="0" dirty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bc1t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9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LABEL_8</a:t>
            </a:r>
            <a:endParaRPr lang="en-US" sz="900" b="0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</a:t>
            </a: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9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LABEL_6</a:t>
            </a:r>
            <a:endParaRPr lang="en-US" sz="900" b="0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Clr>
                <a:schemeClr val="bg2"/>
              </a:buClr>
              <a:buSzPct val="75000"/>
            </a:pPr>
            <a:r>
              <a:rPr lang="en-US" sz="9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nop</a:t>
            </a:r>
            <a:endParaRPr 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42"/>
          <p:cNvSpPr>
            <a:spLocks noChangeArrowheads="1"/>
          </p:cNvSpPr>
          <p:nvPr/>
        </p:nvSpPr>
        <p:spPr bwMode="auto">
          <a:xfrm>
            <a:off x="304800" y="3143115"/>
            <a:ext cx="2700000" cy="27000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20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?</a:t>
            </a:r>
            <a:endParaRPr lang="ru-RU" altLang="ru-RU" sz="12000" b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/>
        </p:nvGrpSpPr>
        <p:grpSpPr>
          <a:xfrm>
            <a:off x="4647122" y="2152515"/>
            <a:ext cx="2784565" cy="1783247"/>
            <a:chOff x="3662069" y="933450"/>
            <a:chExt cx="3008007" cy="1926341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3662069" y="933450"/>
              <a:ext cx="3008007" cy="1926341"/>
              <a:chOff x="3662069" y="933450"/>
              <a:chExt cx="3008007" cy="1926341"/>
            </a:xfrm>
          </p:grpSpPr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555" y="933450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5" name="Рисунок 1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316" y="976301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6" name="Рисунок 1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2069" y="1021544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882" y="2478969"/>
              <a:ext cx="892964" cy="258612"/>
            </a:xfrm>
            <a:prstGeom prst="rect">
              <a:avLst/>
            </a:prstGeom>
            <a:ln>
              <a:noFill/>
            </a:ln>
            <a:effectLst/>
          </p:spPr>
        </p:pic>
      </p:grpSp>
      <p:cxnSp>
        <p:nvCxnSpPr>
          <p:cNvPr id="17" name="Прямая со стрелкой 16"/>
          <p:cNvCxnSpPr>
            <a:stCxn id="16" idx="1"/>
          </p:cNvCxnSpPr>
          <p:nvPr/>
        </p:nvCxnSpPr>
        <p:spPr>
          <a:xfrm flipH="1">
            <a:off x="3057292" y="3084914"/>
            <a:ext cx="1589830" cy="7657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41"/>
          <p:cNvSpPr>
            <a:spLocks noChangeArrowheads="1"/>
          </p:cNvSpPr>
          <p:nvPr/>
        </p:nvSpPr>
        <p:spPr bwMode="auto">
          <a:xfrm>
            <a:off x="4647117" y="3978336"/>
            <a:ext cx="2715301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Instruction set manual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47118" y="4815191"/>
            <a:ext cx="2715300" cy="127727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400"/>
              </a:spcAft>
              <a:buClr>
                <a:srgbClr val="FF6600"/>
              </a:buClr>
            </a:pPr>
            <a:r>
              <a:rPr lang="en-US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Generation parameters</a:t>
            </a:r>
            <a:endParaRPr lang="ru-RU" sz="1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Instruction sequences</a:t>
            </a:r>
            <a:endParaRPr lang="ru-RU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Constraints on data (situations)</a:t>
            </a:r>
            <a:endParaRPr lang="ru-RU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Probability distributions (biases)</a:t>
            </a:r>
            <a:endParaRPr lang="ru-RU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tc.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Прямая со стрелкой 19"/>
          <p:cNvCxnSpPr>
            <a:stCxn id="19" idx="1"/>
          </p:cNvCxnSpPr>
          <p:nvPr/>
        </p:nvCxnSpPr>
        <p:spPr>
          <a:xfrm flipH="1" flipV="1">
            <a:off x="3057292" y="5063257"/>
            <a:ext cx="1589826" cy="3905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20"/>
          <p:cNvSpPr/>
          <p:nvPr/>
        </p:nvSpPr>
        <p:spPr>
          <a:xfrm>
            <a:off x="3057292" y="4220234"/>
            <a:ext cx="52154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2" name="Rectangle 41"/>
          <p:cNvSpPr>
            <a:spLocks noChangeArrowheads="1"/>
          </p:cNvSpPr>
          <p:nvPr/>
        </p:nvSpPr>
        <p:spPr bwMode="auto">
          <a:xfrm>
            <a:off x="425751" y="2628000"/>
            <a:ext cx="2715301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program generator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21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Program Generator Requirements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4958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There </a:t>
            </a:r>
            <a:r>
              <a:rPr lang="en-US" b="1" dirty="0">
                <a:solidFill>
                  <a:srgbClr val="222A5B"/>
                </a:solidFill>
              </a:rPr>
              <a:t>must not </a:t>
            </a:r>
            <a:r>
              <a:rPr lang="en-US" dirty="0"/>
              <a:t>be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precondition violations: </a:t>
            </a:r>
            <a:r>
              <a:rPr lang="en-US" b="1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UNPREDICTABLE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accesses to </a:t>
            </a:r>
            <a:r>
              <a:rPr lang="en-US" b="1" dirty="0">
                <a:solidFill>
                  <a:srgbClr val="5A73A4"/>
                </a:solidFill>
              </a:rPr>
              <a:t>uninitialized data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test program </a:t>
            </a:r>
            <a:r>
              <a:rPr lang="en-US" b="1" dirty="0">
                <a:solidFill>
                  <a:srgbClr val="5A73A4"/>
                </a:solidFill>
              </a:rPr>
              <a:t>infinite looping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There </a:t>
            </a:r>
            <a:r>
              <a:rPr lang="en-US" b="1" dirty="0">
                <a:solidFill>
                  <a:srgbClr val="222A5B"/>
                </a:solidFill>
              </a:rPr>
              <a:t>must</a:t>
            </a:r>
            <a:r>
              <a:rPr lang="en-US" dirty="0"/>
              <a:t> be possibilities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to create interesting situations: </a:t>
            </a:r>
            <a:r>
              <a:rPr lang="en-US" b="1" dirty="0">
                <a:solidFill>
                  <a:srgbClr val="5A73A4"/>
                </a:solidFill>
              </a:rPr>
              <a:t>corner cases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to generate and embed </a:t>
            </a:r>
            <a:r>
              <a:rPr lang="en-US" b="1" dirty="0">
                <a:solidFill>
                  <a:srgbClr val="5A73A4"/>
                </a:solidFill>
              </a:rPr>
              <a:t>self checks</a:t>
            </a:r>
            <a:endParaRPr lang="ru-RU" b="1" dirty="0">
              <a:solidFill>
                <a:srgbClr val="5A73A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Картинки по запросу Rodin Мыслите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652336"/>
            <a:ext cx="3276600" cy="413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27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MicroTESK Tool Concepts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42"/>
          <p:cNvSpPr>
            <a:spLocks noChangeArrowheads="1"/>
          </p:cNvSpPr>
          <p:nvPr/>
        </p:nvSpPr>
        <p:spPr bwMode="auto">
          <a:xfrm>
            <a:off x="4913863" y="2696993"/>
            <a:ext cx="4886801" cy="309420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159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>
              <a:latin typeface="Calibri" panose="020F050202020403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46612" y="2807480"/>
            <a:ext cx="4598346" cy="28524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26000" tIns="90000" bIns="90000"/>
          <a:lstStyle/>
          <a:p>
            <a:pPr algn="ctr"/>
            <a:r>
              <a:rPr lang="en-US" alt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MicroTESK-based test generator</a:t>
            </a:r>
            <a:endParaRPr lang="ru-RU" alt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5184371" y="4176593"/>
            <a:ext cx="1922463" cy="485774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Specifications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184371" y="3429648"/>
            <a:ext cx="1922462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Translator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 стрелкой 9"/>
          <p:cNvCxnSpPr>
            <a:stCxn id="8" idx="0"/>
            <a:endCxn id="9" idx="2"/>
          </p:cNvCxnSpPr>
          <p:nvPr/>
        </p:nvCxnSpPr>
        <p:spPr>
          <a:xfrm flipH="1" flipV="1">
            <a:off x="6145602" y="3918127"/>
            <a:ext cx="1" cy="258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5184371" y="4952062"/>
            <a:ext cx="1922463" cy="488479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templates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Улыбающееся лицо 11"/>
          <p:cNvSpPr>
            <a:spLocks noChangeAspect="1"/>
          </p:cNvSpPr>
          <p:nvPr/>
        </p:nvSpPr>
        <p:spPr>
          <a:xfrm>
            <a:off x="3663911" y="4137699"/>
            <a:ext cx="563562" cy="563562"/>
          </a:xfrm>
          <a:prstGeom prst="smileyFac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>
            <a:spLocks noChangeAspect="1"/>
          </p:cNvSpPr>
          <p:nvPr/>
        </p:nvSpPr>
        <p:spPr>
          <a:xfrm>
            <a:off x="3674282" y="4898514"/>
            <a:ext cx="563562" cy="563562"/>
          </a:xfrm>
          <a:prstGeom prst="smileyFac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347531" y="4199865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359741" y="4956219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10426375" y="4382579"/>
            <a:ext cx="1216918" cy="1284970"/>
            <a:chOff x="703" y="1797"/>
            <a:chExt cx="589" cy="771"/>
          </a:xfrm>
        </p:grpSpPr>
        <p:grpSp>
          <p:nvGrpSpPr>
            <p:cNvPr id="17" name="Group 6"/>
            <p:cNvGrpSpPr>
              <a:grpSpLocks/>
            </p:cNvGrpSpPr>
            <p:nvPr/>
          </p:nvGrpSpPr>
          <p:grpSpPr bwMode="auto">
            <a:xfrm>
              <a:off x="790" y="1797"/>
              <a:ext cx="502" cy="675"/>
              <a:chOff x="3016" y="2659"/>
              <a:chExt cx="680" cy="816"/>
            </a:xfrm>
          </p:grpSpPr>
          <p:sp>
            <p:nvSpPr>
              <p:cNvPr id="36" name="AutoShape 7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Line 8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Line 9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10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11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12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3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14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15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16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17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18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Line 19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21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22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748" y="1844"/>
              <a:ext cx="502" cy="675"/>
              <a:chOff x="3016" y="2659"/>
              <a:chExt cx="680" cy="816"/>
            </a:xfrm>
          </p:grpSpPr>
          <p:sp>
            <p:nvSpPr>
              <p:cNvPr id="20" name="AutoShape 24"/>
              <p:cNvSpPr>
                <a:spLocks noChangeArrowheads="1"/>
              </p:cNvSpPr>
              <p:nvPr/>
            </p:nvSpPr>
            <p:spPr bwMode="auto">
              <a:xfrm>
                <a:off x="3016" y="2659"/>
                <a:ext cx="680" cy="816"/>
              </a:xfrm>
              <a:prstGeom prst="foldedCorner">
                <a:avLst>
                  <a:gd name="adj" fmla="val 125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b="0"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Line 25"/>
              <p:cNvSpPr>
                <a:spLocks noChangeShapeType="1"/>
              </p:cNvSpPr>
              <p:nvPr/>
            </p:nvSpPr>
            <p:spPr bwMode="auto">
              <a:xfrm>
                <a:off x="3107" y="275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6"/>
              <p:cNvSpPr>
                <a:spLocks noChangeShapeType="1"/>
              </p:cNvSpPr>
              <p:nvPr/>
            </p:nvSpPr>
            <p:spPr bwMode="auto">
              <a:xfrm>
                <a:off x="3107" y="284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27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8"/>
              <p:cNvSpPr>
                <a:spLocks noChangeShapeType="1"/>
              </p:cNvSpPr>
              <p:nvPr/>
            </p:nvSpPr>
            <p:spPr bwMode="auto">
              <a:xfrm flipV="1">
                <a:off x="3107" y="3067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29"/>
              <p:cNvSpPr>
                <a:spLocks noChangeShapeType="1"/>
              </p:cNvSpPr>
              <p:nvPr/>
            </p:nvSpPr>
            <p:spPr bwMode="auto">
              <a:xfrm>
                <a:off x="3107" y="315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0"/>
              <p:cNvSpPr>
                <a:spLocks noChangeShapeType="1"/>
              </p:cNvSpPr>
              <p:nvPr/>
            </p:nvSpPr>
            <p:spPr bwMode="auto">
              <a:xfrm>
                <a:off x="3107" y="3203"/>
                <a:ext cx="49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1"/>
              <p:cNvSpPr>
                <a:spLocks noChangeShapeType="1"/>
              </p:cNvSpPr>
              <p:nvPr/>
            </p:nvSpPr>
            <p:spPr bwMode="auto">
              <a:xfrm flipV="1">
                <a:off x="3107" y="333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>
                <a:off x="3107" y="279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34"/>
              <p:cNvSpPr>
                <a:spLocks noChangeShapeType="1"/>
              </p:cNvSpPr>
              <p:nvPr/>
            </p:nvSpPr>
            <p:spPr bwMode="auto">
              <a:xfrm>
                <a:off x="3107" y="2931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35"/>
              <p:cNvSpPr>
                <a:spLocks noChangeShapeType="1"/>
              </p:cNvSpPr>
              <p:nvPr/>
            </p:nvSpPr>
            <p:spPr bwMode="auto">
              <a:xfrm>
                <a:off x="3107" y="3022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>
                <a:off x="3107" y="3113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37"/>
              <p:cNvSpPr>
                <a:spLocks noChangeShapeType="1"/>
              </p:cNvSpPr>
              <p:nvPr/>
            </p:nvSpPr>
            <p:spPr bwMode="auto">
              <a:xfrm>
                <a:off x="3107" y="3249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38"/>
              <p:cNvSpPr>
                <a:spLocks noChangeShapeType="1"/>
              </p:cNvSpPr>
              <p:nvPr/>
            </p:nvSpPr>
            <p:spPr bwMode="auto">
              <a:xfrm>
                <a:off x="3107" y="3294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39"/>
              <p:cNvSpPr>
                <a:spLocks noChangeShapeType="1"/>
              </p:cNvSpPr>
              <p:nvPr/>
            </p:nvSpPr>
            <p:spPr bwMode="auto">
              <a:xfrm>
                <a:off x="3107" y="3385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" name="AutoShape 40"/>
            <p:cNvSpPr>
              <a:spLocks noChangeArrowheads="1"/>
            </p:cNvSpPr>
            <p:nvPr/>
          </p:nvSpPr>
          <p:spPr bwMode="auto">
            <a:xfrm>
              <a:off x="703" y="1893"/>
              <a:ext cx="502" cy="675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20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ru-RU" sz="6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dead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0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lui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</a:t>
              </a:r>
              <a:r>
                <a:rPr lang="en-US" altLang="ru-RU" sz="800" b="0" dirty="0">
                  <a:latin typeface="Courier New" panose="02070309020205020404" pitchFamily="49" charset="0"/>
                </a:rPr>
                <a:t>beef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>
                  <a:latin typeface="Courier New" panose="02070309020205020404" pitchFamily="49" charset="0"/>
                </a:rPr>
                <a:t>ori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a1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0xf</a:t>
              </a: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, a0,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a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sub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t1,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a0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800" dirty="0" err="1">
                  <a:latin typeface="Courier New" panose="02070309020205020404" pitchFamily="49" charset="0"/>
                </a:rPr>
                <a:t>add</a:t>
              </a:r>
              <a:r>
                <a:rPr lang="ru-RU" altLang="ru-RU" sz="800" b="0" dirty="0">
                  <a:latin typeface="Courier New" panose="02070309020205020404" pitchFamily="49" charset="0"/>
                </a:rPr>
                <a:t> 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t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t0</a:t>
              </a:r>
              <a:r>
                <a:rPr lang="ru-RU" altLang="ru-RU" sz="800" b="0" dirty="0" smtClean="0">
                  <a:latin typeface="Courier New" panose="02070309020205020404" pitchFamily="49" charset="0"/>
                </a:rPr>
                <a:t>, </a:t>
              </a:r>
              <a:r>
                <a:rPr lang="en-US" altLang="ru-RU" sz="800" b="0" dirty="0" smtClean="0">
                  <a:latin typeface="Courier New" panose="02070309020205020404" pitchFamily="49" charset="0"/>
                </a:rPr>
                <a:t>t1</a:t>
              </a:r>
              <a:endParaRPr lang="ru-RU" altLang="ru-RU" sz="800" b="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52" name="Rectangle 41"/>
          <p:cNvSpPr>
            <a:spLocks noChangeArrowheads="1"/>
          </p:cNvSpPr>
          <p:nvPr/>
        </p:nvSpPr>
        <p:spPr bwMode="auto">
          <a:xfrm>
            <a:off x="10121350" y="3982854"/>
            <a:ext cx="1842050" cy="31982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Test programs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Стрелка вправо 52"/>
          <p:cNvSpPr/>
          <p:nvPr/>
        </p:nvSpPr>
        <p:spPr>
          <a:xfrm>
            <a:off x="9855800" y="4976686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4" name="Прямая со стрелкой 53"/>
          <p:cNvCxnSpPr>
            <a:stCxn id="9" idx="3"/>
            <a:endCxn id="55" idx="1"/>
          </p:cNvCxnSpPr>
          <p:nvPr/>
        </p:nvCxnSpPr>
        <p:spPr>
          <a:xfrm>
            <a:off x="7106833" y="3673888"/>
            <a:ext cx="467010" cy="1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23"/>
          <p:cNvSpPr>
            <a:spLocks noChangeArrowheads="1"/>
          </p:cNvSpPr>
          <p:nvPr/>
        </p:nvSpPr>
        <p:spPr bwMode="auto">
          <a:xfrm>
            <a:off x="7573843" y="3432353"/>
            <a:ext cx="1922463" cy="485774"/>
          </a:xfrm>
          <a:prstGeom prst="rect">
            <a:avLst/>
          </a:prstGeom>
          <a:solidFill>
            <a:srgbClr val="C0CADD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33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Architecture model</a:t>
            </a:r>
            <a:endParaRPr lang="ru-RU" altLang="ru-RU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7573843" y="4952062"/>
            <a:ext cx="1922462" cy="488479"/>
          </a:xfrm>
          <a:prstGeom prst="rect">
            <a:avLst/>
          </a:prstGeom>
          <a:solidFill>
            <a:srgbClr val="222A5B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16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Generation core</a:t>
            </a:r>
            <a:endParaRPr lang="ru-RU" altLang="ru-RU" sz="16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7" name="Прямая со стрелкой 56"/>
          <p:cNvCxnSpPr>
            <a:stCxn id="55" idx="2"/>
            <a:endCxn id="56" idx="0"/>
          </p:cNvCxnSpPr>
          <p:nvPr/>
        </p:nvCxnSpPr>
        <p:spPr>
          <a:xfrm flipH="1">
            <a:off x="8535074" y="3918127"/>
            <a:ext cx="1" cy="10339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56" idx="1"/>
          </p:cNvCxnSpPr>
          <p:nvPr/>
        </p:nvCxnSpPr>
        <p:spPr>
          <a:xfrm>
            <a:off x="7110008" y="5192704"/>
            <a:ext cx="463835" cy="35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Выноска-облако 58"/>
          <p:cNvSpPr/>
          <p:nvPr/>
        </p:nvSpPr>
        <p:spPr>
          <a:xfrm>
            <a:off x="1524000" y="1447800"/>
            <a:ext cx="3124199" cy="2124160"/>
          </a:xfrm>
          <a:prstGeom prst="cloudCallout">
            <a:avLst>
              <a:gd name="adj1" fmla="val 23395"/>
              <a:gd name="adj2" fmla="val 71838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2058410" y="1807901"/>
            <a:ext cx="2049994" cy="1312824"/>
            <a:chOff x="3662069" y="933450"/>
            <a:chExt cx="3008007" cy="1926341"/>
          </a:xfrm>
        </p:grpSpPr>
        <p:grpSp>
          <p:nvGrpSpPr>
            <p:cNvPr id="61" name="Группа 60"/>
            <p:cNvGrpSpPr/>
            <p:nvPr/>
          </p:nvGrpSpPr>
          <p:grpSpPr>
            <a:xfrm>
              <a:off x="3662069" y="933450"/>
              <a:ext cx="3008007" cy="1926341"/>
              <a:chOff x="3662069" y="933450"/>
              <a:chExt cx="3008007" cy="1926341"/>
            </a:xfrm>
          </p:grpSpPr>
          <p:pic>
            <p:nvPicPr>
              <p:cNvPr id="63" name="Рисунок 6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2555" y="933450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4" name="Рисунок 6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316" y="976301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5" name="Рисунок 6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2069" y="1021544"/>
                <a:ext cx="2917521" cy="183824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6882" y="2478969"/>
              <a:ext cx="892964" cy="258612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68" name="Выноска-облако 67"/>
          <p:cNvSpPr/>
          <p:nvPr/>
        </p:nvSpPr>
        <p:spPr>
          <a:xfrm>
            <a:off x="414117" y="3261556"/>
            <a:ext cx="2823531" cy="1996462"/>
          </a:xfrm>
          <a:prstGeom prst="cloudCallout">
            <a:avLst>
              <a:gd name="adj1" fmla="val 67736"/>
              <a:gd name="adj2" fmla="val 29283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796143" y="3684040"/>
            <a:ext cx="1998757" cy="10284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spcAft>
                <a:spcPts val="400"/>
              </a:spcAft>
              <a:buClr>
                <a:srgbClr val="FF6600"/>
              </a:buClr>
            </a:pPr>
            <a:r>
              <a:rPr lang="en-US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Generation parameters</a:t>
            </a:r>
            <a:endParaRPr lang="ru-RU" sz="1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Instruction sequences</a:t>
            </a:r>
            <a:endParaRPr lang="ru-RU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Constraints on data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rgbClr val="222A5B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Probability distributions</a:t>
            </a:r>
            <a:endParaRPr lang="ru-RU" sz="1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99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 Specification in nML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609600" y="1600200"/>
            <a:ext cx="10363200" cy="446202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8000" tIns="72000" rIns="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DWORD = </a:t>
            </a: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card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(64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ZW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GPR [32, DWORD]</a:t>
            </a:r>
            <a:endParaRPr lang="ru-RU" sz="1600" i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ru-RU" sz="800" b="1" i="0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</a:t>
            </a:r>
            <a:r>
              <a:rPr lang="ru-RU" sz="1600" b="0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ADD(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rt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image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format(</a:t>
            </a:r>
            <a:r>
              <a:rPr lang="ru-RU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0000%5s%5s%5s0000100000"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rs.image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rt.image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rd.image)</a:t>
            </a:r>
            <a:endParaRPr lang="ru-RU" sz="160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dirty="0" smtClean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syntax</a:t>
            </a:r>
            <a:r>
              <a:rPr lang="ru-RU" sz="1600" b="0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ru-RU" sz="1600" i="0" dirty="0">
                <a:latin typeface="Courier New" panose="02070309020205020404" pitchFamily="49" charset="0"/>
                <a:cs typeface="Courier New" panose="02070309020205020404" pitchFamily="49" charset="0"/>
              </a:rPr>
              <a:t>format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1600" b="0" i="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b="0" i="0" dirty="0" err="1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ru-RU" sz="1600" b="0" i="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%s, %s, %s</a:t>
            </a:r>
            <a:r>
              <a:rPr lang="ru-RU" sz="1600" b="0" i="0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rd.syntax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rs.syntax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rt.syntax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action</a:t>
            </a:r>
            <a:r>
              <a:rPr lang="en-US" sz="1600" b="0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= {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sz="1600" b="0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NotWordValue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 ||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NotWordValue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rt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1" i="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unpredicte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ru-RU" sz="16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sz="1600" b="0" i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&lt;31&gt;::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&lt;31..0&gt; +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&lt;31&gt;::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rt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&lt;31..0&gt;;</a:t>
            </a: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sz="1600" b="0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(t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ru-RU" sz="1600" b="0" i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&lt;32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&gt; != t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ru-RU" sz="1600" b="0" i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&lt;31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&gt;)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1" i="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i="0" dirty="0">
                <a:latin typeface="Courier New" panose="02070309020205020404" pitchFamily="49" charset="0"/>
                <a:cs typeface="Courier New" panose="02070309020205020404" pitchFamily="49" charset="0"/>
              </a:rPr>
              <a:t>exception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b="0" i="0" dirty="0" err="1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IntegerO</a:t>
            </a:r>
            <a:r>
              <a:rPr lang="ru-RU" sz="1600" b="0" i="0" dirty="0" err="1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verflow</a:t>
            </a:r>
            <a:r>
              <a:rPr lang="ru-RU" sz="1600" b="0" i="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ru-RU" sz="1600" b="1" i="0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ru-RU" sz="16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sign_extend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DWORD, 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ru-RU" sz="1600" b="0" i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&lt;31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..0&gt;);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ru-RU" sz="1600" b="0" i="0" dirty="0" smtClean="0">
                <a:solidFill>
                  <a:srgbClr val="CA393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sz="1600" b="1" i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ru-RU" sz="16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600" b="0" i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6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432" y="3321709"/>
            <a:ext cx="3556568" cy="224089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98139" flipV="1">
            <a:off x="8945192" y="2963232"/>
            <a:ext cx="805541" cy="80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2454">
            <a:off x="6959855" y="3150464"/>
            <a:ext cx="1116594" cy="115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02361">
            <a:off x="5874468" y="3747153"/>
            <a:ext cx="2159406" cy="215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1"/>
          <p:cNvSpPr>
            <a:spLocks noChangeArrowheads="1"/>
          </p:cNvSpPr>
          <p:nvPr/>
        </p:nvSpPr>
        <p:spPr bwMode="auto">
          <a:xfrm>
            <a:off x="7873432" y="5562600"/>
            <a:ext cx="3556568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Specification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9"/>
          <p:cNvSpPr txBox="1">
            <a:spLocks noChangeArrowheads="1"/>
          </p:cNvSpPr>
          <p:nvPr/>
        </p:nvSpPr>
        <p:spPr bwMode="auto">
          <a:xfrm>
            <a:off x="7873432" y="1141245"/>
            <a:ext cx="3556568" cy="152575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8000" tIns="72000" rIns="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 (i: </a:t>
            </a: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card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(5)) = GPR[i]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syntax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format(</a:t>
            </a:r>
            <a:r>
              <a:rPr lang="en-ZW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ZW" sz="1600" dirty="0" err="1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r%d</a:t>
            </a:r>
            <a:r>
              <a:rPr lang="en-ZW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image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format(</a:t>
            </a:r>
            <a:r>
              <a:rPr lang="en-ZW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"%5s"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action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{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ZW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3238628" y="1948753"/>
            <a:ext cx="1002888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Registers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5483942" y="2268580"/>
            <a:ext cx="1122515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Instructions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41"/>
          <p:cNvSpPr>
            <a:spLocks noChangeArrowheads="1"/>
          </p:cNvSpPr>
          <p:nvPr/>
        </p:nvSpPr>
        <p:spPr bwMode="auto">
          <a:xfrm>
            <a:off x="8850788" y="2268580"/>
            <a:ext cx="1601855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Addressing modes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5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MMU Specification in </a:t>
            </a:r>
            <a:r>
              <a:rPr lang="en-US" cap="small" dirty="0" smtClean="0"/>
              <a:t>mmuSL</a:t>
            </a:r>
            <a:endParaRPr lang="ru-RU" cap="small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609600" y="1365120"/>
            <a:ext cx="9906000" cy="473088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8000" tIns="72000" rIns="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segment</a:t>
            </a:r>
            <a:r>
              <a:rPr lang="en-US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USEG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VA) = (pa: PA)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range</a:t>
            </a:r>
            <a:r>
              <a:rPr lang="en-US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(0x0000000000000000, 0x000000007FFFffff)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{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DTLB(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hit</a:t>
            </a:r>
            <a:r>
              <a:rPr lang="en-US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tlbEntry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DTLB(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JTLB(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hit</a:t>
            </a:r>
            <a:r>
              <a:rPr lang="en-US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tlbEntry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JTLB(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sz="1600" b="1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exception(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TLBMiss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 == 1 </a:t>
            </a: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pa.value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pfn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&lt;23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..0&gt;::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va.value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&lt;11..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0&gt;;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pa.cca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c;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sz="1600" b="1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exception(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err="1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TLBInvalid</a:t>
            </a:r>
            <a:r>
              <a:rPr lang="en-US" sz="16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DTLB(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tlbEntry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6019800" y="2216175"/>
            <a:ext cx="5369612" cy="35750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8000" tIns="72000" rIns="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register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buffer</a:t>
            </a:r>
            <a:r>
              <a:rPr lang="en-ZW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JTLB (</a:t>
            </a:r>
            <a:r>
              <a:rPr lang="en-Z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VA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ways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64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sets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ZW" sz="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entry</a:t>
            </a:r>
            <a:r>
              <a:rPr lang="en-ZW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R:2, VPN2:27, ASID:8,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PFN0:24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C0:3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D0:1, V0:1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G0:1,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PFN1:24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C1:3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D1:1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V1:1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G1:1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ZW" sz="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index</a:t>
            </a:r>
            <a:r>
              <a:rPr lang="en-ZW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0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ZW" sz="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match</a:t>
            </a:r>
            <a:r>
              <a:rPr lang="en-ZW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VPN2&lt;26..0&gt; == </a:t>
            </a:r>
            <a:r>
              <a:rPr lang="en-Z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va.value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&lt;39..13&gt;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ZW" sz="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policy</a:t>
            </a:r>
            <a:r>
              <a:rPr lang="en-ZW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NONE</a:t>
            </a:r>
            <a:endParaRPr lang="en-ZW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9"/>
          <p:cNvSpPr txBox="1">
            <a:spLocks noChangeArrowheads="1"/>
          </p:cNvSpPr>
          <p:nvPr/>
        </p:nvSpPr>
        <p:spPr bwMode="auto">
          <a:xfrm>
            <a:off x="9742770" y="1219200"/>
            <a:ext cx="1992030" cy="200204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08000" tIns="72000" rIns="0" bIns="7200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address</a:t>
            </a:r>
            <a:r>
              <a:rPr lang="en-ZW" sz="16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 (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value : 64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Z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ZW" sz="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b="1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address</a:t>
            </a:r>
            <a:r>
              <a:rPr lang="en-US" sz="1600" dirty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PA(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value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36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cca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ZW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66214" flipV="1">
            <a:off x="5614883" y="1228305"/>
            <a:ext cx="687009" cy="68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0495">
            <a:off x="9028655" y="1234072"/>
            <a:ext cx="790295" cy="79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45808">
            <a:off x="7554150" y="1879020"/>
            <a:ext cx="416421" cy="41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7065285" y="1600200"/>
            <a:ext cx="1240515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Buffers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7933404" y="1356020"/>
            <a:ext cx="1240515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Addresses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6150885" y="1358162"/>
            <a:ext cx="1240515" cy="31982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Segments</a:t>
            </a:r>
            <a:endParaRPr lang="en-US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Templates in Ruby / Python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773875" y="1417638"/>
            <a:ext cx="5885568" cy="4678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08000" tIns="36000" rIns="108000" bIns="36000"/>
          <a:lstStyle/>
          <a:p>
            <a:pPr>
              <a:spcBef>
                <a:spcPts val="0"/>
              </a:spcBef>
              <a:defRPr/>
            </a:pP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n-US" sz="14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MyTemplate &lt; Template</a:t>
            </a:r>
          </a:p>
          <a:p>
            <a:pPr>
              <a:spcBef>
                <a:spcPts val="600"/>
              </a:spcBef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4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initialize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spcBef>
                <a:spcPts val="0"/>
              </a:spcBef>
              <a:defRPr/>
            </a:pPr>
            <a:r>
              <a:rPr lang="en-US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4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 </a:t>
            </a:r>
            <a:r>
              <a:rPr lang="ru-RU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...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ru-RU" sz="1400" b="1" dirty="0" smtClean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defRPr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4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post 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spcBef>
                <a:spcPts val="600"/>
              </a:spcBef>
              <a:defRPr/>
            </a:pPr>
            <a:r>
              <a:rPr lang="en-US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4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run</a:t>
            </a:r>
          </a:p>
          <a:p>
            <a:pPr>
              <a:spcBef>
                <a:spcPts val="0"/>
              </a:spcBef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block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(:combinator =&gt; </a:t>
            </a:r>
            <a:r>
              <a:rPr lang="en-US" sz="14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'product'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iterate</a:t>
            </a:r>
            <a:r>
              <a:rPr lang="en-US" sz="1400" b="0" dirty="0" smtClean="0">
                <a:solidFill>
                  <a:srgbClr val="5F78A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1400" b="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t0, t1, t2</a:t>
            </a:r>
          </a:p>
          <a:p>
            <a:pPr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r>
              <a:rPr lang="en-US" sz="140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situation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'Normal</a:t>
            </a:r>
            <a:r>
              <a:rPr lang="en-US" sz="1400" b="0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1400" b="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t0, t1, t2</a:t>
            </a:r>
          </a:p>
          <a:p>
            <a:pPr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r>
              <a:rPr lang="en-US" sz="14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situation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00" dirty="0" err="1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IntegerOverflow</a:t>
            </a:r>
            <a:r>
              <a:rPr lang="en-US" sz="1400" b="0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iterate</a:t>
            </a:r>
            <a:r>
              <a:rPr lang="en-US" sz="1400" b="0" dirty="0" smtClean="0">
                <a:solidFill>
                  <a:srgbClr val="5F78A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sz="1400" b="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t3, t4, t5</a:t>
            </a:r>
          </a:p>
          <a:p>
            <a:pPr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r>
              <a:rPr lang="en-US" sz="14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situation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'Normal'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sz="1400" b="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t3, t4, t5</a:t>
            </a:r>
          </a:p>
          <a:p>
            <a:pPr>
              <a:defRPr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  <a:r>
              <a:rPr lang="en-US" sz="1400" b="0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situation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00" dirty="0" err="1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IntegerOverflow</a:t>
            </a:r>
            <a:r>
              <a:rPr lang="en-US" sz="1400" dirty="0">
                <a:solidFill>
                  <a:srgbClr val="5A73A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>
              <a:defRPr/>
            </a:pPr>
            <a:r>
              <a:rPr lang="en-US" sz="14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}.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run</a:t>
            </a:r>
          </a:p>
          <a:p>
            <a:pPr>
              <a:defRPr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222A5B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US" sz="1400" b="1" dirty="0">
              <a:solidFill>
                <a:srgbClr val="222A5B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7367626" y="1417639"/>
            <a:ext cx="3986174" cy="414682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44000" tIns="72000" rIns="108000" bIns="72000"/>
          <a:lstStyle/>
          <a:p>
            <a:pPr>
              <a:defRPr/>
            </a:pPr>
            <a:endParaRPr lang="ru-RU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lui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r9,       </a:t>
            </a:r>
            <a:r>
              <a:rPr lang="en-ZW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0x858d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ori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r9,  r9,  0xc02e</a:t>
            </a: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lui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r10,      0x58d2</a:t>
            </a: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ori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r10, r10,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0x7219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lui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r12,      0x898a</a:t>
            </a: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ori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r12, r12,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0x49b7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lui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r13,      0x0f31</a:t>
            </a: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ori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r13, r13,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0xc65a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add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r8,  r9,  r10</a:t>
            </a: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sub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r11, r12, r13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6787046" y="3618817"/>
            <a:ext cx="452977" cy="439230"/>
          </a:xfrm>
          <a:prstGeom prst="rightArrow">
            <a:avLst/>
          </a:prstGeom>
          <a:solidFill>
            <a:srgbClr val="E9C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57"/>
          <p:cNvSpPr>
            <a:spLocks noChangeArrowheads="1"/>
          </p:cNvSpPr>
          <p:nvPr/>
        </p:nvSpPr>
        <p:spPr bwMode="auto">
          <a:xfrm>
            <a:off x="4887439" y="1941535"/>
            <a:ext cx="1772000" cy="43424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Prologue</a:t>
            </a:r>
            <a:r>
              <a:rPr lang="ru-RU" sz="1400" b="1" dirty="0" smtClean="0">
                <a:latin typeface="Calibri" panose="020F0502020204030204" pitchFamily="34" charset="0"/>
              </a:rPr>
              <a:t> </a:t>
            </a:r>
            <a:r>
              <a:rPr lang="en-US" sz="1400" b="1" dirty="0" smtClean="0">
                <a:latin typeface="Calibri" panose="020F0502020204030204" pitchFamily="34" charset="0"/>
              </a:rPr>
              <a:t>/ epilogue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sp>
        <p:nvSpPr>
          <p:cNvPr id="10" name="Прямоугольник 57"/>
          <p:cNvSpPr>
            <a:spLocks noChangeArrowheads="1"/>
          </p:cNvSpPr>
          <p:nvPr/>
        </p:nvSpPr>
        <p:spPr bwMode="auto">
          <a:xfrm>
            <a:off x="4887439" y="3064033"/>
            <a:ext cx="1311026" cy="25608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Assembly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sp>
        <p:nvSpPr>
          <p:cNvPr id="11" name="Прямоугольник 57"/>
          <p:cNvSpPr>
            <a:spLocks noChangeArrowheads="1"/>
          </p:cNvSpPr>
          <p:nvPr/>
        </p:nvSpPr>
        <p:spPr bwMode="auto">
          <a:xfrm>
            <a:off x="4891653" y="4058047"/>
            <a:ext cx="1469723" cy="48984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Special features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sp>
        <p:nvSpPr>
          <p:cNvPr id="12" name="Прямоугольник 57"/>
          <p:cNvSpPr>
            <a:spLocks noChangeArrowheads="1"/>
          </p:cNvSpPr>
          <p:nvPr/>
        </p:nvSpPr>
        <p:spPr bwMode="auto">
          <a:xfrm>
            <a:off x="7528930" y="1400520"/>
            <a:ext cx="2758070" cy="43424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44000" tIns="36000" rIns="108000" bIns="36000" anchor="ctr"/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Initialization code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sp>
        <p:nvSpPr>
          <p:cNvPr id="13" name="Прямоугольник 57"/>
          <p:cNvSpPr>
            <a:spLocks noChangeArrowheads="1"/>
          </p:cNvSpPr>
          <p:nvPr/>
        </p:nvSpPr>
        <p:spPr bwMode="auto">
          <a:xfrm>
            <a:off x="7510448" y="4469869"/>
            <a:ext cx="2776552" cy="43424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144000" tIns="36000" rIns="108000" bIns="36000" anchor="ctr"/>
          <a:lstStyle/>
          <a:p>
            <a:r>
              <a:rPr lang="en-US" sz="1400" b="1" dirty="0" smtClean="0">
                <a:latin typeface="Calibri" panose="020F0502020204030204" pitchFamily="34" charset="0"/>
              </a:rPr>
              <a:t>Test action</a:t>
            </a:r>
            <a:endParaRPr lang="ru-RU" sz="1400" b="1" dirty="0">
              <a:latin typeface="Calibri" panose="020F0502020204030204" pitchFamily="34" charset="0"/>
            </a:endParaRPr>
          </a:p>
        </p:txBody>
      </p:sp>
      <p:pic>
        <p:nvPicPr>
          <p:cNvPr id="14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4356">
            <a:off x="5254594" y="3070479"/>
            <a:ext cx="2439423" cy="243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&amp;Kcy;&amp;acy;&amp;rcy;&amp;tcy;&amp;icy;&amp;ncy;&amp;kcy;&amp;icy; &amp;pcy;&amp;ocy; &amp;zcy;&amp;acy;&amp;pcy;&amp;rcy;&amp;ocy;&amp;scy;&amp;ucy; hand written arr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8581" flipV="1">
            <a:off x="6090720" y="4496108"/>
            <a:ext cx="1426783" cy="142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57"/>
              <p:cNvSpPr>
                <a:spLocks noChangeArrowheads="1"/>
              </p:cNvSpPr>
              <p:nvPr/>
            </p:nvSpPr>
            <p:spPr bwMode="auto">
              <a:xfrm>
                <a:off x="7379670" y="5792387"/>
                <a:ext cx="3759200" cy="303613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2×2</m:t>
                    </m:r>
                    <m:r>
                      <a:rPr lang="ru-RU" sz="2000" b="0" i="1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ru-RU" sz="2000" dirty="0" smtClean="0">
                    <a:latin typeface="Calibri" panose="020F0502020204030204" pitchFamily="34" charset="0"/>
                  </a:rPr>
                  <a:t> </a:t>
                </a:r>
                <a:r>
                  <a:rPr lang="en-US" sz="2000" dirty="0" smtClean="0">
                    <a:latin typeface="Calibri" panose="020F0502020204030204" pitchFamily="34" charset="0"/>
                  </a:rPr>
                  <a:t>test cases</a:t>
                </a:r>
                <a:endParaRPr lang="ru-RU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6" name="Прямоугольник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79670" y="5792387"/>
                <a:ext cx="3759200" cy="303613"/>
              </a:xfrm>
              <a:prstGeom prst="rect">
                <a:avLst/>
              </a:prstGeom>
              <a:blipFill>
                <a:blip r:embed="rId4"/>
                <a:stretch>
                  <a:fillRect t="-26000" b="-52000"/>
                </a:stretch>
              </a:blip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37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2074</Words>
  <Application>Microsoft Office PowerPoint</Application>
  <PresentationFormat>Широкоэкранный</PresentationFormat>
  <Paragraphs>477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Arial Black</vt:lpstr>
      <vt:lpstr>Calibri</vt:lpstr>
      <vt:lpstr>Calibri (Основной текст)</vt:lpstr>
      <vt:lpstr>Calibri Light</vt:lpstr>
      <vt:lpstr>Cambria</vt:lpstr>
      <vt:lpstr>Cambria Math</vt:lpstr>
      <vt:lpstr>Courier New</vt:lpstr>
      <vt:lpstr>Times New Roman</vt:lpstr>
      <vt:lpstr>Wingdings</vt:lpstr>
      <vt:lpstr>Wingdings 2</vt:lpstr>
      <vt:lpstr>Office Theme</vt:lpstr>
      <vt:lpstr>MicroTESK: Architecture Validation Suite Generator for Microprocessors</vt:lpstr>
      <vt:lpstr>Architecture-Level Validation</vt:lpstr>
      <vt:lpstr>Test Program-Based Validation</vt:lpstr>
      <vt:lpstr>Test Program Generator Development</vt:lpstr>
      <vt:lpstr>Test Program Generator Requirements</vt:lpstr>
      <vt:lpstr>MicroTESK Tool Concepts</vt:lpstr>
      <vt:lpstr>ISA Specification in nML</vt:lpstr>
      <vt:lpstr>MMU Specification in mmuSL</vt:lpstr>
      <vt:lpstr>Test Templates in Ruby / Python</vt:lpstr>
      <vt:lpstr>Register / Memory Preparators</vt:lpstr>
      <vt:lpstr>Test Generation Techniques</vt:lpstr>
      <vt:lpstr>Architecture Validation Suite Generation</vt:lpstr>
      <vt:lpstr>Architecture Validation Suite Generation</vt:lpstr>
      <vt:lpstr>Architecture Validation Test Types</vt:lpstr>
      <vt:lpstr>Supported Architectures</vt:lpstr>
      <vt:lpstr>Specification Development Efforts</vt:lpstr>
      <vt:lpstr>MicroTESK Development Directions</vt:lpstr>
      <vt:lpstr>Презентация PowerPoint</vt:lpstr>
      <vt:lpstr>Thank you!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2018-09-27T13:48:21Z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