
<file path=[Content_Types].xml><?xml version="1.0" encoding="utf-8"?>
<Types xmlns="http://schemas.openxmlformats.org/package/2006/content-types">
  <Default Extension="bin" ContentType="image/x-emf"/>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2.bin" ContentType="image/jpeg"/>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tags/tag18.xml" ContentType="application/vnd.openxmlformats-officedocument.presentationml.tags+xml"/>
  <Override PartName="/ppt/notesSlides/notesSlide1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56" r:id="rId3"/>
    <p:sldId id="257" r:id="rId4"/>
    <p:sldId id="259" r:id="rId5"/>
    <p:sldId id="261" r:id="rId6"/>
    <p:sldId id="287"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6" r:id="rId27"/>
    <p:sldId id="284" r:id="rId28"/>
    <p:sldId id="283" r:id="rId29"/>
    <p:sldId id="281" r:id="rId30"/>
    <p:sldId id="285" r:id="rId31"/>
    <p:sldId id="28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yna Musto" initials="D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604" autoAdjust="0"/>
  </p:normalViewPr>
  <p:slideViewPr>
    <p:cSldViewPr snapToGrid="0">
      <p:cViewPr varScale="1">
        <p:scale>
          <a:sx n="100" d="100"/>
          <a:sy n="100" d="100"/>
        </p:scale>
        <p:origin x="954" y="8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mad Dahir" userId="668061fc-f3c6-4b39-86e2-ce0723aa53f5" providerId="ADAL" clId="{301B2830-4A03-4D31-AB71-B50863B0D3C9}"/>
  </pc:docChgLst>
  <pc:docChgLst>
    <pc:chgData name="Sarmad Dahir" userId="668061fc-f3c6-4b39-86e2-ce0723aa53f5" providerId="ADAL" clId="{E16EB87A-387D-4AA3-8D74-7524FE0CD7A8}"/>
    <pc:docChg chg="undo custSel addSld delSld modSld sldOrd">
      <pc:chgData name="Sarmad Dahir" userId="668061fc-f3c6-4b39-86e2-ce0723aa53f5" providerId="ADAL" clId="{E16EB87A-387D-4AA3-8D74-7524FE0CD7A8}" dt="2018-10-02T08:12:21.928" v="1652" actId="20577"/>
      <pc:docMkLst>
        <pc:docMk/>
      </pc:docMkLst>
      <pc:sldChg chg="modSp">
        <pc:chgData name="Sarmad Dahir" userId="668061fc-f3c6-4b39-86e2-ce0723aa53f5" providerId="ADAL" clId="{E16EB87A-387D-4AA3-8D74-7524FE0CD7A8}" dt="2018-08-28T09:13:25.207" v="1177" actId="20577"/>
        <pc:sldMkLst>
          <pc:docMk/>
          <pc:sldMk cId="1537992246" sldId="256"/>
        </pc:sldMkLst>
        <pc:spChg chg="mod">
          <ac:chgData name="Sarmad Dahir" userId="668061fc-f3c6-4b39-86e2-ce0723aa53f5" providerId="ADAL" clId="{E16EB87A-387D-4AA3-8D74-7524FE0CD7A8}" dt="2018-08-28T07:50:19.345" v="4" actId="20577"/>
          <ac:spMkLst>
            <pc:docMk/>
            <pc:sldMk cId="1537992246" sldId="256"/>
            <ac:spMk id="4" creationId="{00000000-0000-0000-0000-000000000000}"/>
          </ac:spMkLst>
        </pc:spChg>
        <pc:spChg chg="mod">
          <ac:chgData name="Sarmad Dahir" userId="668061fc-f3c6-4b39-86e2-ce0723aa53f5" providerId="ADAL" clId="{E16EB87A-387D-4AA3-8D74-7524FE0CD7A8}" dt="2018-08-28T09:13:25.207" v="1177" actId="20577"/>
          <ac:spMkLst>
            <pc:docMk/>
            <pc:sldMk cId="1537992246" sldId="256"/>
            <ac:spMk id="5" creationId="{00000000-0000-0000-0000-000000000000}"/>
          </ac:spMkLst>
        </pc:spChg>
      </pc:sldChg>
      <pc:sldChg chg="modSp">
        <pc:chgData name="Sarmad Dahir" userId="668061fc-f3c6-4b39-86e2-ce0723aa53f5" providerId="ADAL" clId="{E16EB87A-387D-4AA3-8D74-7524FE0CD7A8}" dt="2018-08-30T08:53:03.212" v="1292" actId="20577"/>
        <pc:sldMkLst>
          <pc:docMk/>
          <pc:sldMk cId="3706457811" sldId="259"/>
        </pc:sldMkLst>
        <pc:spChg chg="mod">
          <ac:chgData name="Sarmad Dahir" userId="668061fc-f3c6-4b39-86e2-ce0723aa53f5" providerId="ADAL" clId="{E16EB87A-387D-4AA3-8D74-7524FE0CD7A8}" dt="2018-08-30T08:53:03.212" v="1292" actId="20577"/>
          <ac:spMkLst>
            <pc:docMk/>
            <pc:sldMk cId="3706457811" sldId="259"/>
            <ac:spMk id="3" creationId="{00000000-0000-0000-0000-000000000000}"/>
          </ac:spMkLst>
        </pc:spChg>
      </pc:sldChg>
      <pc:sldChg chg="modSp modNotesTx">
        <pc:chgData name="Sarmad Dahir" userId="668061fc-f3c6-4b39-86e2-ce0723aa53f5" providerId="ADAL" clId="{E16EB87A-387D-4AA3-8D74-7524FE0CD7A8}" dt="2018-08-28T09:27:03.185" v="1218" actId="20577"/>
        <pc:sldMkLst>
          <pc:docMk/>
          <pc:sldMk cId="492560295" sldId="261"/>
        </pc:sldMkLst>
        <pc:spChg chg="mod">
          <ac:chgData name="Sarmad Dahir" userId="668061fc-f3c6-4b39-86e2-ce0723aa53f5" providerId="ADAL" clId="{E16EB87A-387D-4AA3-8D74-7524FE0CD7A8}" dt="2018-08-28T09:27:03.185" v="1218" actId="20577"/>
          <ac:spMkLst>
            <pc:docMk/>
            <pc:sldMk cId="492560295" sldId="261"/>
            <ac:spMk id="3" creationId="{00000000-0000-0000-0000-000000000000}"/>
          </ac:spMkLst>
        </pc:spChg>
      </pc:sldChg>
      <pc:sldChg chg="modSp">
        <pc:chgData name="Sarmad Dahir" userId="668061fc-f3c6-4b39-86e2-ce0723aa53f5" providerId="ADAL" clId="{E16EB87A-387D-4AA3-8D74-7524FE0CD7A8}" dt="2018-08-30T08:58:49.525" v="1344" actId="20577"/>
        <pc:sldMkLst>
          <pc:docMk/>
          <pc:sldMk cId="44184337" sldId="267"/>
        </pc:sldMkLst>
        <pc:spChg chg="mod">
          <ac:chgData name="Sarmad Dahir" userId="668061fc-f3c6-4b39-86e2-ce0723aa53f5" providerId="ADAL" clId="{E16EB87A-387D-4AA3-8D74-7524FE0CD7A8}" dt="2018-08-30T08:58:49.525" v="1344" actId="20577"/>
          <ac:spMkLst>
            <pc:docMk/>
            <pc:sldMk cId="44184337" sldId="267"/>
            <ac:spMk id="2" creationId="{00000000-0000-0000-0000-000000000000}"/>
          </ac:spMkLst>
        </pc:spChg>
      </pc:sldChg>
      <pc:sldChg chg="modSp">
        <pc:chgData name="Sarmad Dahir" userId="668061fc-f3c6-4b39-86e2-ce0723aa53f5" providerId="ADAL" clId="{E16EB87A-387D-4AA3-8D74-7524FE0CD7A8}" dt="2018-10-02T08:12:21.928" v="1652" actId="20577"/>
        <pc:sldMkLst>
          <pc:docMk/>
          <pc:sldMk cId="1991665540" sldId="268"/>
        </pc:sldMkLst>
        <pc:spChg chg="mod">
          <ac:chgData name="Sarmad Dahir" userId="668061fc-f3c6-4b39-86e2-ce0723aa53f5" providerId="ADAL" clId="{E16EB87A-387D-4AA3-8D74-7524FE0CD7A8}" dt="2018-10-02T08:12:21.928" v="1652" actId="20577"/>
          <ac:spMkLst>
            <pc:docMk/>
            <pc:sldMk cId="1991665540" sldId="268"/>
            <ac:spMk id="19" creationId="{00000000-0000-0000-0000-000000000000}"/>
          </ac:spMkLst>
        </pc:spChg>
      </pc:sldChg>
      <pc:sldChg chg="modSp">
        <pc:chgData name="Sarmad Dahir" userId="668061fc-f3c6-4b39-86e2-ce0723aa53f5" providerId="ADAL" clId="{E16EB87A-387D-4AA3-8D74-7524FE0CD7A8}" dt="2018-08-30T09:06:00.056" v="1454" actId="20577"/>
        <pc:sldMkLst>
          <pc:docMk/>
          <pc:sldMk cId="3041728218" sldId="273"/>
        </pc:sldMkLst>
        <pc:spChg chg="mod">
          <ac:chgData name="Sarmad Dahir" userId="668061fc-f3c6-4b39-86e2-ce0723aa53f5" providerId="ADAL" clId="{E16EB87A-387D-4AA3-8D74-7524FE0CD7A8}" dt="2018-08-30T09:06:00.056" v="1454" actId="20577"/>
          <ac:spMkLst>
            <pc:docMk/>
            <pc:sldMk cId="3041728218" sldId="273"/>
            <ac:spMk id="3" creationId="{00000000-0000-0000-0000-000000000000}"/>
          </ac:spMkLst>
        </pc:spChg>
      </pc:sldChg>
      <pc:sldChg chg="modSp">
        <pc:chgData name="Sarmad Dahir" userId="668061fc-f3c6-4b39-86e2-ce0723aa53f5" providerId="ADAL" clId="{E16EB87A-387D-4AA3-8D74-7524FE0CD7A8}" dt="2018-08-28T08:01:19.458" v="70" actId="2710"/>
        <pc:sldMkLst>
          <pc:docMk/>
          <pc:sldMk cId="1807861103" sldId="274"/>
        </pc:sldMkLst>
        <pc:spChg chg="mod">
          <ac:chgData name="Sarmad Dahir" userId="668061fc-f3c6-4b39-86e2-ce0723aa53f5" providerId="ADAL" clId="{E16EB87A-387D-4AA3-8D74-7524FE0CD7A8}" dt="2018-08-28T08:01:19.458" v="70" actId="2710"/>
          <ac:spMkLst>
            <pc:docMk/>
            <pc:sldMk cId="1807861103" sldId="274"/>
            <ac:spMk id="3" creationId="{00000000-0000-0000-0000-000000000000}"/>
          </ac:spMkLst>
        </pc:spChg>
      </pc:sldChg>
      <pc:sldChg chg="modSp">
        <pc:chgData name="Sarmad Dahir" userId="668061fc-f3c6-4b39-86e2-ce0723aa53f5" providerId="ADAL" clId="{E16EB87A-387D-4AA3-8D74-7524FE0CD7A8}" dt="2018-08-28T08:03:03.615" v="76" actId="20577"/>
        <pc:sldMkLst>
          <pc:docMk/>
          <pc:sldMk cId="1826166661" sldId="278"/>
        </pc:sldMkLst>
        <pc:spChg chg="mod">
          <ac:chgData name="Sarmad Dahir" userId="668061fc-f3c6-4b39-86e2-ce0723aa53f5" providerId="ADAL" clId="{E16EB87A-387D-4AA3-8D74-7524FE0CD7A8}" dt="2018-08-28T08:03:03.615" v="76" actId="20577"/>
          <ac:spMkLst>
            <pc:docMk/>
            <pc:sldMk cId="1826166661" sldId="278"/>
            <ac:spMk id="3" creationId="{00000000-0000-0000-0000-000000000000}"/>
          </ac:spMkLst>
        </pc:spChg>
      </pc:sldChg>
      <pc:sldChg chg="modSp">
        <pc:chgData name="Sarmad Dahir" userId="668061fc-f3c6-4b39-86e2-ce0723aa53f5" providerId="ADAL" clId="{E16EB87A-387D-4AA3-8D74-7524FE0CD7A8}" dt="2018-08-28T09:35:01.031" v="1254" actId="2710"/>
        <pc:sldMkLst>
          <pc:docMk/>
          <pc:sldMk cId="1601459267" sldId="283"/>
        </pc:sldMkLst>
        <pc:spChg chg="mod">
          <ac:chgData name="Sarmad Dahir" userId="668061fc-f3c6-4b39-86e2-ce0723aa53f5" providerId="ADAL" clId="{E16EB87A-387D-4AA3-8D74-7524FE0CD7A8}" dt="2018-08-28T09:35:01.031" v="1254" actId="2710"/>
          <ac:spMkLst>
            <pc:docMk/>
            <pc:sldMk cId="1601459267" sldId="283"/>
            <ac:spMk id="3" creationId="{9DB6013A-BDAB-4F0E-967D-6352D4B5FD81}"/>
          </ac:spMkLst>
        </pc:spChg>
      </pc:sldChg>
      <pc:sldChg chg="addSp delSp modSp add modNotesTx">
        <pc:chgData name="Sarmad Dahir" userId="668061fc-f3c6-4b39-86e2-ce0723aa53f5" providerId="ADAL" clId="{E16EB87A-387D-4AA3-8D74-7524FE0CD7A8}" dt="2018-09-13T08:48:05.291" v="1649" actId="20577"/>
        <pc:sldMkLst>
          <pc:docMk/>
          <pc:sldMk cId="3094148530" sldId="284"/>
        </pc:sldMkLst>
        <pc:spChg chg="mod">
          <ac:chgData name="Sarmad Dahir" userId="668061fc-f3c6-4b39-86e2-ce0723aa53f5" providerId="ADAL" clId="{E16EB87A-387D-4AA3-8D74-7524FE0CD7A8}" dt="2018-08-28T08:37:35.168" v="549" actId="20577"/>
          <ac:spMkLst>
            <pc:docMk/>
            <pc:sldMk cId="3094148530" sldId="284"/>
            <ac:spMk id="2" creationId="{FA80A182-B467-4B9D-8A4A-D77FB6F1078A}"/>
          </ac:spMkLst>
        </pc:spChg>
        <pc:spChg chg="mod">
          <ac:chgData name="Sarmad Dahir" userId="668061fc-f3c6-4b39-86e2-ce0723aa53f5" providerId="ADAL" clId="{E16EB87A-387D-4AA3-8D74-7524FE0CD7A8}" dt="2018-09-13T08:43:57.580" v="1459" actId="20577"/>
          <ac:spMkLst>
            <pc:docMk/>
            <pc:sldMk cId="3094148530" sldId="284"/>
            <ac:spMk id="3" creationId="{3B454B22-A0CA-4035-9216-ECBB5AE26CF3}"/>
          </ac:spMkLst>
        </pc:spChg>
        <pc:spChg chg="mod topLvl">
          <ac:chgData name="Sarmad Dahir" userId="668061fc-f3c6-4b39-86e2-ce0723aa53f5" providerId="ADAL" clId="{E16EB87A-387D-4AA3-8D74-7524FE0CD7A8}" dt="2018-08-28T08:43:06.660" v="567" actId="164"/>
          <ac:spMkLst>
            <pc:docMk/>
            <pc:sldMk cId="3094148530" sldId="284"/>
            <ac:spMk id="5" creationId="{D797CBCF-99A1-4D47-AF6B-19CAC810F84D}"/>
          </ac:spMkLst>
        </pc:spChg>
        <pc:spChg chg="mod topLvl">
          <ac:chgData name="Sarmad Dahir" userId="668061fc-f3c6-4b39-86e2-ce0723aa53f5" providerId="ADAL" clId="{E16EB87A-387D-4AA3-8D74-7524FE0CD7A8}" dt="2018-08-28T08:43:06.660" v="567" actId="164"/>
          <ac:spMkLst>
            <pc:docMk/>
            <pc:sldMk cId="3094148530" sldId="284"/>
            <ac:spMk id="6" creationId="{6156136D-2E22-4AEE-A5C0-E43B75D2E694}"/>
          </ac:spMkLst>
        </pc:spChg>
        <pc:spChg chg="mod topLvl">
          <ac:chgData name="Sarmad Dahir" userId="668061fc-f3c6-4b39-86e2-ce0723aa53f5" providerId="ADAL" clId="{E16EB87A-387D-4AA3-8D74-7524FE0CD7A8}" dt="2018-08-28T08:43:06.660" v="567" actId="164"/>
          <ac:spMkLst>
            <pc:docMk/>
            <pc:sldMk cId="3094148530" sldId="284"/>
            <ac:spMk id="7" creationId="{D333B256-D0D2-4970-9BCC-787FE535C69A}"/>
          </ac:spMkLst>
        </pc:spChg>
        <pc:spChg chg="mod topLvl">
          <ac:chgData name="Sarmad Dahir" userId="668061fc-f3c6-4b39-86e2-ce0723aa53f5" providerId="ADAL" clId="{E16EB87A-387D-4AA3-8D74-7524FE0CD7A8}" dt="2018-08-28T08:43:06.660" v="567" actId="164"/>
          <ac:spMkLst>
            <pc:docMk/>
            <pc:sldMk cId="3094148530" sldId="284"/>
            <ac:spMk id="8" creationId="{59F08428-C24D-4B00-9486-706E1748662C}"/>
          </ac:spMkLst>
        </pc:spChg>
        <pc:spChg chg="mod topLvl">
          <ac:chgData name="Sarmad Dahir" userId="668061fc-f3c6-4b39-86e2-ce0723aa53f5" providerId="ADAL" clId="{E16EB87A-387D-4AA3-8D74-7524FE0CD7A8}" dt="2018-08-28T08:48:42.478" v="802" actId="404"/>
          <ac:spMkLst>
            <pc:docMk/>
            <pc:sldMk cId="3094148530" sldId="284"/>
            <ac:spMk id="9" creationId="{E0F4966B-EB8E-4C0E-B7CC-8D7660E2FC3A}"/>
          </ac:spMkLst>
        </pc:spChg>
        <pc:spChg chg="mod topLvl">
          <ac:chgData name="Sarmad Dahir" userId="668061fc-f3c6-4b39-86e2-ce0723aa53f5" providerId="ADAL" clId="{E16EB87A-387D-4AA3-8D74-7524FE0CD7A8}" dt="2018-08-28T08:48:38.357" v="801" actId="404"/>
          <ac:spMkLst>
            <pc:docMk/>
            <pc:sldMk cId="3094148530" sldId="284"/>
            <ac:spMk id="10" creationId="{9AAD2EB9-0D01-4D7F-8F21-46146228F2B5}"/>
          </ac:spMkLst>
        </pc:spChg>
        <pc:spChg chg="mod topLvl">
          <ac:chgData name="Sarmad Dahir" userId="668061fc-f3c6-4b39-86e2-ce0723aa53f5" providerId="ADAL" clId="{E16EB87A-387D-4AA3-8D74-7524FE0CD7A8}" dt="2018-08-28T09:33:24.713" v="1248" actId="14100"/>
          <ac:spMkLst>
            <pc:docMk/>
            <pc:sldMk cId="3094148530" sldId="284"/>
            <ac:spMk id="11" creationId="{5E229852-CE6C-41BB-9625-34939A9AD548}"/>
          </ac:spMkLst>
        </pc:spChg>
        <pc:spChg chg="mod topLvl">
          <ac:chgData name="Sarmad Dahir" userId="668061fc-f3c6-4b39-86e2-ce0723aa53f5" providerId="ADAL" clId="{E16EB87A-387D-4AA3-8D74-7524FE0CD7A8}" dt="2018-08-28T08:43:06.660" v="567" actId="164"/>
          <ac:spMkLst>
            <pc:docMk/>
            <pc:sldMk cId="3094148530" sldId="284"/>
            <ac:spMk id="12" creationId="{3FBCB3DD-C48A-4B8F-8367-4E24CE470DF2}"/>
          </ac:spMkLst>
        </pc:spChg>
        <pc:spChg chg="mod topLvl">
          <ac:chgData name="Sarmad Dahir" userId="668061fc-f3c6-4b39-86e2-ce0723aa53f5" providerId="ADAL" clId="{E16EB87A-387D-4AA3-8D74-7524FE0CD7A8}" dt="2018-08-28T08:43:06.660" v="567" actId="164"/>
          <ac:spMkLst>
            <pc:docMk/>
            <pc:sldMk cId="3094148530" sldId="284"/>
            <ac:spMk id="13" creationId="{21ED54FB-DC3B-4622-ABEA-CDE60119341A}"/>
          </ac:spMkLst>
        </pc:spChg>
        <pc:spChg chg="mod topLvl">
          <ac:chgData name="Sarmad Dahir" userId="668061fc-f3c6-4b39-86e2-ce0723aa53f5" providerId="ADAL" clId="{E16EB87A-387D-4AA3-8D74-7524FE0CD7A8}" dt="2018-08-28T08:43:06.660" v="567" actId="164"/>
          <ac:spMkLst>
            <pc:docMk/>
            <pc:sldMk cId="3094148530" sldId="284"/>
            <ac:spMk id="15" creationId="{8527238C-2C1C-4C48-9A92-4BBFC77E82F4}"/>
          </ac:spMkLst>
        </pc:spChg>
        <pc:spChg chg="mod topLvl">
          <ac:chgData name="Sarmad Dahir" userId="668061fc-f3c6-4b39-86e2-ce0723aa53f5" providerId="ADAL" clId="{E16EB87A-387D-4AA3-8D74-7524FE0CD7A8}" dt="2018-08-28T08:43:06.660" v="567" actId="164"/>
          <ac:spMkLst>
            <pc:docMk/>
            <pc:sldMk cId="3094148530" sldId="284"/>
            <ac:spMk id="16" creationId="{F61D2C97-B292-4614-B55C-15EA71B36426}"/>
          </ac:spMkLst>
        </pc:spChg>
        <pc:spChg chg="del mod topLvl">
          <ac:chgData name="Sarmad Dahir" userId="668061fc-f3c6-4b39-86e2-ce0723aa53f5" providerId="ADAL" clId="{E16EB87A-387D-4AA3-8D74-7524FE0CD7A8}" dt="2018-08-28T08:28:46.873" v="260" actId="478"/>
          <ac:spMkLst>
            <pc:docMk/>
            <pc:sldMk cId="3094148530" sldId="284"/>
            <ac:spMk id="21" creationId="{93CD8F70-818C-4002-9AD2-70470389BCCF}"/>
          </ac:spMkLst>
        </pc:spChg>
        <pc:spChg chg="mod topLvl">
          <ac:chgData name="Sarmad Dahir" userId="668061fc-f3c6-4b39-86e2-ce0723aa53f5" providerId="ADAL" clId="{E16EB87A-387D-4AA3-8D74-7524FE0CD7A8}" dt="2018-08-28T08:44:30.911" v="595" actId="14100"/>
          <ac:spMkLst>
            <pc:docMk/>
            <pc:sldMk cId="3094148530" sldId="284"/>
            <ac:spMk id="34" creationId="{A07EF82D-5FED-422D-AFE8-9BEBBBD364BF}"/>
          </ac:spMkLst>
        </pc:spChg>
        <pc:spChg chg="mod topLvl">
          <ac:chgData name="Sarmad Dahir" userId="668061fc-f3c6-4b39-86e2-ce0723aa53f5" providerId="ADAL" clId="{E16EB87A-387D-4AA3-8D74-7524FE0CD7A8}" dt="2018-08-28T08:42:54.628" v="566" actId="164"/>
          <ac:spMkLst>
            <pc:docMk/>
            <pc:sldMk cId="3094148530" sldId="284"/>
            <ac:spMk id="36" creationId="{1F788BDC-A9A4-4DF2-BD0B-03562D2A21F5}"/>
          </ac:spMkLst>
        </pc:spChg>
        <pc:spChg chg="mod topLvl">
          <ac:chgData name="Sarmad Dahir" userId="668061fc-f3c6-4b39-86e2-ce0723aa53f5" providerId="ADAL" clId="{E16EB87A-387D-4AA3-8D74-7524FE0CD7A8}" dt="2018-08-28T08:42:54.628" v="566" actId="164"/>
          <ac:spMkLst>
            <pc:docMk/>
            <pc:sldMk cId="3094148530" sldId="284"/>
            <ac:spMk id="37" creationId="{C5F7D61F-8F57-44FC-BBB0-4E28E0B5FA8B}"/>
          </ac:spMkLst>
        </pc:spChg>
        <pc:spChg chg="del mod topLvl">
          <ac:chgData name="Sarmad Dahir" userId="668061fc-f3c6-4b39-86e2-ce0723aa53f5" providerId="ADAL" clId="{E16EB87A-387D-4AA3-8D74-7524FE0CD7A8}" dt="2018-08-28T08:15:41.841" v="163" actId="478"/>
          <ac:spMkLst>
            <pc:docMk/>
            <pc:sldMk cId="3094148530" sldId="284"/>
            <ac:spMk id="38" creationId="{39389BF2-B427-482D-A657-C8E6ACA65691}"/>
          </ac:spMkLst>
        </pc:spChg>
        <pc:spChg chg="mod">
          <ac:chgData name="Sarmad Dahir" userId="668061fc-f3c6-4b39-86e2-ce0723aa53f5" providerId="ADAL" clId="{E16EB87A-387D-4AA3-8D74-7524FE0CD7A8}" dt="2018-08-28T08:08:18.284" v="109" actId="20577"/>
          <ac:spMkLst>
            <pc:docMk/>
            <pc:sldMk cId="3094148530" sldId="284"/>
            <ac:spMk id="41" creationId="{0673A7CB-252E-48DD-980B-A8350E7E997C}"/>
          </ac:spMkLst>
        </pc:spChg>
        <pc:spChg chg="mod">
          <ac:chgData name="Sarmad Dahir" userId="668061fc-f3c6-4b39-86e2-ce0723aa53f5" providerId="ADAL" clId="{E16EB87A-387D-4AA3-8D74-7524FE0CD7A8}" dt="2018-08-28T08:07:36.067" v="97" actId="404"/>
          <ac:spMkLst>
            <pc:docMk/>
            <pc:sldMk cId="3094148530" sldId="284"/>
            <ac:spMk id="42" creationId="{64094ABB-1321-4C3D-80BC-3F1E54E135BA}"/>
          </ac:spMkLst>
        </pc:spChg>
        <pc:spChg chg="mod">
          <ac:chgData name="Sarmad Dahir" userId="668061fc-f3c6-4b39-86e2-ce0723aa53f5" providerId="ADAL" clId="{E16EB87A-387D-4AA3-8D74-7524FE0CD7A8}" dt="2018-08-28T08:07:46.849" v="99" actId="404"/>
          <ac:spMkLst>
            <pc:docMk/>
            <pc:sldMk cId="3094148530" sldId="284"/>
            <ac:spMk id="43" creationId="{8606ED23-A99F-4C52-A7C4-6EAC7C368C31}"/>
          </ac:spMkLst>
        </pc:spChg>
        <pc:spChg chg="mod">
          <ac:chgData name="Sarmad Dahir" userId="668061fc-f3c6-4b39-86e2-ce0723aa53f5" providerId="ADAL" clId="{E16EB87A-387D-4AA3-8D74-7524FE0CD7A8}" dt="2018-08-28T08:07:50.506" v="102" actId="404"/>
          <ac:spMkLst>
            <pc:docMk/>
            <pc:sldMk cId="3094148530" sldId="284"/>
            <ac:spMk id="44" creationId="{1FA16C95-EC9F-4963-9C70-EC1BD416EAF2}"/>
          </ac:spMkLst>
        </pc:spChg>
        <pc:spChg chg="mod">
          <ac:chgData name="Sarmad Dahir" userId="668061fc-f3c6-4b39-86e2-ce0723aa53f5" providerId="ADAL" clId="{E16EB87A-387D-4AA3-8D74-7524FE0CD7A8}" dt="2018-08-28T08:09:11.745" v="127" actId="404"/>
          <ac:spMkLst>
            <pc:docMk/>
            <pc:sldMk cId="3094148530" sldId="284"/>
            <ac:spMk id="45" creationId="{CE9BA7AA-B35F-4D35-A860-11B92E7774B7}"/>
          </ac:spMkLst>
        </pc:spChg>
        <pc:spChg chg="mod">
          <ac:chgData name="Sarmad Dahir" userId="668061fc-f3c6-4b39-86e2-ce0723aa53f5" providerId="ADAL" clId="{E16EB87A-387D-4AA3-8D74-7524FE0CD7A8}" dt="2018-08-28T08:08:42.913" v="121" actId="404"/>
          <ac:spMkLst>
            <pc:docMk/>
            <pc:sldMk cId="3094148530" sldId="284"/>
            <ac:spMk id="46" creationId="{25B6DB56-BC73-4BED-B8C2-1FCF77B3C25A}"/>
          </ac:spMkLst>
        </pc:spChg>
        <pc:spChg chg="mod">
          <ac:chgData name="Sarmad Dahir" userId="668061fc-f3c6-4b39-86e2-ce0723aa53f5" providerId="ADAL" clId="{E16EB87A-387D-4AA3-8D74-7524FE0CD7A8}" dt="2018-08-28T08:08:38.928" v="118" actId="403"/>
          <ac:spMkLst>
            <pc:docMk/>
            <pc:sldMk cId="3094148530" sldId="284"/>
            <ac:spMk id="47" creationId="{EAFFA1E1-B984-43CA-B7AC-ABD698572C96}"/>
          </ac:spMkLst>
        </pc:spChg>
        <pc:spChg chg="mod">
          <ac:chgData name="Sarmad Dahir" userId="668061fc-f3c6-4b39-86e2-ce0723aa53f5" providerId="ADAL" clId="{E16EB87A-387D-4AA3-8D74-7524FE0CD7A8}" dt="2018-08-28T08:08:46.976" v="124" actId="404"/>
          <ac:spMkLst>
            <pc:docMk/>
            <pc:sldMk cId="3094148530" sldId="284"/>
            <ac:spMk id="48" creationId="{EFD3CA36-221D-4B6C-B901-EBDA88AD2C79}"/>
          </ac:spMkLst>
        </pc:spChg>
        <pc:spChg chg="mod">
          <ac:chgData name="Sarmad Dahir" userId="668061fc-f3c6-4b39-86e2-ce0723aa53f5" providerId="ADAL" clId="{E16EB87A-387D-4AA3-8D74-7524FE0CD7A8}" dt="2018-08-28T08:48:19.888" v="797" actId="404"/>
          <ac:spMkLst>
            <pc:docMk/>
            <pc:sldMk cId="3094148530" sldId="284"/>
            <ac:spMk id="56" creationId="{98F253D4-8685-446A-8D33-6CAFF69D8B5B}"/>
          </ac:spMkLst>
        </pc:spChg>
        <pc:spChg chg="mod">
          <ac:chgData name="Sarmad Dahir" userId="668061fc-f3c6-4b39-86e2-ce0723aa53f5" providerId="ADAL" clId="{E16EB87A-387D-4AA3-8D74-7524FE0CD7A8}" dt="2018-08-28T08:48:16.294" v="795" actId="404"/>
          <ac:spMkLst>
            <pc:docMk/>
            <pc:sldMk cId="3094148530" sldId="284"/>
            <ac:spMk id="60" creationId="{C6238F73-7198-4BE8-87F5-93250AE8B0F6}"/>
          </ac:spMkLst>
        </pc:spChg>
        <pc:spChg chg="mod">
          <ac:chgData name="Sarmad Dahir" userId="668061fc-f3c6-4b39-86e2-ce0723aa53f5" providerId="ADAL" clId="{E16EB87A-387D-4AA3-8D74-7524FE0CD7A8}" dt="2018-08-28T08:48:23.308" v="798" actId="404"/>
          <ac:spMkLst>
            <pc:docMk/>
            <pc:sldMk cId="3094148530" sldId="284"/>
            <ac:spMk id="64" creationId="{D6C28D47-10A9-4396-B11B-B87B962520B0}"/>
          </ac:spMkLst>
        </pc:spChg>
        <pc:spChg chg="add mod ord topLvl">
          <ac:chgData name="Sarmad Dahir" userId="668061fc-f3c6-4b39-86e2-ce0723aa53f5" providerId="ADAL" clId="{E16EB87A-387D-4AA3-8D74-7524FE0CD7A8}" dt="2018-08-28T08:42:54.628" v="566" actId="164"/>
          <ac:spMkLst>
            <pc:docMk/>
            <pc:sldMk cId="3094148530" sldId="284"/>
            <ac:spMk id="65" creationId="{C0478E73-675D-48EC-82D0-AA67D71F97DC}"/>
          </ac:spMkLst>
        </pc:spChg>
        <pc:spChg chg="add mod topLvl">
          <ac:chgData name="Sarmad Dahir" userId="668061fc-f3c6-4b39-86e2-ce0723aa53f5" providerId="ADAL" clId="{E16EB87A-387D-4AA3-8D74-7524FE0CD7A8}" dt="2018-08-28T08:42:54.628" v="566" actId="164"/>
          <ac:spMkLst>
            <pc:docMk/>
            <pc:sldMk cId="3094148530" sldId="284"/>
            <ac:spMk id="66" creationId="{D5B2E45F-A9C8-47B6-9B2D-BC654F634AB6}"/>
          </ac:spMkLst>
        </pc:spChg>
        <pc:grpChg chg="add del mod">
          <ac:chgData name="Sarmad Dahir" userId="668061fc-f3c6-4b39-86e2-ce0723aa53f5" providerId="ADAL" clId="{E16EB87A-387D-4AA3-8D74-7524FE0CD7A8}" dt="2018-08-28T08:07:26.378" v="93" actId="165"/>
          <ac:grpSpMkLst>
            <pc:docMk/>
            <pc:sldMk cId="3094148530" sldId="284"/>
            <ac:grpSpMk id="4" creationId="{B72506E3-B7D8-410A-8C49-CEE4198FFACC}"/>
          </ac:grpSpMkLst>
        </pc:grpChg>
        <pc:grpChg chg="mod topLvl">
          <ac:chgData name="Sarmad Dahir" userId="668061fc-f3c6-4b39-86e2-ce0723aa53f5" providerId="ADAL" clId="{E16EB87A-387D-4AA3-8D74-7524FE0CD7A8}" dt="2018-08-28T08:43:06.660" v="567" actId="164"/>
          <ac:grpSpMkLst>
            <pc:docMk/>
            <pc:sldMk cId="3094148530" sldId="284"/>
            <ac:grpSpMk id="22" creationId="{BCF095BA-2D17-4B3A-ADEC-E9B8D03EA894}"/>
          </ac:grpSpMkLst>
        </pc:grpChg>
        <pc:grpChg chg="mod topLvl">
          <ac:chgData name="Sarmad Dahir" userId="668061fc-f3c6-4b39-86e2-ce0723aa53f5" providerId="ADAL" clId="{E16EB87A-387D-4AA3-8D74-7524FE0CD7A8}" dt="2018-08-28T08:43:06.660" v="567" actId="164"/>
          <ac:grpSpMkLst>
            <pc:docMk/>
            <pc:sldMk cId="3094148530" sldId="284"/>
            <ac:grpSpMk id="27" creationId="{1130D18B-7230-416C-93B7-0F5718413847}"/>
          </ac:grpSpMkLst>
        </pc:grpChg>
        <pc:grpChg chg="add mod">
          <ac:chgData name="Sarmad Dahir" userId="668061fc-f3c6-4b39-86e2-ce0723aa53f5" providerId="ADAL" clId="{E16EB87A-387D-4AA3-8D74-7524FE0CD7A8}" dt="2018-08-28T08:43:06.660" v="567" actId="164"/>
          <ac:grpSpMkLst>
            <pc:docMk/>
            <pc:sldMk cId="3094148530" sldId="284"/>
            <ac:grpSpMk id="49" creationId="{24EE025D-0DF6-47DF-9CDB-C6CA9757CB9E}"/>
          </ac:grpSpMkLst>
        </pc:grpChg>
        <pc:grpChg chg="add del mod">
          <ac:chgData name="Sarmad Dahir" userId="668061fc-f3c6-4b39-86e2-ce0723aa53f5" providerId="ADAL" clId="{E16EB87A-387D-4AA3-8D74-7524FE0CD7A8}" dt="2018-08-28T08:34:30.914" v="452" actId="165"/>
          <ac:grpSpMkLst>
            <pc:docMk/>
            <pc:sldMk cId="3094148530" sldId="284"/>
            <ac:grpSpMk id="87" creationId="{84243F78-AD20-40E7-896A-E7DEA9776E20}"/>
          </ac:grpSpMkLst>
        </pc:grpChg>
        <pc:grpChg chg="add mod">
          <ac:chgData name="Sarmad Dahir" userId="668061fc-f3c6-4b39-86e2-ce0723aa53f5" providerId="ADAL" clId="{E16EB87A-387D-4AA3-8D74-7524FE0CD7A8}" dt="2018-08-28T08:53:08.332" v="1026" actId="1038"/>
          <ac:grpSpMkLst>
            <pc:docMk/>
            <pc:sldMk cId="3094148530" sldId="284"/>
            <ac:grpSpMk id="91" creationId="{7A10F20A-154A-420D-B6D1-49B5AF08CBF4}"/>
          </ac:grpSpMkLst>
        </pc:grpChg>
        <pc:grpChg chg="add mod">
          <ac:chgData name="Sarmad Dahir" userId="668061fc-f3c6-4b39-86e2-ce0723aa53f5" providerId="ADAL" clId="{E16EB87A-387D-4AA3-8D74-7524FE0CD7A8}" dt="2018-08-28T08:53:16.896" v="1028" actId="1036"/>
          <ac:grpSpMkLst>
            <pc:docMk/>
            <pc:sldMk cId="3094148530" sldId="284"/>
            <ac:grpSpMk id="92" creationId="{F96756ED-225D-4949-9F76-28B05657A415}"/>
          </ac:grpSpMkLst>
        </pc:grpChg>
        <pc:cxnChg chg="mod topLvl">
          <ac:chgData name="Sarmad Dahir" userId="668061fc-f3c6-4b39-86e2-ce0723aa53f5" providerId="ADAL" clId="{E16EB87A-387D-4AA3-8D74-7524FE0CD7A8}" dt="2018-08-28T08:43:06.660" v="567" actId="164"/>
          <ac:cxnSpMkLst>
            <pc:docMk/>
            <pc:sldMk cId="3094148530" sldId="284"/>
            <ac:cxnSpMk id="14" creationId="{A6BC79BE-0B29-4EDC-B7FA-2F0B213B4D17}"/>
          </ac:cxnSpMkLst>
        </pc:cxnChg>
        <pc:cxnChg chg="mod topLvl">
          <ac:chgData name="Sarmad Dahir" userId="668061fc-f3c6-4b39-86e2-ce0723aa53f5" providerId="ADAL" clId="{E16EB87A-387D-4AA3-8D74-7524FE0CD7A8}" dt="2018-08-28T08:43:06.660" v="567" actId="164"/>
          <ac:cxnSpMkLst>
            <pc:docMk/>
            <pc:sldMk cId="3094148530" sldId="284"/>
            <ac:cxnSpMk id="17" creationId="{04FC3676-D86F-4D76-8658-21C89B245BD9}"/>
          </ac:cxnSpMkLst>
        </pc:cxnChg>
        <pc:cxnChg chg="mod topLvl">
          <ac:chgData name="Sarmad Dahir" userId="668061fc-f3c6-4b39-86e2-ce0723aa53f5" providerId="ADAL" clId="{E16EB87A-387D-4AA3-8D74-7524FE0CD7A8}" dt="2018-08-28T08:43:06.660" v="567" actId="164"/>
          <ac:cxnSpMkLst>
            <pc:docMk/>
            <pc:sldMk cId="3094148530" sldId="284"/>
            <ac:cxnSpMk id="18" creationId="{5BC44AA3-C344-4E6E-A8FD-823BB37432E7}"/>
          </ac:cxnSpMkLst>
        </pc:cxnChg>
        <pc:cxnChg chg="mod topLvl">
          <ac:chgData name="Sarmad Dahir" userId="668061fc-f3c6-4b39-86e2-ce0723aa53f5" providerId="ADAL" clId="{E16EB87A-387D-4AA3-8D74-7524FE0CD7A8}" dt="2018-08-28T08:43:06.660" v="567" actId="164"/>
          <ac:cxnSpMkLst>
            <pc:docMk/>
            <pc:sldMk cId="3094148530" sldId="284"/>
            <ac:cxnSpMk id="19" creationId="{B32EC1D0-7372-417C-8A73-76B105D5A6FA}"/>
          </ac:cxnSpMkLst>
        </pc:cxnChg>
        <pc:cxnChg chg="mod topLvl">
          <ac:chgData name="Sarmad Dahir" userId="668061fc-f3c6-4b39-86e2-ce0723aa53f5" providerId="ADAL" clId="{E16EB87A-387D-4AA3-8D74-7524FE0CD7A8}" dt="2018-08-28T08:43:06.660" v="567" actId="164"/>
          <ac:cxnSpMkLst>
            <pc:docMk/>
            <pc:sldMk cId="3094148530" sldId="284"/>
            <ac:cxnSpMk id="20" creationId="{CE02BC40-A035-4EFB-BF0F-88C47914CD57}"/>
          </ac:cxnSpMkLst>
        </pc:cxnChg>
        <pc:cxnChg chg="mod topLvl">
          <ac:chgData name="Sarmad Dahir" userId="668061fc-f3c6-4b39-86e2-ce0723aa53f5" providerId="ADAL" clId="{E16EB87A-387D-4AA3-8D74-7524FE0CD7A8}" dt="2018-08-28T08:43:06.660" v="567" actId="164"/>
          <ac:cxnSpMkLst>
            <pc:docMk/>
            <pc:sldMk cId="3094148530" sldId="284"/>
            <ac:cxnSpMk id="23" creationId="{51A60DDC-5B3C-4DD1-8CE9-2FD8E6501B63}"/>
          </ac:cxnSpMkLst>
        </pc:cxnChg>
        <pc:cxnChg chg="mod topLvl">
          <ac:chgData name="Sarmad Dahir" userId="668061fc-f3c6-4b39-86e2-ce0723aa53f5" providerId="ADAL" clId="{E16EB87A-387D-4AA3-8D74-7524FE0CD7A8}" dt="2018-08-28T08:43:06.660" v="567" actId="164"/>
          <ac:cxnSpMkLst>
            <pc:docMk/>
            <pc:sldMk cId="3094148530" sldId="284"/>
            <ac:cxnSpMk id="24" creationId="{6E2C466A-7C5B-4807-A1BB-C104FCBF548A}"/>
          </ac:cxnSpMkLst>
        </pc:cxnChg>
        <pc:cxnChg chg="mod topLvl">
          <ac:chgData name="Sarmad Dahir" userId="668061fc-f3c6-4b39-86e2-ce0723aa53f5" providerId="ADAL" clId="{E16EB87A-387D-4AA3-8D74-7524FE0CD7A8}" dt="2018-08-28T08:43:06.660" v="567" actId="164"/>
          <ac:cxnSpMkLst>
            <pc:docMk/>
            <pc:sldMk cId="3094148530" sldId="284"/>
            <ac:cxnSpMk id="25" creationId="{DD9CA0B0-51CB-42EB-95EA-6CDEBF71862F}"/>
          </ac:cxnSpMkLst>
        </pc:cxnChg>
        <pc:cxnChg chg="mod topLvl">
          <ac:chgData name="Sarmad Dahir" userId="668061fc-f3c6-4b39-86e2-ce0723aa53f5" providerId="ADAL" clId="{E16EB87A-387D-4AA3-8D74-7524FE0CD7A8}" dt="2018-08-28T08:43:06.660" v="567" actId="164"/>
          <ac:cxnSpMkLst>
            <pc:docMk/>
            <pc:sldMk cId="3094148530" sldId="284"/>
            <ac:cxnSpMk id="26" creationId="{A6CC60E1-9E33-4883-928C-CCCCAFFA9097}"/>
          </ac:cxnSpMkLst>
        </pc:cxnChg>
        <pc:cxnChg chg="mod topLvl">
          <ac:chgData name="Sarmad Dahir" userId="668061fc-f3c6-4b39-86e2-ce0723aa53f5" providerId="ADAL" clId="{E16EB87A-387D-4AA3-8D74-7524FE0CD7A8}" dt="2018-08-28T08:43:06.660" v="567" actId="164"/>
          <ac:cxnSpMkLst>
            <pc:docMk/>
            <pc:sldMk cId="3094148530" sldId="284"/>
            <ac:cxnSpMk id="28" creationId="{9823467E-732D-49BC-9B27-F973E7057F67}"/>
          </ac:cxnSpMkLst>
        </pc:cxnChg>
        <pc:cxnChg chg="mod topLvl">
          <ac:chgData name="Sarmad Dahir" userId="668061fc-f3c6-4b39-86e2-ce0723aa53f5" providerId="ADAL" clId="{E16EB87A-387D-4AA3-8D74-7524FE0CD7A8}" dt="2018-08-28T08:43:06.660" v="567" actId="164"/>
          <ac:cxnSpMkLst>
            <pc:docMk/>
            <pc:sldMk cId="3094148530" sldId="284"/>
            <ac:cxnSpMk id="29" creationId="{622BA562-F1DC-47CE-821F-546F4E90280B}"/>
          </ac:cxnSpMkLst>
        </pc:cxnChg>
        <pc:cxnChg chg="mod topLvl">
          <ac:chgData name="Sarmad Dahir" userId="668061fc-f3c6-4b39-86e2-ce0723aa53f5" providerId="ADAL" clId="{E16EB87A-387D-4AA3-8D74-7524FE0CD7A8}" dt="2018-08-28T09:33:24.713" v="1248" actId="14100"/>
          <ac:cxnSpMkLst>
            <pc:docMk/>
            <pc:sldMk cId="3094148530" sldId="284"/>
            <ac:cxnSpMk id="30" creationId="{7E545ABF-4CB3-400E-BEC4-DF0EDDE58919}"/>
          </ac:cxnSpMkLst>
        </pc:cxnChg>
        <pc:cxnChg chg="del mod topLvl">
          <ac:chgData name="Sarmad Dahir" userId="668061fc-f3c6-4b39-86e2-ce0723aa53f5" providerId="ADAL" clId="{E16EB87A-387D-4AA3-8D74-7524FE0CD7A8}" dt="2018-08-28T08:28:44.014" v="259" actId="478"/>
          <ac:cxnSpMkLst>
            <pc:docMk/>
            <pc:sldMk cId="3094148530" sldId="284"/>
            <ac:cxnSpMk id="31" creationId="{F0EAB16A-A9FB-4A03-BA33-CA3BFD59C729}"/>
          </ac:cxnSpMkLst>
        </pc:cxnChg>
        <pc:cxnChg chg="mod topLvl">
          <ac:chgData name="Sarmad Dahir" userId="668061fc-f3c6-4b39-86e2-ce0723aa53f5" providerId="ADAL" clId="{E16EB87A-387D-4AA3-8D74-7524FE0CD7A8}" dt="2018-08-28T09:33:24.713" v="1248" actId="14100"/>
          <ac:cxnSpMkLst>
            <pc:docMk/>
            <pc:sldMk cId="3094148530" sldId="284"/>
            <ac:cxnSpMk id="32" creationId="{246DD3AE-34F5-4E9B-996D-70750B3C360B}"/>
          </ac:cxnSpMkLst>
        </pc:cxnChg>
        <pc:cxnChg chg="del mod topLvl">
          <ac:chgData name="Sarmad Dahir" userId="668061fc-f3c6-4b39-86e2-ce0723aa53f5" providerId="ADAL" clId="{E16EB87A-387D-4AA3-8D74-7524FE0CD7A8}" dt="2018-08-28T08:28:41.795" v="258" actId="478"/>
          <ac:cxnSpMkLst>
            <pc:docMk/>
            <pc:sldMk cId="3094148530" sldId="284"/>
            <ac:cxnSpMk id="33" creationId="{2C2EBE5C-823F-476A-A1D8-493A73B81CBD}"/>
          </ac:cxnSpMkLst>
        </pc:cxnChg>
        <pc:cxnChg chg="del mod topLvl">
          <ac:chgData name="Sarmad Dahir" userId="668061fc-f3c6-4b39-86e2-ce0723aa53f5" providerId="ADAL" clId="{E16EB87A-387D-4AA3-8D74-7524FE0CD7A8}" dt="2018-08-28T08:28:48.624" v="261" actId="478"/>
          <ac:cxnSpMkLst>
            <pc:docMk/>
            <pc:sldMk cId="3094148530" sldId="284"/>
            <ac:cxnSpMk id="35" creationId="{1324D3F7-8118-4510-8C75-4710BFCD091F}"/>
          </ac:cxnSpMkLst>
        </pc:cxnChg>
        <pc:cxnChg chg="mod topLvl">
          <ac:chgData name="Sarmad Dahir" userId="668061fc-f3c6-4b39-86e2-ce0723aa53f5" providerId="ADAL" clId="{E16EB87A-387D-4AA3-8D74-7524FE0CD7A8}" dt="2018-08-28T08:56:27.679" v="1080" actId="692"/>
          <ac:cxnSpMkLst>
            <pc:docMk/>
            <pc:sldMk cId="3094148530" sldId="284"/>
            <ac:cxnSpMk id="39" creationId="{490C650A-DBC7-4829-B8E6-52C54E442C70}"/>
          </ac:cxnSpMkLst>
        </pc:cxnChg>
        <pc:cxnChg chg="mod topLvl">
          <ac:chgData name="Sarmad Dahir" userId="668061fc-f3c6-4b39-86e2-ce0723aa53f5" providerId="ADAL" clId="{E16EB87A-387D-4AA3-8D74-7524FE0CD7A8}" dt="2018-08-28T08:56:33.492" v="1081" actId="692"/>
          <ac:cxnSpMkLst>
            <pc:docMk/>
            <pc:sldMk cId="3094148530" sldId="284"/>
            <ac:cxnSpMk id="40" creationId="{647E447E-AE06-4D66-ADCB-1C66F25AA49D}"/>
          </ac:cxnSpMkLst>
        </pc:cxnChg>
        <pc:cxnChg chg="add del mod">
          <ac:chgData name="Sarmad Dahir" userId="668061fc-f3c6-4b39-86e2-ce0723aa53f5" providerId="ADAL" clId="{E16EB87A-387D-4AA3-8D74-7524FE0CD7A8}" dt="2018-08-28T08:30:30.346" v="322" actId="11529"/>
          <ac:cxnSpMkLst>
            <pc:docMk/>
            <pc:sldMk cId="3094148530" sldId="284"/>
            <ac:cxnSpMk id="79" creationId="{89F77708-CFD1-47DD-B93C-28D471838F6B}"/>
          </ac:cxnSpMkLst>
        </pc:cxnChg>
        <pc:cxnChg chg="add mod">
          <ac:chgData name="Sarmad Dahir" userId="668061fc-f3c6-4b39-86e2-ce0723aa53f5" providerId="ADAL" clId="{E16EB87A-387D-4AA3-8D74-7524FE0CD7A8}" dt="2018-08-28T09:33:24.713" v="1248" actId="14100"/>
          <ac:cxnSpMkLst>
            <pc:docMk/>
            <pc:sldMk cId="3094148530" sldId="284"/>
            <ac:cxnSpMk id="81" creationId="{E236E0C0-5F22-4E5B-862B-80FAF8FDBC0C}"/>
          </ac:cxnSpMkLst>
        </pc:cxnChg>
      </pc:sldChg>
      <pc:sldChg chg="addSp delSp modSp add modTransition">
        <pc:chgData name="Sarmad Dahir" userId="668061fc-f3c6-4b39-86e2-ce0723aa53f5" providerId="ADAL" clId="{E16EB87A-387D-4AA3-8D74-7524FE0CD7A8}" dt="2018-08-28T09:11:00.776" v="1175" actId="1037"/>
        <pc:sldMkLst>
          <pc:docMk/>
          <pc:sldMk cId="3404250427" sldId="285"/>
        </pc:sldMkLst>
        <pc:spChg chg="mod">
          <ac:chgData name="Sarmad Dahir" userId="668061fc-f3c6-4b39-86e2-ce0723aa53f5" providerId="ADAL" clId="{E16EB87A-387D-4AA3-8D74-7524FE0CD7A8}" dt="2018-08-28T09:10:27.565" v="1119" actId="20577"/>
          <ac:spMkLst>
            <pc:docMk/>
            <pc:sldMk cId="3404250427" sldId="285"/>
            <ac:spMk id="2" creationId="{ED899D93-616A-4ED5-9197-57F5EA1F0897}"/>
          </ac:spMkLst>
        </pc:spChg>
        <pc:spChg chg="del">
          <ac:chgData name="Sarmad Dahir" userId="668061fc-f3c6-4b39-86e2-ce0723aa53f5" providerId="ADAL" clId="{E16EB87A-387D-4AA3-8D74-7524FE0CD7A8}" dt="2018-08-28T09:10:43.602" v="1121" actId="478"/>
          <ac:spMkLst>
            <pc:docMk/>
            <pc:sldMk cId="3404250427" sldId="285"/>
            <ac:spMk id="3" creationId="{2410242F-353F-4898-8B8F-954DC4F54E7A}"/>
          </ac:spMkLst>
        </pc:spChg>
        <pc:spChg chg="add mod">
          <ac:chgData name="Sarmad Dahir" userId="668061fc-f3c6-4b39-86e2-ce0723aa53f5" providerId="ADAL" clId="{E16EB87A-387D-4AA3-8D74-7524FE0CD7A8}" dt="2018-08-28T09:11:00.776" v="1175" actId="1037"/>
          <ac:spMkLst>
            <pc:docMk/>
            <pc:sldMk cId="3404250427" sldId="285"/>
            <ac:spMk id="5" creationId="{8D3FC8E1-9A2B-4F46-825D-C7677BC7B160}"/>
          </ac:spMkLst>
        </pc:spChg>
        <pc:picChg chg="add mod">
          <ac:chgData name="Sarmad Dahir" userId="668061fc-f3c6-4b39-86e2-ce0723aa53f5" providerId="ADAL" clId="{E16EB87A-387D-4AA3-8D74-7524FE0CD7A8}" dt="2018-08-28T09:10:54.603" v="1155" actId="1038"/>
          <ac:picMkLst>
            <pc:docMk/>
            <pc:sldMk cId="3404250427" sldId="285"/>
            <ac:picMk id="4" creationId="{9CE16F14-8BFF-4019-B73F-415F3490CBC1}"/>
          </ac:picMkLst>
        </pc:picChg>
      </pc:sldChg>
      <pc:sldChg chg="modSp add">
        <pc:chgData name="Sarmad Dahir" userId="668061fc-f3c6-4b39-86e2-ce0723aa53f5" providerId="ADAL" clId="{E16EB87A-387D-4AA3-8D74-7524FE0CD7A8}" dt="2018-08-28T09:30:40.609" v="1241" actId="20577"/>
        <pc:sldMkLst>
          <pc:docMk/>
          <pc:sldMk cId="543864923" sldId="286"/>
        </pc:sldMkLst>
        <pc:spChg chg="mod">
          <ac:chgData name="Sarmad Dahir" userId="668061fc-f3c6-4b39-86e2-ce0723aa53f5" providerId="ADAL" clId="{E16EB87A-387D-4AA3-8D74-7524FE0CD7A8}" dt="2018-08-28T09:30:40.609" v="1241" actId="20577"/>
          <ac:spMkLst>
            <pc:docMk/>
            <pc:sldMk cId="543864923" sldId="286"/>
            <ac:spMk id="2" creationId="{98BCE85D-4372-4A3D-BC8A-28A899BBD549}"/>
          </ac:spMkLst>
        </pc:spChg>
      </pc:sldChg>
      <pc:sldChg chg="modSp add ord">
        <pc:chgData name="Sarmad Dahir" userId="668061fc-f3c6-4b39-86e2-ce0723aa53f5" providerId="ADAL" clId="{E16EB87A-387D-4AA3-8D74-7524FE0CD7A8}" dt="2018-09-13T08:19:02.312" v="1458" actId="20577"/>
        <pc:sldMkLst>
          <pc:docMk/>
          <pc:sldMk cId="1453868604" sldId="287"/>
        </pc:sldMkLst>
        <pc:spChg chg="mod">
          <ac:chgData name="Sarmad Dahir" userId="668061fc-f3c6-4b39-86e2-ce0723aa53f5" providerId="ADAL" clId="{E16EB87A-387D-4AA3-8D74-7524FE0CD7A8}" dt="2018-08-30T08:57:20.165" v="1332" actId="20577"/>
          <ac:spMkLst>
            <pc:docMk/>
            <pc:sldMk cId="1453868604" sldId="287"/>
            <ac:spMk id="2" creationId="{2109D46B-8861-4E21-8BD8-B23627242894}"/>
          </ac:spMkLst>
        </pc:spChg>
      </pc:sldChg>
      <pc:sldMasterChg chg="delSldLayout">
        <pc:chgData name="Sarmad Dahir" userId="668061fc-f3c6-4b39-86e2-ce0723aa53f5" providerId="ADAL" clId="{E16EB87A-387D-4AA3-8D74-7524FE0CD7A8}" dt="2018-08-30T08:54:37.683" v="1294" actId="2696"/>
        <pc:sldMasterMkLst>
          <pc:docMk/>
          <pc:sldMasterMk cId="3136867587" sldId="2147483660"/>
        </pc:sldMasterMkLst>
      </pc:sldMasterChg>
    </pc:docChg>
  </pc:docChgLst>
  <pc:docChgLst>
    <pc:chgData name="Sarmad Dahir" userId="668061fc-f3c6-4b39-86e2-ce0723aa53f5" providerId="ADAL" clId="{88742B0F-5F8C-41BC-8CC8-FD29CB6053C2}"/>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508B2-CEF6-4411-90B2-FC6AEAF74F26}" type="datetimeFigureOut">
              <a:rPr lang="en-US" smtClean="0"/>
              <a:t>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C6FB4C-ABC0-4674-AF92-A110E613D679}" type="slidenum">
              <a:rPr lang="en-US" smtClean="0"/>
              <a:t>‹#›</a:t>
            </a:fld>
            <a:endParaRPr lang="en-US"/>
          </a:p>
        </p:txBody>
      </p:sp>
    </p:spTree>
    <p:extLst>
      <p:ext uri="{BB962C8B-B14F-4D97-AF65-F5344CB8AC3E}">
        <p14:creationId xmlns:p14="http://schemas.microsoft.com/office/powerpoint/2010/main" val="2624034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3970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rgbClr val="000000"/>
                </a:solidFill>
                <a:latin typeface="Arial"/>
                <a:ea typeface="+mn-ea"/>
                <a:cs typeface="+mn-cs"/>
              </a:rPr>
              <a:t>The SV Adapter is a SV package (</a:t>
            </a:r>
            <a:r>
              <a:rPr lang="en-US" sz="1200" i="1" dirty="0" err="1">
                <a:solidFill>
                  <a:srgbClr val="000000"/>
                </a:solidFill>
              </a:rPr>
              <a:t>uvm_ml</a:t>
            </a:r>
            <a:r>
              <a:rPr lang="en-US" sz="1200" i="1" dirty="0">
                <a:solidFill>
                  <a:srgbClr val="000000"/>
                </a:solidFill>
              </a:rPr>
              <a:t>)</a:t>
            </a:r>
            <a:r>
              <a:rPr lang="en-US" sz="1200" kern="1200" dirty="0">
                <a:solidFill>
                  <a:srgbClr val="000000"/>
                </a:solidFill>
                <a:latin typeface="Arial"/>
                <a:ea typeface="+mn-ea"/>
                <a:cs typeface="+mn-cs"/>
              </a:rPr>
              <a:t> (compiled as part of SV compilation) </a:t>
            </a:r>
            <a:br>
              <a:rPr lang="en-US" sz="1200" kern="1200" dirty="0">
                <a:solidFill>
                  <a:srgbClr val="000000"/>
                </a:solidFill>
                <a:latin typeface="Arial"/>
                <a:ea typeface="+mn-ea"/>
                <a:cs typeface="+mn-cs"/>
              </a:rPr>
            </a:br>
            <a:r>
              <a:rPr lang="en-US" sz="1200" kern="1200" dirty="0">
                <a:solidFill>
                  <a:srgbClr val="000000"/>
                </a:solidFill>
                <a:latin typeface="Arial"/>
                <a:ea typeface="+mn-ea"/>
                <a:cs typeface="+mn-cs"/>
              </a:rPr>
              <a:t>   and DPI C source files compiled into a shared library.</a:t>
            </a:r>
          </a:p>
          <a:p>
            <a:endParaRPr lang="en-US" sz="1200" kern="1200" dirty="0">
              <a:solidFill>
                <a:srgbClr val="000000"/>
              </a:solidFill>
              <a:latin typeface="Arial"/>
              <a:ea typeface="+mn-ea"/>
              <a:cs typeface="+mn-cs"/>
            </a:endParaRPr>
          </a:p>
          <a:p>
            <a:r>
              <a:rPr lang="en-US" sz="1200" kern="1200">
                <a:solidFill>
                  <a:srgbClr val="000000"/>
                </a:solidFill>
                <a:latin typeface="Arial"/>
                <a:ea typeface="+mn-ea"/>
                <a:cs typeface="+mn-cs"/>
              </a:rPr>
              <a:t>The Backplane is written in C++ but communicates in C</a:t>
            </a:r>
            <a:endParaRPr lang="en-US" dirty="0"/>
          </a:p>
        </p:txBody>
      </p:sp>
    </p:spTree>
    <p:extLst>
      <p:ext uri="{BB962C8B-B14F-4D97-AF65-F5344CB8AC3E}">
        <p14:creationId xmlns:p14="http://schemas.microsoft.com/office/powerpoint/2010/main" val="1622619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29336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06878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sv-SE" dirty="0"/>
              <a:t>We are limited to DPI-C capabilities, such as:</a:t>
            </a:r>
            <a:br>
              <a:rPr lang="sv-SE" dirty="0"/>
            </a:br>
            <a:r>
              <a:rPr lang="en-US" sz="1200" b="0" i="0" u="none" strike="noStrike" kern="1200" baseline="0" dirty="0">
                <a:solidFill>
                  <a:schemeClr val="tx1"/>
                </a:solidFill>
                <a:latin typeface="+mn-lt"/>
                <a:ea typeface="+mn-ea"/>
                <a:cs typeface="+mn-cs"/>
              </a:rPr>
              <a:t>DPI can handle conversion of basic data types between </a:t>
            </a:r>
            <a:r>
              <a:rPr lang="en-US" sz="1200" b="0" i="0" u="none" strike="noStrike" kern="1200" baseline="0" dirty="0" err="1">
                <a:solidFill>
                  <a:schemeClr val="tx1"/>
                </a:solidFill>
                <a:latin typeface="+mn-lt"/>
                <a:ea typeface="+mn-ea"/>
                <a:cs typeface="+mn-cs"/>
              </a:rPr>
              <a:t>SystemVerilog</a:t>
            </a:r>
            <a:r>
              <a:rPr lang="en-US" sz="1200" b="0" i="0" u="none" strike="noStrike" kern="1200" baseline="0" dirty="0">
                <a:solidFill>
                  <a:schemeClr val="tx1"/>
                </a:solidFill>
                <a:latin typeface="+mn-lt"/>
                <a:ea typeface="+mn-ea"/>
                <a:cs typeface="+mn-cs"/>
              </a:rPr>
              <a:t> and </a:t>
            </a:r>
            <a:r>
              <a:rPr lang="en-US" sz="1200" b="0" i="0" u="none" strike="noStrike" kern="1200" baseline="0" dirty="0" err="1">
                <a:solidFill>
                  <a:schemeClr val="tx1"/>
                </a:solidFill>
                <a:latin typeface="+mn-lt"/>
                <a:ea typeface="+mn-ea"/>
                <a:cs typeface="+mn-cs"/>
              </a:rPr>
              <a:t>SystemC</a:t>
            </a:r>
            <a:r>
              <a:rPr lang="en-US" sz="1200" b="0" i="0" u="none" strike="noStrike" kern="1200" baseline="0" dirty="0">
                <a:solidFill>
                  <a:schemeClr val="tx1"/>
                </a:solidFill>
                <a:latin typeface="+mn-lt"/>
                <a:ea typeface="+mn-ea"/>
                <a:cs typeface="+mn-cs"/>
              </a:rPr>
              <a:t> but, unlike UVM-ML, it cannot handle auto conversion of class objects </a:t>
            </a:r>
            <a:endParaRPr lang="sv-SE" sz="1200" b="0" i="0" u="none" strike="noStrike" kern="1200" baseline="0" dirty="0">
              <a:solidFill>
                <a:schemeClr val="tx1"/>
              </a:solidFill>
              <a:latin typeface="+mn-lt"/>
              <a:ea typeface="+mn-ea"/>
              <a:cs typeface="+mn-cs"/>
            </a:endParaRPr>
          </a:p>
          <a:p>
            <a:pPr marL="228600" indent="-228600">
              <a:buFont typeface="+mj-lt"/>
              <a:buAutoNum type="arabicPeriod"/>
            </a:pPr>
            <a:r>
              <a:rPr lang="sv-SE" sz="1200" b="0" i="0" u="none" strike="noStrike" kern="1200" baseline="0" dirty="0">
                <a:solidFill>
                  <a:schemeClr val="tx1"/>
                </a:solidFill>
                <a:latin typeface="+mn-lt"/>
                <a:ea typeface="+mn-ea"/>
                <a:cs typeface="+mn-cs"/>
              </a:rPr>
              <a:t>N</a:t>
            </a:r>
            <a:r>
              <a:rPr lang="en-US" sz="1200" b="0" i="0" u="none" strike="noStrike" kern="1200" baseline="0" dirty="0">
                <a:solidFill>
                  <a:schemeClr val="tx1"/>
                </a:solidFill>
                <a:latin typeface="+mn-lt"/>
                <a:ea typeface="+mn-ea"/>
                <a:cs typeface="+mn-cs"/>
              </a:rPr>
              <a:t>o unified hierarchy support.</a:t>
            </a:r>
          </a:p>
          <a:p>
            <a:pPr marL="228600" indent="-228600">
              <a:buFont typeface="+mj-lt"/>
              <a:buAutoNum type="arabicPeriod"/>
            </a:pPr>
            <a:r>
              <a:rPr lang="sv-SE" sz="1200" b="0" i="0" u="none" strike="noStrike" kern="1200" baseline="0" dirty="0">
                <a:solidFill>
                  <a:schemeClr val="tx1"/>
                </a:solidFill>
                <a:latin typeface="+mn-lt"/>
                <a:ea typeface="+mn-ea"/>
                <a:cs typeface="+mn-cs"/>
              </a:rPr>
              <a:t>A</a:t>
            </a:r>
            <a:r>
              <a:rPr lang="en-US" sz="1200" b="0" i="0" u="none" strike="noStrike" kern="1200" baseline="0" dirty="0">
                <a:solidFill>
                  <a:schemeClr val="tx1"/>
                </a:solidFill>
                <a:latin typeface="+mn-lt"/>
                <a:ea typeface="+mn-ea"/>
                <a:cs typeface="+mn-cs"/>
              </a:rPr>
              <a:t>d-hoc code in both SV and SC sides.</a:t>
            </a:r>
          </a:p>
          <a:p>
            <a:pPr marL="228600" indent="-228600">
              <a:buFont typeface="+mj-lt"/>
              <a:buAutoNum type="arabicPeriod"/>
            </a:pPr>
            <a:r>
              <a:rPr lang="sv-SE" sz="1200" b="0" i="0" u="none" strike="noStrike" kern="1200" baseline="0" dirty="0">
                <a:solidFill>
                  <a:schemeClr val="tx1"/>
                </a:solidFill>
                <a:latin typeface="+mn-lt"/>
                <a:ea typeface="+mn-ea"/>
                <a:cs typeface="+mn-cs"/>
              </a:rPr>
              <a:t>C</a:t>
            </a:r>
            <a:r>
              <a:rPr lang="en-US" sz="1200" b="0" i="0" u="none" strike="noStrike" kern="1200" baseline="0" dirty="0">
                <a:solidFill>
                  <a:schemeClr val="tx1"/>
                </a:solidFill>
                <a:latin typeface="+mn-lt"/>
                <a:ea typeface="+mn-ea"/>
                <a:cs typeface="+mn-cs"/>
              </a:rPr>
              <a:t>all from SV to global function </a:t>
            </a:r>
            <a:br>
              <a:rPr lang="en-US" sz="1200" b="0" i="0" u="none" strike="noStrike" kern="1200" baseline="0" dirty="0">
                <a:solidFill>
                  <a:schemeClr val="tx1"/>
                </a:solidFill>
                <a:latin typeface="+mn-lt"/>
                <a:ea typeface="+mn-ea"/>
                <a:cs typeface="+mn-cs"/>
              </a:rPr>
            </a:br>
            <a:r>
              <a:rPr lang="en-US" sz="1200" b="0" i="0" u="none" strike="noStrike" kern="1200" baseline="0" dirty="0">
                <a:solidFill>
                  <a:schemeClr val="tx1"/>
                </a:solidFill>
                <a:latin typeface="+mn-lt"/>
                <a:ea typeface="+mn-ea"/>
                <a:cs typeface="+mn-cs"/>
              </a:rPr>
              <a:t>need to modify the SC code to give this specific function access to the sockets.</a:t>
            </a:r>
          </a:p>
          <a:p>
            <a:endParaRPr lang="sv-SE"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BC6FB4C-ABC0-4674-AF92-A110E613D679}" type="slidenum">
              <a:rPr lang="en-US" smtClean="0"/>
              <a:t>26</a:t>
            </a:fld>
            <a:endParaRPr lang="en-US"/>
          </a:p>
        </p:txBody>
      </p:sp>
    </p:spTree>
    <p:extLst>
      <p:ext uri="{BB962C8B-B14F-4D97-AF65-F5344CB8AC3E}">
        <p14:creationId xmlns:p14="http://schemas.microsoft.com/office/powerpoint/2010/main" val="2189109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6172200" y="8685213"/>
            <a:ext cx="684213" cy="4587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1635A07A-B185-4527-BDB6-CBFE760924B0}" type="slidenum">
              <a:rPr kumimoji="0" 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244777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Nowadays, a lot of the data processing algorithms are implemented in specialized hardware instead of software</a:t>
            </a:r>
            <a:endParaRPr lang="en-GB" strike="sngStrike" dirty="0"/>
          </a:p>
          <a:p>
            <a:endParaRPr lang="en-US" dirty="0"/>
          </a:p>
        </p:txBody>
      </p:sp>
      <p:sp>
        <p:nvSpPr>
          <p:cNvPr id="4" name="Slide Number Placeholder 3"/>
          <p:cNvSpPr>
            <a:spLocks noGrp="1"/>
          </p:cNvSpPr>
          <p:nvPr>
            <p:ph type="sldNum" sz="quarter" idx="10"/>
          </p:nvPr>
        </p:nvSpPr>
        <p:spPr/>
        <p:txBody>
          <a:bodyPr/>
          <a:lstStyle/>
          <a:p>
            <a:fld id="{5BC6FB4C-ABC0-4674-AF92-A110E613D679}" type="slidenum">
              <a:rPr lang="en-US" smtClean="0"/>
              <a:t>3</a:t>
            </a:fld>
            <a:endParaRPr lang="en-US"/>
          </a:p>
        </p:txBody>
      </p:sp>
    </p:spTree>
    <p:extLst>
      <p:ext uri="{BB962C8B-B14F-4D97-AF65-F5344CB8AC3E}">
        <p14:creationId xmlns:p14="http://schemas.microsoft.com/office/powerpoint/2010/main" val="3017066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Use right language/technology to solve right problem. Ref models are in C++ or TLM. Verification TB is in UVM-SV or UVM-e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Using UVM-ML we can overcome the limitations when connecting different frameworks in ML environments</a:t>
            </a:r>
          </a:p>
          <a:p>
            <a:endParaRPr lang="en-US" dirty="0"/>
          </a:p>
        </p:txBody>
      </p:sp>
      <p:sp>
        <p:nvSpPr>
          <p:cNvPr id="4" name="Slide Number Placeholder 3"/>
          <p:cNvSpPr>
            <a:spLocks noGrp="1"/>
          </p:cNvSpPr>
          <p:nvPr>
            <p:ph type="sldNum" sz="quarter" idx="10"/>
          </p:nvPr>
        </p:nvSpPr>
        <p:spPr/>
        <p:txBody>
          <a:bodyPr/>
          <a:lstStyle/>
          <a:p>
            <a:fld id="{5BC6FB4C-ABC0-4674-AF92-A110E613D679}" type="slidenum">
              <a:rPr lang="en-US" smtClean="0"/>
              <a:t>4</a:t>
            </a:fld>
            <a:endParaRPr lang="en-US"/>
          </a:p>
        </p:txBody>
      </p:sp>
    </p:spTree>
    <p:extLst>
      <p:ext uri="{BB962C8B-B14F-4D97-AF65-F5344CB8AC3E}">
        <p14:creationId xmlns:p14="http://schemas.microsoft.com/office/powerpoint/2010/main" val="912559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300" dirty="0">
                <a:latin typeface="+mn-lt"/>
                <a:cs typeface="+mn-cs"/>
              </a:rPr>
              <a:t>On this diagram, Framework 1 can be, for example, UVM SystemVerilog, Framework 2 - UVM e, Framework 3- SystemC etc.</a:t>
            </a:r>
          </a:p>
          <a:p>
            <a:endParaRPr lang="en-US" sz="1300" dirty="0">
              <a:latin typeface="+mn-lt"/>
              <a:cs typeface="+mn-cs"/>
            </a:endParaRPr>
          </a:p>
          <a:p>
            <a:r>
              <a:rPr lang="en-US" sz="1300" dirty="0">
                <a:latin typeface="+mn-lt"/>
                <a:cs typeface="+mn-cs"/>
              </a:rPr>
              <a:t>Different frameworks can be deployed in the same language (for example, UVM and VMM are both in SystemVerilog). </a:t>
            </a:r>
          </a:p>
          <a:p>
            <a:endParaRPr lang="en-US" sz="1300" dirty="0">
              <a:latin typeface="+mn-lt"/>
              <a:cs typeface="+mn-cs"/>
            </a:endParaRPr>
          </a:p>
          <a:p>
            <a:r>
              <a:rPr lang="en-US" sz="1300" dirty="0">
                <a:latin typeface="+mn-lt"/>
                <a:cs typeface="+mn-cs"/>
              </a:rPr>
              <a:t>The backplane serves as a hub between two or more integrated frameworks and holds information about the overall topology, which is necessary for routing.</a:t>
            </a:r>
          </a:p>
          <a:p>
            <a:endParaRPr lang="en-US" sz="1300" dirty="0">
              <a:latin typeface="+mn-lt"/>
              <a:cs typeface="+mn-cs"/>
            </a:endParaRPr>
          </a:p>
          <a:p>
            <a:r>
              <a:rPr lang="en-US" sz="1300" dirty="0">
                <a:latin typeface="+mn-lt"/>
                <a:cs typeface="+mn-cs"/>
              </a:rPr>
              <a:t>Each framework is connected via an adapter to the backplane using the same API. </a:t>
            </a:r>
          </a:p>
          <a:p>
            <a:r>
              <a:rPr lang="en-US" sz="1300" dirty="0">
                <a:latin typeface="+mn-lt"/>
                <a:cs typeface="+mn-cs"/>
              </a:rPr>
              <a:t>Any number of frameworks can be interconnected at the same time.</a:t>
            </a:r>
          </a:p>
          <a:p>
            <a:endParaRPr lang="en-US" sz="1300" dirty="0">
              <a:latin typeface="+mn-lt"/>
              <a:cs typeface="+mn-cs"/>
            </a:endParaRPr>
          </a:p>
          <a:p>
            <a:r>
              <a:rPr lang="en-US" sz="1300" dirty="0">
                <a:latin typeface="+mn-lt"/>
                <a:cs typeface="+mn-cs"/>
              </a:rPr>
              <a:t>The overall UVM-ML OA architecture enables collaboration between the frameworks while abstracting away from specific methodologies and languages.</a:t>
            </a:r>
          </a:p>
          <a:p>
            <a:endParaRPr lang="en-US" sz="1300" dirty="0">
              <a:latin typeface="+mn-lt"/>
              <a:cs typeface="+mn-cs"/>
            </a:endParaRPr>
          </a:p>
          <a:p>
            <a:r>
              <a:rPr lang="en-US" sz="1300" dirty="0">
                <a:latin typeface="+mn-lt"/>
                <a:cs typeface="+mn-cs"/>
              </a:rPr>
              <a:t>system services: The backplane is used for broadcasting messages from a service provider to the rest of the frameworks (for example, the phasing service is implemented in this way).</a:t>
            </a:r>
          </a:p>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pPr marL="0" marR="0" lvl="0" indent="0" defTabSz="914400" eaLnBrk="1" fontAlgn="auto" latinLnBrk="0" hangingPunct="1">
              <a:lnSpc>
                <a:spcPct val="100000"/>
              </a:lnSpc>
              <a:spcBef>
                <a:spcPts val="0"/>
              </a:spcBef>
              <a:spcAft>
                <a:spcPts val="0"/>
              </a:spcAft>
              <a:buClrTx/>
              <a:buSzTx/>
              <a:buFontTx/>
              <a:buNone/>
              <a:tabLst/>
              <a:defRPr/>
            </a:pPr>
            <a:fld id="{5046D582-4E42-49C8-8750-ADA78A6ED1D1}" type="slidenum">
              <a:rPr kumimoji="0" 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30399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other frameworks can be added by users – anyone who wants to add a framework, implement the adapter for it. E.g. – one customer implemented adapter for OVM.</a:t>
            </a:r>
            <a:endParaRPr lang="en-GB" sz="1400" kern="1200" dirty="0">
              <a:solidFill>
                <a:schemeClr val="tx1"/>
              </a:solidFill>
              <a:effectLst/>
              <a:latin typeface="+mn-lt"/>
              <a:ea typeface="+mn-ea"/>
              <a:cs typeface="+mn-cs"/>
            </a:endParaRPr>
          </a:p>
          <a:p>
            <a:endParaRPr lang="en-US" sz="1300" dirty="0">
              <a:latin typeface="+mn-lt"/>
              <a:cs typeface="+mn-cs"/>
            </a:endParaRPr>
          </a:p>
        </p:txBody>
      </p:sp>
      <p:sp>
        <p:nvSpPr>
          <p:cNvPr id="4" name="Slide Number Placeholder 3"/>
          <p:cNvSpPr>
            <a:spLocks noGrp="1"/>
          </p:cNvSpPr>
          <p:nvPr>
            <p:ph type="sldNum" sz="quarter" idx="10"/>
          </p:nvPr>
        </p:nvSpPr>
        <p:spPr>
          <a:xfrm>
            <a:off x="4143587" y="9119474"/>
            <a:ext cx="3169920" cy="480060"/>
          </a:xfrm>
          <a:prstGeom prst="rect">
            <a:avLst/>
          </a:prstGeom>
        </p:spPr>
        <p:txBody>
          <a:bodyPr lIns="96661" tIns="48331" rIns="96661" bIns="48331"/>
          <a:lstStyle/>
          <a:p>
            <a:pPr marL="0" marR="0" lvl="0" indent="0" defTabSz="914400" eaLnBrk="1" fontAlgn="auto" latinLnBrk="0" hangingPunct="1">
              <a:lnSpc>
                <a:spcPct val="100000"/>
              </a:lnSpc>
              <a:spcBef>
                <a:spcPts val="0"/>
              </a:spcBef>
              <a:spcAft>
                <a:spcPts val="0"/>
              </a:spcAft>
              <a:buClrTx/>
              <a:buSzTx/>
              <a:buFontTx/>
              <a:buNone/>
              <a:tabLst/>
              <a:defRPr/>
            </a:pPr>
            <a:fld id="{5046D582-4E42-49C8-8750-ADA78A6ED1D1}" type="slidenum">
              <a:rPr kumimoji="0" 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8577197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C6FB4C-ABC0-4674-AF92-A110E613D679}" type="slidenum">
              <a:rPr lang="en-US" smtClean="0"/>
              <a:t>9</a:t>
            </a:fld>
            <a:endParaRPr lang="en-US"/>
          </a:p>
        </p:txBody>
      </p:sp>
    </p:spTree>
    <p:extLst>
      <p:ext uri="{BB962C8B-B14F-4D97-AF65-F5344CB8AC3E}">
        <p14:creationId xmlns:p14="http://schemas.microsoft.com/office/powerpoint/2010/main" val="1226265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Blue </a:t>
            </a:r>
            <a:r>
              <a:rPr lang="en-US" sz="1200" dirty="0"/>
              <a:t>is the UVM TB, yellow is DUT, green is TLM ref model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a:t>TLM is now a component under the TB (unified hierarchy approach)</a:t>
            </a:r>
            <a:endParaRPr lang="en-US" sz="1200" dirty="0"/>
          </a:p>
          <a:p>
            <a:pPr marL="171450"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Sockets between UVM and TLM are connected using UVM_ML.</a:t>
            </a:r>
          </a:p>
          <a:p>
            <a:endParaRPr lang="en-US" dirty="0"/>
          </a:p>
        </p:txBody>
      </p:sp>
    </p:spTree>
    <p:extLst>
      <p:ext uri="{BB962C8B-B14F-4D97-AF65-F5344CB8AC3E}">
        <p14:creationId xmlns:p14="http://schemas.microsoft.com/office/powerpoint/2010/main" val="1035827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97553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bin"/><Relationship Id="rId2" Type="http://schemas.openxmlformats.org/officeDocument/2006/relationships/image" Target="../media/image2.bin"/><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bin"/><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www.cadence.com/go/trademarks" TargetMode="External"/><Relationship Id="rId2" Type="http://schemas.openxmlformats.org/officeDocument/2006/relationships/image" Target="../media/image1.bin"/><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87F99B0-DC5A-49F8-82EC-803B14845976}"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268484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7F99B0-DC5A-49F8-82EC-803B14845976}"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121168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7F99B0-DC5A-49F8-82EC-803B14845976}"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3603417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screen"/>
          <a:srcRect l="3022" r="2951" b="45711"/>
          <a:stretch>
            <a:fillRect/>
          </a:stretch>
        </p:blipFill>
        <p:spPr bwMode="auto">
          <a:xfrm>
            <a:off x="368300" y="0"/>
            <a:ext cx="11460163" cy="4962612"/>
          </a:xfrm>
          <a:prstGeom prst="rect">
            <a:avLst/>
          </a:prstGeom>
          <a:noFill/>
          <a:effectLst>
            <a:innerShdw blurRad="1016000">
              <a:prstClr val="black">
                <a:alpha val="21000"/>
              </a:prstClr>
            </a:innerShdw>
          </a:effectLst>
          <a:extLst>
            <a:ext uri="{909E8E84-426E-40DD-AFC4-6F175D3DCCD1}">
              <a14:hiddenFill xmlns:a14="http://schemas.microsoft.com/office/drawing/2010/main">
                <a:solidFill>
                  <a:srgbClr val="FFFFFF"/>
                </a:solidFill>
              </a14:hiddenFill>
            </a:ext>
          </a:extLst>
        </p:spPr>
      </p:pic>
      <p:sp>
        <p:nvSpPr>
          <p:cNvPr id="8" name="Rectangle 7"/>
          <p:cNvSpPr/>
          <p:nvPr userDrawn="1"/>
        </p:nvSpPr>
        <p:spPr bwMode="gray">
          <a:xfrm>
            <a:off x="368201" y="3514246"/>
            <a:ext cx="11460261" cy="1464827"/>
          </a:xfrm>
          <a:prstGeom prst="rect">
            <a:avLst/>
          </a:prstGeom>
          <a:gradFill>
            <a:gsLst>
              <a:gs pos="100000">
                <a:schemeClr val="tx1">
                  <a:alpha val="52000"/>
                </a:schemeClr>
              </a:gs>
              <a:gs pos="0">
                <a:schemeClr val="tx1">
                  <a:alpha val="88000"/>
                </a:schemeClr>
              </a:gs>
            </a:gsLst>
            <a:lin ang="0" scaled="0"/>
          </a:gra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lvl="0" indent="0" algn="ctr" defTabSz="814388" rtl="0" eaLnBrk="0" fontAlgn="base" latinLnBrk="0" hangingPunct="0">
              <a:lnSpc>
                <a:spcPct val="9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ndParaRPr>
          </a:p>
        </p:txBody>
      </p:sp>
      <p:sp>
        <p:nvSpPr>
          <p:cNvPr id="9" name="Rectangle 8"/>
          <p:cNvSpPr/>
          <p:nvPr userDrawn="1"/>
        </p:nvSpPr>
        <p:spPr bwMode="gray">
          <a:xfrm rot="10800000">
            <a:off x="368204" y="3517272"/>
            <a:ext cx="243329" cy="1459645"/>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lvl="0" indent="0" algn="ctr" defTabSz="814388" rtl="0" eaLnBrk="0" fontAlgn="base" latinLnBrk="0" hangingPunct="0">
              <a:lnSpc>
                <a:spcPct val="9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ndParaRPr>
          </a:p>
        </p:txBody>
      </p:sp>
      <p:sp>
        <p:nvSpPr>
          <p:cNvPr id="2" name="Title 1"/>
          <p:cNvSpPr>
            <a:spLocks noGrp="1"/>
          </p:cNvSpPr>
          <p:nvPr>
            <p:ph type="ctrTitle"/>
          </p:nvPr>
        </p:nvSpPr>
        <p:spPr>
          <a:xfrm>
            <a:off x="731520" y="3621024"/>
            <a:ext cx="10972800" cy="1280160"/>
          </a:xfrm>
        </p:spPr>
        <p:txBody>
          <a:bodyPr anchor="ctr">
            <a:noAutofit/>
          </a:bodyPr>
          <a:lstStyle>
            <a:lvl1pPr algn="l">
              <a:defRPr sz="3600">
                <a:solidFill>
                  <a:srgbClr val="FFFFFF"/>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731520" y="5029200"/>
            <a:ext cx="9180576" cy="1115568"/>
          </a:xfrm>
          <a:prstGeom prst="rect">
            <a:avLst/>
          </a:prstGeom>
        </p:spPr>
        <p:txBody>
          <a:bodyPr/>
          <a:lstStyle>
            <a:lvl1pPr marL="0" indent="0" algn="l">
              <a:spcBef>
                <a:spcPts val="0"/>
              </a:spcBef>
              <a:buNone/>
              <a:defRPr sz="1600">
                <a:latin typeface="+mn-lt"/>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text</a:t>
            </a:r>
          </a:p>
        </p:txBody>
      </p:sp>
      <p:pic>
        <p:nvPicPr>
          <p:cNvPr id="11" name="Picture 10"/>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10190389" y="6221413"/>
            <a:ext cx="1638074" cy="310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342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ction">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screen"/>
          <a:srcRect l="3056" r="2917" b="31940"/>
          <a:stretch>
            <a:fillRect/>
          </a:stretch>
        </p:blipFill>
        <p:spPr bwMode="auto">
          <a:xfrm>
            <a:off x="368299" y="0"/>
            <a:ext cx="11460163" cy="6221413"/>
          </a:xfrm>
          <a:prstGeom prst="rect">
            <a:avLst/>
          </a:prstGeom>
          <a:noFill/>
          <a:effectLst>
            <a:innerShdw blurRad="1016000">
              <a:prstClr val="black">
                <a:alpha val="21000"/>
              </a:prstClr>
            </a:innerShdw>
          </a:effectLst>
          <a:extLst>
            <a:ext uri="{909E8E84-426E-40DD-AFC4-6F175D3DCCD1}">
              <a14:hiddenFill xmlns:a14="http://schemas.microsoft.com/office/drawing/2010/main">
                <a:solidFill>
                  <a:srgbClr val="FFFFFF"/>
                </a:solidFill>
              </a14:hiddenFill>
            </a:ext>
          </a:extLst>
        </p:spPr>
      </p:pic>
      <p:sp>
        <p:nvSpPr>
          <p:cNvPr id="5" name="Rectangle 4"/>
          <p:cNvSpPr/>
          <p:nvPr userDrawn="1"/>
        </p:nvSpPr>
        <p:spPr bwMode="gray">
          <a:xfrm>
            <a:off x="366308" y="3514246"/>
            <a:ext cx="11462778" cy="1464827"/>
          </a:xfrm>
          <a:prstGeom prst="rect">
            <a:avLst/>
          </a:prstGeom>
          <a:gradFill>
            <a:gsLst>
              <a:gs pos="100000">
                <a:schemeClr val="tx1">
                  <a:alpha val="52000"/>
                </a:schemeClr>
              </a:gs>
              <a:gs pos="0">
                <a:schemeClr val="tx1">
                  <a:alpha val="88000"/>
                </a:schemeClr>
              </a:gs>
            </a:gsLst>
            <a:lin ang="0" scaled="0"/>
          </a:gra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lvl="0" indent="0" algn="ctr" defTabSz="814388" rtl="0" eaLnBrk="0" fontAlgn="base" latinLnBrk="0" hangingPunct="0">
              <a:lnSpc>
                <a:spcPct val="9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ndParaRPr>
          </a:p>
        </p:txBody>
      </p:sp>
      <p:sp>
        <p:nvSpPr>
          <p:cNvPr id="6" name="Rectangle 5"/>
          <p:cNvSpPr/>
          <p:nvPr userDrawn="1"/>
        </p:nvSpPr>
        <p:spPr bwMode="gray">
          <a:xfrm rot="10800000">
            <a:off x="366162" y="3517900"/>
            <a:ext cx="243329" cy="1460819"/>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ln w="9525" cap="flat" cmpd="sng" algn="ctr">
            <a:no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noAutofit/>
          </a:bodyPr>
          <a:lstStyle/>
          <a:p>
            <a:pPr marL="0" marR="0" lvl="0" indent="0" algn="ctr" defTabSz="814388" rtl="0" eaLnBrk="0" fontAlgn="base" latinLnBrk="0" hangingPunct="0">
              <a:lnSpc>
                <a:spcPct val="9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ndParaRPr>
          </a:p>
        </p:txBody>
      </p:sp>
      <p:sp>
        <p:nvSpPr>
          <p:cNvPr id="2" name="Title 1"/>
          <p:cNvSpPr>
            <a:spLocks noGrp="1"/>
          </p:cNvSpPr>
          <p:nvPr>
            <p:ph type="title"/>
          </p:nvPr>
        </p:nvSpPr>
        <p:spPr>
          <a:xfrm>
            <a:off x="713232" y="3621024"/>
            <a:ext cx="10744200" cy="1188720"/>
          </a:xfrm>
        </p:spPr>
        <p:txBody>
          <a:bodyPr anchor="ctr" anchorCtr="0">
            <a:noAutofit/>
          </a:bodyPr>
          <a:lstStyle>
            <a:lvl1pPr>
              <a:defRPr sz="3600">
                <a:solidFill>
                  <a:srgbClr val="FFFFFF"/>
                </a:solidFill>
              </a:defRPr>
            </a:lvl1pPr>
          </a:lstStyle>
          <a:p>
            <a:r>
              <a:rPr lang="en-US"/>
              <a:t>Click to edit Master title style</a:t>
            </a:r>
            <a:endParaRPr lang="en-US" dirty="0"/>
          </a:p>
        </p:txBody>
      </p:sp>
    </p:spTree>
    <p:extLst>
      <p:ext uri="{BB962C8B-B14F-4D97-AF65-F5344CB8AC3E}">
        <p14:creationId xmlns:p14="http://schemas.microsoft.com/office/powerpoint/2010/main" val="3590001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 y="274320"/>
            <a:ext cx="11612880" cy="914400"/>
          </a:xfrm>
        </p:spPr>
        <p:txBody>
          <a:bodyPr/>
          <a:lstStyle/>
          <a:p>
            <a:r>
              <a:rPr lang="en-US"/>
              <a:t>Click to edit Master title style</a:t>
            </a:r>
            <a:endParaRPr lang="en-US" dirty="0"/>
          </a:p>
        </p:txBody>
      </p:sp>
      <p:sp>
        <p:nvSpPr>
          <p:cNvPr id="3" name="Content Placeholder 2"/>
          <p:cNvSpPr>
            <a:spLocks noGrp="1"/>
          </p:cNvSpPr>
          <p:nvPr>
            <p:ph idx="1"/>
          </p:nvPr>
        </p:nvSpPr>
        <p:spPr>
          <a:xfrm>
            <a:off x="274320" y="1188720"/>
            <a:ext cx="11612880" cy="5120640"/>
          </a:xfrm>
          <a:prstGeom prst="rect">
            <a:avLst/>
          </a:prstGeom>
        </p:spPr>
        <p:txBody>
          <a:bodyPr/>
          <a:lstStyle>
            <a:lvl1pPr>
              <a:buClr>
                <a:srgbClr val="E31837"/>
              </a:buClr>
              <a:defRPr sz="2400">
                <a:latin typeface="+mn-lt"/>
                <a:cs typeface="Arial" panose="020B0604020202020204" pitchFamily="34" charset="0"/>
              </a:defRPr>
            </a:lvl1pPr>
            <a:lvl2pPr marL="685800" indent="-228600">
              <a:buFont typeface="Arial" panose="020B0604020202020204" pitchFamily="34" charset="0"/>
              <a:buChar char="–"/>
              <a:defRPr sz="2000">
                <a:solidFill>
                  <a:srgbClr val="6A6A6A"/>
                </a:solidFill>
                <a:latin typeface="+mn-lt"/>
                <a:cs typeface="Arial" panose="020B0604020202020204" pitchFamily="34" charset="0"/>
              </a:defRPr>
            </a:lvl2pPr>
            <a:lvl3pPr marL="1143000" indent="-228600">
              <a:buFont typeface="Arial" panose="020B0604020202020204" pitchFamily="34" charset="0"/>
              <a:buChar char="–"/>
              <a:defRPr sz="1600">
                <a:solidFill>
                  <a:srgbClr val="6A6A6A"/>
                </a:solidFill>
                <a:latin typeface="+mn-lt"/>
                <a:cs typeface="Arial" panose="020B0604020202020204" pitchFamily="34" charset="0"/>
              </a:defRPr>
            </a:lvl3pPr>
            <a:lvl4pPr marL="1371600" indent="-228600">
              <a:buFont typeface="Arial" panose="020B0604020202020204" pitchFamily="34" charset="0"/>
              <a:buChar char="–"/>
              <a:defRPr sz="1200">
                <a:solidFill>
                  <a:srgbClr val="6A6A6A"/>
                </a:solidFill>
                <a:latin typeface="+mn-lt"/>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481723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06416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End">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085703" y="3243122"/>
            <a:ext cx="4007894" cy="75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userDrawn="1"/>
        </p:nvSpPr>
        <p:spPr>
          <a:xfrm>
            <a:off x="671906" y="5693163"/>
            <a:ext cx="10835488"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schemeClr val="accent2"/>
                </a:solidFill>
                <a:effectLst/>
                <a:uLnTx/>
                <a:uFillTx/>
                <a:latin typeface="+mn-lt"/>
                <a:ea typeface="+mn-ea"/>
                <a:cs typeface="+mn-cs"/>
              </a:rPr>
              <a:t>© 2018 Cadence Design Systems, Inc. All rights reserved worldwide. Cadence, the Cadence logo, and the other Cadence marks found at </a:t>
            </a:r>
            <a:r>
              <a:rPr kumimoji="0" lang="en-US" sz="800" b="0" i="1" u="sng" strike="noStrike" kern="1200" cap="none" spc="0" normalizeH="0" baseline="0" noProof="0" dirty="0">
                <a:ln>
                  <a:noFill/>
                </a:ln>
                <a:solidFill>
                  <a:schemeClr val="accent2"/>
                </a:solidFill>
                <a:effectLst/>
                <a:uLnTx/>
                <a:uFillTx/>
                <a:latin typeface="+mn-lt"/>
                <a:ea typeface="+mn-ea"/>
                <a:cs typeface="+mn-cs"/>
                <a:hlinkClick r:id="rId3"/>
              </a:rPr>
              <a:t>www.cadence.com/go/trademarks</a:t>
            </a:r>
            <a:r>
              <a:rPr kumimoji="0" lang="en-US" sz="800" b="0" i="1" u="none" strike="noStrike" kern="1200" cap="none" spc="0" normalizeH="0" baseline="0" noProof="0" dirty="0">
                <a:ln>
                  <a:noFill/>
                </a:ln>
                <a:solidFill>
                  <a:schemeClr val="accent2"/>
                </a:solidFill>
                <a:effectLst/>
                <a:uLnTx/>
                <a:uFillTx/>
                <a:latin typeface="+mn-lt"/>
                <a:ea typeface="+mn-ea"/>
                <a:cs typeface="+mn-cs"/>
              </a:rPr>
              <a:t> are trademarks or registered trademarks of Cadence Design Systems, Inc. </a:t>
            </a:r>
            <a:r>
              <a:rPr kumimoji="0" lang="en-US" sz="800" b="0" i="1" u="none" strike="noStrike" kern="1200" cap="none" spc="0" normalizeH="0" baseline="0" noProof="0" dirty="0" err="1">
                <a:ln>
                  <a:noFill/>
                </a:ln>
                <a:solidFill>
                  <a:schemeClr val="accent2"/>
                </a:solidFill>
                <a:effectLst/>
                <a:uLnTx/>
                <a:uFillTx/>
                <a:latin typeface="+mn-lt"/>
                <a:ea typeface="+mn-ea"/>
                <a:cs typeface="+mn-cs"/>
              </a:rPr>
              <a:t>Accellera</a:t>
            </a:r>
            <a:r>
              <a:rPr kumimoji="0" lang="en-US" sz="800" b="0" i="1" u="none" strike="noStrike" kern="1200" cap="none" spc="0" normalizeH="0" baseline="0" noProof="0" dirty="0">
                <a:ln>
                  <a:noFill/>
                </a:ln>
                <a:solidFill>
                  <a:schemeClr val="accent2"/>
                </a:solidFill>
                <a:effectLst/>
                <a:uLnTx/>
                <a:uFillTx/>
                <a:latin typeface="+mn-lt"/>
                <a:ea typeface="+mn-ea"/>
                <a:cs typeface="+mn-cs"/>
              </a:rPr>
              <a:t> and </a:t>
            </a:r>
            <a:r>
              <a:rPr kumimoji="0" lang="en-US" sz="800" b="0" i="1" u="none" strike="noStrike" kern="1200" cap="none" spc="0" normalizeH="0" baseline="0" noProof="0" dirty="0" err="1">
                <a:ln>
                  <a:noFill/>
                </a:ln>
                <a:solidFill>
                  <a:schemeClr val="accent2"/>
                </a:solidFill>
                <a:effectLst/>
                <a:uLnTx/>
                <a:uFillTx/>
                <a:latin typeface="+mn-lt"/>
                <a:ea typeface="+mn-ea"/>
                <a:cs typeface="+mn-cs"/>
              </a:rPr>
              <a:t>SystemC</a:t>
            </a:r>
            <a:r>
              <a:rPr kumimoji="0" lang="en-US" sz="800" b="0" i="1" u="none" strike="noStrike" kern="1200" cap="none" spc="0" normalizeH="0" baseline="0" noProof="0" dirty="0">
                <a:ln>
                  <a:noFill/>
                </a:ln>
                <a:solidFill>
                  <a:schemeClr val="accent2"/>
                </a:solidFill>
                <a:effectLst/>
                <a:uLnTx/>
                <a:uFillTx/>
                <a:latin typeface="+mn-lt"/>
                <a:ea typeface="+mn-ea"/>
                <a:cs typeface="+mn-cs"/>
              </a:rPr>
              <a:t> are trademarks of </a:t>
            </a:r>
            <a:r>
              <a:rPr kumimoji="0" lang="en-US" sz="800" b="0" i="1" u="none" strike="noStrike" kern="1200" cap="none" spc="0" normalizeH="0" baseline="0" noProof="0" dirty="0" err="1">
                <a:ln>
                  <a:noFill/>
                </a:ln>
                <a:solidFill>
                  <a:schemeClr val="accent2"/>
                </a:solidFill>
                <a:effectLst/>
                <a:uLnTx/>
                <a:uFillTx/>
                <a:latin typeface="+mn-lt"/>
                <a:ea typeface="+mn-ea"/>
                <a:cs typeface="+mn-cs"/>
              </a:rPr>
              <a:t>Accellera</a:t>
            </a:r>
            <a:r>
              <a:rPr kumimoji="0" lang="en-US" sz="800" b="0" i="1" u="none" strike="noStrike" kern="1200" cap="none" spc="0" normalizeH="0" baseline="0" noProof="0" dirty="0">
                <a:ln>
                  <a:noFill/>
                </a:ln>
                <a:solidFill>
                  <a:schemeClr val="accent2"/>
                </a:solidFill>
                <a:effectLst/>
                <a:uLnTx/>
                <a:uFillTx/>
                <a:latin typeface="+mn-lt"/>
                <a:ea typeface="+mn-ea"/>
                <a:cs typeface="+mn-cs"/>
              </a:rPr>
              <a:t> Systems Initiative Inc. All Arm products are registered trademarks or trademarks of Arm Limited (or its subsidiaries) in the US and/or elsewhere. All MIPI specifications are registered trademarks or service marks owned by MIPI Alliance. All PCI-SIG specifications are registered trademarks or trademarks of PCI-SIG. All other trademarks are the property of their respective owners.</a:t>
            </a:r>
            <a:endParaRPr kumimoji="0" lang="en-US" sz="800" b="0" i="0" u="none" strike="noStrike" kern="1200" cap="none" spc="0" normalizeH="0" baseline="0" noProof="0" dirty="0">
              <a:ln>
                <a:noFill/>
              </a:ln>
              <a:solidFill>
                <a:schemeClr val="accent2"/>
              </a:solidFill>
              <a:effectLst/>
              <a:uLnTx/>
              <a:uFillTx/>
              <a:latin typeface="+mn-lt"/>
              <a:ea typeface="+mn-ea"/>
              <a:cs typeface="+mn-cs"/>
            </a:endParaRPr>
          </a:p>
        </p:txBody>
      </p:sp>
    </p:spTree>
    <p:extLst>
      <p:ext uri="{BB962C8B-B14F-4D97-AF65-F5344CB8AC3E}">
        <p14:creationId xmlns:p14="http://schemas.microsoft.com/office/powerpoint/2010/main" val="2930294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7F99B0-DC5A-49F8-82EC-803B14845976}"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3767950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7F99B0-DC5A-49F8-82EC-803B14845976}"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1238138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87F99B0-DC5A-49F8-82EC-803B14845976}"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3269886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87F99B0-DC5A-49F8-82EC-803B14845976}" type="datetimeFigureOut">
              <a:rPr lang="en-US" smtClean="0"/>
              <a:t>1/11/2019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863953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7F99B0-DC5A-49F8-82EC-803B14845976}" type="datetimeFigureOut">
              <a:rPr lang="en-US" smtClean="0"/>
              <a:t>1/11/2019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117671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F99B0-DC5A-49F8-82EC-803B14845976}" type="datetimeFigureOut">
              <a:rPr lang="en-US" smtClean="0"/>
              <a:t>1/11/2019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382671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7F99B0-DC5A-49F8-82EC-803B14845976}"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4021934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7F99B0-DC5A-49F8-82EC-803B14845976}"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EE5EFF-9632-49EC-B2ED-7E8CDAA04D8B}" type="slidenum">
              <a:rPr lang="en-US" smtClean="0"/>
              <a:t>‹#›</a:t>
            </a:fld>
            <a:endParaRPr lang="en-US"/>
          </a:p>
        </p:txBody>
      </p:sp>
    </p:spTree>
    <p:extLst>
      <p:ext uri="{BB962C8B-B14F-4D97-AF65-F5344CB8AC3E}">
        <p14:creationId xmlns:p14="http://schemas.microsoft.com/office/powerpoint/2010/main" val="2423484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bin"/><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F99B0-DC5A-49F8-82EC-803B14845976}" type="datetimeFigureOut">
              <a:rPr lang="en-US" smtClean="0"/>
              <a:t>1/11/2019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E5EFF-9632-49EC-B2ED-7E8CDAA04D8B}" type="slidenum">
              <a:rPr lang="en-US" smtClean="0"/>
              <a:t>‹#›</a:t>
            </a:fld>
            <a:endParaRPr lang="en-US"/>
          </a:p>
        </p:txBody>
      </p:sp>
    </p:spTree>
    <p:extLst>
      <p:ext uri="{BB962C8B-B14F-4D97-AF65-F5344CB8AC3E}">
        <p14:creationId xmlns:p14="http://schemas.microsoft.com/office/powerpoint/2010/main" val="616484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341830" y="6338131"/>
            <a:ext cx="333287" cy="2335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25E2CCA8-B4D3-4F52-8B85-347F7AA801A3}" type="slidenum">
              <a:rPr lang="en-US" sz="900">
                <a:solidFill>
                  <a:srgbClr val="BCBCBC"/>
                </a:solidFill>
              </a:rPr>
              <a:t>‹#›</a:t>
            </a:fld>
            <a:endParaRPr lang="en-US" sz="900" dirty="0">
              <a:solidFill>
                <a:srgbClr val="BCBCBC"/>
              </a:solidFill>
            </a:endParaRPr>
          </a:p>
        </p:txBody>
      </p:sp>
      <p:sp>
        <p:nvSpPr>
          <p:cNvPr id="3" name="Rectangle 2"/>
          <p:cNvSpPr/>
          <p:nvPr userDrawn="1"/>
        </p:nvSpPr>
        <p:spPr>
          <a:xfrm>
            <a:off x="1009446" y="6350558"/>
            <a:ext cx="4220721" cy="2361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l" defTabSz="914400" rtl="0" eaLnBrk="1" fontAlgn="base" latinLnBrk="0" hangingPunct="1">
              <a:lnSpc>
                <a:spcPct val="100000"/>
              </a:lnSpc>
              <a:spcBef>
                <a:spcPct val="0"/>
              </a:spcBef>
              <a:spcAft>
                <a:spcPct val="0"/>
              </a:spcAft>
              <a:buClrTx/>
              <a:buSzTx/>
              <a:buFontTx/>
              <a:buNone/>
              <a:tabLst/>
              <a:defRPr/>
            </a:pPr>
            <a:r>
              <a:rPr lang="en-US" sz="900" kern="1200" dirty="0">
                <a:solidFill>
                  <a:schemeClr val="bg1">
                    <a:lumMod val="75000"/>
                  </a:schemeClr>
                </a:solidFill>
                <a:latin typeface="Arial" charset="0"/>
                <a:ea typeface="+mn-ea"/>
                <a:cs typeface="+mn-cs"/>
              </a:rPr>
              <a:t>© 2018 Cadence Design Systems, Inc. All rights reserved.</a:t>
            </a:r>
          </a:p>
        </p:txBody>
      </p:sp>
      <p:sp>
        <p:nvSpPr>
          <p:cNvPr id="2" name="Title Placeholder 1"/>
          <p:cNvSpPr>
            <a:spLocks noGrp="1"/>
          </p:cNvSpPr>
          <p:nvPr>
            <p:ph type="title"/>
          </p:nvPr>
        </p:nvSpPr>
        <p:spPr>
          <a:xfrm>
            <a:off x="274320" y="274320"/>
            <a:ext cx="11612880" cy="914400"/>
          </a:xfrm>
          <a:prstGeom prst="rect">
            <a:avLst/>
          </a:prstGeom>
        </p:spPr>
        <p:txBody>
          <a:bodyPr vert="horz" lIns="91440" tIns="45720" rIns="91440" bIns="45720" rtlCol="0" anchor="t">
            <a:noAutofit/>
          </a:bodyPr>
          <a:lstStyle/>
          <a:p>
            <a:r>
              <a:rPr lang="en-US"/>
              <a:t>Click to edit Master title style</a:t>
            </a:r>
            <a:endParaRPr lang="en-US" dirty="0"/>
          </a:p>
        </p:txBody>
      </p:sp>
      <p:pic>
        <p:nvPicPr>
          <p:cNvPr id="7" name="Picture 6"/>
          <p:cNvPicPr>
            <a:picLocks noChangeAspect="1" noChangeArrowheads="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10670759" y="6430766"/>
            <a:ext cx="1157704" cy="219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867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Lst>
  <p:hf hdr="0" ftr="0" dt="0"/>
  <p:txStyles>
    <p:titleStyle>
      <a:lvl1pPr algn="l" defTabSz="914400" rtl="0" eaLnBrk="1" latinLnBrk="0" hangingPunct="1">
        <a:lnSpc>
          <a:spcPct val="90000"/>
        </a:lnSpc>
        <a:spcBef>
          <a:spcPct val="0"/>
        </a:spcBef>
        <a:buNone/>
        <a:defRPr sz="30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24.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forums.accellera.org/files/file/65-uvm-ml-open-architecture" TargetMode="Externa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a:t>Using UVM-ML library to enable reuse of TLM2.0 models in UVM test benches</a:t>
            </a:r>
          </a:p>
        </p:txBody>
      </p:sp>
      <p:sp>
        <p:nvSpPr>
          <p:cNvPr id="5" name="Subtitle 4"/>
          <p:cNvSpPr>
            <a:spLocks noGrp="1"/>
          </p:cNvSpPr>
          <p:nvPr>
            <p:ph type="subTitle" idx="1"/>
          </p:nvPr>
        </p:nvSpPr>
        <p:spPr/>
        <p:txBody>
          <a:bodyPr/>
          <a:lstStyle/>
          <a:p>
            <a:pPr>
              <a:spcBef>
                <a:spcPts val="0"/>
              </a:spcBef>
            </a:pPr>
            <a:endParaRPr lang="en-US" dirty="0"/>
          </a:p>
          <a:p>
            <a:pPr>
              <a:spcBef>
                <a:spcPts val="0"/>
              </a:spcBef>
            </a:pPr>
            <a:r>
              <a:rPr lang="en-US" dirty="0"/>
              <a:t>Sarmad Dahir (sarmad@cadence.com)</a:t>
            </a:r>
          </a:p>
          <a:p>
            <a:pPr>
              <a:spcBef>
                <a:spcPts val="0"/>
              </a:spcBef>
            </a:pPr>
            <a:r>
              <a:rPr lang="en-US" dirty="0"/>
              <a:t>Cadence Design Systems</a:t>
            </a:r>
          </a:p>
          <a:p>
            <a:pPr>
              <a:spcBef>
                <a:spcPts val="0"/>
              </a:spcBef>
            </a:pPr>
            <a:endParaRPr lang="en-US" dirty="0"/>
          </a:p>
          <a:p>
            <a:pPr>
              <a:spcBef>
                <a:spcPts val="0"/>
              </a:spcBef>
            </a:pPr>
            <a:r>
              <a:rPr lang="en-US" dirty="0"/>
              <a:t>DVCON Europe 2018</a:t>
            </a:r>
          </a:p>
        </p:txBody>
      </p:sp>
    </p:spTree>
    <p:custDataLst>
      <p:tags r:id="rId1"/>
    </p:custDataLst>
    <p:extLst>
      <p:ext uri="{BB962C8B-B14F-4D97-AF65-F5344CB8AC3E}">
        <p14:creationId xmlns:p14="http://schemas.microsoft.com/office/powerpoint/2010/main" val="1537992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Using UVM-ML in a UVM+TLM </a:t>
            </a:r>
            <a:r>
              <a:rPr lang="en-US" dirty="0" err="1"/>
              <a:t>Testbench</a:t>
            </a:r>
            <a:r>
              <a:rPr lang="en-US" dirty="0"/>
              <a:t> </a:t>
            </a:r>
          </a:p>
        </p:txBody>
      </p:sp>
    </p:spTree>
    <p:custDataLst>
      <p:tags r:id="rId1"/>
    </p:custDataLst>
    <p:extLst>
      <p:ext uri="{BB962C8B-B14F-4D97-AF65-F5344CB8AC3E}">
        <p14:creationId xmlns:p14="http://schemas.microsoft.com/office/powerpoint/2010/main" val="143604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74320"/>
            <a:ext cx="11612880" cy="914400"/>
          </a:xfrm>
        </p:spPr>
        <p:txBody>
          <a:bodyPr/>
          <a:lstStyle/>
          <a:p>
            <a:r>
              <a:rPr lang="en-US" dirty="0"/>
              <a:t>Topology of Verification TB when reusing the TLM Model</a:t>
            </a:r>
          </a:p>
        </p:txBody>
      </p:sp>
      <p:grpSp>
        <p:nvGrpSpPr>
          <p:cNvPr id="12" name="Group 11"/>
          <p:cNvGrpSpPr/>
          <p:nvPr/>
        </p:nvGrpSpPr>
        <p:grpSpPr>
          <a:xfrm>
            <a:off x="789919" y="1343946"/>
            <a:ext cx="8401594" cy="4811487"/>
            <a:chOff x="1798321" y="1643742"/>
            <a:chExt cx="8401594" cy="4811487"/>
          </a:xfrm>
        </p:grpSpPr>
        <p:sp>
          <p:nvSpPr>
            <p:cNvPr id="8" name="Rectangle 7"/>
            <p:cNvSpPr/>
            <p:nvPr/>
          </p:nvSpPr>
          <p:spPr>
            <a:xfrm>
              <a:off x="1798321" y="1643742"/>
              <a:ext cx="8401594" cy="4811487"/>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 name="Rectangle 2"/>
            <p:cNvSpPr/>
            <p:nvPr/>
          </p:nvSpPr>
          <p:spPr>
            <a:xfrm>
              <a:off x="2348815" y="1643742"/>
              <a:ext cx="7130143" cy="436673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 name="Rectangle 4"/>
            <p:cNvSpPr/>
            <p:nvPr/>
          </p:nvSpPr>
          <p:spPr>
            <a:xfrm>
              <a:off x="4117743" y="1644036"/>
              <a:ext cx="3592285" cy="1873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Rectangle 5"/>
            <p:cNvSpPr/>
            <p:nvPr/>
          </p:nvSpPr>
          <p:spPr>
            <a:xfrm>
              <a:off x="4637537" y="1772265"/>
              <a:ext cx="2552698" cy="151662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rPr>
                <a:t>TB_TOP</a:t>
              </a:r>
              <a:endParaRPr kumimoji="0" lang="en-US" sz="1600" b="0" i="0" u="none" strike="noStrike" kern="0" cap="none" spc="0" normalizeH="0" baseline="0" noProof="0" dirty="0">
                <a:ln>
                  <a:noFill/>
                </a:ln>
                <a:solidFill>
                  <a:sysClr val="windowText" lastClr="000000"/>
                </a:solidFill>
                <a:effectLst/>
                <a:uLnTx/>
                <a:uFillTx/>
              </a:endParaRPr>
            </a:p>
          </p:txBody>
        </p:sp>
        <p:sp>
          <p:nvSpPr>
            <p:cNvPr id="7" name="TextBox 6"/>
            <p:cNvSpPr txBox="1"/>
            <p:nvPr/>
          </p:nvSpPr>
          <p:spPr>
            <a:xfrm>
              <a:off x="2569029" y="5483434"/>
              <a:ext cx="16002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ENV</a:t>
              </a:r>
            </a:p>
          </p:txBody>
        </p:sp>
        <p:sp>
          <p:nvSpPr>
            <p:cNvPr id="16" name="TextBox 15"/>
            <p:cNvSpPr txBox="1"/>
            <p:nvPr/>
          </p:nvSpPr>
          <p:spPr>
            <a:xfrm>
              <a:off x="1831521" y="6048187"/>
              <a:ext cx="16002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TEST</a:t>
              </a:r>
            </a:p>
          </p:txBody>
        </p:sp>
        <p:sp>
          <p:nvSpPr>
            <p:cNvPr id="21" name="Rectangle 20"/>
            <p:cNvSpPr/>
            <p:nvPr/>
          </p:nvSpPr>
          <p:spPr>
            <a:xfrm>
              <a:off x="5099957" y="5289411"/>
              <a:ext cx="1828800" cy="271802"/>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Scoreboard</a:t>
              </a:r>
            </a:p>
          </p:txBody>
        </p:sp>
        <p:sp>
          <p:nvSpPr>
            <p:cNvPr id="10" name="Rectangle 9"/>
            <p:cNvSpPr/>
            <p:nvPr/>
          </p:nvSpPr>
          <p:spPr>
            <a:xfrm>
              <a:off x="5099957" y="5627326"/>
              <a:ext cx="1828800" cy="28697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ysClr val="windowText" lastClr="000000"/>
                  </a:solidFill>
                  <a:effectLst/>
                  <a:uLnTx/>
                  <a:uFillTx/>
                </a:rPr>
                <a:t>Virt</a:t>
              </a:r>
              <a:r>
                <a:rPr kumimoji="0" lang="en-US" sz="1400" b="0" i="0" u="none" strike="noStrike" kern="0" cap="none" spc="0" normalizeH="0" baseline="0" noProof="0" dirty="0">
                  <a:ln>
                    <a:noFill/>
                  </a:ln>
                  <a:solidFill>
                    <a:sysClr val="windowText" lastClr="000000"/>
                  </a:solidFill>
                  <a:effectLst/>
                  <a:uLnTx/>
                  <a:uFillTx/>
                </a:rPr>
                <a:t> Sequencer</a:t>
              </a:r>
            </a:p>
          </p:txBody>
        </p:sp>
        <p:sp>
          <p:nvSpPr>
            <p:cNvPr id="26" name="Oval 25"/>
            <p:cNvSpPr/>
            <p:nvPr/>
          </p:nvSpPr>
          <p:spPr>
            <a:xfrm>
              <a:off x="4909458" y="6086677"/>
              <a:ext cx="2596243" cy="315688"/>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ysClr val="windowText" lastClr="000000"/>
                  </a:solidFill>
                  <a:effectLst/>
                  <a:uLnTx/>
                  <a:uFillTx/>
                </a:rPr>
                <a:t>Virt</a:t>
              </a:r>
              <a:r>
                <a:rPr kumimoji="0" lang="en-US" sz="1400" b="0" i="0" u="none" strike="noStrike" kern="0" cap="none" spc="0" normalizeH="0" baseline="0" noProof="0" dirty="0">
                  <a:ln>
                    <a:noFill/>
                  </a:ln>
                  <a:solidFill>
                    <a:sysClr val="windowText" lastClr="000000"/>
                  </a:solidFill>
                  <a:effectLst/>
                  <a:uLnTx/>
                  <a:uFillTx/>
                </a:rPr>
                <a:t> Sequence</a:t>
              </a:r>
            </a:p>
          </p:txBody>
        </p:sp>
        <p:cxnSp>
          <p:nvCxnSpPr>
            <p:cNvPr id="28" name="Curved Connector 27"/>
            <p:cNvCxnSpPr>
              <a:stCxn id="26" idx="0"/>
              <a:endCxn id="10" idx="2"/>
            </p:cNvCxnSpPr>
            <p:nvPr/>
          </p:nvCxnSpPr>
          <p:spPr>
            <a:xfrm rot="16200000" flipV="1">
              <a:off x="6024782" y="5903879"/>
              <a:ext cx="172375" cy="193222"/>
            </a:xfrm>
            <a:prstGeom prst="curvedConnector3">
              <a:avLst>
                <a:gd name="adj1" fmla="val 50000"/>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4917245" y="2134237"/>
              <a:ext cx="886179" cy="48092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i_dut_0</a:t>
              </a:r>
            </a:p>
          </p:txBody>
        </p:sp>
        <p:sp>
          <p:nvSpPr>
            <p:cNvPr id="40" name="Rectangle 39"/>
            <p:cNvSpPr/>
            <p:nvPr/>
          </p:nvSpPr>
          <p:spPr>
            <a:xfrm>
              <a:off x="6078753" y="2132068"/>
              <a:ext cx="886179" cy="48092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i_dut_1</a:t>
              </a:r>
            </a:p>
          </p:txBody>
        </p:sp>
        <p:cxnSp>
          <p:nvCxnSpPr>
            <p:cNvPr id="41" name="Straight Arrow Connector 40"/>
            <p:cNvCxnSpPr/>
            <p:nvPr/>
          </p:nvCxnSpPr>
          <p:spPr>
            <a:xfrm>
              <a:off x="4637537" y="2285201"/>
              <a:ext cx="2719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6964513" y="2285202"/>
              <a:ext cx="22572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637538" y="2419156"/>
              <a:ext cx="279707" cy="48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6964514" y="2434972"/>
              <a:ext cx="22068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5098377" y="4784179"/>
              <a:ext cx="1828800" cy="29630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TLM Adapter</a:t>
              </a:r>
            </a:p>
          </p:txBody>
        </p:sp>
        <p:grpSp>
          <p:nvGrpSpPr>
            <p:cNvPr id="71" name="Group 70"/>
            <p:cNvGrpSpPr/>
            <p:nvPr/>
          </p:nvGrpSpPr>
          <p:grpSpPr>
            <a:xfrm>
              <a:off x="7850693" y="2035630"/>
              <a:ext cx="1482579" cy="965667"/>
              <a:chOff x="6326692" y="2035629"/>
              <a:chExt cx="1482579" cy="965667"/>
            </a:xfrm>
          </p:grpSpPr>
          <p:sp>
            <p:nvSpPr>
              <p:cNvPr id="27" name="Rectangle 26"/>
              <p:cNvSpPr/>
              <p:nvPr/>
            </p:nvSpPr>
            <p:spPr>
              <a:xfrm>
                <a:off x="6326692" y="2035629"/>
                <a:ext cx="1482579" cy="96566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Agent B</a:t>
                </a:r>
              </a:p>
            </p:txBody>
          </p:sp>
          <p:sp>
            <p:nvSpPr>
              <p:cNvPr id="65" name="Rectangle 64"/>
              <p:cNvSpPr/>
              <p:nvPr/>
            </p:nvSpPr>
            <p:spPr>
              <a:xfrm>
                <a:off x="7167716"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sysClr val="windowText" lastClr="000000"/>
                    </a:solidFill>
                    <a:effectLst/>
                    <a:uLnTx/>
                    <a:uFillTx/>
                  </a:rPr>
                  <a:t>seqr</a:t>
                </a:r>
                <a:endParaRPr kumimoji="0" lang="en-US" sz="2000" b="0" i="0" u="none" strike="noStrike" kern="0" cap="none" spc="0" normalizeH="0" baseline="0" noProof="0" dirty="0">
                  <a:ln>
                    <a:noFill/>
                  </a:ln>
                  <a:solidFill>
                    <a:sysClr val="windowText" lastClr="000000"/>
                  </a:solidFill>
                  <a:effectLst/>
                  <a:uLnTx/>
                  <a:uFillTx/>
                </a:endParaRPr>
              </a:p>
            </p:txBody>
          </p:sp>
          <p:sp>
            <p:nvSpPr>
              <p:cNvPr id="67" name="Rectangle 66"/>
              <p:cNvSpPr/>
              <p:nvPr/>
            </p:nvSpPr>
            <p:spPr>
              <a:xfrm>
                <a:off x="6396822" y="2205502"/>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driver</a:t>
                </a:r>
                <a:endParaRPr kumimoji="0" lang="en-US" sz="2800" b="0" i="0" u="none" strike="noStrike" kern="0" cap="none" spc="0" normalizeH="0" baseline="0" noProof="0" dirty="0">
                  <a:ln>
                    <a:noFill/>
                  </a:ln>
                  <a:solidFill>
                    <a:sysClr val="windowText" lastClr="000000"/>
                  </a:solidFill>
                  <a:effectLst/>
                  <a:uLnTx/>
                  <a:uFillTx/>
                </a:endParaRPr>
              </a:p>
            </p:txBody>
          </p:sp>
          <p:sp>
            <p:nvSpPr>
              <p:cNvPr id="70" name="Rectangle 69"/>
              <p:cNvSpPr/>
              <p:nvPr/>
            </p:nvSpPr>
            <p:spPr>
              <a:xfrm>
                <a:off x="7167716"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mon</a:t>
                </a:r>
                <a:endParaRPr kumimoji="0" lang="en-US" sz="2000" b="0" i="0" u="none" strike="noStrike" kern="0" cap="none" spc="0" normalizeH="0" baseline="0" noProof="0" dirty="0">
                  <a:ln>
                    <a:noFill/>
                  </a:ln>
                  <a:solidFill>
                    <a:sysClr val="windowText" lastClr="000000"/>
                  </a:solidFill>
                  <a:effectLst/>
                  <a:uLnTx/>
                  <a:uFillTx/>
                </a:endParaRPr>
              </a:p>
            </p:txBody>
          </p:sp>
        </p:grpSp>
        <p:cxnSp>
          <p:nvCxnSpPr>
            <p:cNvPr id="13" name="Straight Arrow Connector 12"/>
            <p:cNvCxnSpPr/>
            <p:nvPr/>
          </p:nvCxnSpPr>
          <p:spPr>
            <a:xfrm>
              <a:off x="7198022" y="2288836"/>
              <a:ext cx="652670" cy="41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7195108" y="2428064"/>
              <a:ext cx="62702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972058" y="2434972"/>
              <a:ext cx="66110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972058" y="2284401"/>
              <a:ext cx="661107" cy="8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2485935" y="2035630"/>
              <a:ext cx="1486122" cy="965665"/>
              <a:chOff x="961935" y="2035629"/>
              <a:chExt cx="1486122" cy="965665"/>
            </a:xfrm>
          </p:grpSpPr>
          <p:sp>
            <p:nvSpPr>
              <p:cNvPr id="4" name="Rectangle 3"/>
              <p:cNvSpPr/>
              <p:nvPr/>
            </p:nvSpPr>
            <p:spPr>
              <a:xfrm>
                <a:off x="961935" y="2035629"/>
                <a:ext cx="1486122" cy="96566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Agent A</a:t>
                </a:r>
              </a:p>
            </p:txBody>
          </p:sp>
          <p:sp>
            <p:nvSpPr>
              <p:cNvPr id="72" name="Rectangle 71"/>
              <p:cNvSpPr/>
              <p:nvPr/>
            </p:nvSpPr>
            <p:spPr>
              <a:xfrm>
                <a:off x="1866655" y="2211571"/>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driver</a:t>
                </a:r>
                <a:endParaRPr kumimoji="0" lang="en-US" sz="2800" b="0" i="0" u="none" strike="noStrike" kern="0" cap="none" spc="0" normalizeH="0" baseline="0" noProof="0" dirty="0">
                  <a:ln>
                    <a:noFill/>
                  </a:ln>
                  <a:solidFill>
                    <a:sysClr val="windowText" lastClr="000000"/>
                  </a:solidFill>
                  <a:effectLst/>
                  <a:uLnTx/>
                  <a:uFillTx/>
                </a:endParaRPr>
              </a:p>
            </p:txBody>
          </p:sp>
          <p:sp>
            <p:nvSpPr>
              <p:cNvPr id="73" name="Rectangle 72"/>
              <p:cNvSpPr/>
              <p:nvPr/>
            </p:nvSpPr>
            <p:spPr>
              <a:xfrm>
                <a:off x="1110737"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sysClr val="windowText" lastClr="000000"/>
                    </a:solidFill>
                    <a:effectLst/>
                    <a:uLnTx/>
                    <a:uFillTx/>
                  </a:rPr>
                  <a:t>seqr</a:t>
                </a:r>
                <a:endParaRPr kumimoji="0" lang="en-US" sz="2000" b="0" i="0" u="none" strike="noStrike" kern="0" cap="none" spc="0" normalizeH="0" baseline="0" noProof="0" dirty="0">
                  <a:ln>
                    <a:noFill/>
                  </a:ln>
                  <a:solidFill>
                    <a:sysClr val="windowText" lastClr="000000"/>
                  </a:solidFill>
                  <a:effectLst/>
                  <a:uLnTx/>
                  <a:uFillTx/>
                </a:endParaRPr>
              </a:p>
            </p:txBody>
          </p:sp>
          <p:sp>
            <p:nvSpPr>
              <p:cNvPr id="88" name="Rectangle 87"/>
              <p:cNvSpPr/>
              <p:nvPr/>
            </p:nvSpPr>
            <p:spPr>
              <a:xfrm>
                <a:off x="1107621"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mon</a:t>
                </a:r>
                <a:endParaRPr kumimoji="0" lang="en-US" sz="2000" b="0" i="0" u="none" strike="noStrike" kern="0" cap="none" spc="0" normalizeH="0" baseline="0" noProof="0" dirty="0">
                  <a:ln>
                    <a:noFill/>
                  </a:ln>
                  <a:solidFill>
                    <a:sysClr val="windowText" lastClr="000000"/>
                  </a:solidFill>
                  <a:effectLst/>
                  <a:uLnTx/>
                  <a:uFillTx/>
                </a:endParaRPr>
              </a:p>
            </p:txBody>
          </p:sp>
        </p:grpSp>
        <p:cxnSp>
          <p:nvCxnSpPr>
            <p:cNvPr id="92" name="Curved Connector 91"/>
            <p:cNvCxnSpPr>
              <a:stCxn id="10" idx="1"/>
              <a:endCxn id="73" idx="1"/>
            </p:cNvCxnSpPr>
            <p:nvPr/>
          </p:nvCxnSpPr>
          <p:spPr>
            <a:xfrm rot="10800000">
              <a:off x="2634737" y="2360260"/>
              <a:ext cx="2465220" cy="3410554"/>
            </a:xfrm>
            <a:prstGeom prst="curvedConnector3">
              <a:avLst>
                <a:gd name="adj1" fmla="val 109273"/>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5" name="Curved Connector 24"/>
            <p:cNvCxnSpPr>
              <a:stCxn id="10" idx="3"/>
              <a:endCxn id="65" idx="3"/>
            </p:cNvCxnSpPr>
            <p:nvPr/>
          </p:nvCxnSpPr>
          <p:spPr>
            <a:xfrm flipV="1">
              <a:off x="6928758" y="2360260"/>
              <a:ext cx="2262755" cy="3410554"/>
            </a:xfrm>
            <a:prstGeom prst="curvedConnector3">
              <a:avLst>
                <a:gd name="adj1" fmla="val 110103"/>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4" name="Curved Connector 23"/>
            <p:cNvCxnSpPr>
              <a:stCxn id="70" idx="2"/>
              <a:endCxn id="21" idx="3"/>
            </p:cNvCxnSpPr>
            <p:nvPr/>
          </p:nvCxnSpPr>
          <p:spPr>
            <a:xfrm rot="5400000">
              <a:off x="6668607" y="3152304"/>
              <a:ext cx="2533161" cy="2012857"/>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Curved Connector 93"/>
            <p:cNvCxnSpPr>
              <a:stCxn id="70" idx="2"/>
              <a:endCxn id="61" idx="3"/>
            </p:cNvCxnSpPr>
            <p:nvPr/>
          </p:nvCxnSpPr>
          <p:spPr>
            <a:xfrm rot="5400000">
              <a:off x="6914306" y="2905024"/>
              <a:ext cx="2040180" cy="2014437"/>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Curved Connector 96"/>
            <p:cNvCxnSpPr>
              <a:stCxn id="88" idx="2"/>
              <a:endCxn id="21" idx="1"/>
            </p:cNvCxnSpPr>
            <p:nvPr/>
          </p:nvCxnSpPr>
          <p:spPr>
            <a:xfrm rot="16200000" flipH="1">
              <a:off x="2724159" y="3049512"/>
              <a:ext cx="2533161" cy="2218438"/>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urved Connector 99"/>
            <p:cNvCxnSpPr>
              <a:stCxn id="88" idx="2"/>
              <a:endCxn id="61" idx="1"/>
            </p:cNvCxnSpPr>
            <p:nvPr/>
          </p:nvCxnSpPr>
          <p:spPr>
            <a:xfrm rot="16200000" flipH="1">
              <a:off x="2969858" y="2803812"/>
              <a:ext cx="2040180" cy="2216858"/>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4633164" y="3651190"/>
              <a:ext cx="2552034" cy="66144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cxnSp>
          <p:nvCxnSpPr>
            <p:cNvPr id="114" name="Straight Arrow Connector 113"/>
            <p:cNvCxnSpPr>
              <a:stCxn id="61" idx="2"/>
              <a:endCxn id="21" idx="0"/>
            </p:cNvCxnSpPr>
            <p:nvPr/>
          </p:nvCxnSpPr>
          <p:spPr>
            <a:xfrm>
              <a:off x="6012777" y="5080483"/>
              <a:ext cx="1580" cy="2089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6" name="Rectangle 115"/>
            <p:cNvSpPr/>
            <p:nvPr/>
          </p:nvSpPr>
          <p:spPr>
            <a:xfrm>
              <a:off x="4916832" y="3739584"/>
              <a:ext cx="886179" cy="48092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i_dut_0</a:t>
              </a:r>
            </a:p>
          </p:txBody>
        </p:sp>
        <p:sp>
          <p:nvSpPr>
            <p:cNvPr id="117" name="Rectangle 116"/>
            <p:cNvSpPr/>
            <p:nvPr/>
          </p:nvSpPr>
          <p:spPr>
            <a:xfrm>
              <a:off x="6049808" y="3736826"/>
              <a:ext cx="886179" cy="48092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i_dut_1</a:t>
              </a:r>
            </a:p>
          </p:txBody>
        </p:sp>
        <p:sp>
          <p:nvSpPr>
            <p:cNvPr id="131" name="Cloud Callout 130"/>
            <p:cNvSpPr/>
            <p:nvPr/>
          </p:nvSpPr>
          <p:spPr>
            <a:xfrm>
              <a:off x="4805516" y="4366437"/>
              <a:ext cx="2492478" cy="325614"/>
            </a:xfrm>
            <a:prstGeom prst="cloudCallout">
              <a:avLst>
                <a:gd name="adj1" fmla="val -24383"/>
                <a:gd name="adj2" fmla="val 3992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chemeClr val="tx1"/>
                  </a:solidFill>
                  <a:effectLst/>
                  <a:uLnTx/>
                  <a:uFillTx/>
                </a:rPr>
                <a:t>UVM-ML</a:t>
              </a:r>
            </a:p>
          </p:txBody>
        </p:sp>
        <p:cxnSp>
          <p:nvCxnSpPr>
            <p:cNvPr id="119" name="Straight Arrow Connector 118"/>
            <p:cNvCxnSpPr>
              <a:endCxn id="116" idx="2"/>
            </p:cNvCxnSpPr>
            <p:nvPr/>
          </p:nvCxnSpPr>
          <p:spPr>
            <a:xfrm flipV="1">
              <a:off x="5357019" y="4220507"/>
              <a:ext cx="2902" cy="559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17" idx="2"/>
            </p:cNvCxnSpPr>
            <p:nvPr/>
          </p:nvCxnSpPr>
          <p:spPr>
            <a:xfrm flipH="1" flipV="1">
              <a:off x="6492897" y="4217749"/>
              <a:ext cx="7108" cy="5626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9635723" y="5242849"/>
            <a:ext cx="2166897" cy="912584"/>
            <a:chOff x="8132270" y="607039"/>
            <a:chExt cx="2166897" cy="912584"/>
          </a:xfrm>
        </p:grpSpPr>
        <p:grpSp>
          <p:nvGrpSpPr>
            <p:cNvPr id="20" name="Group 19"/>
            <p:cNvGrpSpPr/>
            <p:nvPr/>
          </p:nvGrpSpPr>
          <p:grpSpPr>
            <a:xfrm>
              <a:off x="8132270" y="607039"/>
              <a:ext cx="2166897" cy="277186"/>
              <a:chOff x="6608269" y="607039"/>
              <a:chExt cx="2166897" cy="277186"/>
            </a:xfrm>
          </p:grpSpPr>
          <p:sp>
            <p:nvSpPr>
              <p:cNvPr id="14" name="Rectangle 13"/>
              <p:cNvSpPr/>
              <p:nvPr/>
            </p:nvSpPr>
            <p:spPr>
              <a:xfrm>
                <a:off x="6608269" y="615097"/>
                <a:ext cx="300197" cy="26894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1" name="Rectangle 50"/>
              <p:cNvSpPr/>
              <p:nvPr/>
            </p:nvSpPr>
            <p:spPr>
              <a:xfrm>
                <a:off x="6908466" y="615284"/>
                <a:ext cx="300197" cy="26894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2" name="Rectangle 51"/>
              <p:cNvSpPr/>
              <p:nvPr/>
            </p:nvSpPr>
            <p:spPr>
              <a:xfrm>
                <a:off x="7208663" y="615097"/>
                <a:ext cx="300197" cy="26894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TextBox 17"/>
              <p:cNvSpPr txBox="1"/>
              <p:nvPr/>
            </p:nvSpPr>
            <p:spPr>
              <a:xfrm>
                <a:off x="7667512" y="607039"/>
                <a:ext cx="110765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UVM TB</a:t>
                </a:r>
              </a:p>
            </p:txBody>
          </p:sp>
        </p:grpSp>
        <p:grpSp>
          <p:nvGrpSpPr>
            <p:cNvPr id="55" name="Group 54"/>
            <p:cNvGrpSpPr/>
            <p:nvPr/>
          </p:nvGrpSpPr>
          <p:grpSpPr>
            <a:xfrm>
              <a:off x="8132270" y="918196"/>
              <a:ext cx="2166897" cy="277186"/>
              <a:chOff x="6608269" y="607039"/>
              <a:chExt cx="2166897" cy="277186"/>
            </a:xfrm>
          </p:grpSpPr>
          <p:sp>
            <p:nvSpPr>
              <p:cNvPr id="56" name="Rectangle 55"/>
              <p:cNvSpPr/>
              <p:nvPr/>
            </p:nvSpPr>
            <p:spPr>
              <a:xfrm>
                <a:off x="6608269" y="615097"/>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Rectangle 56"/>
              <p:cNvSpPr/>
              <p:nvPr/>
            </p:nvSpPr>
            <p:spPr>
              <a:xfrm>
                <a:off x="6908466" y="615284"/>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Rectangle 57"/>
              <p:cNvSpPr/>
              <p:nvPr/>
            </p:nvSpPr>
            <p:spPr>
              <a:xfrm>
                <a:off x="7208663" y="615097"/>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TextBox 58"/>
              <p:cNvSpPr txBox="1"/>
              <p:nvPr/>
            </p:nvSpPr>
            <p:spPr>
              <a:xfrm>
                <a:off x="7667512" y="607039"/>
                <a:ext cx="110765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RTL DUT</a:t>
                </a:r>
              </a:p>
            </p:txBody>
          </p:sp>
        </p:grpSp>
        <p:grpSp>
          <p:nvGrpSpPr>
            <p:cNvPr id="60" name="Group 59"/>
            <p:cNvGrpSpPr/>
            <p:nvPr/>
          </p:nvGrpSpPr>
          <p:grpSpPr>
            <a:xfrm>
              <a:off x="8132270" y="1242437"/>
              <a:ext cx="2166897" cy="277186"/>
              <a:chOff x="6608269" y="607039"/>
              <a:chExt cx="2166897" cy="277186"/>
            </a:xfrm>
          </p:grpSpPr>
          <p:sp>
            <p:nvSpPr>
              <p:cNvPr id="62" name="Rectangle 61"/>
              <p:cNvSpPr/>
              <p:nvPr/>
            </p:nvSpPr>
            <p:spPr>
              <a:xfrm>
                <a:off x="6608269" y="615097"/>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Rectangle 62"/>
              <p:cNvSpPr/>
              <p:nvPr/>
            </p:nvSpPr>
            <p:spPr>
              <a:xfrm>
                <a:off x="6908466" y="615284"/>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Rectangle 63"/>
              <p:cNvSpPr/>
              <p:nvPr/>
            </p:nvSpPr>
            <p:spPr>
              <a:xfrm>
                <a:off x="7208663" y="615097"/>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TextBox 65"/>
              <p:cNvSpPr txBox="1"/>
              <p:nvPr/>
            </p:nvSpPr>
            <p:spPr>
              <a:xfrm>
                <a:off x="7667512" y="607039"/>
                <a:ext cx="1107654"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TLM Model</a:t>
                </a:r>
              </a:p>
            </p:txBody>
          </p:sp>
        </p:grpSp>
      </p:grpSp>
    </p:spTree>
    <p:custDataLst>
      <p:tags r:id="rId1"/>
    </p:custDataLst>
    <p:extLst>
      <p:ext uri="{BB962C8B-B14F-4D97-AF65-F5344CB8AC3E}">
        <p14:creationId xmlns:p14="http://schemas.microsoft.com/office/powerpoint/2010/main" val="44184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Comparing HDL vs TLM in the Verification Testbench</a:t>
            </a:r>
          </a:p>
        </p:txBody>
      </p:sp>
      <p:sp>
        <p:nvSpPr>
          <p:cNvPr id="19" name="Content Placeholder 18"/>
          <p:cNvSpPr>
            <a:spLocks noGrp="1"/>
          </p:cNvSpPr>
          <p:nvPr>
            <p:ph idx="1"/>
          </p:nvPr>
        </p:nvSpPr>
        <p:spPr>
          <a:xfrm>
            <a:off x="274320" y="1188720"/>
            <a:ext cx="5172067" cy="5120640"/>
          </a:xfrm>
        </p:spPr>
        <p:txBody>
          <a:bodyPr/>
          <a:lstStyle/>
          <a:p>
            <a:r>
              <a:rPr lang="sv-SE" sz="2000" dirty="0"/>
              <a:t>The UVC monitor passes the observed transactions to the TLM adapter.</a:t>
            </a:r>
          </a:p>
          <a:p>
            <a:endParaRPr lang="en-US" sz="2000" dirty="0"/>
          </a:p>
          <a:p>
            <a:r>
              <a:rPr lang="en-US" sz="2000" dirty="0"/>
              <a:t>The TLM adapter maps UVM sequence items to TLM GP and sends them, over UVM-ML, to the TLM model.</a:t>
            </a:r>
          </a:p>
          <a:p>
            <a:endParaRPr lang="en-US" sz="2000" dirty="0"/>
          </a:p>
          <a:p>
            <a:r>
              <a:rPr lang="en-US" sz="2000" dirty="0"/>
              <a:t>The response from TLM is passed to the scoreboard through the TLM adapter.</a:t>
            </a:r>
          </a:p>
          <a:p>
            <a:endParaRPr lang="en-US" sz="2000" dirty="0"/>
          </a:p>
          <a:p>
            <a:r>
              <a:rPr lang="en-US" sz="2000" dirty="0"/>
              <a:t>This way the testbench scoreboard can compare the functionality </a:t>
            </a:r>
            <a:r>
              <a:rPr lang="en-US" sz="2000"/>
              <a:t>of RTL </a:t>
            </a:r>
            <a:r>
              <a:rPr lang="en-US" sz="2000" dirty="0"/>
              <a:t>to the TLM reference model.</a:t>
            </a:r>
          </a:p>
          <a:p>
            <a:pPr marL="0" indent="0">
              <a:buNone/>
            </a:pPr>
            <a:endParaRPr lang="en-US" sz="2000" dirty="0"/>
          </a:p>
        </p:txBody>
      </p:sp>
      <p:grpSp>
        <p:nvGrpSpPr>
          <p:cNvPr id="22" name="Group 21"/>
          <p:cNvGrpSpPr/>
          <p:nvPr/>
        </p:nvGrpSpPr>
        <p:grpSpPr>
          <a:xfrm>
            <a:off x="5453132" y="1376218"/>
            <a:ext cx="6520873" cy="3670850"/>
            <a:chOff x="5458691" y="2715491"/>
            <a:chExt cx="6520873" cy="3670850"/>
          </a:xfrm>
        </p:grpSpPr>
        <p:sp>
          <p:nvSpPr>
            <p:cNvPr id="8" name="Rectangle 7"/>
            <p:cNvSpPr/>
            <p:nvPr/>
          </p:nvSpPr>
          <p:spPr>
            <a:xfrm>
              <a:off x="5458691" y="2715491"/>
              <a:ext cx="6520873" cy="36708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 name="Rectangle 2"/>
            <p:cNvSpPr/>
            <p:nvPr/>
          </p:nvSpPr>
          <p:spPr>
            <a:xfrm>
              <a:off x="5885955" y="2715491"/>
              <a:ext cx="5534040" cy="333153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 name="Rectangle 4"/>
            <p:cNvSpPr/>
            <p:nvPr/>
          </p:nvSpPr>
          <p:spPr>
            <a:xfrm>
              <a:off x="7258904" y="2715714"/>
              <a:ext cx="2788142" cy="1463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Rectangle 5"/>
            <p:cNvSpPr/>
            <p:nvPr/>
          </p:nvSpPr>
          <p:spPr>
            <a:xfrm>
              <a:off x="7662340" y="2813546"/>
              <a:ext cx="1981269" cy="115708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TB_TOP</a:t>
              </a:r>
            </a:p>
          </p:txBody>
        </p:sp>
        <p:sp>
          <p:nvSpPr>
            <p:cNvPr id="7" name="TextBox 6"/>
            <p:cNvSpPr txBox="1"/>
            <p:nvPr/>
          </p:nvSpPr>
          <p:spPr>
            <a:xfrm>
              <a:off x="6056874" y="5644924"/>
              <a:ext cx="124199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ENV</a:t>
              </a:r>
              <a:endParaRPr kumimoji="0" lang="en-US" sz="1800" b="0" i="0" u="none" strike="noStrike" kern="0" cap="none" spc="0" normalizeH="0" baseline="0" noProof="0" dirty="0">
                <a:ln>
                  <a:noFill/>
                </a:ln>
                <a:solidFill>
                  <a:sysClr val="windowText" lastClr="000000"/>
                </a:solidFill>
                <a:effectLst/>
                <a:uLnTx/>
                <a:uFillTx/>
              </a:endParaRPr>
            </a:p>
          </p:txBody>
        </p:sp>
        <p:sp>
          <p:nvSpPr>
            <p:cNvPr id="16" name="TextBox 15"/>
            <p:cNvSpPr txBox="1"/>
            <p:nvPr/>
          </p:nvSpPr>
          <p:spPr>
            <a:xfrm>
              <a:off x="5484459" y="6075795"/>
              <a:ext cx="124199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TEST</a:t>
              </a:r>
              <a:endParaRPr kumimoji="0" lang="en-US" sz="1600" b="0" i="0" u="none" strike="noStrike" kern="0" cap="none" spc="0" normalizeH="0" baseline="0" noProof="0" dirty="0">
                <a:ln>
                  <a:noFill/>
                </a:ln>
                <a:solidFill>
                  <a:sysClr val="windowText" lastClr="000000"/>
                </a:solidFill>
                <a:effectLst/>
                <a:uLnTx/>
                <a:uFillTx/>
              </a:endParaRPr>
            </a:p>
          </p:txBody>
        </p:sp>
        <p:sp>
          <p:nvSpPr>
            <p:cNvPr id="21" name="Rectangle 20"/>
            <p:cNvSpPr/>
            <p:nvPr/>
          </p:nvSpPr>
          <p:spPr>
            <a:xfrm>
              <a:off x="8021246" y="5496898"/>
              <a:ext cx="1419418" cy="20736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Scoreboard</a:t>
              </a:r>
            </a:p>
          </p:txBody>
        </p:sp>
        <p:sp>
          <p:nvSpPr>
            <p:cNvPr id="10" name="Rectangle 9"/>
            <p:cNvSpPr/>
            <p:nvPr/>
          </p:nvSpPr>
          <p:spPr>
            <a:xfrm>
              <a:off x="8021246" y="5754705"/>
              <a:ext cx="1419418" cy="21894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a:ln>
                    <a:noFill/>
                  </a:ln>
                  <a:solidFill>
                    <a:sysClr val="windowText" lastClr="000000"/>
                  </a:solidFill>
                  <a:effectLst/>
                  <a:uLnTx/>
                  <a:uFillTx/>
                </a:rPr>
                <a:t>Virt</a:t>
              </a:r>
              <a:r>
                <a:rPr kumimoji="0" lang="en-US" sz="1200" b="0" i="0" u="none" strike="noStrike" kern="0" cap="none" spc="0" normalizeH="0" baseline="0" noProof="0" dirty="0">
                  <a:ln>
                    <a:noFill/>
                  </a:ln>
                  <a:solidFill>
                    <a:sysClr val="windowText" lastClr="000000"/>
                  </a:solidFill>
                  <a:effectLst/>
                  <a:uLnTx/>
                  <a:uFillTx/>
                </a:rPr>
                <a:t> Sequencer</a:t>
              </a:r>
            </a:p>
          </p:txBody>
        </p:sp>
        <p:sp>
          <p:nvSpPr>
            <p:cNvPr id="26" name="Oval 25"/>
            <p:cNvSpPr/>
            <p:nvPr/>
          </p:nvSpPr>
          <p:spPr>
            <a:xfrm>
              <a:off x="7873391" y="6105160"/>
              <a:ext cx="2015067" cy="24084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a:ln>
                    <a:noFill/>
                  </a:ln>
                  <a:solidFill>
                    <a:sysClr val="windowText" lastClr="000000"/>
                  </a:solidFill>
                  <a:effectLst/>
                  <a:uLnTx/>
                  <a:uFillTx/>
                </a:rPr>
                <a:t>Virt</a:t>
              </a:r>
              <a:r>
                <a:rPr kumimoji="0" lang="en-US" sz="1200" b="0" i="0" u="none" strike="noStrike" kern="0" cap="none" spc="0" normalizeH="0" baseline="0" noProof="0" dirty="0">
                  <a:ln>
                    <a:noFill/>
                  </a:ln>
                  <a:solidFill>
                    <a:sysClr val="windowText" lastClr="000000"/>
                  </a:solidFill>
                  <a:effectLst/>
                  <a:uLnTx/>
                  <a:uFillTx/>
                </a:rPr>
                <a:t> Sequence</a:t>
              </a:r>
            </a:p>
          </p:txBody>
        </p:sp>
        <p:cxnSp>
          <p:nvCxnSpPr>
            <p:cNvPr id="28" name="Curved Connector 27"/>
            <p:cNvCxnSpPr>
              <a:stCxn id="26" idx="0"/>
              <a:endCxn id="10" idx="2"/>
            </p:cNvCxnSpPr>
            <p:nvPr/>
          </p:nvCxnSpPr>
          <p:spPr>
            <a:xfrm rot="16200000" flipV="1">
              <a:off x="8740185" y="5964421"/>
              <a:ext cx="131511" cy="149969"/>
            </a:xfrm>
            <a:prstGeom prst="curvedConnector3">
              <a:avLst>
                <a:gd name="adj1" fmla="val 50000"/>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879435" y="3089707"/>
              <a:ext cx="687805" cy="36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i_dut_0</a:t>
              </a:r>
            </a:p>
          </p:txBody>
        </p:sp>
        <p:sp>
          <p:nvSpPr>
            <p:cNvPr id="40" name="Rectangle 39"/>
            <p:cNvSpPr/>
            <p:nvPr/>
          </p:nvSpPr>
          <p:spPr>
            <a:xfrm>
              <a:off x="8780936" y="3088052"/>
              <a:ext cx="687805" cy="36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i_dut_1</a:t>
              </a:r>
              <a:endParaRPr kumimoji="0" lang="en-US" sz="1400" b="0" i="0" u="none" strike="noStrike" kern="0" cap="none" spc="0" normalizeH="0" baseline="0" noProof="0" dirty="0">
                <a:ln>
                  <a:noFill/>
                </a:ln>
                <a:solidFill>
                  <a:sysClr val="windowText" lastClr="000000"/>
                </a:solidFill>
                <a:effectLst/>
                <a:uLnTx/>
                <a:uFillTx/>
              </a:endParaRPr>
            </a:p>
          </p:txBody>
        </p:sp>
        <p:cxnSp>
          <p:nvCxnSpPr>
            <p:cNvPr id="41" name="Straight Arrow Connector 40"/>
            <p:cNvCxnSpPr/>
            <p:nvPr/>
          </p:nvCxnSpPr>
          <p:spPr>
            <a:xfrm>
              <a:off x="7662340" y="3204882"/>
              <a:ext cx="2110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68416" y="3204883"/>
              <a:ext cx="17519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7662341" y="3307081"/>
              <a:ext cx="217094" cy="36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9468417" y="3319148"/>
              <a:ext cx="17128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8020020" y="5111439"/>
              <a:ext cx="1419418" cy="226061"/>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TLM Adapter</a:t>
              </a:r>
            </a:p>
          </p:txBody>
        </p:sp>
        <p:grpSp>
          <p:nvGrpSpPr>
            <p:cNvPr id="71" name="Group 70"/>
            <p:cNvGrpSpPr/>
            <p:nvPr/>
          </p:nvGrpSpPr>
          <p:grpSpPr>
            <a:xfrm>
              <a:off x="10156222" y="3014476"/>
              <a:ext cx="1150699" cy="736741"/>
              <a:chOff x="6326692" y="2035629"/>
              <a:chExt cx="1482579" cy="965667"/>
            </a:xfrm>
          </p:grpSpPr>
          <p:sp>
            <p:nvSpPr>
              <p:cNvPr id="27" name="Rectangle 26"/>
              <p:cNvSpPr/>
              <p:nvPr/>
            </p:nvSpPr>
            <p:spPr>
              <a:xfrm>
                <a:off x="6326692" y="2035629"/>
                <a:ext cx="1482579" cy="96566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Agent</a:t>
                </a:r>
                <a:r>
                  <a:rPr kumimoji="0" lang="en-US" sz="1050" b="0" i="0" u="none" strike="noStrike" kern="0" cap="none" spc="0" normalizeH="0" baseline="0" noProof="0" dirty="0">
                    <a:ln>
                      <a:noFill/>
                    </a:ln>
                    <a:solidFill>
                      <a:sysClr val="windowText" lastClr="000000"/>
                    </a:solidFill>
                    <a:effectLst/>
                    <a:uLnTx/>
                    <a:uFillTx/>
                  </a:rPr>
                  <a:t> </a:t>
                </a:r>
                <a:r>
                  <a:rPr kumimoji="0" lang="en-US" sz="1000" b="0" i="0" u="none" strike="noStrike" kern="0" cap="none" spc="0" normalizeH="0" baseline="0" noProof="0" dirty="0">
                    <a:ln>
                      <a:noFill/>
                    </a:ln>
                    <a:solidFill>
                      <a:sysClr val="windowText" lastClr="000000"/>
                    </a:solidFill>
                    <a:effectLst/>
                    <a:uLnTx/>
                    <a:uFillTx/>
                  </a:rPr>
                  <a:t>B</a:t>
                </a:r>
                <a:endParaRPr kumimoji="0" lang="en-US" sz="1050" b="0" i="0" u="none" strike="noStrike" kern="0" cap="none" spc="0" normalizeH="0" baseline="0" noProof="0" dirty="0">
                  <a:ln>
                    <a:noFill/>
                  </a:ln>
                  <a:solidFill>
                    <a:sysClr val="windowText" lastClr="000000"/>
                  </a:solidFill>
                  <a:effectLst/>
                  <a:uLnTx/>
                  <a:uFillTx/>
                </a:endParaRPr>
              </a:p>
            </p:txBody>
          </p:sp>
          <p:sp>
            <p:nvSpPr>
              <p:cNvPr id="65" name="Rectangle 64"/>
              <p:cNvSpPr/>
              <p:nvPr/>
            </p:nvSpPr>
            <p:spPr>
              <a:xfrm>
                <a:off x="7167716"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ysClr val="windowText" lastClr="000000"/>
                    </a:solidFill>
                    <a:effectLst/>
                    <a:uLnTx/>
                    <a:uFillTx/>
                  </a:rPr>
                  <a:t>seqr</a:t>
                </a:r>
                <a:endParaRPr kumimoji="0" lang="en-US" sz="1800" b="0" i="0" u="none" strike="noStrike" kern="0" cap="none" spc="0" normalizeH="0" baseline="0" noProof="0" dirty="0">
                  <a:ln>
                    <a:noFill/>
                  </a:ln>
                  <a:solidFill>
                    <a:sysClr val="windowText" lastClr="000000"/>
                  </a:solidFill>
                  <a:effectLst/>
                  <a:uLnTx/>
                  <a:uFillTx/>
                </a:endParaRPr>
              </a:p>
            </p:txBody>
          </p:sp>
          <p:sp>
            <p:nvSpPr>
              <p:cNvPr id="67" name="Rectangle 66"/>
              <p:cNvSpPr/>
              <p:nvPr/>
            </p:nvSpPr>
            <p:spPr>
              <a:xfrm>
                <a:off x="6396822" y="2205502"/>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dirty="0">
                    <a:ln>
                      <a:noFill/>
                    </a:ln>
                    <a:solidFill>
                      <a:sysClr val="windowText" lastClr="000000"/>
                    </a:solidFill>
                    <a:effectLst/>
                    <a:uLnTx/>
                    <a:uFillTx/>
                  </a:rPr>
                  <a:t>driver</a:t>
                </a:r>
                <a:endParaRPr kumimoji="0" lang="en-US" sz="1800" b="0" i="0" u="none" strike="noStrike" kern="0" cap="none" spc="0" normalizeH="0" baseline="0" noProof="0" dirty="0">
                  <a:ln>
                    <a:noFill/>
                  </a:ln>
                  <a:solidFill>
                    <a:sysClr val="windowText" lastClr="000000"/>
                  </a:solidFill>
                  <a:effectLst/>
                  <a:uLnTx/>
                  <a:uFillTx/>
                </a:endParaRPr>
              </a:p>
            </p:txBody>
          </p:sp>
          <p:sp>
            <p:nvSpPr>
              <p:cNvPr id="70" name="Rectangle 69"/>
              <p:cNvSpPr/>
              <p:nvPr/>
            </p:nvSpPr>
            <p:spPr>
              <a:xfrm>
                <a:off x="7167716"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ysClr val="windowText" lastClr="000000"/>
                    </a:solidFill>
                    <a:effectLst/>
                    <a:uLnTx/>
                    <a:uFillTx/>
                  </a:rPr>
                  <a:t>mon</a:t>
                </a:r>
                <a:endParaRPr kumimoji="0" lang="en-US" sz="1800" b="0" i="0" u="none" strike="noStrike" kern="0" cap="none" spc="0" normalizeH="0" baseline="0" noProof="0" dirty="0">
                  <a:ln>
                    <a:noFill/>
                  </a:ln>
                  <a:solidFill>
                    <a:sysClr val="windowText" lastClr="000000"/>
                  </a:solidFill>
                  <a:effectLst/>
                  <a:uLnTx/>
                  <a:uFillTx/>
                </a:endParaRPr>
              </a:p>
            </p:txBody>
          </p:sp>
        </p:grpSp>
        <p:cxnSp>
          <p:nvCxnSpPr>
            <p:cNvPr id="13" name="Straight Arrow Connector 12"/>
            <p:cNvCxnSpPr/>
            <p:nvPr/>
          </p:nvCxnSpPr>
          <p:spPr>
            <a:xfrm>
              <a:off x="9649653" y="3207656"/>
              <a:ext cx="506568" cy="31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9647392" y="3313877"/>
              <a:ext cx="48666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145831" y="3319148"/>
              <a:ext cx="51311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7145831" y="3204272"/>
              <a:ext cx="513116" cy="6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5992381" y="3014476"/>
              <a:ext cx="1153449" cy="736739"/>
              <a:chOff x="961935" y="2035629"/>
              <a:chExt cx="1486122" cy="965665"/>
            </a:xfrm>
          </p:grpSpPr>
          <p:sp>
            <p:nvSpPr>
              <p:cNvPr id="4" name="Rectangle 3"/>
              <p:cNvSpPr/>
              <p:nvPr/>
            </p:nvSpPr>
            <p:spPr>
              <a:xfrm>
                <a:off x="961935" y="2035629"/>
                <a:ext cx="1486122" cy="96566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Agent A</a:t>
                </a:r>
              </a:p>
            </p:txBody>
          </p:sp>
          <p:sp>
            <p:nvSpPr>
              <p:cNvPr id="72" name="Rectangle 71"/>
              <p:cNvSpPr/>
              <p:nvPr/>
            </p:nvSpPr>
            <p:spPr>
              <a:xfrm>
                <a:off x="1866655" y="2211571"/>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 b="0" i="0" u="none" strike="noStrike" kern="0" cap="none" spc="0" normalizeH="0" baseline="0" noProof="0" dirty="0">
                    <a:ln>
                      <a:noFill/>
                    </a:ln>
                    <a:solidFill>
                      <a:sysClr val="windowText" lastClr="000000"/>
                    </a:solidFill>
                    <a:effectLst/>
                    <a:uLnTx/>
                    <a:uFillTx/>
                  </a:rPr>
                  <a:t>driver</a:t>
                </a:r>
                <a:endParaRPr kumimoji="0" lang="en-US" sz="1800" b="0" i="0" u="none" strike="noStrike" kern="0" cap="none" spc="0" normalizeH="0" baseline="0" noProof="0" dirty="0">
                  <a:ln>
                    <a:noFill/>
                  </a:ln>
                  <a:solidFill>
                    <a:sysClr val="windowText" lastClr="000000"/>
                  </a:solidFill>
                  <a:effectLst/>
                  <a:uLnTx/>
                  <a:uFillTx/>
                </a:endParaRPr>
              </a:p>
            </p:txBody>
          </p:sp>
          <p:sp>
            <p:nvSpPr>
              <p:cNvPr id="73" name="Rectangle 72"/>
              <p:cNvSpPr/>
              <p:nvPr/>
            </p:nvSpPr>
            <p:spPr>
              <a:xfrm>
                <a:off x="1110737"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err="1">
                    <a:ln>
                      <a:noFill/>
                    </a:ln>
                    <a:solidFill>
                      <a:sysClr val="windowText" lastClr="000000"/>
                    </a:solidFill>
                    <a:effectLst/>
                    <a:uLnTx/>
                    <a:uFillTx/>
                  </a:rPr>
                  <a:t>seqr</a:t>
                </a:r>
                <a:endParaRPr kumimoji="0" lang="en-US" sz="1600" b="0" i="0" u="none" strike="noStrike" kern="0" cap="none" spc="0" normalizeH="0" baseline="0" noProof="0" dirty="0">
                  <a:ln>
                    <a:noFill/>
                  </a:ln>
                  <a:solidFill>
                    <a:sysClr val="windowText" lastClr="000000"/>
                  </a:solidFill>
                  <a:effectLst/>
                  <a:uLnTx/>
                  <a:uFillTx/>
                </a:endParaRPr>
              </a:p>
            </p:txBody>
          </p:sp>
          <p:sp>
            <p:nvSpPr>
              <p:cNvPr id="88" name="Rectangle 87"/>
              <p:cNvSpPr/>
              <p:nvPr/>
            </p:nvSpPr>
            <p:spPr>
              <a:xfrm>
                <a:off x="1107621"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ysClr val="windowText" lastClr="000000"/>
                    </a:solidFill>
                    <a:effectLst/>
                    <a:uLnTx/>
                    <a:uFillTx/>
                  </a:rPr>
                  <a:t>mon</a:t>
                </a:r>
                <a:endParaRPr kumimoji="0" lang="en-US" sz="1800" b="0" i="0" u="none" strike="noStrike" kern="0" cap="none" spc="0" normalizeH="0" baseline="0" noProof="0" dirty="0">
                  <a:ln>
                    <a:noFill/>
                  </a:ln>
                  <a:solidFill>
                    <a:sysClr val="windowText" lastClr="000000"/>
                  </a:solidFill>
                  <a:effectLst/>
                  <a:uLnTx/>
                  <a:uFillTx/>
                </a:endParaRPr>
              </a:p>
            </p:txBody>
          </p:sp>
        </p:grpSp>
        <p:cxnSp>
          <p:nvCxnSpPr>
            <p:cNvPr id="92" name="Curved Connector 91"/>
            <p:cNvCxnSpPr>
              <a:stCxn id="10" idx="1"/>
              <a:endCxn id="73" idx="1"/>
            </p:cNvCxnSpPr>
            <p:nvPr/>
          </p:nvCxnSpPr>
          <p:spPr>
            <a:xfrm rot="10800000">
              <a:off x="6107873" y="3262147"/>
              <a:ext cx="1913373" cy="2602030"/>
            </a:xfrm>
            <a:prstGeom prst="curvedConnector3">
              <a:avLst>
                <a:gd name="adj1" fmla="val 109273"/>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5" name="Curved Connector 24"/>
            <p:cNvCxnSpPr>
              <a:stCxn id="10" idx="3"/>
              <a:endCxn id="65" idx="3"/>
            </p:cNvCxnSpPr>
            <p:nvPr/>
          </p:nvCxnSpPr>
          <p:spPr>
            <a:xfrm flipV="1">
              <a:off x="9440665" y="3262147"/>
              <a:ext cx="1756231" cy="2602030"/>
            </a:xfrm>
            <a:prstGeom prst="curvedConnector3">
              <a:avLst>
                <a:gd name="adj1" fmla="val 110103"/>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4" name="Curved Connector 23"/>
            <p:cNvCxnSpPr>
              <a:stCxn id="70" idx="2"/>
              <a:endCxn id="21" idx="3"/>
            </p:cNvCxnSpPr>
            <p:nvPr/>
          </p:nvCxnSpPr>
          <p:spPr>
            <a:xfrm rot="5400000">
              <a:off x="9255484" y="3853128"/>
              <a:ext cx="1932636" cy="1562273"/>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Curved Connector 93"/>
            <p:cNvCxnSpPr>
              <a:stCxn id="70" idx="2"/>
              <a:endCxn id="61" idx="3"/>
            </p:cNvCxnSpPr>
            <p:nvPr/>
          </p:nvCxnSpPr>
          <p:spPr>
            <a:xfrm rot="5400000">
              <a:off x="9442926" y="3664459"/>
              <a:ext cx="1556524" cy="1563499"/>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Curved Connector 96"/>
            <p:cNvCxnSpPr>
              <a:stCxn id="88" idx="2"/>
              <a:endCxn id="21" idx="1"/>
            </p:cNvCxnSpPr>
            <p:nvPr/>
          </p:nvCxnSpPr>
          <p:spPr>
            <a:xfrm rot="16200000" flipH="1">
              <a:off x="6194012" y="3773346"/>
              <a:ext cx="1932636" cy="1721834"/>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urved Connector 99"/>
            <p:cNvCxnSpPr>
              <a:stCxn id="88" idx="2"/>
              <a:endCxn id="61" idx="1"/>
            </p:cNvCxnSpPr>
            <p:nvPr/>
          </p:nvCxnSpPr>
          <p:spPr>
            <a:xfrm rot="16200000" flipH="1">
              <a:off x="6381454" y="3585903"/>
              <a:ext cx="1556524" cy="1720608"/>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7658946" y="4247043"/>
              <a:ext cx="1980754" cy="50463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cxnSp>
          <p:nvCxnSpPr>
            <p:cNvPr id="114" name="Straight Arrow Connector 113"/>
            <p:cNvCxnSpPr>
              <a:stCxn id="61" idx="2"/>
              <a:endCxn id="21" idx="0"/>
            </p:cNvCxnSpPr>
            <p:nvPr/>
          </p:nvCxnSpPr>
          <p:spPr>
            <a:xfrm>
              <a:off x="8729729" y="5337500"/>
              <a:ext cx="1226" cy="159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6" name="Rectangle 115"/>
            <p:cNvSpPr/>
            <p:nvPr/>
          </p:nvSpPr>
          <p:spPr>
            <a:xfrm>
              <a:off x="7879114" y="4314481"/>
              <a:ext cx="687805" cy="36691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i_dut_0</a:t>
              </a:r>
            </a:p>
          </p:txBody>
        </p:sp>
        <p:sp>
          <p:nvSpPr>
            <p:cNvPr id="117" name="Rectangle 116"/>
            <p:cNvSpPr/>
            <p:nvPr/>
          </p:nvSpPr>
          <p:spPr>
            <a:xfrm>
              <a:off x="8758470" y="4312377"/>
              <a:ext cx="687805" cy="36691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i_dut_1</a:t>
              </a:r>
            </a:p>
          </p:txBody>
        </p:sp>
        <p:sp>
          <p:nvSpPr>
            <p:cNvPr id="131" name="Cloud Callout 130"/>
            <p:cNvSpPr/>
            <p:nvPr/>
          </p:nvSpPr>
          <p:spPr>
            <a:xfrm>
              <a:off x="7792717" y="4792729"/>
              <a:ext cx="1934530" cy="248422"/>
            </a:xfrm>
            <a:prstGeom prst="cloudCallout">
              <a:avLst>
                <a:gd name="adj1" fmla="val -24383"/>
                <a:gd name="adj2" fmla="val 3992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chemeClr val="tx1"/>
                  </a:solidFill>
                  <a:effectLst/>
                  <a:uLnTx/>
                  <a:uFillTx/>
                </a:rPr>
                <a:t>UVM-ML</a:t>
              </a:r>
            </a:p>
          </p:txBody>
        </p:sp>
        <p:cxnSp>
          <p:nvCxnSpPr>
            <p:cNvPr id="119" name="Straight Arrow Connector 118"/>
            <p:cNvCxnSpPr>
              <a:endCxn id="116" idx="2"/>
            </p:cNvCxnSpPr>
            <p:nvPr/>
          </p:nvCxnSpPr>
          <p:spPr>
            <a:xfrm flipV="1">
              <a:off x="8220764" y="4681394"/>
              <a:ext cx="2252" cy="4271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17" idx="2"/>
            </p:cNvCxnSpPr>
            <p:nvPr/>
          </p:nvCxnSpPr>
          <p:spPr>
            <a:xfrm flipH="1" flipV="1">
              <a:off x="9102373" y="4679290"/>
              <a:ext cx="5517" cy="4292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991665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85382" y="6385432"/>
            <a:ext cx="8875042" cy="39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 name="Title 2"/>
          <p:cNvSpPr>
            <a:spLocks noGrp="1"/>
          </p:cNvSpPr>
          <p:nvPr>
            <p:ph type="title"/>
          </p:nvPr>
        </p:nvSpPr>
        <p:spPr/>
        <p:txBody>
          <a:bodyPr/>
          <a:lstStyle/>
          <a:p>
            <a:r>
              <a:rPr lang="en-GB" dirty="0"/>
              <a:t>Unified Hierarchy – Instantiating a </a:t>
            </a:r>
            <a:r>
              <a:rPr lang="en-GB" dirty="0" err="1"/>
              <a:t>SystemC</a:t>
            </a:r>
            <a:r>
              <a:rPr lang="en-GB" dirty="0"/>
              <a:t> Component Under UVM-SV Component</a:t>
            </a:r>
          </a:p>
        </p:txBody>
      </p:sp>
      <p:sp>
        <p:nvSpPr>
          <p:cNvPr id="2" name="Content Placeholder 1"/>
          <p:cNvSpPr>
            <a:spLocks noGrp="1"/>
          </p:cNvSpPr>
          <p:nvPr>
            <p:ph idx="1"/>
          </p:nvPr>
        </p:nvSpPr>
        <p:spPr>
          <a:xfrm>
            <a:off x="274320" y="1364900"/>
            <a:ext cx="11612880" cy="4944460"/>
          </a:xfrm>
        </p:spPr>
        <p:txBody>
          <a:bodyPr/>
          <a:lstStyle/>
          <a:p>
            <a:r>
              <a:rPr lang="en-US" sz="2000" dirty="0">
                <a:latin typeface="+mj-lt"/>
              </a:rPr>
              <a:t>Each type must be defined in the respective language</a:t>
            </a:r>
          </a:p>
          <a:p>
            <a:r>
              <a:rPr lang="en-US" sz="2000" dirty="0">
                <a:latin typeface="+mj-lt"/>
              </a:rPr>
              <a:t>In the SV component: </a:t>
            </a:r>
            <a:endParaRPr lang="en-US" sz="1050" dirty="0">
              <a:latin typeface="+mj-lt"/>
            </a:endParaRPr>
          </a:p>
          <a:p>
            <a:pPr lvl="1"/>
            <a:r>
              <a:rPr lang="en-GB" sz="1600" b="1" dirty="0">
                <a:latin typeface="+mj-lt"/>
                <a:cs typeface="Courier New" pitchFamily="49" charset="0"/>
              </a:rPr>
              <a:t>Define</a:t>
            </a:r>
            <a:r>
              <a:rPr lang="en-GB" sz="1600" dirty="0">
                <a:latin typeface="+mj-lt"/>
                <a:cs typeface="Courier New" pitchFamily="49" charset="0"/>
              </a:rPr>
              <a:t> a member of type </a:t>
            </a:r>
            <a:r>
              <a:rPr lang="en-GB" sz="1600" b="1" dirty="0" err="1">
                <a:latin typeface="+mj-lt"/>
                <a:cs typeface="Courier New" pitchFamily="49" charset="0"/>
              </a:rPr>
              <a:t>child_component_proxy</a:t>
            </a:r>
            <a:r>
              <a:rPr lang="en-GB" sz="1600" b="1" dirty="0">
                <a:latin typeface="+mj-lt"/>
                <a:cs typeface="Courier New" pitchFamily="49" charset="0"/>
              </a:rPr>
              <a:t> </a:t>
            </a:r>
            <a:r>
              <a:rPr lang="en-GB" sz="1600" dirty="0">
                <a:latin typeface="+mj-lt"/>
                <a:cs typeface="Courier New" pitchFamily="49" charset="0"/>
              </a:rPr>
              <a:t>(or </a:t>
            </a:r>
            <a:r>
              <a:rPr lang="en-GB" sz="1600" b="1" dirty="0" err="1">
                <a:latin typeface="+mj-lt"/>
                <a:cs typeface="Courier New" pitchFamily="49" charset="0"/>
              </a:rPr>
              <a:t>uvm_component</a:t>
            </a:r>
            <a:r>
              <a:rPr lang="en-GB" sz="1600" dirty="0">
                <a:latin typeface="+mj-lt"/>
                <a:cs typeface="Courier New" pitchFamily="49" charset="0"/>
              </a:rPr>
              <a:t>, which it inherits)</a:t>
            </a:r>
            <a:endParaRPr lang="en-US" sz="1600" dirty="0">
              <a:latin typeface="+mj-lt"/>
              <a:cs typeface="Courier New" pitchFamily="49" charset="0"/>
            </a:endParaRPr>
          </a:p>
          <a:p>
            <a:pPr lvl="1"/>
            <a:r>
              <a:rPr lang="en-US" sz="1600" b="1" dirty="0">
                <a:latin typeface="+mj-lt"/>
                <a:cs typeface="Courier New" pitchFamily="49" charset="0"/>
              </a:rPr>
              <a:t>Create</a:t>
            </a:r>
            <a:r>
              <a:rPr lang="en-US" sz="1600" dirty="0">
                <a:latin typeface="+mj-lt"/>
                <a:cs typeface="Courier New" pitchFamily="49" charset="0"/>
              </a:rPr>
              <a:t> it using</a:t>
            </a:r>
            <a:r>
              <a:rPr lang="en-US" sz="1600" b="1" dirty="0">
                <a:latin typeface="+mj-lt"/>
                <a:cs typeface="Courier New" pitchFamily="49" charset="0"/>
              </a:rPr>
              <a:t> </a:t>
            </a:r>
            <a:r>
              <a:rPr lang="en-US" sz="1600" b="1" dirty="0" err="1">
                <a:latin typeface="+mj-lt"/>
                <a:cs typeface="Courier New" pitchFamily="49" charset="0"/>
              </a:rPr>
              <a:t>child_component_proxy</a:t>
            </a:r>
            <a:r>
              <a:rPr lang="en-US" sz="1600" b="1" dirty="0">
                <a:latin typeface="+mj-lt"/>
                <a:cs typeface="Courier New" pitchFamily="49" charset="0"/>
              </a:rPr>
              <a:t> </a:t>
            </a:r>
            <a:r>
              <a:rPr lang="en-US" sz="1600" b="1" dirty="0" err="1">
                <a:latin typeface="+mj-lt"/>
                <a:cs typeface="Courier New" pitchFamily="49" charset="0"/>
              </a:rPr>
              <a:t>uvm_ml</a:t>
            </a:r>
            <a:r>
              <a:rPr lang="en-US" sz="1600" b="1" dirty="0">
                <a:latin typeface="+mj-lt"/>
                <a:cs typeface="Courier New" pitchFamily="49" charset="0"/>
              </a:rPr>
              <a:t>::</a:t>
            </a:r>
            <a:r>
              <a:rPr lang="en-US" sz="1600" b="1" dirty="0" err="1">
                <a:latin typeface="+mj-lt"/>
                <a:cs typeface="Courier New" pitchFamily="49" charset="0"/>
              </a:rPr>
              <a:t>uvm_ml_create_component</a:t>
            </a:r>
            <a:r>
              <a:rPr lang="en-US" sz="1600" b="1" dirty="0">
                <a:latin typeface="+mj-lt"/>
                <a:cs typeface="Courier New" pitchFamily="49" charset="0"/>
              </a:rPr>
              <a:t>()</a:t>
            </a:r>
          </a:p>
          <a:p>
            <a:endParaRPr lang="en-GB" sz="2000" dirty="0">
              <a:latin typeface="+mj-lt"/>
            </a:endParaRPr>
          </a:p>
        </p:txBody>
      </p:sp>
      <p:grpSp>
        <p:nvGrpSpPr>
          <p:cNvPr id="13" name="Group 12"/>
          <p:cNvGrpSpPr/>
          <p:nvPr/>
        </p:nvGrpSpPr>
        <p:grpSpPr>
          <a:xfrm>
            <a:off x="808550" y="3181533"/>
            <a:ext cx="10804330" cy="3351951"/>
            <a:chOff x="808550" y="3398109"/>
            <a:chExt cx="10804330" cy="3351951"/>
          </a:xfrm>
        </p:grpSpPr>
        <p:sp>
          <p:nvSpPr>
            <p:cNvPr id="4" name="AutoShape 3"/>
            <p:cNvSpPr>
              <a:spLocks noChangeArrowheads="1"/>
            </p:cNvSpPr>
            <p:nvPr/>
          </p:nvSpPr>
          <p:spPr bwMode="auto">
            <a:xfrm>
              <a:off x="808550" y="3574289"/>
              <a:ext cx="9213277" cy="3175771"/>
            </a:xfrm>
            <a:prstGeom prst="foldedCorner">
              <a:avLst>
                <a:gd name="adj" fmla="val 4245"/>
              </a:avLst>
            </a:prstGeom>
            <a:solidFill>
              <a:schemeClr val="accent4">
                <a:lumMod val="20000"/>
                <a:lumOff val="80000"/>
              </a:schemeClr>
            </a:solidFill>
            <a:ln w="19050">
              <a:solidFill>
                <a:schemeClr val="tx1"/>
              </a:solidFill>
              <a:round/>
              <a:headEnd/>
              <a:tailEnd/>
            </a:ln>
          </p:spPr>
          <p:txBody>
            <a:bodyPr wrap="none" tIns="68598"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class </a:t>
              </a:r>
              <a:r>
                <a:rPr kumimoji="0" lang="en-GB"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myenv</a:t>
              </a: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extends </a:t>
              </a:r>
              <a:r>
                <a:rPr kumimoji="0" lang="en-GB"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uvm_env</a:t>
              </a: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GB" sz="1800" b="1"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uvm_component</a:t>
              </a: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GB"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tlm_wrapper_inst</a:t>
              </a:r>
              <a:r>
                <a:rPr kumimoji="0" lang="en-GB"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function void </a:t>
              </a:r>
              <a:r>
                <a:rPr kumimoji="0" lang="en-US" sz="1800" b="1"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build_phase</a:t>
              </a: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a:t>
              </a:r>
              <a:r>
                <a:rPr kumimoji="0" lang="en-US"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uvm_phase</a:t>
              </a: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phase);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US"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tlm_wrapper_inst</a:t>
              </a: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 </a:t>
              </a:r>
              <a:r>
                <a:rPr kumimoji="0" lang="en-US" sz="1800" b="1"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uvm_ml_create_component</a:t>
              </a: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("SC",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US" sz="1800" b="1"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top_wrapper</a:t>
              </a: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US" sz="1800" b="1"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tlm_wrapper_inst</a:t>
              </a: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this);</a:t>
              </a:r>
              <a:endPar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r>
                <a:rPr kumimoji="0" lang="en-US" sz="18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endfunction</a:t>
              </a:r>
              <a:endPar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a:t>
              </a:r>
            </a:p>
          </p:txBody>
        </p:sp>
        <p:sp>
          <p:nvSpPr>
            <p:cNvPr id="5" name="Flowchart: Decision 4"/>
            <p:cNvSpPr/>
            <p:nvPr/>
          </p:nvSpPr>
          <p:spPr bwMode="auto">
            <a:xfrm>
              <a:off x="9631381" y="3398109"/>
              <a:ext cx="773721" cy="325146"/>
            </a:xfrm>
            <a:prstGeom prst="flowChartDecision">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68598" tIns="34299" rIns="68598" bIns="34299"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ysClr val="windowText" lastClr="000000"/>
                  </a:solidFill>
                  <a:effectLst/>
                  <a:uLnTx/>
                  <a:uFillTx/>
                  <a:latin typeface="Arial" charset="0"/>
                </a:rPr>
                <a:t>SV</a:t>
              </a:r>
              <a:endParaRPr kumimoji="0" lang="en-US" sz="1200" b="0" i="0" u="none" strike="noStrike" kern="0" cap="none" spc="0" normalizeH="0" baseline="0" noProof="0" dirty="0">
                <a:ln>
                  <a:noFill/>
                </a:ln>
                <a:solidFill>
                  <a:sysClr val="windowText" lastClr="000000"/>
                </a:solidFill>
                <a:effectLst/>
                <a:uLnTx/>
                <a:uFillTx/>
                <a:latin typeface="Arial" charset="0"/>
              </a:endParaRPr>
            </a:p>
          </p:txBody>
        </p:sp>
        <p:sp>
          <p:nvSpPr>
            <p:cNvPr id="6" name="Line Callout 1 5"/>
            <p:cNvSpPr/>
            <p:nvPr/>
          </p:nvSpPr>
          <p:spPr>
            <a:xfrm>
              <a:off x="9826805" y="4998809"/>
              <a:ext cx="1156593" cy="263389"/>
            </a:xfrm>
            <a:prstGeom prst="borderCallout1">
              <a:avLst>
                <a:gd name="adj1" fmla="val 52519"/>
                <a:gd name="adj2" fmla="val -955"/>
                <a:gd name="adj3" fmla="val 157835"/>
                <a:gd name="adj4" fmla="val -64138"/>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rPr>
                <a:t>Foreign Type</a:t>
              </a:r>
            </a:p>
          </p:txBody>
        </p:sp>
        <p:sp>
          <p:nvSpPr>
            <p:cNvPr id="10" name="Line Callout 1 9"/>
            <p:cNvSpPr/>
            <p:nvPr/>
          </p:nvSpPr>
          <p:spPr>
            <a:xfrm>
              <a:off x="10184197" y="5530047"/>
              <a:ext cx="1428683" cy="263389"/>
            </a:xfrm>
            <a:prstGeom prst="borderCallout1">
              <a:avLst>
                <a:gd name="adj1" fmla="val 52519"/>
                <a:gd name="adj2" fmla="val -955"/>
                <a:gd name="adj3" fmla="val 72402"/>
                <a:gd name="adj4" fmla="val -28562"/>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rPr>
                <a:t>Instance Name</a:t>
              </a:r>
            </a:p>
          </p:txBody>
        </p:sp>
        <p:sp>
          <p:nvSpPr>
            <p:cNvPr id="11" name="Line Callout 1 10"/>
            <p:cNvSpPr/>
            <p:nvPr/>
          </p:nvSpPr>
          <p:spPr>
            <a:xfrm>
              <a:off x="9631381" y="6094785"/>
              <a:ext cx="1156593" cy="263389"/>
            </a:xfrm>
            <a:prstGeom prst="borderCallout1">
              <a:avLst>
                <a:gd name="adj1" fmla="val 52519"/>
                <a:gd name="adj2" fmla="val -955"/>
                <a:gd name="adj3" fmla="val -35534"/>
                <a:gd name="adj4" fmla="val -149858"/>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solidFill>
                  <a:effectLst/>
                  <a:uLnTx/>
                  <a:uFillTx/>
                </a:rPr>
                <a:t>Parent</a:t>
              </a:r>
            </a:p>
          </p:txBody>
        </p:sp>
      </p:grpSp>
      <p:grpSp>
        <p:nvGrpSpPr>
          <p:cNvPr id="8" name="Group 7"/>
          <p:cNvGrpSpPr/>
          <p:nvPr/>
        </p:nvGrpSpPr>
        <p:grpSpPr>
          <a:xfrm>
            <a:off x="808550" y="2794371"/>
            <a:ext cx="5913810" cy="485312"/>
            <a:chOff x="808550" y="2794371"/>
            <a:chExt cx="5913810" cy="485312"/>
          </a:xfrm>
        </p:grpSpPr>
        <p:sp>
          <p:nvSpPr>
            <p:cNvPr id="9" name="AutoShape 3"/>
            <p:cNvSpPr>
              <a:spLocks noChangeArrowheads="1"/>
            </p:cNvSpPr>
            <p:nvPr/>
          </p:nvSpPr>
          <p:spPr bwMode="auto">
            <a:xfrm>
              <a:off x="808550" y="2931283"/>
              <a:ext cx="5557628" cy="348400"/>
            </a:xfrm>
            <a:prstGeom prst="foldedCorner">
              <a:avLst>
                <a:gd name="adj" fmla="val 5055"/>
              </a:avLst>
            </a:prstGeom>
            <a:solidFill>
              <a:schemeClr val="accent6">
                <a:lumMod val="20000"/>
                <a:lumOff val="80000"/>
              </a:schemeClr>
            </a:solidFill>
            <a:ln w="19050">
              <a:solidFill>
                <a:schemeClr val="tx1"/>
              </a:solidFill>
              <a:round/>
              <a:headEnd/>
              <a:tailEnd/>
            </a:ln>
          </p:spPr>
          <p:txBody>
            <a:bodyPr wrap="none" tIns="68598" rIns="0" bIns="0"/>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class </a:t>
              </a:r>
              <a:r>
                <a:rPr kumimoji="0" lang="en-US" sz="16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top_wrapper</a:t>
              </a:r>
              <a:r>
                <a:rPr kumimoji="0" lang="en-US" sz="16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 public </a:t>
              </a:r>
              <a:r>
                <a:rPr kumimoji="0" lang="en-US" sz="1600" b="0" i="0" u="none" strike="noStrike" kern="0" cap="none" spc="0" normalizeH="0" baseline="0" noProof="0" dirty="0" err="1">
                  <a:ln>
                    <a:noFill/>
                  </a:ln>
                  <a:solidFill>
                    <a:sysClr val="windowText" lastClr="000000"/>
                  </a:solidFill>
                  <a:effectLst/>
                  <a:uLnTx/>
                  <a:uFillTx/>
                  <a:latin typeface="Courier New" pitchFamily="49" charset="0"/>
                  <a:cs typeface="Courier New" pitchFamily="49" charset="0"/>
                </a:rPr>
                <a:t>uvm_component</a:t>
              </a:r>
              <a:r>
                <a:rPr kumimoji="0" lang="en-US" sz="1600" b="0" i="0" u="none" strike="noStrike" kern="0" cap="none" spc="0" normalizeH="0" baseline="0" noProof="0" dirty="0">
                  <a:ln>
                    <a:noFill/>
                  </a:ln>
                  <a:solidFill>
                    <a:sysClr val="windowText" lastClr="000000"/>
                  </a:solidFill>
                  <a:effectLst/>
                  <a:uLnTx/>
                  <a:uFillTx/>
                  <a:latin typeface="Courier New" pitchFamily="49" charset="0"/>
                  <a:cs typeface="Courier New" pitchFamily="49" charset="0"/>
                </a:rPr>
                <a:t> {} </a:t>
              </a:r>
            </a:p>
          </p:txBody>
        </p:sp>
        <p:sp>
          <p:nvSpPr>
            <p:cNvPr id="12" name="Flowchart: Decision 11"/>
            <p:cNvSpPr/>
            <p:nvPr/>
          </p:nvSpPr>
          <p:spPr bwMode="auto">
            <a:xfrm>
              <a:off x="6009759" y="2794371"/>
              <a:ext cx="712601" cy="279177"/>
            </a:xfrm>
            <a:prstGeom prst="flowChartDecision">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68598" tIns="34299" rIns="68598" bIns="34299"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1" u="none" strike="noStrike" kern="0" cap="none" spc="0" normalizeH="0" baseline="0" noProof="0" dirty="0">
                  <a:ln>
                    <a:noFill/>
                  </a:ln>
                  <a:solidFill>
                    <a:sysClr val="windowText" lastClr="000000"/>
                  </a:solidFill>
                  <a:effectLst/>
                  <a:uLnTx/>
                  <a:uFillTx/>
                </a:rPr>
                <a:t>SC</a:t>
              </a:r>
              <a:endParaRPr kumimoji="0" lang="en-US" sz="1200" b="0" i="1" u="none" strike="noStrike" kern="0" cap="none" spc="0" normalizeH="0" baseline="0" noProof="0" dirty="0">
                <a:ln>
                  <a:noFill/>
                </a:ln>
                <a:solidFill>
                  <a:sysClr val="windowText" lastClr="000000"/>
                </a:solidFill>
                <a:effectLst/>
                <a:uLnTx/>
                <a:uFillTx/>
                <a:latin typeface="Arial" charset="0"/>
              </a:endParaRPr>
            </a:p>
          </p:txBody>
        </p:sp>
      </p:grpSp>
    </p:spTree>
    <p:custDataLst>
      <p:tags r:id="rId1"/>
    </p:custDataLst>
    <p:extLst>
      <p:ext uri="{BB962C8B-B14F-4D97-AF65-F5344CB8AC3E}">
        <p14:creationId xmlns:p14="http://schemas.microsoft.com/office/powerpoint/2010/main" val="581522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UVM-ML Integration Step by Step</a:t>
            </a:r>
            <a:endParaRPr lang="en-US" i="1" dirty="0"/>
          </a:p>
        </p:txBody>
      </p:sp>
    </p:spTree>
    <p:custDataLst>
      <p:tags r:id="rId1"/>
    </p:custDataLst>
    <p:extLst>
      <p:ext uri="{BB962C8B-B14F-4D97-AF65-F5344CB8AC3E}">
        <p14:creationId xmlns:p14="http://schemas.microsoft.com/office/powerpoint/2010/main" val="2157520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Importing the UVM-ML Library</a:t>
            </a:r>
          </a:p>
        </p:txBody>
      </p:sp>
      <p:sp>
        <p:nvSpPr>
          <p:cNvPr id="3" name="Content Placeholder 2"/>
          <p:cNvSpPr>
            <a:spLocks noGrp="1"/>
          </p:cNvSpPr>
          <p:nvPr>
            <p:ph idx="1"/>
          </p:nvPr>
        </p:nvSpPr>
        <p:spPr/>
        <p:txBody>
          <a:bodyPr/>
          <a:lstStyle/>
          <a:p>
            <a:pPr marL="0" indent="0">
              <a:buNone/>
            </a:pPr>
            <a:r>
              <a:rPr lang="en-GB" sz="2000" dirty="0"/>
              <a:t>In addition to the RTL and testbench, users need to load/compile the backplane + adapters in order to use UVM-ML features</a:t>
            </a:r>
          </a:p>
          <a:p>
            <a:pPr marL="0" indent="0">
              <a:buNone/>
            </a:pPr>
            <a:endParaRPr lang="en-GB" sz="1800" dirty="0"/>
          </a:p>
          <a:p>
            <a:pPr marL="0" indent="0">
              <a:buNone/>
            </a:pPr>
            <a:r>
              <a:rPr lang="en-US" sz="1800" b="1" dirty="0"/>
              <a:t>In </a:t>
            </a:r>
            <a:r>
              <a:rPr lang="en-US" sz="1800" b="1" dirty="0" err="1"/>
              <a:t>SystemVerilog</a:t>
            </a:r>
            <a:r>
              <a:rPr lang="en-US" sz="1800" b="1" dirty="0"/>
              <a:t>:</a:t>
            </a:r>
          </a:p>
          <a:p>
            <a:pPr marL="0" indent="0">
              <a:buNone/>
            </a:pPr>
            <a:r>
              <a:rPr lang="en-US" sz="1800" dirty="0">
                <a:solidFill>
                  <a:schemeClr val="accent5">
                    <a:lumMod val="75000"/>
                  </a:schemeClr>
                </a:solidFill>
              </a:rPr>
              <a:t>import </a:t>
            </a:r>
            <a:r>
              <a:rPr lang="en-US" sz="1800" dirty="0" err="1">
                <a:solidFill>
                  <a:schemeClr val="accent5">
                    <a:lumMod val="75000"/>
                  </a:schemeClr>
                </a:solidFill>
              </a:rPr>
              <a:t>uvm_pkg</a:t>
            </a:r>
            <a:r>
              <a:rPr lang="en-US" sz="1800" dirty="0">
                <a:solidFill>
                  <a:schemeClr val="accent5">
                    <a:lumMod val="75000"/>
                  </a:schemeClr>
                </a:solidFill>
              </a:rPr>
              <a:t>::*;</a:t>
            </a:r>
          </a:p>
          <a:p>
            <a:pPr marL="0" indent="0">
              <a:buNone/>
            </a:pPr>
            <a:r>
              <a:rPr lang="en-US" sz="1800" dirty="0">
                <a:solidFill>
                  <a:schemeClr val="accent5">
                    <a:lumMod val="75000"/>
                  </a:schemeClr>
                </a:solidFill>
              </a:rPr>
              <a:t>`include "</a:t>
            </a:r>
            <a:r>
              <a:rPr lang="en-US" sz="1800" dirty="0" err="1">
                <a:solidFill>
                  <a:schemeClr val="accent5">
                    <a:lumMod val="75000"/>
                  </a:schemeClr>
                </a:solidFill>
              </a:rPr>
              <a:t>uvm_macros.svh</a:t>
            </a:r>
            <a:r>
              <a:rPr lang="en-US" sz="1800" dirty="0">
                <a:solidFill>
                  <a:schemeClr val="accent5">
                    <a:lumMod val="75000"/>
                  </a:schemeClr>
                </a:solidFill>
              </a:rPr>
              <a:t>"</a:t>
            </a:r>
          </a:p>
          <a:p>
            <a:pPr marL="0" indent="0">
              <a:buNone/>
            </a:pPr>
            <a:r>
              <a:rPr lang="en-GB" sz="1800" i="1" dirty="0">
                <a:solidFill>
                  <a:schemeClr val="accent5"/>
                </a:solidFill>
              </a:rPr>
              <a:t>import </a:t>
            </a:r>
            <a:r>
              <a:rPr lang="en-GB" sz="1800" i="1" dirty="0" err="1">
                <a:solidFill>
                  <a:schemeClr val="accent5"/>
                </a:solidFill>
              </a:rPr>
              <a:t>uvm_ml</a:t>
            </a:r>
            <a:r>
              <a:rPr lang="en-GB" sz="1800" i="1" dirty="0">
                <a:solidFill>
                  <a:schemeClr val="accent5"/>
                </a:solidFill>
              </a:rPr>
              <a:t>::*; </a:t>
            </a:r>
          </a:p>
          <a:p>
            <a:pPr marL="0" indent="0">
              <a:buNone/>
            </a:pPr>
            <a:endParaRPr lang="en-US" sz="1800" dirty="0"/>
          </a:p>
          <a:p>
            <a:pPr marL="0" indent="0">
              <a:buNone/>
            </a:pPr>
            <a:r>
              <a:rPr lang="en-US" sz="1800" b="1" dirty="0"/>
              <a:t>In </a:t>
            </a:r>
            <a:r>
              <a:rPr lang="en-US" sz="1800" b="1" dirty="0" err="1"/>
              <a:t>SystemC</a:t>
            </a:r>
            <a:r>
              <a:rPr lang="en-GB" sz="1800" baseline="30000" dirty="0"/>
              <a:t>®</a:t>
            </a:r>
            <a:r>
              <a:rPr lang="en-US" sz="1800" b="1" dirty="0"/>
              <a:t>:</a:t>
            </a:r>
          </a:p>
          <a:p>
            <a:pPr marL="0" indent="0">
              <a:buNone/>
            </a:pPr>
            <a:r>
              <a:rPr lang="en-US" sz="1800" i="1" dirty="0">
                <a:solidFill>
                  <a:schemeClr val="accent5"/>
                </a:solidFill>
              </a:rPr>
              <a:t>#include "</a:t>
            </a:r>
            <a:r>
              <a:rPr lang="en-US" sz="1800" i="1" dirty="0" err="1">
                <a:solidFill>
                  <a:schemeClr val="accent5"/>
                </a:solidFill>
              </a:rPr>
              <a:t>uvm_ml.h</a:t>
            </a:r>
            <a:r>
              <a:rPr lang="en-US" sz="1800" i="1" dirty="0">
                <a:solidFill>
                  <a:schemeClr val="accent5"/>
                </a:solidFill>
              </a:rPr>
              <a:t>"</a:t>
            </a:r>
          </a:p>
          <a:p>
            <a:pPr marL="0" indent="0">
              <a:buNone/>
            </a:pPr>
            <a:r>
              <a:rPr lang="en-US" sz="1800" i="1" dirty="0">
                <a:solidFill>
                  <a:schemeClr val="accent5"/>
                </a:solidFill>
              </a:rPr>
              <a:t>#include "ml_tlm2.h"</a:t>
            </a:r>
          </a:p>
        </p:txBody>
      </p:sp>
    </p:spTree>
    <p:custDataLst>
      <p:tags r:id="rId1"/>
    </p:custDataLst>
    <p:extLst>
      <p:ext uri="{BB962C8B-B14F-4D97-AF65-F5344CB8AC3E}">
        <p14:creationId xmlns:p14="http://schemas.microsoft.com/office/powerpoint/2010/main" val="4082588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Running the Test Under UVM-ML</a:t>
            </a:r>
          </a:p>
        </p:txBody>
      </p:sp>
      <p:sp>
        <p:nvSpPr>
          <p:cNvPr id="3" name="Content Placeholder 2"/>
          <p:cNvSpPr>
            <a:spLocks noGrp="1"/>
          </p:cNvSpPr>
          <p:nvPr>
            <p:ph idx="1"/>
          </p:nvPr>
        </p:nvSpPr>
        <p:spPr>
          <a:xfrm>
            <a:off x="274320" y="1150620"/>
            <a:ext cx="11612880" cy="5120640"/>
          </a:xfrm>
        </p:spPr>
        <p:txBody>
          <a:bodyPr/>
          <a:lstStyle/>
          <a:p>
            <a:pPr marL="0" indent="0">
              <a:buNone/>
            </a:pPr>
            <a:r>
              <a:rPr lang="en-GB" sz="2000" dirty="0"/>
              <a:t>When incorporating UVM-ML in your environment, you need to let UVM-ML take control over building your UVM environment and running its phases</a:t>
            </a:r>
          </a:p>
          <a:p>
            <a:pPr marL="0" indent="0">
              <a:buNone/>
            </a:pPr>
            <a:endParaRPr lang="en-GB" sz="2000" dirty="0"/>
          </a:p>
          <a:p>
            <a:pPr marL="0" indent="0">
              <a:buNone/>
            </a:pPr>
            <a:r>
              <a:rPr lang="en-US" sz="2000" dirty="0"/>
              <a:t>Instead of using the regular UVM “</a:t>
            </a:r>
            <a:r>
              <a:rPr lang="en-US" sz="2000" dirty="0" err="1"/>
              <a:t>run_test</a:t>
            </a:r>
            <a:r>
              <a:rPr lang="en-US" sz="2000" dirty="0"/>
              <a:t>()” method, use the UVM-ML variant “</a:t>
            </a:r>
            <a:r>
              <a:rPr lang="en-US" sz="2000" dirty="0" err="1"/>
              <a:t>uvm_ml_run_test</a:t>
            </a:r>
            <a:r>
              <a:rPr lang="en-US" sz="2000" dirty="0"/>
              <a:t>(string)”:</a:t>
            </a:r>
          </a:p>
          <a:p>
            <a:pPr marL="0" indent="0">
              <a:buNone/>
            </a:pPr>
            <a:endParaRPr lang="en-US" sz="1800" dirty="0"/>
          </a:p>
          <a:p>
            <a:pPr marL="0" indent="0">
              <a:buNone/>
            </a:pPr>
            <a:r>
              <a:rPr lang="en-US" sz="1800" dirty="0">
                <a:solidFill>
                  <a:schemeClr val="accent5"/>
                </a:solidFill>
              </a:rPr>
              <a:t>string tops[1];</a:t>
            </a:r>
          </a:p>
          <a:p>
            <a:pPr marL="0" indent="0">
              <a:buNone/>
            </a:pPr>
            <a:r>
              <a:rPr lang="en-US" sz="1800" dirty="0">
                <a:solidFill>
                  <a:schemeClr val="accent5"/>
                </a:solidFill>
              </a:rPr>
              <a:t>initial begin</a:t>
            </a:r>
          </a:p>
          <a:p>
            <a:pPr marL="0" indent="0">
              <a:buNone/>
            </a:pPr>
            <a:r>
              <a:rPr lang="en-US" sz="1800" dirty="0">
                <a:solidFill>
                  <a:schemeClr val="accent5"/>
                </a:solidFill>
              </a:rPr>
              <a:t>   …</a:t>
            </a:r>
          </a:p>
          <a:p>
            <a:pPr marL="0" indent="0">
              <a:buNone/>
            </a:pPr>
            <a:r>
              <a:rPr lang="en-US" sz="1800" dirty="0">
                <a:solidFill>
                  <a:schemeClr val="accent5"/>
                </a:solidFill>
              </a:rPr>
              <a:t>   tops[0] = "";</a:t>
            </a:r>
          </a:p>
          <a:p>
            <a:pPr marL="0" indent="0">
              <a:buNone/>
            </a:pPr>
            <a:r>
              <a:rPr lang="en-US" sz="1800" dirty="0">
                <a:solidFill>
                  <a:schemeClr val="accent5"/>
                </a:solidFill>
              </a:rPr>
              <a:t>   </a:t>
            </a:r>
            <a:r>
              <a:rPr lang="en-US" sz="1800" dirty="0" err="1">
                <a:solidFill>
                  <a:schemeClr val="accent5"/>
                </a:solidFill>
              </a:rPr>
              <a:t>uvm_ml_run_test</a:t>
            </a:r>
            <a:r>
              <a:rPr lang="en-US" sz="1800" dirty="0">
                <a:solidFill>
                  <a:schemeClr val="accent5"/>
                </a:solidFill>
              </a:rPr>
              <a:t>(tops);</a:t>
            </a:r>
          </a:p>
          <a:p>
            <a:pPr marL="0" indent="0">
              <a:buNone/>
            </a:pPr>
            <a:r>
              <a:rPr lang="en-US" sz="1800" dirty="0">
                <a:solidFill>
                  <a:schemeClr val="accent5"/>
                </a:solidFill>
              </a:rPr>
              <a:t>   …</a:t>
            </a:r>
          </a:p>
          <a:p>
            <a:pPr marL="0" indent="0">
              <a:buNone/>
            </a:pPr>
            <a:endParaRPr lang="en-GB" sz="1800" dirty="0"/>
          </a:p>
          <a:p>
            <a:pPr marL="0" indent="0">
              <a:buNone/>
            </a:pPr>
            <a:r>
              <a:rPr lang="en-GB" sz="2000" dirty="0"/>
              <a:t>The test name can still be passed using the plus argument +UVM_TESTNAME to the </a:t>
            </a:r>
            <a:r>
              <a:rPr lang="en-GB" sz="2000" dirty="0" err="1"/>
              <a:t>xrun</a:t>
            </a:r>
            <a:r>
              <a:rPr lang="en-GB" sz="2000" dirty="0"/>
              <a:t> command</a:t>
            </a:r>
          </a:p>
        </p:txBody>
      </p:sp>
    </p:spTree>
    <p:custDataLst>
      <p:tags r:id="rId1"/>
    </p:custDataLst>
    <p:extLst>
      <p:ext uri="{BB962C8B-B14F-4D97-AF65-F5344CB8AC3E}">
        <p14:creationId xmlns:p14="http://schemas.microsoft.com/office/powerpoint/2010/main" val="1351088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Socket Registration on SV Side</a:t>
            </a:r>
          </a:p>
        </p:txBody>
      </p:sp>
      <p:sp>
        <p:nvSpPr>
          <p:cNvPr id="3" name="Content Placeholder 2"/>
          <p:cNvSpPr>
            <a:spLocks noGrp="1"/>
          </p:cNvSpPr>
          <p:nvPr>
            <p:ph idx="1"/>
          </p:nvPr>
        </p:nvSpPr>
        <p:spPr>
          <a:xfrm>
            <a:off x="274320" y="947420"/>
            <a:ext cx="11612880" cy="5120640"/>
          </a:xfrm>
        </p:spPr>
        <p:txBody>
          <a:bodyPr/>
          <a:lstStyle/>
          <a:p>
            <a:pPr marL="0" indent="0">
              <a:buNone/>
            </a:pPr>
            <a:r>
              <a:rPr lang="en-GB" sz="2000" dirty="0"/>
              <a:t>Using UVM-ML “register” API, TLM sockets are registered for connection to SC domain.</a:t>
            </a:r>
          </a:p>
          <a:p>
            <a:pPr marL="0" indent="0">
              <a:buNone/>
            </a:pPr>
            <a:endParaRPr lang="en-GB" sz="2000" dirty="0"/>
          </a:p>
          <a:p>
            <a:pPr marL="0" indent="0">
              <a:buNone/>
            </a:pPr>
            <a:r>
              <a:rPr lang="en-US" sz="1800" b="1" dirty="0"/>
              <a:t>UVM-ML Registration:</a:t>
            </a:r>
          </a:p>
          <a:p>
            <a:pPr marL="0" indent="0">
              <a:lnSpc>
                <a:spcPct val="100000"/>
              </a:lnSpc>
              <a:buNone/>
            </a:pPr>
            <a:r>
              <a:rPr lang="en-GB" sz="1800" dirty="0">
                <a:solidFill>
                  <a:schemeClr val="accent5"/>
                </a:solidFill>
              </a:rPr>
              <a:t>function void </a:t>
            </a:r>
            <a:r>
              <a:rPr lang="en-GB" sz="1800" dirty="0" err="1">
                <a:solidFill>
                  <a:schemeClr val="accent5"/>
                </a:solidFill>
              </a:rPr>
              <a:t>phase_ended</a:t>
            </a:r>
            <a:r>
              <a:rPr lang="en-GB" sz="1800" dirty="0">
                <a:solidFill>
                  <a:schemeClr val="accent5"/>
                </a:solidFill>
              </a:rPr>
              <a:t>(</a:t>
            </a:r>
            <a:r>
              <a:rPr lang="en-GB" sz="1800" dirty="0" err="1">
                <a:solidFill>
                  <a:schemeClr val="accent5"/>
                </a:solidFill>
              </a:rPr>
              <a:t>uvm_phase</a:t>
            </a:r>
            <a:r>
              <a:rPr lang="en-GB" sz="1800" dirty="0">
                <a:solidFill>
                  <a:schemeClr val="accent5"/>
                </a:solidFill>
              </a:rPr>
              <a:t> phase);</a:t>
            </a:r>
          </a:p>
          <a:p>
            <a:pPr marL="0" indent="0">
              <a:lnSpc>
                <a:spcPct val="100000"/>
              </a:lnSpc>
              <a:buNone/>
            </a:pPr>
            <a:r>
              <a:rPr lang="en-GB" sz="1800" dirty="0">
                <a:solidFill>
                  <a:schemeClr val="accent5"/>
                </a:solidFill>
              </a:rPr>
              <a:t>      if (</a:t>
            </a:r>
            <a:r>
              <a:rPr lang="en-GB" sz="1800" dirty="0" err="1">
                <a:solidFill>
                  <a:schemeClr val="accent5"/>
                </a:solidFill>
              </a:rPr>
              <a:t>phase.get_name</a:t>
            </a:r>
            <a:r>
              <a:rPr lang="en-GB" sz="1800" dirty="0">
                <a:solidFill>
                  <a:schemeClr val="accent5"/>
                </a:solidFill>
              </a:rPr>
              <a:t>() == "build") begin</a:t>
            </a:r>
          </a:p>
          <a:p>
            <a:pPr marL="0" indent="0">
              <a:lnSpc>
                <a:spcPct val="100000"/>
              </a:lnSpc>
              <a:buNone/>
            </a:pPr>
            <a:r>
              <a:rPr lang="en-GB" sz="1800" dirty="0">
                <a:solidFill>
                  <a:schemeClr val="accent5"/>
                </a:solidFill>
              </a:rPr>
              <a:t>	 </a:t>
            </a:r>
            <a:r>
              <a:rPr lang="en-GB" sz="1800" dirty="0" err="1">
                <a:solidFill>
                  <a:schemeClr val="accent5"/>
                </a:solidFill>
              </a:rPr>
              <a:t>uvm_ml</a:t>
            </a:r>
            <a:r>
              <a:rPr lang="en-GB" sz="1800" dirty="0">
                <a:solidFill>
                  <a:schemeClr val="accent5"/>
                </a:solidFill>
              </a:rPr>
              <a:t>::ml_tlm2#()::</a:t>
            </a:r>
            <a:r>
              <a:rPr lang="en-GB" sz="1800" b="1" dirty="0">
                <a:solidFill>
                  <a:schemeClr val="accent5"/>
                </a:solidFill>
              </a:rPr>
              <a:t>register</a:t>
            </a:r>
            <a:r>
              <a:rPr lang="en-GB" sz="1800" dirty="0">
                <a:solidFill>
                  <a:schemeClr val="accent5"/>
                </a:solidFill>
              </a:rPr>
              <a:t>(initiator_socket_0);</a:t>
            </a:r>
          </a:p>
          <a:p>
            <a:pPr marL="0" indent="0">
              <a:lnSpc>
                <a:spcPct val="100000"/>
              </a:lnSpc>
              <a:buNone/>
            </a:pPr>
            <a:r>
              <a:rPr lang="en-GB" sz="1800" dirty="0">
                <a:solidFill>
                  <a:schemeClr val="accent5"/>
                </a:solidFill>
              </a:rPr>
              <a:t>	 </a:t>
            </a:r>
            <a:r>
              <a:rPr lang="en-GB" sz="1800" dirty="0" err="1">
                <a:solidFill>
                  <a:schemeClr val="accent5"/>
                </a:solidFill>
              </a:rPr>
              <a:t>uvm_ml</a:t>
            </a:r>
            <a:r>
              <a:rPr lang="en-GB" sz="1800" dirty="0">
                <a:solidFill>
                  <a:schemeClr val="accent5"/>
                </a:solidFill>
              </a:rPr>
              <a:t>::ml_tlm2#()::</a:t>
            </a:r>
            <a:r>
              <a:rPr lang="en-GB" sz="1800" b="1" dirty="0">
                <a:solidFill>
                  <a:schemeClr val="accent5"/>
                </a:solidFill>
              </a:rPr>
              <a:t>register</a:t>
            </a:r>
            <a:r>
              <a:rPr lang="en-GB" sz="1800" dirty="0">
                <a:solidFill>
                  <a:schemeClr val="accent5"/>
                </a:solidFill>
              </a:rPr>
              <a:t>(initiator_socket_1);</a:t>
            </a:r>
          </a:p>
          <a:p>
            <a:pPr marL="0" indent="0">
              <a:lnSpc>
                <a:spcPct val="100000"/>
              </a:lnSpc>
              <a:buNone/>
            </a:pPr>
            <a:r>
              <a:rPr lang="en-GB" sz="1800" dirty="0">
                <a:solidFill>
                  <a:schemeClr val="accent5"/>
                </a:solidFill>
              </a:rPr>
              <a:t>      end</a:t>
            </a:r>
          </a:p>
          <a:p>
            <a:pPr marL="0" indent="0">
              <a:lnSpc>
                <a:spcPct val="100000"/>
              </a:lnSpc>
              <a:buNone/>
            </a:pPr>
            <a:r>
              <a:rPr lang="en-GB" sz="1800" dirty="0">
                <a:solidFill>
                  <a:schemeClr val="accent5"/>
                </a:solidFill>
              </a:rPr>
              <a:t>   </a:t>
            </a:r>
            <a:r>
              <a:rPr lang="en-GB" sz="1800" dirty="0" err="1">
                <a:solidFill>
                  <a:schemeClr val="accent5"/>
                </a:solidFill>
              </a:rPr>
              <a:t>endfunction</a:t>
            </a:r>
            <a:endParaRPr lang="en-GB" sz="1800" dirty="0">
              <a:solidFill>
                <a:schemeClr val="accent5"/>
              </a:solidFill>
            </a:endParaRPr>
          </a:p>
          <a:p>
            <a:pPr marL="0" indent="0">
              <a:buNone/>
            </a:pPr>
            <a:endParaRPr lang="en-GB" sz="1800" dirty="0"/>
          </a:p>
          <a:p>
            <a:pPr marL="0" indent="0">
              <a:buNone/>
            </a:pPr>
            <a:r>
              <a:rPr lang="en-GB" sz="2000" dirty="0"/>
              <a:t>The registration should be done at </a:t>
            </a:r>
            <a:r>
              <a:rPr lang="en-GB" sz="2000" dirty="0" err="1"/>
              <a:t>phases_ended</a:t>
            </a:r>
            <a:r>
              <a:rPr lang="en-GB" sz="2000" dirty="0"/>
              <a:t>() of </a:t>
            </a:r>
            <a:r>
              <a:rPr lang="en-GB" sz="2000" b="1" i="1" dirty="0"/>
              <a:t>build</a:t>
            </a:r>
            <a:r>
              <a:rPr lang="en-GB" sz="2000" dirty="0"/>
              <a:t> phase as shown above </a:t>
            </a:r>
          </a:p>
          <a:p>
            <a:pPr marL="0" indent="0">
              <a:buNone/>
            </a:pPr>
            <a:endParaRPr lang="en-GB" sz="1400" dirty="0"/>
          </a:p>
          <a:p>
            <a:pPr marL="0" indent="0">
              <a:buNone/>
            </a:pPr>
            <a:endParaRPr lang="en-GB" sz="1400" dirty="0"/>
          </a:p>
        </p:txBody>
      </p:sp>
    </p:spTree>
    <p:custDataLst>
      <p:tags r:id="rId1"/>
    </p:custDataLst>
    <p:extLst>
      <p:ext uri="{BB962C8B-B14F-4D97-AF65-F5344CB8AC3E}">
        <p14:creationId xmlns:p14="http://schemas.microsoft.com/office/powerpoint/2010/main" val="3041728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Socket Registration on </a:t>
            </a:r>
            <a:r>
              <a:rPr lang="en-US" dirty="0" err="1"/>
              <a:t>SystemC</a:t>
            </a:r>
            <a:r>
              <a:rPr lang="en-US" dirty="0"/>
              <a:t> Side</a:t>
            </a:r>
          </a:p>
        </p:txBody>
      </p:sp>
      <p:sp>
        <p:nvSpPr>
          <p:cNvPr id="3" name="Content Placeholder 2"/>
          <p:cNvSpPr>
            <a:spLocks noGrp="1"/>
          </p:cNvSpPr>
          <p:nvPr>
            <p:ph idx="1"/>
          </p:nvPr>
        </p:nvSpPr>
        <p:spPr/>
        <p:txBody>
          <a:bodyPr/>
          <a:lstStyle/>
          <a:p>
            <a:pPr marL="0" indent="0">
              <a:buNone/>
            </a:pPr>
            <a:r>
              <a:rPr lang="en-GB" sz="2000" dirty="0"/>
              <a:t>The sockets registration needs to be done in </a:t>
            </a:r>
            <a:r>
              <a:rPr lang="en-GB" sz="2000" dirty="0" err="1"/>
              <a:t>SystemC</a:t>
            </a:r>
            <a:r>
              <a:rPr lang="en-GB" sz="2000" baseline="30000" dirty="0"/>
              <a:t>®</a:t>
            </a:r>
            <a:r>
              <a:rPr lang="en-GB" sz="2000" dirty="0"/>
              <a:t> side also,  which can be done by using the socket registration macros:</a:t>
            </a:r>
          </a:p>
          <a:p>
            <a:pPr marL="0" indent="0">
              <a:buNone/>
            </a:pPr>
            <a:endParaRPr lang="en-GB" sz="1800" dirty="0"/>
          </a:p>
          <a:p>
            <a:pPr marL="0" indent="0">
              <a:buNone/>
            </a:pPr>
            <a:r>
              <a:rPr lang="en-US" sz="1800" dirty="0"/>
              <a:t> </a:t>
            </a:r>
            <a:r>
              <a:rPr lang="en-US" sz="1800" dirty="0">
                <a:solidFill>
                  <a:schemeClr val="accent5"/>
                </a:solidFill>
              </a:rPr>
              <a:t>void build() {    </a:t>
            </a:r>
          </a:p>
          <a:p>
            <a:pPr marL="0" indent="0">
              <a:buNone/>
            </a:pPr>
            <a:r>
              <a:rPr lang="en-US" sz="1800" dirty="0">
                <a:solidFill>
                  <a:schemeClr val="accent5"/>
                </a:solidFill>
              </a:rPr>
              <a:t>    full_target_socket_name_0 = </a:t>
            </a:r>
            <a:r>
              <a:rPr lang="en-US" sz="1800" b="1" dirty="0">
                <a:solidFill>
                  <a:schemeClr val="accent5"/>
                </a:solidFill>
              </a:rPr>
              <a:t>ML_TLM2_REGISTER_TARGET</a:t>
            </a:r>
            <a:r>
              <a:rPr lang="en-US" sz="1800" dirty="0">
                <a:solidFill>
                  <a:schemeClr val="accent5"/>
                </a:solidFill>
              </a:rPr>
              <a:t>(</a:t>
            </a:r>
            <a:r>
              <a:rPr lang="en-US" sz="1800" dirty="0" err="1">
                <a:solidFill>
                  <a:schemeClr val="accent5"/>
                </a:solidFill>
              </a:rPr>
              <a:t>dut_inst</a:t>
            </a:r>
            <a:r>
              <a:rPr lang="en-US" sz="1800" dirty="0">
                <a:solidFill>
                  <a:schemeClr val="accent5"/>
                </a:solidFill>
              </a:rPr>
              <a:t>, </a:t>
            </a:r>
            <a:r>
              <a:rPr lang="en-US" sz="1800" dirty="0" err="1">
                <a:solidFill>
                  <a:schemeClr val="accent5"/>
                </a:solidFill>
              </a:rPr>
              <a:t>tlm_generic_payload</a:t>
            </a:r>
            <a:r>
              <a:rPr lang="en-US" sz="1800" dirty="0">
                <a:solidFill>
                  <a:schemeClr val="accent5"/>
                </a:solidFill>
              </a:rPr>
              <a:t>, reg_in_0, 32);</a:t>
            </a:r>
          </a:p>
          <a:p>
            <a:pPr marL="0" indent="0">
              <a:buNone/>
            </a:pPr>
            <a:r>
              <a:rPr lang="en-US" sz="1800" dirty="0">
                <a:solidFill>
                  <a:schemeClr val="accent5"/>
                </a:solidFill>
              </a:rPr>
              <a:t>    full_target_socket_name_1 = </a:t>
            </a:r>
            <a:r>
              <a:rPr lang="en-US" sz="1800" b="1" dirty="0">
                <a:solidFill>
                  <a:schemeClr val="accent5"/>
                </a:solidFill>
              </a:rPr>
              <a:t>ML_TLM2_REGISTER_TARGET</a:t>
            </a:r>
            <a:r>
              <a:rPr lang="en-US" sz="1800" dirty="0">
                <a:solidFill>
                  <a:schemeClr val="accent5"/>
                </a:solidFill>
              </a:rPr>
              <a:t>(</a:t>
            </a:r>
            <a:r>
              <a:rPr lang="en-US" sz="1800" dirty="0" err="1">
                <a:solidFill>
                  <a:schemeClr val="accent5"/>
                </a:solidFill>
              </a:rPr>
              <a:t>dut_inst</a:t>
            </a:r>
            <a:r>
              <a:rPr lang="en-US" sz="1800" dirty="0">
                <a:solidFill>
                  <a:schemeClr val="accent5"/>
                </a:solidFill>
              </a:rPr>
              <a:t>, </a:t>
            </a:r>
            <a:r>
              <a:rPr lang="en-US" sz="1800" dirty="0" err="1">
                <a:solidFill>
                  <a:schemeClr val="accent5"/>
                </a:solidFill>
              </a:rPr>
              <a:t>tlm_generic_payload</a:t>
            </a:r>
            <a:r>
              <a:rPr lang="en-US" sz="1800" dirty="0">
                <a:solidFill>
                  <a:schemeClr val="accent5"/>
                </a:solidFill>
              </a:rPr>
              <a:t>, reg_in_1, 32);</a:t>
            </a:r>
          </a:p>
          <a:p>
            <a:pPr marL="0" indent="0">
              <a:buNone/>
            </a:pPr>
            <a:r>
              <a:rPr lang="en-US" sz="1800" dirty="0">
                <a:solidFill>
                  <a:schemeClr val="accent5"/>
                </a:solidFill>
              </a:rPr>
              <a:t>  }</a:t>
            </a:r>
          </a:p>
          <a:p>
            <a:pPr marL="0" indent="0">
              <a:buNone/>
            </a:pPr>
            <a:endParaRPr lang="en-US" sz="1800" dirty="0">
              <a:solidFill>
                <a:schemeClr val="accent5"/>
              </a:solidFill>
            </a:endParaRPr>
          </a:p>
          <a:p>
            <a:pPr marL="0" indent="0">
              <a:buNone/>
            </a:pPr>
            <a:r>
              <a:rPr lang="en-GB" sz="1800" b="1" dirty="0"/>
              <a:t>Notes:</a:t>
            </a:r>
          </a:p>
          <a:p>
            <a:pPr marL="342900" indent="-342900">
              <a:buFont typeface="+mj-lt"/>
              <a:buAutoNum type="arabicPeriod"/>
            </a:pPr>
            <a:r>
              <a:rPr lang="en-GB" sz="1800" dirty="0"/>
              <a:t>The macros above return a string value, which actually is the hierarchical path to the socket after elaboration</a:t>
            </a:r>
          </a:p>
          <a:p>
            <a:pPr lvl="1"/>
            <a:r>
              <a:rPr lang="sv-SE" sz="1400" dirty="0"/>
              <a:t>this can be printed out for debugging</a:t>
            </a:r>
            <a:endParaRPr lang="en-US" sz="1400" dirty="0"/>
          </a:p>
          <a:p>
            <a:pPr marL="342900" indent="-342900">
              <a:buFont typeface="+mj-lt"/>
              <a:buAutoNum type="arabicPeriod"/>
            </a:pPr>
            <a:r>
              <a:rPr lang="en-GB" sz="1800" dirty="0"/>
              <a:t>Instead of using the macros, you can also call the socket registration functions directly </a:t>
            </a:r>
            <a:r>
              <a:rPr lang="en-US" sz="1800" dirty="0"/>
              <a:t>in order to take advantage of all additional arguments provided</a:t>
            </a:r>
            <a:r>
              <a:rPr lang="en-GB" sz="1800" dirty="0"/>
              <a:t>:</a:t>
            </a:r>
            <a:br>
              <a:rPr lang="en-GB" sz="1800" dirty="0"/>
            </a:br>
            <a:r>
              <a:rPr lang="en-GB" sz="1800" dirty="0">
                <a:solidFill>
                  <a:schemeClr val="accent5"/>
                </a:solidFill>
              </a:rPr>
              <a:t>ml_tlm2_register_initiator &lt;</a:t>
            </a:r>
            <a:r>
              <a:rPr lang="en-GB" sz="1800" dirty="0" err="1">
                <a:solidFill>
                  <a:schemeClr val="accent5"/>
                </a:solidFill>
              </a:rPr>
              <a:t>tlm_generic_payload</a:t>
            </a:r>
            <a:r>
              <a:rPr lang="en-GB" sz="1800" dirty="0">
                <a:solidFill>
                  <a:schemeClr val="accent5"/>
                </a:solidFill>
              </a:rPr>
              <a:t>, 32&gt;(</a:t>
            </a:r>
            <a:r>
              <a:rPr lang="en-GB" sz="1800" dirty="0" err="1">
                <a:solidFill>
                  <a:schemeClr val="accent5"/>
                </a:solidFill>
              </a:rPr>
              <a:t>top_inst.dut_i</a:t>
            </a:r>
            <a:r>
              <a:rPr lang="en-GB" sz="1800" dirty="0">
                <a:solidFill>
                  <a:schemeClr val="accent5"/>
                </a:solidFill>
              </a:rPr>
              <a:t>, </a:t>
            </a:r>
            <a:r>
              <a:rPr lang="en-GB" sz="1800" dirty="0" err="1">
                <a:solidFill>
                  <a:schemeClr val="accent5"/>
                </a:solidFill>
              </a:rPr>
              <a:t>top_inst.dut_i.o_port</a:t>
            </a:r>
            <a:r>
              <a:rPr lang="en-GB" sz="1800" dirty="0">
                <a:solidFill>
                  <a:schemeClr val="accent5"/>
                </a:solidFill>
              </a:rPr>
              <a:t>[0], "o_port_0");</a:t>
            </a:r>
            <a:endParaRPr lang="en-US" sz="1800" dirty="0">
              <a:solidFill>
                <a:schemeClr val="accent5"/>
              </a:solidFill>
            </a:endParaRPr>
          </a:p>
        </p:txBody>
      </p:sp>
    </p:spTree>
    <p:custDataLst>
      <p:tags r:id="rId1"/>
    </p:custDataLst>
    <p:extLst>
      <p:ext uri="{BB962C8B-B14F-4D97-AF65-F5344CB8AC3E}">
        <p14:creationId xmlns:p14="http://schemas.microsoft.com/office/powerpoint/2010/main" val="1807861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Socket Connection</a:t>
            </a:r>
          </a:p>
        </p:txBody>
      </p:sp>
      <p:sp>
        <p:nvSpPr>
          <p:cNvPr id="3" name="Content Placeholder 2"/>
          <p:cNvSpPr>
            <a:spLocks noGrp="1"/>
          </p:cNvSpPr>
          <p:nvPr>
            <p:ph idx="1"/>
          </p:nvPr>
        </p:nvSpPr>
        <p:spPr/>
        <p:txBody>
          <a:bodyPr/>
          <a:lstStyle/>
          <a:p>
            <a:pPr marL="0" indent="0">
              <a:buNone/>
            </a:pPr>
            <a:r>
              <a:rPr lang="en-GB" sz="2000" dirty="0"/>
              <a:t>The connection from SV to </a:t>
            </a:r>
            <a:r>
              <a:rPr lang="en-GB" sz="2000" dirty="0" err="1"/>
              <a:t>SystemC</a:t>
            </a:r>
            <a:r>
              <a:rPr lang="en-GB" sz="2000" baseline="30000" dirty="0"/>
              <a:t> ®</a:t>
            </a:r>
            <a:r>
              <a:rPr lang="en-GB" sz="2000" dirty="0"/>
              <a:t> domain can be done in either the SV or </a:t>
            </a:r>
            <a:r>
              <a:rPr lang="en-GB" sz="2000" dirty="0" err="1"/>
              <a:t>SystemC</a:t>
            </a:r>
            <a:r>
              <a:rPr lang="en-GB" sz="2000" baseline="30000" dirty="0"/>
              <a:t> ®</a:t>
            </a:r>
            <a:r>
              <a:rPr lang="en-GB" sz="2000" dirty="0"/>
              <a:t> side; here it is done in SV side in the </a:t>
            </a:r>
            <a:r>
              <a:rPr lang="en-GB" sz="2000" dirty="0" err="1"/>
              <a:t>connect_phase</a:t>
            </a:r>
            <a:r>
              <a:rPr lang="en-GB" sz="2000" dirty="0"/>
              <a:t>() function:</a:t>
            </a:r>
          </a:p>
          <a:p>
            <a:pPr marL="0" indent="0">
              <a:buNone/>
            </a:pPr>
            <a:endParaRPr lang="en-GB" sz="2000" dirty="0"/>
          </a:p>
          <a:p>
            <a:pPr marL="0" indent="0">
              <a:buNone/>
            </a:pPr>
            <a:r>
              <a:rPr lang="en-US" sz="1600" dirty="0">
                <a:solidFill>
                  <a:schemeClr val="accent5"/>
                </a:solidFill>
              </a:rPr>
              <a:t>function void </a:t>
            </a:r>
            <a:r>
              <a:rPr lang="en-US" sz="1600" dirty="0" err="1">
                <a:solidFill>
                  <a:schemeClr val="accent5"/>
                </a:solidFill>
              </a:rPr>
              <a:t>connect_phase</a:t>
            </a:r>
            <a:r>
              <a:rPr lang="en-US" sz="1600" dirty="0">
                <a:solidFill>
                  <a:schemeClr val="accent5"/>
                </a:solidFill>
              </a:rPr>
              <a:t>(</a:t>
            </a:r>
            <a:r>
              <a:rPr lang="en-US" sz="1600" dirty="0" err="1">
                <a:solidFill>
                  <a:schemeClr val="accent5"/>
                </a:solidFill>
              </a:rPr>
              <a:t>uvm_phase</a:t>
            </a:r>
            <a:r>
              <a:rPr lang="en-US" sz="1600" dirty="0">
                <a:solidFill>
                  <a:schemeClr val="accent5"/>
                </a:solidFill>
              </a:rPr>
              <a:t> phase);</a:t>
            </a:r>
          </a:p>
          <a:p>
            <a:pPr marL="0" indent="0">
              <a:buNone/>
            </a:pPr>
            <a:r>
              <a:rPr lang="en-US" sz="1600" dirty="0">
                <a:solidFill>
                  <a:schemeClr val="accent5"/>
                </a:solidFill>
              </a:rPr>
              <a:t>    void'(</a:t>
            </a:r>
            <a:r>
              <a:rPr lang="en-US" sz="1600" dirty="0" err="1">
                <a:solidFill>
                  <a:schemeClr val="accent5"/>
                </a:solidFill>
              </a:rPr>
              <a:t>uvm_ml</a:t>
            </a:r>
            <a:r>
              <a:rPr lang="en-US" sz="1600" dirty="0">
                <a:solidFill>
                  <a:schemeClr val="accent5"/>
                </a:solidFill>
              </a:rPr>
              <a:t>::</a:t>
            </a:r>
            <a:r>
              <a:rPr lang="en-US" sz="1600" b="1" dirty="0">
                <a:solidFill>
                  <a:schemeClr val="accent5"/>
                </a:solidFill>
              </a:rPr>
              <a:t>connect</a:t>
            </a:r>
            <a:r>
              <a:rPr lang="en-US" sz="1600" dirty="0">
                <a:solidFill>
                  <a:schemeClr val="accent5"/>
                </a:solidFill>
              </a:rPr>
              <a:t>(initiator_socket_0.get_full_name(), </a:t>
            </a:r>
            <a:r>
              <a:rPr lang="en-GB" sz="1600" dirty="0">
                <a:solidFill>
                  <a:schemeClr val="accent5"/>
                </a:solidFill>
              </a:rPr>
              <a:t>"</a:t>
            </a:r>
            <a:r>
              <a:rPr lang="en-US" sz="1600" dirty="0">
                <a:solidFill>
                  <a:schemeClr val="accent5"/>
                </a:solidFill>
              </a:rPr>
              <a:t>uvm_test_top.tb_env.tlm_wrapper_inst.dut_inst.reg_in_0</a:t>
            </a:r>
            <a:r>
              <a:rPr lang="en-GB" sz="1600" dirty="0">
                <a:solidFill>
                  <a:schemeClr val="accent5"/>
                </a:solidFill>
              </a:rPr>
              <a:t>"</a:t>
            </a:r>
            <a:r>
              <a:rPr lang="en-US" sz="1600" dirty="0">
                <a:solidFill>
                  <a:schemeClr val="accent5"/>
                </a:solidFill>
              </a:rPr>
              <a:t>));</a:t>
            </a:r>
          </a:p>
          <a:p>
            <a:pPr marL="0" indent="0">
              <a:buNone/>
            </a:pPr>
            <a:r>
              <a:rPr lang="en-US" sz="1600" dirty="0">
                <a:solidFill>
                  <a:schemeClr val="accent5"/>
                </a:solidFill>
              </a:rPr>
              <a:t>    void'(</a:t>
            </a:r>
            <a:r>
              <a:rPr lang="en-US" sz="1600" dirty="0" err="1">
                <a:solidFill>
                  <a:schemeClr val="accent5"/>
                </a:solidFill>
              </a:rPr>
              <a:t>uvm_ml</a:t>
            </a:r>
            <a:r>
              <a:rPr lang="en-US" sz="1600" dirty="0">
                <a:solidFill>
                  <a:schemeClr val="accent5"/>
                </a:solidFill>
              </a:rPr>
              <a:t>::</a:t>
            </a:r>
            <a:r>
              <a:rPr lang="en-US" sz="1600" b="1" dirty="0">
                <a:solidFill>
                  <a:schemeClr val="accent5"/>
                </a:solidFill>
              </a:rPr>
              <a:t>connect</a:t>
            </a:r>
            <a:r>
              <a:rPr lang="en-US" sz="1600" dirty="0">
                <a:solidFill>
                  <a:schemeClr val="accent5"/>
                </a:solidFill>
              </a:rPr>
              <a:t>(initiator_socket_1.get_full_name(), </a:t>
            </a:r>
            <a:r>
              <a:rPr lang="en-GB" sz="1600" dirty="0">
                <a:solidFill>
                  <a:schemeClr val="accent5"/>
                </a:solidFill>
              </a:rPr>
              <a:t>"</a:t>
            </a:r>
            <a:r>
              <a:rPr lang="en-US" sz="1600" dirty="0">
                <a:solidFill>
                  <a:schemeClr val="accent5"/>
                </a:solidFill>
              </a:rPr>
              <a:t>uvm_test_top.tb_env.tlm_wrapper_inst.dut_inst.reg_in_1</a:t>
            </a:r>
            <a:r>
              <a:rPr lang="en-GB" sz="1600" dirty="0">
                <a:solidFill>
                  <a:schemeClr val="accent5"/>
                </a:solidFill>
              </a:rPr>
              <a:t>"</a:t>
            </a:r>
            <a:r>
              <a:rPr lang="en-US" sz="1600" dirty="0">
                <a:solidFill>
                  <a:schemeClr val="accent5"/>
                </a:solidFill>
              </a:rPr>
              <a:t>));</a:t>
            </a:r>
          </a:p>
          <a:p>
            <a:pPr marL="0" indent="0">
              <a:buNone/>
            </a:pPr>
            <a:r>
              <a:rPr lang="en-US" sz="1600" dirty="0">
                <a:solidFill>
                  <a:schemeClr val="accent5"/>
                </a:solidFill>
              </a:rPr>
              <a:t> </a:t>
            </a:r>
            <a:r>
              <a:rPr lang="en-US" sz="1600" dirty="0" err="1">
                <a:solidFill>
                  <a:schemeClr val="accent5"/>
                </a:solidFill>
              </a:rPr>
              <a:t>endfunction</a:t>
            </a:r>
            <a:endParaRPr lang="en-US" sz="1600" dirty="0">
              <a:solidFill>
                <a:schemeClr val="accent5"/>
              </a:solidFill>
            </a:endParaRPr>
          </a:p>
          <a:p>
            <a:pPr marL="0" indent="0">
              <a:buNone/>
            </a:pPr>
            <a:endParaRPr lang="en-US" sz="1600" dirty="0"/>
          </a:p>
          <a:p>
            <a:pPr marL="0" indent="0">
              <a:buNone/>
            </a:pPr>
            <a:r>
              <a:rPr lang="en-GB" sz="2000" dirty="0"/>
              <a:t>The </a:t>
            </a:r>
            <a:r>
              <a:rPr lang="en-GB" sz="2000" dirty="0" err="1"/>
              <a:t>SystemC</a:t>
            </a:r>
            <a:r>
              <a:rPr lang="en-GB" sz="2000" dirty="0"/>
              <a:t> target sockets names could be extracted either by looking into the topology of the </a:t>
            </a:r>
            <a:r>
              <a:rPr lang="en-GB" sz="2000" dirty="0" err="1"/>
              <a:t>testbench</a:t>
            </a:r>
            <a:r>
              <a:rPr lang="en-GB" sz="2000" dirty="0"/>
              <a:t> or using the return value of </a:t>
            </a:r>
            <a:r>
              <a:rPr lang="en-GB" sz="2000" dirty="0" err="1"/>
              <a:t>SystemC</a:t>
            </a:r>
            <a:r>
              <a:rPr lang="en-GB" sz="2000" dirty="0"/>
              <a:t> socket registration as was discussed in previous slide</a:t>
            </a:r>
          </a:p>
          <a:p>
            <a:pPr marL="0" indent="0">
              <a:buNone/>
            </a:pPr>
            <a:endParaRPr lang="en-GB" sz="1400" dirty="0"/>
          </a:p>
        </p:txBody>
      </p:sp>
    </p:spTree>
    <p:custDataLst>
      <p:tags r:id="rId1"/>
    </p:custDataLst>
    <p:extLst>
      <p:ext uri="{BB962C8B-B14F-4D97-AF65-F5344CB8AC3E}">
        <p14:creationId xmlns:p14="http://schemas.microsoft.com/office/powerpoint/2010/main" val="324584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Hardware Design and Verification Challenges</a:t>
            </a:r>
          </a:p>
        </p:txBody>
      </p:sp>
    </p:spTree>
    <p:custDataLst>
      <p:tags r:id="rId1"/>
    </p:custDataLst>
    <p:extLst>
      <p:ext uri="{BB962C8B-B14F-4D97-AF65-F5344CB8AC3E}">
        <p14:creationId xmlns:p14="http://schemas.microsoft.com/office/powerpoint/2010/main" val="30336238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Using TLM Generic Payload Extensions with UVM-ML</a:t>
            </a:r>
          </a:p>
        </p:txBody>
      </p:sp>
    </p:spTree>
    <p:custDataLst>
      <p:tags r:id="rId1"/>
    </p:custDataLst>
    <p:extLst>
      <p:ext uri="{BB962C8B-B14F-4D97-AF65-F5344CB8AC3E}">
        <p14:creationId xmlns:p14="http://schemas.microsoft.com/office/powerpoint/2010/main" val="1786747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Generic Payload Extension Updates on </a:t>
            </a:r>
            <a:r>
              <a:rPr lang="en-US" dirty="0" err="1"/>
              <a:t>SystemVerilog</a:t>
            </a:r>
            <a:r>
              <a:rPr lang="en-US" dirty="0"/>
              <a:t> Side</a:t>
            </a:r>
          </a:p>
        </p:txBody>
      </p:sp>
      <p:sp>
        <p:nvSpPr>
          <p:cNvPr id="3" name="Content Placeholder 2"/>
          <p:cNvSpPr>
            <a:spLocks noGrp="1"/>
          </p:cNvSpPr>
          <p:nvPr>
            <p:ph idx="1"/>
          </p:nvPr>
        </p:nvSpPr>
        <p:spPr/>
        <p:txBody>
          <a:bodyPr/>
          <a:lstStyle/>
          <a:p>
            <a:pPr marL="0" indent="0">
              <a:buNone/>
            </a:pPr>
            <a:r>
              <a:rPr lang="en-GB" sz="2000" dirty="0"/>
              <a:t>The class that defines the GP extension fields must use the UVM filed registration macros which define the packer and unpacker functions under-the-hood; these functions are used by UVM-ML library for serialization and de-serialization of GP for transporting and collecting data:</a:t>
            </a:r>
          </a:p>
          <a:p>
            <a:pPr marL="0" indent="0">
              <a:buNone/>
            </a:pPr>
            <a:r>
              <a:rPr lang="en-GB" sz="1800" dirty="0">
                <a:solidFill>
                  <a:schemeClr val="accent5"/>
                </a:solidFill>
              </a:rPr>
              <a:t>`</a:t>
            </a:r>
            <a:r>
              <a:rPr lang="en-GB" sz="1800" dirty="0" err="1">
                <a:solidFill>
                  <a:schemeClr val="accent5"/>
                </a:solidFill>
              </a:rPr>
              <a:t>uvm_object_utils_begin</a:t>
            </a:r>
            <a:r>
              <a:rPr lang="en-GB" sz="1800" dirty="0">
                <a:solidFill>
                  <a:schemeClr val="accent5"/>
                </a:solidFill>
              </a:rPr>
              <a:t>(</a:t>
            </a:r>
            <a:r>
              <a:rPr lang="en-GB" sz="1800" dirty="0" err="1">
                <a:solidFill>
                  <a:schemeClr val="accent5"/>
                </a:solidFill>
              </a:rPr>
              <a:t>vip_transfer_gp_ext</a:t>
            </a:r>
            <a:r>
              <a:rPr lang="en-GB" sz="1800" dirty="0">
                <a:solidFill>
                  <a:schemeClr val="accent5"/>
                </a:solidFill>
              </a:rPr>
              <a:t>)</a:t>
            </a:r>
          </a:p>
          <a:p>
            <a:pPr marL="0" indent="0">
              <a:buNone/>
            </a:pPr>
            <a:r>
              <a:rPr lang="en-GB" sz="1800" dirty="0">
                <a:solidFill>
                  <a:schemeClr val="accent5"/>
                </a:solidFill>
              </a:rPr>
              <a:t>    `</a:t>
            </a:r>
            <a:r>
              <a:rPr lang="en-GB" sz="1800" dirty="0" err="1">
                <a:solidFill>
                  <a:schemeClr val="accent5"/>
                </a:solidFill>
              </a:rPr>
              <a:t>uvm_field_int</a:t>
            </a:r>
            <a:r>
              <a:rPr lang="en-GB" sz="1800" dirty="0">
                <a:solidFill>
                  <a:schemeClr val="accent5"/>
                </a:solidFill>
              </a:rPr>
              <a:t>(</a:t>
            </a:r>
            <a:r>
              <a:rPr lang="en-GB" sz="1800" dirty="0" err="1">
                <a:solidFill>
                  <a:schemeClr val="accent5"/>
                </a:solidFill>
              </a:rPr>
              <a:t>m_id</a:t>
            </a:r>
            <a:r>
              <a:rPr lang="en-GB" sz="1800" dirty="0">
                <a:solidFill>
                  <a:schemeClr val="accent5"/>
                </a:solidFill>
              </a:rPr>
              <a:t>, UVM_ALL_ON)</a:t>
            </a:r>
          </a:p>
          <a:p>
            <a:pPr marL="0" indent="0">
              <a:buNone/>
            </a:pPr>
            <a:r>
              <a:rPr lang="en-GB" sz="1800" dirty="0">
                <a:solidFill>
                  <a:schemeClr val="accent5"/>
                </a:solidFill>
              </a:rPr>
              <a:t> `</a:t>
            </a:r>
            <a:r>
              <a:rPr lang="en-GB" sz="1800" dirty="0" err="1">
                <a:solidFill>
                  <a:schemeClr val="accent5"/>
                </a:solidFill>
              </a:rPr>
              <a:t>uvm_object_utils_end</a:t>
            </a:r>
            <a:endParaRPr lang="en-GB" sz="1800" dirty="0">
              <a:solidFill>
                <a:schemeClr val="accent5"/>
              </a:solidFill>
            </a:endParaRPr>
          </a:p>
          <a:p>
            <a:pPr marL="0" indent="0">
              <a:buNone/>
            </a:pPr>
            <a:endParaRPr lang="en-GB" sz="1800" dirty="0"/>
          </a:p>
          <a:p>
            <a:pPr marL="0" indent="0">
              <a:buNone/>
            </a:pPr>
            <a:r>
              <a:rPr lang="en-GB" sz="2000" dirty="0"/>
              <a:t>Also, the names of the GP extension classes in SV and </a:t>
            </a:r>
            <a:r>
              <a:rPr lang="en-GB" sz="2000" dirty="0" err="1"/>
              <a:t>SystemC</a:t>
            </a:r>
            <a:r>
              <a:rPr lang="en-GB" sz="2000" baseline="30000" dirty="0"/>
              <a:t>®</a:t>
            </a:r>
            <a:r>
              <a:rPr lang="en-GB" sz="2000" dirty="0"/>
              <a:t> side should match; if they don’t, then specify the matches using the </a:t>
            </a:r>
            <a:r>
              <a:rPr lang="en-GB" sz="2000" dirty="0" err="1"/>
              <a:t>set_type_match</a:t>
            </a:r>
            <a:r>
              <a:rPr lang="en-GB" sz="2000" dirty="0"/>
              <a:t>() function</a:t>
            </a:r>
            <a:r>
              <a:rPr lang="en-GB" sz="1800" dirty="0"/>
              <a:t>:</a:t>
            </a:r>
          </a:p>
          <a:p>
            <a:pPr marL="0" indent="0">
              <a:buNone/>
            </a:pPr>
            <a:r>
              <a:rPr lang="en-GB" sz="1800" dirty="0">
                <a:solidFill>
                  <a:schemeClr val="accent5"/>
                </a:solidFill>
              </a:rPr>
              <a:t>if(!</a:t>
            </a:r>
            <a:r>
              <a:rPr lang="en-GB" sz="1800" dirty="0" err="1">
                <a:solidFill>
                  <a:schemeClr val="accent5"/>
                </a:solidFill>
              </a:rPr>
              <a:t>uvm_ml</a:t>
            </a:r>
            <a:r>
              <a:rPr lang="en-GB" sz="1800" dirty="0">
                <a:solidFill>
                  <a:schemeClr val="accent5"/>
                </a:solidFill>
              </a:rPr>
              <a:t>::</a:t>
            </a:r>
            <a:r>
              <a:rPr lang="en-GB" sz="1800" b="1" dirty="0" err="1">
                <a:solidFill>
                  <a:schemeClr val="accent5"/>
                </a:solidFill>
              </a:rPr>
              <a:t>set_type_match</a:t>
            </a:r>
            <a:r>
              <a:rPr lang="en-GB" sz="1800" dirty="0">
                <a:solidFill>
                  <a:schemeClr val="accent5"/>
                </a:solidFill>
              </a:rPr>
              <a:t>("sv:vip_transfer_gp_</a:t>
            </a:r>
            <a:r>
              <a:rPr lang="en-GB" sz="1800" dirty="0" err="1">
                <a:solidFill>
                  <a:schemeClr val="accent5"/>
                </a:solidFill>
              </a:rPr>
              <a:t>ext</a:t>
            </a:r>
            <a:r>
              <a:rPr lang="en-GB" sz="1800" dirty="0">
                <a:solidFill>
                  <a:schemeClr val="accent5"/>
                </a:solidFill>
              </a:rPr>
              <a:t>","</a:t>
            </a:r>
            <a:r>
              <a:rPr lang="en-GB" sz="1800" dirty="0" err="1">
                <a:solidFill>
                  <a:schemeClr val="accent5"/>
                </a:solidFill>
              </a:rPr>
              <a:t>sc:transfer_gp_ext</a:t>
            </a:r>
            <a:r>
              <a:rPr lang="en-GB" sz="1800" dirty="0">
                <a:solidFill>
                  <a:schemeClr val="accent5"/>
                </a:solidFill>
              </a:rPr>
              <a:t>"))</a:t>
            </a:r>
          </a:p>
          <a:p>
            <a:pPr marL="0" indent="0">
              <a:buNone/>
            </a:pPr>
            <a:r>
              <a:rPr lang="en-GB" sz="1800" dirty="0">
                <a:solidFill>
                  <a:schemeClr val="accent5"/>
                </a:solidFill>
              </a:rPr>
              <a:t>    `</a:t>
            </a:r>
            <a:r>
              <a:rPr lang="en-GB" sz="1800" dirty="0" err="1">
                <a:solidFill>
                  <a:schemeClr val="accent5"/>
                </a:solidFill>
              </a:rPr>
              <a:t>uvm_fatal</a:t>
            </a:r>
            <a:r>
              <a:rPr lang="en-GB" sz="1800" dirty="0">
                <a:solidFill>
                  <a:schemeClr val="accent5"/>
                </a:solidFill>
              </a:rPr>
              <a:t>(</a:t>
            </a:r>
            <a:r>
              <a:rPr lang="en-GB" sz="1800" dirty="0" err="1">
                <a:solidFill>
                  <a:schemeClr val="accent5"/>
                </a:solidFill>
              </a:rPr>
              <a:t>get_name</a:t>
            </a:r>
            <a:r>
              <a:rPr lang="en-GB" sz="1800" dirty="0">
                <a:solidFill>
                  <a:schemeClr val="accent5"/>
                </a:solidFill>
              </a:rPr>
              <a:t>(), "Cannot match the GP extension types.")</a:t>
            </a:r>
          </a:p>
          <a:p>
            <a:pPr marL="0" indent="0">
              <a:buNone/>
            </a:pPr>
            <a:endParaRPr lang="en-GB" sz="1800" dirty="0"/>
          </a:p>
          <a:p>
            <a:pPr marL="0" indent="0">
              <a:buNone/>
            </a:pPr>
            <a:r>
              <a:rPr lang="en-GB" sz="2000" dirty="0"/>
              <a:t>The above function call tells UVM-ML that the SV class “</a:t>
            </a:r>
            <a:r>
              <a:rPr lang="en-GB" sz="2000" dirty="0" err="1"/>
              <a:t>vip_transfer_gp_ext</a:t>
            </a:r>
            <a:r>
              <a:rPr lang="en-GB" sz="2000" dirty="0"/>
              <a:t>”, which is the class that specifies the GP extension, should be considered the corresponding match for </a:t>
            </a:r>
            <a:r>
              <a:rPr lang="en-US" sz="2000" dirty="0"/>
              <a:t>the SC class “</a:t>
            </a:r>
            <a:r>
              <a:rPr lang="en-US" sz="2000" dirty="0" err="1"/>
              <a:t>transfer_gp_ext</a:t>
            </a:r>
            <a:r>
              <a:rPr lang="en-US" sz="2000" dirty="0"/>
              <a:t>”</a:t>
            </a:r>
            <a:endParaRPr lang="en-GB" sz="2000" dirty="0"/>
          </a:p>
        </p:txBody>
      </p:sp>
    </p:spTree>
    <p:custDataLst>
      <p:tags r:id="rId1"/>
    </p:custDataLst>
    <p:extLst>
      <p:ext uri="{BB962C8B-B14F-4D97-AF65-F5344CB8AC3E}">
        <p14:creationId xmlns:p14="http://schemas.microsoft.com/office/powerpoint/2010/main" val="227564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Generic Payload Extension Updates on </a:t>
            </a:r>
            <a:r>
              <a:rPr lang="en-US" dirty="0" err="1"/>
              <a:t>SystemC</a:t>
            </a:r>
            <a:r>
              <a:rPr lang="en-US" dirty="0"/>
              <a:t> Side</a:t>
            </a:r>
          </a:p>
        </p:txBody>
      </p:sp>
      <p:sp>
        <p:nvSpPr>
          <p:cNvPr id="3" name="Content Placeholder 2"/>
          <p:cNvSpPr>
            <a:spLocks noGrp="1"/>
          </p:cNvSpPr>
          <p:nvPr>
            <p:ph idx="1"/>
          </p:nvPr>
        </p:nvSpPr>
        <p:spPr/>
        <p:txBody>
          <a:bodyPr/>
          <a:lstStyle/>
          <a:p>
            <a:pPr marL="0" indent="0">
              <a:buNone/>
            </a:pPr>
            <a:r>
              <a:rPr lang="en-GB" sz="2000" dirty="0"/>
              <a:t>The field registration macros are needed in </a:t>
            </a:r>
            <a:r>
              <a:rPr lang="en-GB" sz="2000" dirty="0" err="1"/>
              <a:t>SystemC</a:t>
            </a:r>
            <a:r>
              <a:rPr lang="en-GB" sz="2000" baseline="30000" dirty="0"/>
              <a:t>®</a:t>
            </a:r>
            <a:r>
              <a:rPr lang="en-GB" sz="2000" dirty="0"/>
              <a:t> side too; on the </a:t>
            </a:r>
            <a:r>
              <a:rPr lang="en-GB" sz="2000" dirty="0" err="1"/>
              <a:t>SystemC</a:t>
            </a:r>
            <a:r>
              <a:rPr lang="en-GB" sz="2000" dirty="0"/>
              <a:t> side, they are out-of-class macros. </a:t>
            </a:r>
            <a:r>
              <a:rPr lang="en-US" sz="2000" dirty="0"/>
              <a:t>This enables code reuse as these macros can be added in a top TB file only when used in a TB that needs to send this class type across different frameworks</a:t>
            </a:r>
            <a:r>
              <a:rPr lang="en-GB" sz="2000" dirty="0"/>
              <a:t>:</a:t>
            </a:r>
          </a:p>
          <a:p>
            <a:pPr marL="0" indent="0">
              <a:buNone/>
            </a:pPr>
            <a:endParaRPr lang="en-GB" sz="2000" dirty="0"/>
          </a:p>
          <a:p>
            <a:pPr marL="0" indent="0">
              <a:buNone/>
            </a:pPr>
            <a:r>
              <a:rPr lang="en-GB" sz="1800" dirty="0"/>
              <a:t> </a:t>
            </a:r>
            <a:r>
              <a:rPr lang="en-GB" sz="1800" dirty="0">
                <a:solidFill>
                  <a:schemeClr val="accent5"/>
                </a:solidFill>
              </a:rPr>
              <a:t>ML_TLM2_GP_EXT_BEGIN(</a:t>
            </a:r>
            <a:r>
              <a:rPr lang="en-GB" sz="1800" dirty="0" err="1">
                <a:solidFill>
                  <a:schemeClr val="accent5"/>
                </a:solidFill>
              </a:rPr>
              <a:t>transfer_gp_ext</a:t>
            </a:r>
            <a:r>
              <a:rPr lang="en-GB" sz="1800" dirty="0">
                <a:solidFill>
                  <a:schemeClr val="accent5"/>
                </a:solidFill>
              </a:rPr>
              <a:t>)</a:t>
            </a:r>
          </a:p>
          <a:p>
            <a:pPr marL="0" indent="0">
              <a:buNone/>
            </a:pPr>
            <a:r>
              <a:rPr lang="en-GB" sz="1800" dirty="0">
                <a:solidFill>
                  <a:schemeClr val="accent5"/>
                </a:solidFill>
              </a:rPr>
              <a:t>    ML_TLM2_FIELD_ACCESSORS(uint32_t, </a:t>
            </a:r>
            <a:r>
              <a:rPr lang="en-GB" sz="1800" dirty="0" err="1">
                <a:solidFill>
                  <a:schemeClr val="accent5"/>
                </a:solidFill>
              </a:rPr>
              <a:t>get_id</a:t>
            </a:r>
            <a:r>
              <a:rPr lang="en-GB" sz="1800" dirty="0">
                <a:solidFill>
                  <a:schemeClr val="accent5"/>
                </a:solidFill>
              </a:rPr>
              <a:t>, </a:t>
            </a:r>
            <a:r>
              <a:rPr lang="en-GB" sz="1800" dirty="0" err="1">
                <a:solidFill>
                  <a:schemeClr val="accent5"/>
                </a:solidFill>
              </a:rPr>
              <a:t>set_id</a:t>
            </a:r>
            <a:r>
              <a:rPr lang="en-GB" sz="1800" dirty="0">
                <a:solidFill>
                  <a:schemeClr val="accent5"/>
                </a:solidFill>
              </a:rPr>
              <a:t>)</a:t>
            </a:r>
          </a:p>
          <a:p>
            <a:pPr marL="0" indent="0">
              <a:buNone/>
            </a:pPr>
            <a:r>
              <a:rPr lang="en-GB" sz="1800" dirty="0">
                <a:solidFill>
                  <a:schemeClr val="accent5"/>
                </a:solidFill>
              </a:rPr>
              <a:t> ML_TLM2_GP_EXT_END(</a:t>
            </a:r>
            <a:r>
              <a:rPr lang="en-GB" sz="1800" dirty="0" err="1">
                <a:solidFill>
                  <a:schemeClr val="accent5"/>
                </a:solidFill>
              </a:rPr>
              <a:t>transfer_gp_ext</a:t>
            </a:r>
            <a:r>
              <a:rPr lang="en-GB" sz="1800" dirty="0">
                <a:solidFill>
                  <a:schemeClr val="accent5"/>
                </a:solidFill>
              </a:rPr>
              <a:t>)</a:t>
            </a:r>
          </a:p>
          <a:p>
            <a:pPr marL="0" indent="0">
              <a:buNone/>
            </a:pPr>
            <a:endParaRPr lang="en-US" sz="1800" dirty="0"/>
          </a:p>
          <a:p>
            <a:pPr marL="0" indent="0">
              <a:buNone/>
            </a:pPr>
            <a:r>
              <a:rPr lang="en-US" sz="1800" b="1" dirty="0"/>
              <a:t>Notes:</a:t>
            </a:r>
          </a:p>
          <a:p>
            <a:pPr marL="342900" indent="-342900">
              <a:buFont typeface="+mj-lt"/>
              <a:buAutoNum type="arabicPeriod"/>
            </a:pPr>
            <a:r>
              <a:rPr lang="en-US" sz="1800" dirty="0"/>
              <a:t>Here we used the “ACCESSORS” macro that uses the </a:t>
            </a:r>
            <a:r>
              <a:rPr lang="en-US" sz="1800" dirty="0" err="1"/>
              <a:t>get_id</a:t>
            </a:r>
            <a:r>
              <a:rPr lang="en-US" sz="1800" dirty="0"/>
              <a:t>()/</a:t>
            </a:r>
            <a:r>
              <a:rPr lang="en-US" sz="1800" dirty="0" err="1"/>
              <a:t>set_id</a:t>
            </a:r>
            <a:r>
              <a:rPr lang="en-US" sz="1800" dirty="0"/>
              <a:t>() member functions of the GP extension class to access the data field, which is because the data members are declared private; if they were public then we could use the macro “ML_TLM2_FIELD” that takes the data member as argument</a:t>
            </a:r>
          </a:p>
          <a:p>
            <a:pPr marL="342900" indent="-342900">
              <a:buFont typeface="+mj-lt"/>
              <a:buAutoNum type="arabicPeriod"/>
            </a:pPr>
            <a:r>
              <a:rPr lang="en-GB" sz="1800" dirty="0"/>
              <a:t>The order of field registration macros should match in both SV and </a:t>
            </a:r>
            <a:r>
              <a:rPr lang="en-GB" sz="1800" dirty="0" err="1"/>
              <a:t>SystemC</a:t>
            </a:r>
            <a:r>
              <a:rPr lang="en-GB" sz="1800" dirty="0"/>
              <a:t> sides for the data to be </a:t>
            </a:r>
            <a:r>
              <a:rPr lang="en-US" sz="1800" dirty="0"/>
              <a:t>unpacked properly</a:t>
            </a:r>
          </a:p>
          <a:p>
            <a:pPr marL="0" indent="0">
              <a:buNone/>
            </a:pPr>
            <a:endParaRPr lang="en-US" sz="1800" dirty="0"/>
          </a:p>
          <a:p>
            <a:pPr marL="0" indent="0">
              <a:buNone/>
            </a:pPr>
            <a:endParaRPr lang="en-US" sz="1800" dirty="0"/>
          </a:p>
        </p:txBody>
      </p:sp>
    </p:spTree>
    <p:custDataLst>
      <p:tags r:id="rId1"/>
    </p:custDataLst>
    <p:extLst>
      <p:ext uri="{BB962C8B-B14F-4D97-AF65-F5344CB8AC3E}">
        <p14:creationId xmlns:p14="http://schemas.microsoft.com/office/powerpoint/2010/main" val="1826166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the Generic Payload Extension on </a:t>
            </a:r>
            <a:r>
              <a:rPr lang="en-US" dirty="0" err="1"/>
              <a:t>SystemVerilog</a:t>
            </a:r>
            <a:r>
              <a:rPr lang="en-US" dirty="0"/>
              <a:t> &amp; </a:t>
            </a:r>
            <a:r>
              <a:rPr lang="en-US" dirty="0" err="1"/>
              <a:t>SystemC</a:t>
            </a:r>
            <a:endParaRPr lang="en-US" dirty="0"/>
          </a:p>
        </p:txBody>
      </p:sp>
      <p:sp>
        <p:nvSpPr>
          <p:cNvPr id="3" name="Content Placeholder 2"/>
          <p:cNvSpPr>
            <a:spLocks noGrp="1"/>
          </p:cNvSpPr>
          <p:nvPr>
            <p:ph idx="1"/>
          </p:nvPr>
        </p:nvSpPr>
        <p:spPr/>
        <p:txBody>
          <a:bodyPr/>
          <a:lstStyle/>
          <a:p>
            <a:pPr marL="0" indent="0">
              <a:buNone/>
            </a:pPr>
            <a:endParaRPr lang="en-US" sz="2000" dirty="0"/>
          </a:p>
          <a:p>
            <a:pPr marL="0" indent="0">
              <a:buNone/>
            </a:pPr>
            <a:r>
              <a:rPr lang="en-US" sz="2000" dirty="0"/>
              <a:t>Using the GP extensions is done as per regular TLM flow; no UVM-ML specific APIs are required</a:t>
            </a:r>
          </a:p>
          <a:p>
            <a:pPr marL="0" indent="0">
              <a:buNone/>
            </a:pPr>
            <a:endParaRPr lang="en-US" sz="2000" dirty="0"/>
          </a:p>
          <a:p>
            <a:pPr marL="0" indent="0">
              <a:buNone/>
            </a:pPr>
            <a:r>
              <a:rPr lang="en-US" sz="2000" dirty="0"/>
              <a:t>In both UVM-SV and </a:t>
            </a:r>
            <a:r>
              <a:rPr lang="en-US" sz="2000" dirty="0" err="1"/>
              <a:t>SystemC</a:t>
            </a:r>
            <a:r>
              <a:rPr lang="en-GB" sz="2000" baseline="30000" dirty="0"/>
              <a:t>®</a:t>
            </a:r>
            <a:r>
              <a:rPr lang="en-US" sz="2000" dirty="0"/>
              <a:t>, use the </a:t>
            </a:r>
            <a:r>
              <a:rPr lang="en-US" sz="2000" b="1" i="1" dirty="0" err="1"/>
              <a:t>set_extension</a:t>
            </a:r>
            <a:r>
              <a:rPr lang="en-US" sz="2000" b="1" i="1" dirty="0"/>
              <a:t>() </a:t>
            </a:r>
            <a:r>
              <a:rPr lang="en-US" sz="2000" dirty="0"/>
              <a:t>and </a:t>
            </a:r>
            <a:r>
              <a:rPr lang="en-US" sz="2000" b="1" i="1" dirty="0" err="1"/>
              <a:t>get_extension</a:t>
            </a:r>
            <a:r>
              <a:rPr lang="en-US" sz="2000" b="1" i="1" dirty="0"/>
              <a:t>() </a:t>
            </a:r>
            <a:r>
              <a:rPr lang="en-US" sz="2000" dirty="0"/>
              <a:t>functions to add/get the GP-extension object to/from the GP</a:t>
            </a:r>
          </a:p>
          <a:p>
            <a:pPr marL="0" indent="0">
              <a:buNone/>
            </a:pPr>
            <a:endParaRPr lang="en-US" sz="2000" b="1" u="sng" dirty="0"/>
          </a:p>
        </p:txBody>
      </p:sp>
    </p:spTree>
    <p:custDataLst>
      <p:tags r:id="rId1"/>
    </p:custDataLst>
    <p:extLst>
      <p:ext uri="{BB962C8B-B14F-4D97-AF65-F5344CB8AC3E}">
        <p14:creationId xmlns:p14="http://schemas.microsoft.com/office/powerpoint/2010/main" val="317626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UVM-ML Integration Debugging Helpers</a:t>
            </a:r>
          </a:p>
        </p:txBody>
      </p:sp>
      <p:sp>
        <p:nvSpPr>
          <p:cNvPr id="3" name="Content Placeholder 2"/>
          <p:cNvSpPr>
            <a:spLocks noGrp="1"/>
          </p:cNvSpPr>
          <p:nvPr>
            <p:ph idx="1"/>
          </p:nvPr>
        </p:nvSpPr>
        <p:spPr/>
        <p:txBody>
          <a:bodyPr/>
          <a:lstStyle/>
          <a:p>
            <a:pPr marL="342900" indent="-342900">
              <a:buFont typeface="+mj-lt"/>
              <a:buAutoNum type="arabicPeriod"/>
            </a:pPr>
            <a:r>
              <a:rPr lang="en-GB" sz="2000" dirty="0"/>
              <a:t>You can add the following function to call in your SC code before any socket registration, to get the list of registered sockets in both </a:t>
            </a:r>
            <a:r>
              <a:rPr lang="en-GB" sz="2000" dirty="0" err="1"/>
              <a:t>SystemC</a:t>
            </a:r>
            <a:r>
              <a:rPr lang="en-GB" sz="2000" dirty="0"/>
              <a:t> and SV:</a:t>
            </a:r>
            <a:r>
              <a:rPr lang="en-GB" sz="1800" dirty="0">
                <a:solidFill>
                  <a:schemeClr val="accent5"/>
                </a:solidFill>
              </a:rPr>
              <a:t/>
            </a:r>
            <a:br>
              <a:rPr lang="en-GB" sz="1800" dirty="0">
                <a:solidFill>
                  <a:schemeClr val="accent5"/>
                </a:solidFill>
              </a:rPr>
            </a:br>
            <a:r>
              <a:rPr lang="en-GB" sz="1800" dirty="0">
                <a:solidFill>
                  <a:schemeClr val="accent5"/>
                </a:solidFill>
              </a:rPr>
              <a:t>void(</a:t>
            </a:r>
            <a:r>
              <a:rPr lang="en-GB" sz="1800" dirty="0" err="1">
                <a:solidFill>
                  <a:schemeClr val="accent5"/>
                </a:solidFill>
              </a:rPr>
              <a:t>uvm_ml_execute_command</a:t>
            </a:r>
            <a:r>
              <a:rPr lang="en-GB" sz="1800" dirty="0">
                <a:solidFill>
                  <a:schemeClr val="accent5"/>
                </a:solidFill>
              </a:rPr>
              <a:t>("</a:t>
            </a:r>
            <a:r>
              <a:rPr lang="en-GB" sz="1800" dirty="0" err="1">
                <a:solidFill>
                  <a:schemeClr val="accent5"/>
                </a:solidFill>
              </a:rPr>
              <a:t>uvm_ml_trace_register</a:t>
            </a:r>
            <a:r>
              <a:rPr lang="en-GB" sz="1800" dirty="0">
                <a:solidFill>
                  <a:schemeClr val="accent5"/>
                </a:solidFill>
              </a:rPr>
              <a:t> -on"));</a:t>
            </a:r>
          </a:p>
          <a:p>
            <a:pPr marL="342900" indent="-342900">
              <a:buFont typeface="+mj-lt"/>
              <a:buAutoNum type="arabicPeriod"/>
            </a:pPr>
            <a:endParaRPr lang="en-GB" sz="1800" dirty="0">
              <a:solidFill>
                <a:schemeClr val="accent5"/>
              </a:solidFill>
            </a:endParaRPr>
          </a:p>
          <a:p>
            <a:pPr marL="342900" indent="-342900">
              <a:buFont typeface="+mj-lt"/>
              <a:buAutoNum type="arabicPeriod"/>
            </a:pPr>
            <a:r>
              <a:rPr lang="en-GB" sz="2000" dirty="0"/>
              <a:t>You can also get the list of registered sockets by using this </a:t>
            </a:r>
            <a:r>
              <a:rPr lang="en-US" sz="2000" dirty="0" err="1"/>
              <a:t>Xcelium</a:t>
            </a:r>
            <a:r>
              <a:rPr lang="en-US" sz="2000" baseline="30000" dirty="0"/>
              <a:t>™ </a:t>
            </a:r>
            <a:r>
              <a:rPr lang="en-GB" sz="2000" dirty="0"/>
              <a:t>TCL command:</a:t>
            </a:r>
            <a:r>
              <a:rPr lang="en-GB" sz="1800" dirty="0">
                <a:solidFill>
                  <a:schemeClr val="accent5"/>
                </a:solidFill>
              </a:rPr>
              <a:t/>
            </a:r>
            <a:br>
              <a:rPr lang="en-GB" sz="1800" dirty="0">
                <a:solidFill>
                  <a:schemeClr val="accent5"/>
                </a:solidFill>
              </a:rPr>
            </a:br>
            <a:r>
              <a:rPr lang="en-US" sz="1800" dirty="0" err="1">
                <a:solidFill>
                  <a:schemeClr val="accent5"/>
                </a:solidFill>
                <a:latin typeface="Arial" panose="020B0604020202020204" pitchFamily="34" charset="0"/>
              </a:rPr>
              <a:t>uvm_ml</a:t>
            </a:r>
            <a:r>
              <a:rPr lang="en-US" sz="1800" dirty="0">
                <a:solidFill>
                  <a:schemeClr val="accent5"/>
                </a:solidFill>
                <a:latin typeface="Arial" panose="020B0604020202020204" pitchFamily="34" charset="0"/>
              </a:rPr>
              <a:t>  </a:t>
            </a:r>
            <a:r>
              <a:rPr lang="en-US" sz="1800" dirty="0" err="1">
                <a:solidFill>
                  <a:schemeClr val="accent5"/>
                </a:solidFill>
                <a:latin typeface="Arial" panose="020B0604020202020204" pitchFamily="34" charset="0"/>
              </a:rPr>
              <a:t>trace_register_tlm</a:t>
            </a:r>
            <a:endParaRPr lang="en-US" sz="1800" dirty="0">
              <a:solidFill>
                <a:schemeClr val="accent5"/>
              </a:solidFill>
              <a:latin typeface="Arial" panose="020B0604020202020204" pitchFamily="34" charset="0"/>
            </a:endParaRPr>
          </a:p>
          <a:p>
            <a:pPr marL="342900" indent="-342900">
              <a:buFont typeface="+mj-lt"/>
              <a:buAutoNum type="arabicPeriod"/>
            </a:pPr>
            <a:endParaRPr lang="en-GB" sz="1800" dirty="0">
              <a:solidFill>
                <a:schemeClr val="accent5"/>
              </a:solidFill>
            </a:endParaRPr>
          </a:p>
          <a:p>
            <a:pPr marL="342900" indent="-342900">
              <a:buFont typeface="+mj-lt"/>
              <a:buAutoNum type="arabicPeriod"/>
            </a:pPr>
            <a:r>
              <a:rPr lang="en-GB" sz="2000" dirty="0"/>
              <a:t>To stop the simulation at the end of the connect phase and print the </a:t>
            </a:r>
            <a:r>
              <a:rPr lang="en-US" sz="2000" dirty="0"/>
              <a:t>connections to make sure they’ve been done properly, use the following Xcelium</a:t>
            </a:r>
            <a:r>
              <a:rPr lang="en-US" sz="2000" baseline="30000" dirty="0"/>
              <a:t>™</a:t>
            </a:r>
            <a:r>
              <a:rPr lang="en-US" sz="2000" dirty="0"/>
              <a:t> TCL commands:</a:t>
            </a:r>
            <a:br>
              <a:rPr lang="en-US" sz="2000" dirty="0"/>
            </a:br>
            <a:r>
              <a:rPr lang="en-US" sz="1800" dirty="0" err="1">
                <a:solidFill>
                  <a:schemeClr val="accent5"/>
                </a:solidFill>
              </a:rPr>
              <a:t>uvm_ml_phase</a:t>
            </a:r>
            <a:r>
              <a:rPr lang="en-US" sz="1800" dirty="0">
                <a:solidFill>
                  <a:schemeClr val="accent5"/>
                </a:solidFill>
              </a:rPr>
              <a:t> -</a:t>
            </a:r>
            <a:r>
              <a:rPr lang="en-US" sz="1800" dirty="0" err="1">
                <a:solidFill>
                  <a:schemeClr val="accent5"/>
                </a:solidFill>
              </a:rPr>
              <a:t>stop_at</a:t>
            </a:r>
            <a:r>
              <a:rPr lang="en-US" sz="1800" dirty="0">
                <a:solidFill>
                  <a:schemeClr val="accent5"/>
                </a:solidFill>
              </a:rPr>
              <a:t> -end connect</a:t>
            </a:r>
            <a:br>
              <a:rPr lang="en-US" sz="1800" dirty="0">
                <a:solidFill>
                  <a:schemeClr val="accent5"/>
                </a:solidFill>
              </a:rPr>
            </a:br>
            <a:r>
              <a:rPr lang="en-US" sz="1800" dirty="0">
                <a:solidFill>
                  <a:schemeClr val="accent5"/>
                </a:solidFill>
              </a:rPr>
              <a:t>run</a:t>
            </a:r>
            <a:br>
              <a:rPr lang="en-US" sz="1800" dirty="0">
                <a:solidFill>
                  <a:schemeClr val="accent5"/>
                </a:solidFill>
              </a:rPr>
            </a:br>
            <a:r>
              <a:rPr lang="en-US" sz="1800" dirty="0" err="1">
                <a:solidFill>
                  <a:schemeClr val="accent5"/>
                </a:solidFill>
              </a:rPr>
              <a:t>uvm_ml_print_connections</a:t>
            </a:r>
            <a:endParaRPr lang="en-US" sz="1800" dirty="0">
              <a:solidFill>
                <a:schemeClr val="accent5"/>
              </a:solidFill>
            </a:endParaRPr>
          </a:p>
          <a:p>
            <a:pPr marL="342900" indent="-342900">
              <a:buFont typeface="+mj-lt"/>
              <a:buAutoNum type="arabicPeriod"/>
            </a:pPr>
            <a:endParaRPr lang="en-US" sz="1800" dirty="0">
              <a:solidFill>
                <a:schemeClr val="accent5"/>
              </a:solidFill>
            </a:endParaRPr>
          </a:p>
          <a:p>
            <a:pPr marL="342900" indent="-342900">
              <a:buFont typeface="+mj-lt"/>
              <a:buAutoNum type="arabicPeriod"/>
            </a:pPr>
            <a:r>
              <a:rPr lang="en-US" sz="2000" dirty="0"/>
              <a:t>The following TCL command shows the types being matched between the different frameworks:</a:t>
            </a:r>
            <a:br>
              <a:rPr lang="en-US" sz="2000" dirty="0"/>
            </a:br>
            <a:r>
              <a:rPr lang="en-US" sz="1800" dirty="0" err="1">
                <a:solidFill>
                  <a:schemeClr val="accent5"/>
                </a:solidFill>
              </a:rPr>
              <a:t>uvm_ml</a:t>
            </a:r>
            <a:r>
              <a:rPr lang="en-US" sz="1800" dirty="0">
                <a:solidFill>
                  <a:schemeClr val="accent5"/>
                </a:solidFill>
              </a:rPr>
              <a:t>  </a:t>
            </a:r>
            <a:r>
              <a:rPr lang="en-US" sz="1800" dirty="0" err="1">
                <a:solidFill>
                  <a:schemeClr val="accent5"/>
                </a:solidFill>
              </a:rPr>
              <a:t>print_type_match</a:t>
            </a:r>
            <a:endParaRPr lang="en-US" sz="1800" dirty="0">
              <a:solidFill>
                <a:schemeClr val="accent5"/>
              </a:solidFill>
            </a:endParaRPr>
          </a:p>
        </p:txBody>
      </p:sp>
    </p:spTree>
    <p:custDataLst>
      <p:tags r:id="rId1"/>
    </p:custDataLst>
    <p:extLst>
      <p:ext uri="{BB962C8B-B14F-4D97-AF65-F5344CB8AC3E}">
        <p14:creationId xmlns:p14="http://schemas.microsoft.com/office/powerpoint/2010/main" val="6120052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BCE85D-4372-4A3D-BC8A-28A899BBD549}"/>
              </a:ext>
            </a:extLst>
          </p:cNvPr>
          <p:cNvSpPr>
            <a:spLocks noGrp="1"/>
          </p:cNvSpPr>
          <p:nvPr>
            <p:ph type="title"/>
          </p:nvPr>
        </p:nvSpPr>
        <p:spPr/>
        <p:txBody>
          <a:bodyPr/>
          <a:lstStyle/>
          <a:p>
            <a:r>
              <a:rPr lang="sv-SE" dirty="0"/>
              <a:t>Discussion and summary</a:t>
            </a:r>
            <a:endParaRPr lang="en-US" dirty="0"/>
          </a:p>
        </p:txBody>
      </p:sp>
    </p:spTree>
    <p:extLst>
      <p:ext uri="{BB962C8B-B14F-4D97-AF65-F5344CB8AC3E}">
        <p14:creationId xmlns:p14="http://schemas.microsoft.com/office/powerpoint/2010/main" val="543864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80A182-B467-4B9D-8A4A-D77FB6F1078A}"/>
              </a:ext>
            </a:extLst>
          </p:cNvPr>
          <p:cNvSpPr>
            <a:spLocks noGrp="1"/>
          </p:cNvSpPr>
          <p:nvPr>
            <p:ph type="title"/>
          </p:nvPr>
        </p:nvSpPr>
        <p:spPr/>
        <p:txBody>
          <a:bodyPr/>
          <a:lstStyle/>
          <a:p>
            <a:r>
              <a:rPr lang="sv-SE" dirty="0"/>
              <a:t>Exploring alternative solutions to UVM-ML</a:t>
            </a:r>
            <a:endParaRPr lang="en-US" dirty="0"/>
          </a:p>
        </p:txBody>
      </p:sp>
      <p:sp>
        <p:nvSpPr>
          <p:cNvPr id="3" name="Content Placeholder 2">
            <a:extLst>
              <a:ext uri="{FF2B5EF4-FFF2-40B4-BE49-F238E27FC236}">
                <a16:creationId xmlns:a16="http://schemas.microsoft.com/office/drawing/2014/main" xmlns="" id="{3B454B22-A0CA-4035-9216-ECBB5AE26CF3}"/>
              </a:ext>
            </a:extLst>
          </p:cNvPr>
          <p:cNvSpPr>
            <a:spLocks noGrp="1"/>
          </p:cNvSpPr>
          <p:nvPr>
            <p:ph idx="1"/>
          </p:nvPr>
        </p:nvSpPr>
        <p:spPr/>
        <p:txBody>
          <a:bodyPr/>
          <a:lstStyle/>
          <a:p>
            <a:r>
              <a:rPr lang="en-US" sz="1800" dirty="0"/>
              <a:t>We also implemented a version of the TB that uses DPI-C calls, instead of using UVM-ML library, to communicate between UVM-SV and </a:t>
            </a:r>
            <a:r>
              <a:rPr lang="en-US" sz="1800" dirty="0" err="1"/>
              <a:t>SystemC</a:t>
            </a:r>
            <a:r>
              <a:rPr lang="en-US" sz="1800" dirty="0"/>
              <a:t> domains. </a:t>
            </a:r>
          </a:p>
          <a:p>
            <a:r>
              <a:rPr lang="en-US" sz="1800" dirty="0"/>
              <a:t>Simulation time and memory usage were slightly lower in this version but the code complexity was significantly higher.</a:t>
            </a:r>
          </a:p>
          <a:p>
            <a:pPr lvl="1"/>
            <a:r>
              <a:rPr lang="sv-SE" sz="1400" dirty="0"/>
              <a:t>T</a:t>
            </a:r>
            <a:r>
              <a:rPr lang="en-US" sz="1400" dirty="0"/>
              <a:t>he code had to include ad-hoc pieces that limit code re-usability.</a:t>
            </a:r>
          </a:p>
          <a:p>
            <a:pPr lvl="1"/>
            <a:r>
              <a:rPr lang="en-US" sz="1400" dirty="0"/>
              <a:t>Missing UVM-ML features such as auto conversion of class types, list registered/connected sockets, phase synchronization, etc.</a:t>
            </a:r>
          </a:p>
        </p:txBody>
      </p:sp>
      <p:grpSp>
        <p:nvGrpSpPr>
          <p:cNvPr id="92" name="Group 91">
            <a:extLst>
              <a:ext uri="{FF2B5EF4-FFF2-40B4-BE49-F238E27FC236}">
                <a16:creationId xmlns:a16="http://schemas.microsoft.com/office/drawing/2014/main" xmlns="" id="{F96756ED-225D-4949-9F76-28B05657A415}"/>
              </a:ext>
            </a:extLst>
          </p:cNvPr>
          <p:cNvGrpSpPr/>
          <p:nvPr/>
        </p:nvGrpSpPr>
        <p:grpSpPr>
          <a:xfrm>
            <a:off x="3482108" y="2938162"/>
            <a:ext cx="8459523" cy="3497489"/>
            <a:chOff x="3093060" y="2547993"/>
            <a:chExt cx="8848572" cy="3766859"/>
          </a:xfrm>
        </p:grpSpPr>
        <p:sp>
          <p:nvSpPr>
            <p:cNvPr id="5" name="Rectangle 4">
              <a:extLst>
                <a:ext uri="{FF2B5EF4-FFF2-40B4-BE49-F238E27FC236}">
                  <a16:creationId xmlns:a16="http://schemas.microsoft.com/office/drawing/2014/main" xmlns="" id="{D797CBCF-99A1-4D47-AF6B-19CAC810F84D}"/>
                </a:ext>
              </a:extLst>
            </p:cNvPr>
            <p:cNvSpPr/>
            <p:nvPr/>
          </p:nvSpPr>
          <p:spPr>
            <a:xfrm>
              <a:off x="3093060" y="2547993"/>
              <a:ext cx="6960084" cy="3761367"/>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Rectangle 5">
              <a:extLst>
                <a:ext uri="{FF2B5EF4-FFF2-40B4-BE49-F238E27FC236}">
                  <a16:creationId xmlns:a16="http://schemas.microsoft.com/office/drawing/2014/main" xmlns="" id="{6156136D-2E22-4AEE-A5C0-E43B75D2E694}"/>
                </a:ext>
              </a:extLst>
            </p:cNvPr>
            <p:cNvSpPr/>
            <p:nvPr/>
          </p:nvSpPr>
          <p:spPr>
            <a:xfrm>
              <a:off x="3549103" y="2547993"/>
              <a:ext cx="5906783" cy="341368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Rectangle 6">
              <a:extLst>
                <a:ext uri="{FF2B5EF4-FFF2-40B4-BE49-F238E27FC236}">
                  <a16:creationId xmlns:a16="http://schemas.microsoft.com/office/drawing/2014/main" xmlns="" id="{D333B256-D0D2-4970-9BCC-787FE535C69A}"/>
                </a:ext>
              </a:extLst>
            </p:cNvPr>
            <p:cNvSpPr/>
            <p:nvPr/>
          </p:nvSpPr>
          <p:spPr>
            <a:xfrm>
              <a:off x="5014525" y="2548223"/>
              <a:ext cx="2975936" cy="1464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Rectangle 7">
              <a:extLst>
                <a:ext uri="{FF2B5EF4-FFF2-40B4-BE49-F238E27FC236}">
                  <a16:creationId xmlns:a16="http://schemas.microsoft.com/office/drawing/2014/main" xmlns="" id="{59F08428-C24D-4B00-9486-706E1748662C}"/>
                </a:ext>
              </a:extLst>
            </p:cNvPr>
            <p:cNvSpPr/>
            <p:nvPr/>
          </p:nvSpPr>
          <p:spPr>
            <a:xfrm>
              <a:off x="5445135" y="2648466"/>
              <a:ext cx="2114717" cy="118561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TB_TOP</a:t>
              </a:r>
              <a:endParaRPr kumimoji="0" lang="en-US" sz="1100" b="0" i="0" u="none" strike="noStrike" kern="0" cap="none" spc="0" normalizeH="0" baseline="0" noProof="0" dirty="0">
                <a:ln>
                  <a:noFill/>
                </a:ln>
                <a:solidFill>
                  <a:sysClr val="windowText" lastClr="000000"/>
                </a:solidFill>
                <a:effectLst/>
                <a:uLnTx/>
                <a:uFillTx/>
              </a:endParaRPr>
            </a:p>
          </p:txBody>
        </p:sp>
        <p:sp>
          <p:nvSpPr>
            <p:cNvPr id="9" name="TextBox 8">
              <a:extLst>
                <a:ext uri="{FF2B5EF4-FFF2-40B4-BE49-F238E27FC236}">
                  <a16:creationId xmlns:a16="http://schemas.microsoft.com/office/drawing/2014/main" xmlns="" id="{E0F4966B-EB8E-4C0E-B7CC-8D7660E2FC3A}"/>
                </a:ext>
              </a:extLst>
            </p:cNvPr>
            <p:cNvSpPr txBox="1"/>
            <p:nvPr/>
          </p:nvSpPr>
          <p:spPr>
            <a:xfrm>
              <a:off x="3731533" y="5549662"/>
              <a:ext cx="1325644" cy="3236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ENV</a:t>
              </a:r>
              <a:endParaRPr kumimoji="0" lang="en-US" sz="1600" b="0" i="0" u="none" strike="noStrike" kern="0" cap="none" spc="0" normalizeH="0" baseline="0" noProof="0" dirty="0">
                <a:ln>
                  <a:noFill/>
                </a:ln>
                <a:solidFill>
                  <a:sysClr val="windowText" lastClr="000000"/>
                </a:solidFill>
                <a:effectLst/>
                <a:uLnTx/>
                <a:uFillTx/>
              </a:endParaRPr>
            </a:p>
          </p:txBody>
        </p:sp>
        <p:sp>
          <p:nvSpPr>
            <p:cNvPr id="10" name="TextBox 9">
              <a:extLst>
                <a:ext uri="{FF2B5EF4-FFF2-40B4-BE49-F238E27FC236}">
                  <a16:creationId xmlns:a16="http://schemas.microsoft.com/office/drawing/2014/main" xmlns="" id="{9AAD2EB9-0D01-4D7F-8F21-46146228F2B5}"/>
                </a:ext>
              </a:extLst>
            </p:cNvPr>
            <p:cNvSpPr txBox="1"/>
            <p:nvPr/>
          </p:nvSpPr>
          <p:spPr>
            <a:xfrm>
              <a:off x="3120564" y="5991156"/>
              <a:ext cx="1325644" cy="3236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TEST</a:t>
              </a:r>
            </a:p>
          </p:txBody>
        </p:sp>
        <p:sp>
          <p:nvSpPr>
            <p:cNvPr id="11" name="Rectangle 10">
              <a:extLst>
                <a:ext uri="{FF2B5EF4-FFF2-40B4-BE49-F238E27FC236}">
                  <a16:creationId xmlns:a16="http://schemas.microsoft.com/office/drawing/2014/main" xmlns="" id="{5E229852-CE6C-41BB-9625-34939A9AD548}"/>
                </a:ext>
              </a:extLst>
            </p:cNvPr>
            <p:cNvSpPr/>
            <p:nvPr/>
          </p:nvSpPr>
          <p:spPr>
            <a:xfrm>
              <a:off x="5828215" y="4189486"/>
              <a:ext cx="1515022" cy="83489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Scoreboard</a:t>
              </a:r>
            </a:p>
            <a:p>
              <a:pPr marL="0" marR="0" lvl="0" indent="0" algn="ctr" defTabSz="914400" eaLnBrk="1" fontAlgn="auto" latinLnBrk="0" hangingPunct="1">
                <a:lnSpc>
                  <a:spcPct val="100000"/>
                </a:lnSpc>
                <a:spcBef>
                  <a:spcPts val="0"/>
                </a:spcBef>
                <a:spcAft>
                  <a:spcPts val="0"/>
                </a:spcAft>
                <a:buClrTx/>
                <a:buSzTx/>
                <a:buFontTx/>
                <a:buNone/>
                <a:tabLst/>
                <a:defRPr/>
              </a:pPr>
              <a:r>
                <a:rPr lang="sv-SE" sz="1200" kern="0" dirty="0">
                  <a:solidFill>
                    <a:sysClr val="windowText" lastClr="000000"/>
                  </a:solidFill>
                </a:rPr>
                <a:t>+ ad-hoc </a:t>
              </a:r>
              <a:r>
                <a:rPr lang="en-US" sz="1200" kern="0" dirty="0">
                  <a:solidFill>
                    <a:sysClr val="windowText" lastClr="000000"/>
                  </a:solidFill>
                </a:rPr>
                <a:t>DPI-C</a:t>
              </a:r>
              <a:endParaRPr kumimoji="0" lang="en-US" sz="1200" b="0" i="0" u="none" strike="noStrike" kern="0" cap="none" spc="0" normalizeH="0" baseline="0" noProof="0" dirty="0">
                <a:ln>
                  <a:noFill/>
                </a:ln>
                <a:solidFill>
                  <a:sysClr val="windowText" lastClr="000000"/>
                </a:solidFill>
                <a:effectLst/>
                <a:uLnTx/>
                <a:uFillTx/>
              </a:endParaRPr>
            </a:p>
          </p:txBody>
        </p:sp>
        <p:sp>
          <p:nvSpPr>
            <p:cNvPr id="12" name="Rectangle 11">
              <a:extLst>
                <a:ext uri="{FF2B5EF4-FFF2-40B4-BE49-F238E27FC236}">
                  <a16:creationId xmlns:a16="http://schemas.microsoft.com/office/drawing/2014/main" xmlns="" id="{3FBCB3DD-C48A-4B8F-8367-4E24CE470DF2}"/>
                </a:ext>
              </a:extLst>
            </p:cNvPr>
            <p:cNvSpPr/>
            <p:nvPr/>
          </p:nvSpPr>
          <p:spPr>
            <a:xfrm>
              <a:off x="5828215" y="5372065"/>
              <a:ext cx="1515022" cy="37588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a:ln>
                    <a:noFill/>
                  </a:ln>
                  <a:solidFill>
                    <a:sysClr val="windowText" lastClr="000000"/>
                  </a:solidFill>
                  <a:effectLst/>
                  <a:uLnTx/>
                  <a:uFillTx/>
                </a:rPr>
                <a:t>Virt</a:t>
              </a:r>
              <a:r>
                <a:rPr kumimoji="0" lang="en-US" sz="1200" b="0" i="0" u="none" strike="noStrike" kern="0" cap="none" spc="0" normalizeH="0" baseline="0" noProof="0" dirty="0">
                  <a:ln>
                    <a:noFill/>
                  </a:ln>
                  <a:solidFill>
                    <a:sysClr val="windowText" lastClr="000000"/>
                  </a:solidFill>
                  <a:effectLst/>
                  <a:uLnTx/>
                  <a:uFillTx/>
                </a:rPr>
                <a:t> Sequencer</a:t>
              </a:r>
            </a:p>
          </p:txBody>
        </p:sp>
        <p:sp>
          <p:nvSpPr>
            <p:cNvPr id="13" name="Oval 12">
              <a:extLst>
                <a:ext uri="{FF2B5EF4-FFF2-40B4-BE49-F238E27FC236}">
                  <a16:creationId xmlns:a16="http://schemas.microsoft.com/office/drawing/2014/main" xmlns="" id="{21ED54FB-DC3B-4622-ABEA-CDE60119341A}"/>
                </a:ext>
              </a:extLst>
            </p:cNvPr>
            <p:cNvSpPr/>
            <p:nvPr/>
          </p:nvSpPr>
          <p:spPr>
            <a:xfrm>
              <a:off x="5670401" y="6021245"/>
              <a:ext cx="2150791" cy="246788"/>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a:ln>
                    <a:noFill/>
                  </a:ln>
                  <a:solidFill>
                    <a:sysClr val="windowText" lastClr="000000"/>
                  </a:solidFill>
                  <a:effectLst/>
                  <a:uLnTx/>
                  <a:uFillTx/>
                </a:rPr>
                <a:t>Virt</a:t>
              </a:r>
              <a:r>
                <a:rPr kumimoji="0" lang="en-US" sz="1200" b="0" i="0" u="none" strike="noStrike" kern="0" cap="none" spc="0" normalizeH="0" baseline="0" noProof="0" dirty="0">
                  <a:ln>
                    <a:noFill/>
                  </a:ln>
                  <a:solidFill>
                    <a:sysClr val="windowText" lastClr="000000"/>
                  </a:solidFill>
                  <a:effectLst/>
                  <a:uLnTx/>
                  <a:uFillTx/>
                </a:rPr>
                <a:t> Sequence</a:t>
              </a:r>
            </a:p>
          </p:txBody>
        </p:sp>
        <p:cxnSp>
          <p:nvCxnSpPr>
            <p:cNvPr id="14" name="Curved Connector 27">
              <a:extLst>
                <a:ext uri="{FF2B5EF4-FFF2-40B4-BE49-F238E27FC236}">
                  <a16:creationId xmlns:a16="http://schemas.microsoft.com/office/drawing/2014/main" xmlns="" id="{A6BC79BE-0B29-4EDC-B7FA-2F0B213B4D17}"/>
                </a:ext>
              </a:extLst>
            </p:cNvPr>
            <p:cNvCxnSpPr>
              <a:cxnSpLocks/>
              <a:stCxn id="13" idx="0"/>
              <a:endCxn id="12" idx="2"/>
            </p:cNvCxnSpPr>
            <p:nvPr/>
          </p:nvCxnSpPr>
          <p:spPr>
            <a:xfrm rot="16200000" flipV="1">
              <a:off x="6529116" y="5804563"/>
              <a:ext cx="273292" cy="160071"/>
            </a:xfrm>
            <a:prstGeom prst="curvedConnector3">
              <a:avLst>
                <a:gd name="adj1" fmla="val 50000"/>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xmlns="" id="{8527238C-2C1C-4C48-9A92-4BBFC77E82F4}"/>
                </a:ext>
              </a:extLst>
            </p:cNvPr>
            <p:cNvSpPr/>
            <p:nvPr/>
          </p:nvSpPr>
          <p:spPr>
            <a:xfrm>
              <a:off x="5676852" y="2931436"/>
              <a:ext cx="734132" cy="37595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i_dut_0</a:t>
              </a:r>
            </a:p>
          </p:txBody>
        </p:sp>
        <p:sp>
          <p:nvSpPr>
            <p:cNvPr id="16" name="Rectangle 15">
              <a:extLst>
                <a:ext uri="{FF2B5EF4-FFF2-40B4-BE49-F238E27FC236}">
                  <a16:creationId xmlns:a16="http://schemas.microsoft.com/office/drawing/2014/main" xmlns="" id="{F61D2C97-B292-4614-B55C-15EA71B36426}"/>
                </a:ext>
              </a:extLst>
            </p:cNvPr>
            <p:cNvSpPr/>
            <p:nvPr/>
          </p:nvSpPr>
          <p:spPr>
            <a:xfrm>
              <a:off x="6639074" y="2929741"/>
              <a:ext cx="734132" cy="37595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i_dut_1</a:t>
              </a:r>
            </a:p>
          </p:txBody>
        </p:sp>
        <p:cxnSp>
          <p:nvCxnSpPr>
            <p:cNvPr id="17" name="Straight Arrow Connector 16">
              <a:extLst>
                <a:ext uri="{FF2B5EF4-FFF2-40B4-BE49-F238E27FC236}">
                  <a16:creationId xmlns:a16="http://schemas.microsoft.com/office/drawing/2014/main" xmlns="" id="{04FC3676-D86F-4D76-8658-21C89B245BD9}"/>
                </a:ext>
              </a:extLst>
            </p:cNvPr>
            <p:cNvCxnSpPr/>
            <p:nvPr/>
          </p:nvCxnSpPr>
          <p:spPr>
            <a:xfrm>
              <a:off x="5445135" y="3049452"/>
              <a:ext cx="22526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5BC44AA3-C344-4E6E-A8FD-823BB37432E7}"/>
                </a:ext>
              </a:extLst>
            </p:cNvPr>
            <p:cNvCxnSpPr/>
            <p:nvPr/>
          </p:nvCxnSpPr>
          <p:spPr>
            <a:xfrm flipV="1">
              <a:off x="7372859" y="3049453"/>
              <a:ext cx="18699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B32EC1D0-7372-417C-8A73-76B105D5A6FA}"/>
                </a:ext>
              </a:extLst>
            </p:cNvPr>
            <p:cNvCxnSpPr/>
            <p:nvPr/>
          </p:nvCxnSpPr>
          <p:spPr>
            <a:xfrm flipH="1">
              <a:off x="5445136" y="3154171"/>
              <a:ext cx="231716" cy="37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xmlns="" id="{CE02BC40-A035-4EFB-BF0F-88C47914CD57}"/>
                </a:ext>
              </a:extLst>
            </p:cNvPr>
            <p:cNvCxnSpPr/>
            <p:nvPr/>
          </p:nvCxnSpPr>
          <p:spPr>
            <a:xfrm flipH="1">
              <a:off x="7372859" y="3166535"/>
              <a:ext cx="18282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xmlns="" id="{BCF095BA-2D17-4B3A-ADEC-E9B8D03EA894}"/>
                </a:ext>
              </a:extLst>
            </p:cNvPr>
            <p:cNvGrpSpPr/>
            <p:nvPr/>
          </p:nvGrpSpPr>
          <p:grpSpPr>
            <a:xfrm>
              <a:off x="8106992" y="2854350"/>
              <a:ext cx="1228204" cy="754908"/>
              <a:chOff x="6326692" y="2035629"/>
              <a:chExt cx="1482579" cy="965667"/>
            </a:xfrm>
          </p:grpSpPr>
          <p:sp>
            <p:nvSpPr>
              <p:cNvPr id="45" name="Rectangle 44">
                <a:extLst>
                  <a:ext uri="{FF2B5EF4-FFF2-40B4-BE49-F238E27FC236}">
                    <a16:creationId xmlns:a16="http://schemas.microsoft.com/office/drawing/2014/main" xmlns="" id="{CE9BA7AA-B35F-4D35-A860-11B92E7774B7}"/>
                  </a:ext>
                </a:extLst>
              </p:cNvPr>
              <p:cNvSpPr/>
              <p:nvPr/>
            </p:nvSpPr>
            <p:spPr>
              <a:xfrm>
                <a:off x="6326692" y="2035629"/>
                <a:ext cx="1482579" cy="965667"/>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solidFill>
                    <a:effectLst/>
                    <a:uLnTx/>
                    <a:uFillTx/>
                  </a:rPr>
                  <a:t>Agent B</a:t>
                </a:r>
              </a:p>
            </p:txBody>
          </p:sp>
          <p:sp>
            <p:nvSpPr>
              <p:cNvPr id="46" name="Rectangle 45">
                <a:extLst>
                  <a:ext uri="{FF2B5EF4-FFF2-40B4-BE49-F238E27FC236}">
                    <a16:creationId xmlns:a16="http://schemas.microsoft.com/office/drawing/2014/main" xmlns="" id="{25B6DB56-BC73-4BED-B8C2-1FCF77B3C25A}"/>
                  </a:ext>
                </a:extLst>
              </p:cNvPr>
              <p:cNvSpPr/>
              <p:nvPr/>
            </p:nvSpPr>
            <p:spPr>
              <a:xfrm>
                <a:off x="7167716"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err="1">
                    <a:ln>
                      <a:noFill/>
                    </a:ln>
                    <a:solidFill>
                      <a:sysClr val="windowText" lastClr="000000"/>
                    </a:solidFill>
                    <a:effectLst/>
                    <a:uLnTx/>
                    <a:uFillTx/>
                  </a:rPr>
                  <a:t>seqr</a:t>
                </a:r>
                <a:endParaRPr kumimoji="0" lang="en-US" sz="1400" b="0" i="0" u="none" strike="noStrike" kern="0" cap="none" spc="0" normalizeH="0" baseline="0" noProof="0" dirty="0">
                  <a:ln>
                    <a:noFill/>
                  </a:ln>
                  <a:solidFill>
                    <a:sysClr val="windowText" lastClr="000000"/>
                  </a:solidFill>
                  <a:effectLst/>
                  <a:uLnTx/>
                  <a:uFillTx/>
                </a:endParaRPr>
              </a:p>
            </p:txBody>
          </p:sp>
          <p:sp>
            <p:nvSpPr>
              <p:cNvPr id="47" name="Rectangle 46">
                <a:extLst>
                  <a:ext uri="{FF2B5EF4-FFF2-40B4-BE49-F238E27FC236}">
                    <a16:creationId xmlns:a16="http://schemas.microsoft.com/office/drawing/2014/main" xmlns="" id="{EAFFA1E1-B984-43CA-B7AC-ABD698572C96}"/>
                  </a:ext>
                </a:extLst>
              </p:cNvPr>
              <p:cNvSpPr/>
              <p:nvPr/>
            </p:nvSpPr>
            <p:spPr>
              <a:xfrm>
                <a:off x="6396822" y="2205502"/>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ysClr val="windowText" lastClr="000000"/>
                    </a:solidFill>
                    <a:effectLst/>
                    <a:uLnTx/>
                    <a:uFillTx/>
                  </a:rPr>
                  <a:t>driver</a:t>
                </a:r>
                <a:endParaRPr kumimoji="0" lang="en-US" b="0" i="0" u="none" strike="noStrike" kern="0" cap="none" spc="0" normalizeH="0" baseline="0" noProof="0" dirty="0">
                  <a:ln>
                    <a:noFill/>
                  </a:ln>
                  <a:solidFill>
                    <a:sysClr val="windowText" lastClr="000000"/>
                  </a:solidFill>
                  <a:effectLst/>
                  <a:uLnTx/>
                  <a:uFillTx/>
                </a:endParaRPr>
              </a:p>
            </p:txBody>
          </p:sp>
          <p:sp>
            <p:nvSpPr>
              <p:cNvPr id="48" name="Rectangle 47">
                <a:extLst>
                  <a:ext uri="{FF2B5EF4-FFF2-40B4-BE49-F238E27FC236}">
                    <a16:creationId xmlns:a16="http://schemas.microsoft.com/office/drawing/2014/main" xmlns="" id="{EFD3CA36-221D-4B6C-B901-EBDA88AD2C79}"/>
                  </a:ext>
                </a:extLst>
              </p:cNvPr>
              <p:cNvSpPr/>
              <p:nvPr/>
            </p:nvSpPr>
            <p:spPr>
              <a:xfrm>
                <a:off x="7167716"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ysClr val="windowText" lastClr="000000"/>
                    </a:solidFill>
                    <a:effectLst/>
                    <a:uLnTx/>
                    <a:uFillTx/>
                  </a:rPr>
                  <a:t>mon</a:t>
                </a:r>
                <a:endParaRPr kumimoji="0" lang="en-US" sz="2000" b="0" i="0" u="none" strike="noStrike" kern="0" cap="none" spc="0" normalizeH="0" baseline="0" noProof="0" dirty="0">
                  <a:ln>
                    <a:noFill/>
                  </a:ln>
                  <a:solidFill>
                    <a:sysClr val="windowText" lastClr="000000"/>
                  </a:solidFill>
                  <a:effectLst/>
                  <a:uLnTx/>
                  <a:uFillTx/>
                </a:endParaRPr>
              </a:p>
            </p:txBody>
          </p:sp>
        </p:grpSp>
        <p:cxnSp>
          <p:nvCxnSpPr>
            <p:cNvPr id="23" name="Straight Arrow Connector 22">
              <a:extLst>
                <a:ext uri="{FF2B5EF4-FFF2-40B4-BE49-F238E27FC236}">
                  <a16:creationId xmlns:a16="http://schemas.microsoft.com/office/drawing/2014/main" xmlns="" id="{51A60DDC-5B3C-4DD1-8CE9-2FD8E6501B63}"/>
                </a:ext>
              </a:extLst>
            </p:cNvPr>
            <p:cNvCxnSpPr/>
            <p:nvPr/>
          </p:nvCxnSpPr>
          <p:spPr>
            <a:xfrm>
              <a:off x="7566303" y="3052293"/>
              <a:ext cx="540688" cy="32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6E2C466A-7C5B-4807-A1BB-C104FCBF548A}"/>
                </a:ext>
              </a:extLst>
            </p:cNvPr>
            <p:cNvCxnSpPr/>
            <p:nvPr/>
          </p:nvCxnSpPr>
          <p:spPr>
            <a:xfrm flipH="1">
              <a:off x="7563889" y="3161135"/>
              <a:ext cx="51944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xmlns="" id="{DD9CA0B0-51CB-42EB-95EA-6CDEBF71862F}"/>
                </a:ext>
              </a:extLst>
            </p:cNvPr>
            <p:cNvCxnSpPr/>
            <p:nvPr/>
          </p:nvCxnSpPr>
          <p:spPr>
            <a:xfrm flipH="1">
              <a:off x="4893836" y="3166535"/>
              <a:ext cx="5476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xmlns="" id="{A6CC60E1-9E33-4883-928C-CCCCAFFA9097}"/>
                </a:ext>
              </a:extLst>
            </p:cNvPr>
            <p:cNvCxnSpPr/>
            <p:nvPr/>
          </p:nvCxnSpPr>
          <p:spPr>
            <a:xfrm flipV="1">
              <a:off x="4893836" y="3048826"/>
              <a:ext cx="547677" cy="6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xmlns="" id="{1130D18B-7230-416C-93B7-0F5718413847}"/>
                </a:ext>
              </a:extLst>
            </p:cNvPr>
            <p:cNvGrpSpPr/>
            <p:nvPr/>
          </p:nvGrpSpPr>
          <p:grpSpPr>
            <a:xfrm>
              <a:off x="3662696" y="2854350"/>
              <a:ext cx="1231139" cy="754906"/>
              <a:chOff x="961935" y="2035629"/>
              <a:chExt cx="1486122" cy="965665"/>
            </a:xfrm>
          </p:grpSpPr>
          <p:sp>
            <p:nvSpPr>
              <p:cNvPr id="41" name="Rectangle 40">
                <a:extLst>
                  <a:ext uri="{FF2B5EF4-FFF2-40B4-BE49-F238E27FC236}">
                    <a16:creationId xmlns:a16="http://schemas.microsoft.com/office/drawing/2014/main" xmlns="" id="{0673A7CB-252E-48DD-980B-A8350E7E997C}"/>
                  </a:ext>
                </a:extLst>
              </p:cNvPr>
              <p:cNvSpPr/>
              <p:nvPr/>
            </p:nvSpPr>
            <p:spPr>
              <a:xfrm>
                <a:off x="961935" y="2035629"/>
                <a:ext cx="1486122" cy="96566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solidFill>
                    <a:effectLst/>
                    <a:uLnTx/>
                    <a:uFillTx/>
                  </a:rPr>
                  <a:t>Agent A</a:t>
                </a:r>
              </a:p>
            </p:txBody>
          </p:sp>
          <p:sp>
            <p:nvSpPr>
              <p:cNvPr id="42" name="Rectangle 41">
                <a:extLst>
                  <a:ext uri="{FF2B5EF4-FFF2-40B4-BE49-F238E27FC236}">
                    <a16:creationId xmlns:a16="http://schemas.microsoft.com/office/drawing/2014/main" xmlns="" id="{64094ABB-1321-4C3D-80BC-3F1E54E135BA}"/>
                  </a:ext>
                </a:extLst>
              </p:cNvPr>
              <p:cNvSpPr/>
              <p:nvPr/>
            </p:nvSpPr>
            <p:spPr>
              <a:xfrm>
                <a:off x="1866655" y="2211571"/>
                <a:ext cx="511644"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ysClr val="windowText" lastClr="000000"/>
                    </a:solidFill>
                    <a:effectLst/>
                    <a:uLnTx/>
                    <a:uFillTx/>
                  </a:rPr>
                  <a:t>driver</a:t>
                </a:r>
                <a:endParaRPr kumimoji="0" lang="en-US" b="0" i="0" u="none" strike="noStrike" kern="0" cap="none" spc="0" normalizeH="0" baseline="0" noProof="0" dirty="0">
                  <a:ln>
                    <a:noFill/>
                  </a:ln>
                  <a:solidFill>
                    <a:sysClr val="windowText" lastClr="000000"/>
                  </a:solidFill>
                  <a:effectLst/>
                  <a:uLnTx/>
                  <a:uFillTx/>
                </a:endParaRPr>
              </a:p>
            </p:txBody>
          </p:sp>
          <p:sp>
            <p:nvSpPr>
              <p:cNvPr id="43" name="Rectangle 42">
                <a:extLst>
                  <a:ext uri="{FF2B5EF4-FFF2-40B4-BE49-F238E27FC236}">
                    <a16:creationId xmlns:a16="http://schemas.microsoft.com/office/drawing/2014/main" xmlns="" id="{8606ED23-A99F-4C52-A7C4-6EAC7C368C31}"/>
                  </a:ext>
                </a:extLst>
              </p:cNvPr>
              <p:cNvSpPr/>
              <p:nvPr/>
            </p:nvSpPr>
            <p:spPr>
              <a:xfrm>
                <a:off x="1110737" y="2205502"/>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err="1">
                    <a:ln>
                      <a:noFill/>
                    </a:ln>
                    <a:solidFill>
                      <a:sysClr val="windowText" lastClr="000000"/>
                    </a:solidFill>
                    <a:effectLst/>
                    <a:uLnTx/>
                    <a:uFillTx/>
                  </a:rPr>
                  <a:t>seqr</a:t>
                </a:r>
                <a:endParaRPr kumimoji="0" lang="en-US" b="0" i="0" u="none" strike="noStrike" kern="0" cap="none" spc="0" normalizeH="0" baseline="0" noProof="0" dirty="0">
                  <a:ln>
                    <a:noFill/>
                  </a:ln>
                  <a:solidFill>
                    <a:sysClr val="windowText" lastClr="000000"/>
                  </a:solidFill>
                  <a:effectLst/>
                  <a:uLnTx/>
                  <a:uFillTx/>
                </a:endParaRPr>
              </a:p>
            </p:txBody>
          </p:sp>
          <p:sp>
            <p:nvSpPr>
              <p:cNvPr id="44" name="Rectangle 43">
                <a:extLst>
                  <a:ext uri="{FF2B5EF4-FFF2-40B4-BE49-F238E27FC236}">
                    <a16:creationId xmlns:a16="http://schemas.microsoft.com/office/drawing/2014/main" xmlns="" id="{1FA16C95-EC9F-4963-9C70-EC1BD416EAF2}"/>
                  </a:ext>
                </a:extLst>
              </p:cNvPr>
              <p:cNvSpPr/>
              <p:nvPr/>
            </p:nvSpPr>
            <p:spPr>
              <a:xfrm>
                <a:off x="1107621" y="2582635"/>
                <a:ext cx="499796" cy="30951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ysClr val="windowText" lastClr="000000"/>
                    </a:solidFill>
                    <a:effectLst/>
                    <a:uLnTx/>
                    <a:uFillTx/>
                  </a:rPr>
                  <a:t>mon</a:t>
                </a:r>
                <a:endParaRPr kumimoji="0" lang="en-US" sz="1400" b="0" i="0" u="none" strike="noStrike" kern="0" cap="none" spc="0" normalizeH="0" baseline="0" noProof="0" dirty="0">
                  <a:ln>
                    <a:noFill/>
                  </a:ln>
                  <a:solidFill>
                    <a:sysClr val="windowText" lastClr="000000"/>
                  </a:solidFill>
                  <a:effectLst/>
                  <a:uLnTx/>
                  <a:uFillTx/>
                </a:endParaRPr>
              </a:p>
            </p:txBody>
          </p:sp>
        </p:grpSp>
        <p:cxnSp>
          <p:nvCxnSpPr>
            <p:cNvPr id="28" name="Curved Connector 91">
              <a:extLst>
                <a:ext uri="{FF2B5EF4-FFF2-40B4-BE49-F238E27FC236}">
                  <a16:creationId xmlns:a16="http://schemas.microsoft.com/office/drawing/2014/main" xmlns="" id="{9823467E-732D-49BC-9B27-F973E7057F67}"/>
                </a:ext>
              </a:extLst>
            </p:cNvPr>
            <p:cNvCxnSpPr>
              <a:cxnSpLocks/>
              <a:stCxn id="12" idx="1"/>
              <a:endCxn id="43" idx="1"/>
            </p:cNvCxnSpPr>
            <p:nvPr/>
          </p:nvCxnSpPr>
          <p:spPr>
            <a:xfrm rot="10800000">
              <a:off x="3785967" y="3108131"/>
              <a:ext cx="2042248" cy="2451879"/>
            </a:xfrm>
            <a:prstGeom prst="curvedConnector3">
              <a:avLst>
                <a:gd name="adj1" fmla="val 111194"/>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29" name="Curved Connector 24">
              <a:extLst>
                <a:ext uri="{FF2B5EF4-FFF2-40B4-BE49-F238E27FC236}">
                  <a16:creationId xmlns:a16="http://schemas.microsoft.com/office/drawing/2014/main" xmlns="" id="{622BA562-F1DC-47CE-821F-546F4E90280B}"/>
                </a:ext>
              </a:extLst>
            </p:cNvPr>
            <p:cNvCxnSpPr>
              <a:cxnSpLocks/>
              <a:stCxn id="12" idx="3"/>
              <a:endCxn id="46" idx="3"/>
            </p:cNvCxnSpPr>
            <p:nvPr/>
          </p:nvCxnSpPr>
          <p:spPr>
            <a:xfrm flipV="1">
              <a:off x="7343237" y="3108130"/>
              <a:ext cx="1874522" cy="2451879"/>
            </a:xfrm>
            <a:prstGeom prst="curvedConnector3">
              <a:avLst>
                <a:gd name="adj1" fmla="val 112195"/>
              </a:avLst>
            </a:prstGeom>
            <a:ln w="9525"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p:cxnSp>
          <p:nvCxnSpPr>
            <p:cNvPr id="30" name="Curved Connector 23">
              <a:extLst>
                <a:ext uri="{FF2B5EF4-FFF2-40B4-BE49-F238E27FC236}">
                  <a16:creationId xmlns:a16="http://schemas.microsoft.com/office/drawing/2014/main" xmlns="" id="{7E545ABF-4CB3-400E-BEC4-DF0EDDE58919}"/>
                </a:ext>
              </a:extLst>
            </p:cNvPr>
            <p:cNvCxnSpPr>
              <a:cxnSpLocks/>
              <a:stCxn id="48" idx="2"/>
              <a:endCxn id="11" idx="3"/>
            </p:cNvCxnSpPr>
            <p:nvPr/>
          </p:nvCxnSpPr>
          <p:spPr>
            <a:xfrm rot="5400000">
              <a:off x="7635486" y="3231683"/>
              <a:ext cx="1083002" cy="1667502"/>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urved Connector 96">
              <a:extLst>
                <a:ext uri="{FF2B5EF4-FFF2-40B4-BE49-F238E27FC236}">
                  <a16:creationId xmlns:a16="http://schemas.microsoft.com/office/drawing/2014/main" xmlns="" id="{246DD3AE-34F5-4E9B-996D-70750B3C360B}"/>
                </a:ext>
              </a:extLst>
            </p:cNvPr>
            <p:cNvCxnSpPr>
              <a:cxnSpLocks/>
              <a:stCxn id="44" idx="2"/>
              <a:endCxn id="11" idx="1"/>
            </p:cNvCxnSpPr>
            <p:nvPr/>
          </p:nvCxnSpPr>
          <p:spPr>
            <a:xfrm rot="16200000" flipH="1">
              <a:off x="4367810" y="3146530"/>
              <a:ext cx="1083002" cy="1837807"/>
            </a:xfrm>
            <a:prstGeom prst="curved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xmlns="" id="{24EE025D-0DF6-47DF-9CDB-C6CA9757CB9E}"/>
                </a:ext>
              </a:extLst>
            </p:cNvPr>
            <p:cNvGrpSpPr/>
            <p:nvPr/>
          </p:nvGrpSpPr>
          <p:grpSpPr>
            <a:xfrm>
              <a:off x="10168365" y="5243883"/>
              <a:ext cx="1773267" cy="911549"/>
              <a:chOff x="8132270" y="607039"/>
              <a:chExt cx="2166897" cy="912584"/>
            </a:xfrm>
          </p:grpSpPr>
          <p:grpSp>
            <p:nvGrpSpPr>
              <p:cNvPr id="50" name="Group 49">
                <a:extLst>
                  <a:ext uri="{FF2B5EF4-FFF2-40B4-BE49-F238E27FC236}">
                    <a16:creationId xmlns:a16="http://schemas.microsoft.com/office/drawing/2014/main" xmlns="" id="{B4F7A045-CA36-487B-9BF1-54D7D9212B0F}"/>
                  </a:ext>
                </a:extLst>
              </p:cNvPr>
              <p:cNvGrpSpPr/>
              <p:nvPr/>
            </p:nvGrpSpPr>
            <p:grpSpPr>
              <a:xfrm>
                <a:off x="8132270" y="607039"/>
                <a:ext cx="2166897" cy="277186"/>
                <a:chOff x="6608269" y="607039"/>
                <a:chExt cx="2166897" cy="277186"/>
              </a:xfrm>
            </p:grpSpPr>
            <p:sp>
              <p:nvSpPr>
                <p:cNvPr id="61" name="Rectangle 60">
                  <a:extLst>
                    <a:ext uri="{FF2B5EF4-FFF2-40B4-BE49-F238E27FC236}">
                      <a16:creationId xmlns:a16="http://schemas.microsoft.com/office/drawing/2014/main" xmlns="" id="{7CDB8B08-6660-44BB-B1F2-246B3544E4DE}"/>
                    </a:ext>
                  </a:extLst>
                </p:cNvPr>
                <p:cNvSpPr/>
                <p:nvPr/>
              </p:nvSpPr>
              <p:spPr>
                <a:xfrm>
                  <a:off x="6608269" y="615097"/>
                  <a:ext cx="300197" cy="26894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Rectangle 61">
                  <a:extLst>
                    <a:ext uri="{FF2B5EF4-FFF2-40B4-BE49-F238E27FC236}">
                      <a16:creationId xmlns:a16="http://schemas.microsoft.com/office/drawing/2014/main" xmlns="" id="{84E30CE4-4F12-4FF9-9CF4-B519F63DCE3E}"/>
                    </a:ext>
                  </a:extLst>
                </p:cNvPr>
                <p:cNvSpPr/>
                <p:nvPr/>
              </p:nvSpPr>
              <p:spPr>
                <a:xfrm>
                  <a:off x="6908466" y="615284"/>
                  <a:ext cx="300197" cy="26894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Rectangle 62">
                  <a:extLst>
                    <a:ext uri="{FF2B5EF4-FFF2-40B4-BE49-F238E27FC236}">
                      <a16:creationId xmlns:a16="http://schemas.microsoft.com/office/drawing/2014/main" xmlns="" id="{BDAD58AE-2176-461A-9576-94AC9A6AD707}"/>
                    </a:ext>
                  </a:extLst>
                </p:cNvPr>
                <p:cNvSpPr/>
                <p:nvPr/>
              </p:nvSpPr>
              <p:spPr>
                <a:xfrm>
                  <a:off x="7208663" y="615097"/>
                  <a:ext cx="300197" cy="26894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TextBox 63">
                  <a:extLst>
                    <a:ext uri="{FF2B5EF4-FFF2-40B4-BE49-F238E27FC236}">
                      <a16:creationId xmlns:a16="http://schemas.microsoft.com/office/drawing/2014/main" xmlns="" id="{D6C28D47-10A9-4396-B11B-B87B962520B0}"/>
                    </a:ext>
                  </a:extLst>
                </p:cNvPr>
                <p:cNvSpPr txBox="1"/>
                <p:nvPr/>
              </p:nvSpPr>
              <p:spPr>
                <a:xfrm>
                  <a:off x="7667512" y="607039"/>
                  <a:ext cx="1107654" cy="249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UVM TB</a:t>
                  </a:r>
                </a:p>
              </p:txBody>
            </p:sp>
          </p:grpSp>
          <p:grpSp>
            <p:nvGrpSpPr>
              <p:cNvPr id="51" name="Group 50">
                <a:extLst>
                  <a:ext uri="{FF2B5EF4-FFF2-40B4-BE49-F238E27FC236}">
                    <a16:creationId xmlns:a16="http://schemas.microsoft.com/office/drawing/2014/main" xmlns="" id="{B623D166-106A-4F69-A9F4-03D93B215F23}"/>
                  </a:ext>
                </a:extLst>
              </p:cNvPr>
              <p:cNvGrpSpPr/>
              <p:nvPr/>
            </p:nvGrpSpPr>
            <p:grpSpPr>
              <a:xfrm>
                <a:off x="8132270" y="918196"/>
                <a:ext cx="2166897" cy="277186"/>
                <a:chOff x="6608269" y="607039"/>
                <a:chExt cx="2166897" cy="277186"/>
              </a:xfrm>
            </p:grpSpPr>
            <p:sp>
              <p:nvSpPr>
                <p:cNvPr id="57" name="Rectangle 56">
                  <a:extLst>
                    <a:ext uri="{FF2B5EF4-FFF2-40B4-BE49-F238E27FC236}">
                      <a16:creationId xmlns:a16="http://schemas.microsoft.com/office/drawing/2014/main" xmlns="" id="{F218384E-82B2-4434-A72B-3D231AB3AD4C}"/>
                    </a:ext>
                  </a:extLst>
                </p:cNvPr>
                <p:cNvSpPr/>
                <p:nvPr/>
              </p:nvSpPr>
              <p:spPr>
                <a:xfrm>
                  <a:off x="6608269" y="615097"/>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Rectangle 57">
                  <a:extLst>
                    <a:ext uri="{FF2B5EF4-FFF2-40B4-BE49-F238E27FC236}">
                      <a16:creationId xmlns:a16="http://schemas.microsoft.com/office/drawing/2014/main" xmlns="" id="{A70C0FF1-282D-4122-AC0E-2F20ED3BE560}"/>
                    </a:ext>
                  </a:extLst>
                </p:cNvPr>
                <p:cNvSpPr/>
                <p:nvPr/>
              </p:nvSpPr>
              <p:spPr>
                <a:xfrm>
                  <a:off x="6908466" y="615284"/>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Rectangle 58">
                  <a:extLst>
                    <a:ext uri="{FF2B5EF4-FFF2-40B4-BE49-F238E27FC236}">
                      <a16:creationId xmlns:a16="http://schemas.microsoft.com/office/drawing/2014/main" xmlns="" id="{6E55A619-FF61-465D-9AD7-EFD68396671B}"/>
                    </a:ext>
                  </a:extLst>
                </p:cNvPr>
                <p:cNvSpPr/>
                <p:nvPr/>
              </p:nvSpPr>
              <p:spPr>
                <a:xfrm>
                  <a:off x="7208663" y="615097"/>
                  <a:ext cx="300197" cy="2689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TextBox 59">
                  <a:extLst>
                    <a:ext uri="{FF2B5EF4-FFF2-40B4-BE49-F238E27FC236}">
                      <a16:creationId xmlns:a16="http://schemas.microsoft.com/office/drawing/2014/main" xmlns="" id="{C6238F73-7198-4BE8-87F5-93250AE8B0F6}"/>
                    </a:ext>
                  </a:extLst>
                </p:cNvPr>
                <p:cNvSpPr txBox="1"/>
                <p:nvPr/>
              </p:nvSpPr>
              <p:spPr>
                <a:xfrm>
                  <a:off x="7667512" y="607039"/>
                  <a:ext cx="1107654" cy="249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RTL DUT</a:t>
                  </a:r>
                </a:p>
              </p:txBody>
            </p:sp>
          </p:grpSp>
          <p:grpSp>
            <p:nvGrpSpPr>
              <p:cNvPr id="52" name="Group 51">
                <a:extLst>
                  <a:ext uri="{FF2B5EF4-FFF2-40B4-BE49-F238E27FC236}">
                    <a16:creationId xmlns:a16="http://schemas.microsoft.com/office/drawing/2014/main" xmlns="" id="{FABE0192-6EAC-4351-AAF8-DCB38B3BC13E}"/>
                  </a:ext>
                </a:extLst>
              </p:cNvPr>
              <p:cNvGrpSpPr/>
              <p:nvPr/>
            </p:nvGrpSpPr>
            <p:grpSpPr>
              <a:xfrm>
                <a:off x="8132270" y="1242437"/>
                <a:ext cx="2166897" cy="277186"/>
                <a:chOff x="6608269" y="607039"/>
                <a:chExt cx="2166897" cy="277186"/>
              </a:xfrm>
            </p:grpSpPr>
            <p:sp>
              <p:nvSpPr>
                <p:cNvPr id="53" name="Rectangle 52">
                  <a:extLst>
                    <a:ext uri="{FF2B5EF4-FFF2-40B4-BE49-F238E27FC236}">
                      <a16:creationId xmlns:a16="http://schemas.microsoft.com/office/drawing/2014/main" xmlns="" id="{5E0843B1-EB47-4BCE-9D31-A014CCE9B824}"/>
                    </a:ext>
                  </a:extLst>
                </p:cNvPr>
                <p:cNvSpPr/>
                <p:nvPr/>
              </p:nvSpPr>
              <p:spPr>
                <a:xfrm>
                  <a:off x="6608269" y="615097"/>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4" name="Rectangle 53">
                  <a:extLst>
                    <a:ext uri="{FF2B5EF4-FFF2-40B4-BE49-F238E27FC236}">
                      <a16:creationId xmlns:a16="http://schemas.microsoft.com/office/drawing/2014/main" xmlns="" id="{57729756-46C3-422F-A3DD-1CEE6AABF032}"/>
                    </a:ext>
                  </a:extLst>
                </p:cNvPr>
                <p:cNvSpPr/>
                <p:nvPr/>
              </p:nvSpPr>
              <p:spPr>
                <a:xfrm>
                  <a:off x="6908466" y="615284"/>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Rectangle 54">
                  <a:extLst>
                    <a:ext uri="{FF2B5EF4-FFF2-40B4-BE49-F238E27FC236}">
                      <a16:creationId xmlns:a16="http://schemas.microsoft.com/office/drawing/2014/main" xmlns="" id="{49BE6667-AB56-4182-A7B8-0202A5A36A10}"/>
                    </a:ext>
                  </a:extLst>
                </p:cNvPr>
                <p:cNvSpPr/>
                <p:nvPr/>
              </p:nvSpPr>
              <p:spPr>
                <a:xfrm>
                  <a:off x="7208663" y="615097"/>
                  <a:ext cx="300197" cy="2689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TextBox 55">
                  <a:extLst>
                    <a:ext uri="{FF2B5EF4-FFF2-40B4-BE49-F238E27FC236}">
                      <a16:creationId xmlns:a16="http://schemas.microsoft.com/office/drawing/2014/main" xmlns="" id="{98F253D4-8685-446A-8D33-6CAFF69D8B5B}"/>
                    </a:ext>
                  </a:extLst>
                </p:cNvPr>
                <p:cNvSpPr txBox="1"/>
                <p:nvPr/>
              </p:nvSpPr>
              <p:spPr>
                <a:xfrm>
                  <a:off x="7667512" y="607039"/>
                  <a:ext cx="1107654" cy="249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TLM Model</a:t>
                  </a:r>
                </a:p>
              </p:txBody>
            </p:sp>
          </p:grpSp>
        </p:grpSp>
      </p:grpSp>
      <p:grpSp>
        <p:nvGrpSpPr>
          <p:cNvPr id="91" name="Group 90">
            <a:extLst>
              <a:ext uri="{FF2B5EF4-FFF2-40B4-BE49-F238E27FC236}">
                <a16:creationId xmlns:a16="http://schemas.microsoft.com/office/drawing/2014/main" xmlns="" id="{7A10F20A-154A-420D-B6D1-49B5AF08CBF4}"/>
              </a:ext>
            </a:extLst>
          </p:cNvPr>
          <p:cNvGrpSpPr/>
          <p:nvPr/>
        </p:nvGrpSpPr>
        <p:grpSpPr>
          <a:xfrm>
            <a:off x="544938" y="2947398"/>
            <a:ext cx="2647046" cy="1915479"/>
            <a:chOff x="304799" y="2587188"/>
            <a:chExt cx="2647046" cy="1915479"/>
          </a:xfrm>
        </p:grpSpPr>
        <p:sp>
          <p:nvSpPr>
            <p:cNvPr id="65" name="Rectangle 64">
              <a:extLst>
                <a:ext uri="{FF2B5EF4-FFF2-40B4-BE49-F238E27FC236}">
                  <a16:creationId xmlns:a16="http://schemas.microsoft.com/office/drawing/2014/main" xmlns="" id="{C0478E73-675D-48EC-82D0-AA67D71F97DC}"/>
                </a:ext>
              </a:extLst>
            </p:cNvPr>
            <p:cNvSpPr/>
            <p:nvPr/>
          </p:nvSpPr>
          <p:spPr>
            <a:xfrm>
              <a:off x="304800" y="2587188"/>
              <a:ext cx="2647045" cy="15899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sv-SE" kern="0" dirty="0">
                <a:solidFill>
                  <a:sysClr val="windowText" lastClr="000000"/>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sv-SE" kern="0" dirty="0">
                <a:solidFill>
                  <a:sysClr val="windowText" lastClr="000000"/>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sv-SE" kern="0" dirty="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sv-SE" sz="1200" kern="0" dirty="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sv-SE" sz="1200" kern="0" dirty="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sv-SE" sz="1200" kern="0" dirty="0">
                  <a:solidFill>
                    <a:sysClr val="windowText" lastClr="000000"/>
                  </a:solidFill>
                </a:rPr>
                <a:t>sc_main</a:t>
              </a:r>
              <a:endParaRPr kumimoji="0" lang="en-US" sz="1200" b="0" i="0" u="none" strike="noStrike" kern="0" cap="none" spc="0" normalizeH="0" baseline="0" noProof="0" dirty="0">
                <a:ln>
                  <a:noFill/>
                </a:ln>
                <a:solidFill>
                  <a:sysClr val="windowText" lastClr="000000"/>
                </a:solidFill>
                <a:effectLst/>
                <a:uLnTx/>
                <a:uFillTx/>
              </a:endParaRPr>
            </a:p>
          </p:txBody>
        </p:sp>
        <p:sp>
          <p:nvSpPr>
            <p:cNvPr id="34" name="Rectangle 33">
              <a:extLst>
                <a:ext uri="{FF2B5EF4-FFF2-40B4-BE49-F238E27FC236}">
                  <a16:creationId xmlns:a16="http://schemas.microsoft.com/office/drawing/2014/main" xmlns="" id="{A07EF82D-5FED-422D-AFE8-9BEBBBD364BF}"/>
                </a:ext>
              </a:extLst>
            </p:cNvPr>
            <p:cNvSpPr/>
            <p:nvPr/>
          </p:nvSpPr>
          <p:spPr>
            <a:xfrm>
              <a:off x="563418" y="2765894"/>
              <a:ext cx="2164175" cy="1068189"/>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200" b="0" i="0" u="none" strike="noStrike" kern="0" cap="none" spc="0" normalizeH="0" baseline="0" noProof="0" dirty="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sv-SE" sz="1200" kern="0" dirty="0">
                <a:solidFill>
                  <a:sysClr val="windowText" lastClr="000000"/>
                </a:solidFill>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2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sv-SE" sz="1200" b="0" i="0" u="none" strike="noStrike" kern="0" cap="none" spc="0" normalizeH="0" baseline="0" noProof="0" dirty="0">
                  <a:ln>
                    <a:noFill/>
                  </a:ln>
                  <a:solidFill>
                    <a:sysClr val="windowText" lastClr="000000"/>
                  </a:solidFill>
                  <a:effectLst/>
                  <a:uLnTx/>
                  <a:uFillTx/>
                </a:rPr>
                <a:t>TLM top </a:t>
              </a:r>
            </a:p>
            <a:p>
              <a:pPr marL="0" marR="0" lvl="0" indent="0" defTabSz="914400" eaLnBrk="1" fontAlgn="auto" latinLnBrk="0" hangingPunct="1">
                <a:lnSpc>
                  <a:spcPct val="100000"/>
                </a:lnSpc>
                <a:spcBef>
                  <a:spcPts val="0"/>
                </a:spcBef>
                <a:spcAft>
                  <a:spcPts val="0"/>
                </a:spcAft>
                <a:buClrTx/>
                <a:buSzTx/>
                <a:buFontTx/>
                <a:buNone/>
                <a:tabLst/>
                <a:defRPr/>
              </a:pPr>
              <a:r>
                <a:rPr kumimoji="0" lang="sv-SE" sz="1200" b="0" i="0" u="none" strike="noStrike" kern="0" cap="none" spc="0" normalizeH="0" baseline="0" noProof="0" dirty="0">
                  <a:ln>
                    <a:noFill/>
                  </a:ln>
                  <a:solidFill>
                    <a:sysClr val="windowText" lastClr="000000"/>
                  </a:solidFill>
                  <a:effectLst/>
                  <a:uLnTx/>
                  <a:uFillTx/>
                </a:rPr>
                <a:t>+ ad-hoc DPI</a:t>
              </a:r>
              <a:endParaRPr kumimoji="0" lang="en-US" sz="1200" b="0" i="0" u="none" strike="noStrike" kern="0" cap="none" spc="0" normalizeH="0" baseline="0" noProof="0" dirty="0">
                <a:ln>
                  <a:noFill/>
                </a:ln>
                <a:solidFill>
                  <a:sysClr val="windowText" lastClr="000000"/>
                </a:solidFill>
                <a:effectLst/>
                <a:uLnTx/>
                <a:uFillTx/>
              </a:endParaRPr>
            </a:p>
          </p:txBody>
        </p:sp>
        <p:sp>
          <p:nvSpPr>
            <p:cNvPr id="36" name="Rectangle 35">
              <a:extLst>
                <a:ext uri="{FF2B5EF4-FFF2-40B4-BE49-F238E27FC236}">
                  <a16:creationId xmlns:a16="http://schemas.microsoft.com/office/drawing/2014/main" xmlns="" id="{1F788BDC-A9A4-4DF2-BD0B-03562D2A21F5}"/>
                </a:ext>
              </a:extLst>
            </p:cNvPr>
            <p:cNvSpPr/>
            <p:nvPr/>
          </p:nvSpPr>
          <p:spPr>
            <a:xfrm>
              <a:off x="848423" y="2834997"/>
              <a:ext cx="734132" cy="37595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i_dut_0</a:t>
              </a:r>
            </a:p>
          </p:txBody>
        </p:sp>
        <p:sp>
          <p:nvSpPr>
            <p:cNvPr id="37" name="Rectangle 36">
              <a:extLst>
                <a:ext uri="{FF2B5EF4-FFF2-40B4-BE49-F238E27FC236}">
                  <a16:creationId xmlns:a16="http://schemas.microsoft.com/office/drawing/2014/main" xmlns="" id="{C5F7D61F-8F57-44FC-BBB0-4E28E0B5FA8B}"/>
                </a:ext>
              </a:extLst>
            </p:cNvPr>
            <p:cNvSpPr/>
            <p:nvPr/>
          </p:nvSpPr>
          <p:spPr>
            <a:xfrm>
              <a:off x="1787008" y="2832841"/>
              <a:ext cx="734132" cy="37595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i_dut_1</a:t>
              </a:r>
            </a:p>
          </p:txBody>
        </p:sp>
        <p:cxnSp>
          <p:nvCxnSpPr>
            <p:cNvPr id="39" name="Straight Arrow Connector 38">
              <a:extLst>
                <a:ext uri="{FF2B5EF4-FFF2-40B4-BE49-F238E27FC236}">
                  <a16:creationId xmlns:a16="http://schemas.microsoft.com/office/drawing/2014/main" xmlns="" id="{490C650A-DBC7-4829-B8E6-52C54E442C70}"/>
                </a:ext>
              </a:extLst>
            </p:cNvPr>
            <p:cNvCxnSpPr>
              <a:cxnSpLocks/>
              <a:stCxn id="66" idx="0"/>
              <a:endCxn id="36" idx="2"/>
            </p:cNvCxnSpPr>
            <p:nvPr/>
          </p:nvCxnSpPr>
          <p:spPr>
            <a:xfrm flipH="1" flipV="1">
              <a:off x="1215489" y="3210956"/>
              <a:ext cx="412833" cy="102349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xmlns="" id="{647E447E-AE06-4D66-ADCB-1C66F25AA49D}"/>
                </a:ext>
              </a:extLst>
            </p:cNvPr>
            <p:cNvCxnSpPr>
              <a:cxnSpLocks/>
              <a:stCxn id="66" idx="0"/>
              <a:endCxn id="37" idx="2"/>
            </p:cNvCxnSpPr>
            <p:nvPr/>
          </p:nvCxnSpPr>
          <p:spPr>
            <a:xfrm flipV="1">
              <a:off x="1628322" y="3208800"/>
              <a:ext cx="525752" cy="102564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6" name="Rectangle 65">
              <a:extLst>
                <a:ext uri="{FF2B5EF4-FFF2-40B4-BE49-F238E27FC236}">
                  <a16:creationId xmlns:a16="http://schemas.microsoft.com/office/drawing/2014/main" xmlns="" id="{D5B2E45F-A9C8-47B6-9B2D-BC654F634AB6}"/>
                </a:ext>
              </a:extLst>
            </p:cNvPr>
            <p:cNvSpPr/>
            <p:nvPr/>
          </p:nvSpPr>
          <p:spPr>
            <a:xfrm>
              <a:off x="304799" y="4234449"/>
              <a:ext cx="2647045" cy="26821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sv-SE" sz="1200" kern="0" dirty="0">
                  <a:solidFill>
                    <a:sysClr val="windowText" lastClr="000000"/>
                  </a:solidFill>
                </a:rPr>
                <a:t>write_rtl2tlm(...)</a:t>
              </a:r>
            </a:p>
          </p:txBody>
        </p:sp>
      </p:grpSp>
      <p:cxnSp>
        <p:nvCxnSpPr>
          <p:cNvPr id="81" name="Connector: Curved 80">
            <a:extLst>
              <a:ext uri="{FF2B5EF4-FFF2-40B4-BE49-F238E27FC236}">
                <a16:creationId xmlns:a16="http://schemas.microsoft.com/office/drawing/2014/main" xmlns="" id="{E236E0C0-5F22-4E5B-862B-80FAF8FDBC0C}"/>
              </a:ext>
            </a:extLst>
          </p:cNvPr>
          <p:cNvCxnSpPr>
            <a:cxnSpLocks/>
            <a:stCxn id="11" idx="2"/>
            <a:endCxn id="66" idx="2"/>
          </p:cNvCxnSpPr>
          <p:nvPr/>
        </p:nvCxnSpPr>
        <p:spPr>
          <a:xfrm rot="5400000" flipH="1">
            <a:off x="4157542" y="2573797"/>
            <a:ext cx="374587" cy="4952749"/>
          </a:xfrm>
          <a:prstGeom prst="curvedConnector3">
            <a:avLst>
              <a:gd name="adj1" fmla="val -61027"/>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4148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1EAF2F-6ECB-4A2E-802F-F00CDB0263A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xmlns="" id="{9DB6013A-BDAB-4F0E-967D-6352D4B5FD81}"/>
              </a:ext>
            </a:extLst>
          </p:cNvPr>
          <p:cNvSpPr>
            <a:spLocks noGrp="1"/>
          </p:cNvSpPr>
          <p:nvPr>
            <p:ph idx="1"/>
          </p:nvPr>
        </p:nvSpPr>
        <p:spPr>
          <a:xfrm>
            <a:off x="274320" y="1188720"/>
            <a:ext cx="11612880" cy="5120640"/>
          </a:xfrm>
        </p:spPr>
        <p:txBody>
          <a:bodyPr/>
          <a:lstStyle/>
          <a:p>
            <a:r>
              <a:rPr lang="en-US" dirty="0"/>
              <a:t>UVM-ML is an easy and straight forward approach to integrate and connect TLM models into a MDV environment.</a:t>
            </a:r>
          </a:p>
          <a:p>
            <a:pPr lvl="1"/>
            <a:r>
              <a:rPr lang="en-US" dirty="0"/>
              <a:t>The complexity of the UVM scoreboard component was significantly lower as we didn’t need to re-model the intended DUT functionality to support the self-checking test bench approach.</a:t>
            </a:r>
          </a:p>
          <a:p>
            <a:pPr lvl="1"/>
            <a:r>
              <a:rPr lang="en-US" dirty="0"/>
              <a:t>Reduced TB development time by leveraging on code reuse. </a:t>
            </a:r>
          </a:p>
          <a:p>
            <a:pPr lvl="1"/>
            <a:r>
              <a:rPr lang="en-US" dirty="0"/>
              <a:t>The reduction of the test bench complexity did not cause any decrease in verification quality .</a:t>
            </a:r>
          </a:p>
          <a:p>
            <a:pPr lvl="1"/>
            <a:r>
              <a:rPr lang="en-US" dirty="0"/>
              <a:t>It offers advanced and convenient features like unified hierarchy and phase synchronization.</a:t>
            </a:r>
          </a:p>
          <a:p>
            <a:pPr>
              <a:lnSpc>
                <a:spcPct val="100000"/>
              </a:lnSpc>
            </a:pPr>
            <a:r>
              <a:rPr lang="en-US" dirty="0"/>
              <a:t>Allows direct connection of TLM models and UVM test benches by reusing already existing sockets, ports.</a:t>
            </a:r>
          </a:p>
          <a:p>
            <a:pPr>
              <a:lnSpc>
                <a:spcPct val="100000"/>
              </a:lnSpc>
            </a:pPr>
            <a:r>
              <a:rPr lang="en-US" dirty="0"/>
              <a:t>Open source library which is simulator independent.</a:t>
            </a:r>
          </a:p>
          <a:p>
            <a:pPr lvl="1"/>
            <a:r>
              <a:rPr lang="en-US" dirty="0"/>
              <a:t>Can be downloaded from </a:t>
            </a:r>
            <a:r>
              <a:rPr lang="en-US" dirty="0" err="1"/>
              <a:t>Accellera</a:t>
            </a:r>
            <a:r>
              <a:rPr lang="en-US" dirty="0"/>
              <a:t> and is also delivered with </a:t>
            </a:r>
            <a:r>
              <a:rPr lang="en-US" dirty="0" err="1"/>
              <a:t>Xcelium</a:t>
            </a:r>
            <a:r>
              <a:rPr lang="en-US" dirty="0"/>
              <a:t>™ simulator.</a:t>
            </a:r>
          </a:p>
          <a:p>
            <a:pPr>
              <a:lnSpc>
                <a:spcPct val="100000"/>
              </a:lnSpc>
            </a:pPr>
            <a:r>
              <a:rPr lang="en-US" dirty="0"/>
              <a:t>Cadence UVM-ML support team is ready to help if needed:</a:t>
            </a:r>
          </a:p>
          <a:p>
            <a:pPr lvl="1"/>
            <a:r>
              <a:rPr lang="en-US" dirty="0"/>
              <a:t>support_uvm_ml@cadence.com</a:t>
            </a:r>
          </a:p>
        </p:txBody>
      </p:sp>
    </p:spTree>
    <p:extLst>
      <p:ext uri="{BB962C8B-B14F-4D97-AF65-F5344CB8AC3E}">
        <p14:creationId xmlns:p14="http://schemas.microsoft.com/office/powerpoint/2010/main" val="1601459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441452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899D93-616A-4ED5-9197-57F5EA1F0897}"/>
              </a:ext>
            </a:extLst>
          </p:cNvPr>
          <p:cNvSpPr>
            <a:spLocks noGrp="1"/>
          </p:cNvSpPr>
          <p:nvPr>
            <p:ph type="title"/>
          </p:nvPr>
        </p:nvSpPr>
        <p:spPr/>
        <p:txBody>
          <a:bodyPr/>
          <a:lstStyle/>
          <a:p>
            <a:r>
              <a:rPr lang="sv-SE" dirty="0"/>
              <a:t>More info can also be found here</a:t>
            </a:r>
            <a:endParaRPr lang="en-US" dirty="0"/>
          </a:p>
        </p:txBody>
      </p:sp>
      <p:pic>
        <p:nvPicPr>
          <p:cNvPr id="4" name="Picture 3">
            <a:extLst>
              <a:ext uri="{FF2B5EF4-FFF2-40B4-BE49-F238E27FC236}">
                <a16:creationId xmlns:a16="http://schemas.microsoft.com/office/drawing/2014/main" xmlns="" id="{9CE16F14-8BFF-4019-B73F-415F3490CBC1}"/>
              </a:ext>
            </a:extLst>
          </p:cNvPr>
          <p:cNvPicPr>
            <a:picLocks noChangeAspect="1"/>
          </p:cNvPicPr>
          <p:nvPr/>
        </p:nvPicPr>
        <p:blipFill>
          <a:blip r:embed="rId2"/>
          <a:stretch>
            <a:fillRect/>
          </a:stretch>
        </p:blipFill>
        <p:spPr>
          <a:xfrm>
            <a:off x="1244950" y="2010757"/>
            <a:ext cx="3105453" cy="4059382"/>
          </a:xfrm>
          <a:prstGeom prst="rect">
            <a:avLst/>
          </a:prstGeom>
        </p:spPr>
      </p:pic>
      <p:sp>
        <p:nvSpPr>
          <p:cNvPr id="5" name="Rectangle 4">
            <a:extLst>
              <a:ext uri="{FF2B5EF4-FFF2-40B4-BE49-F238E27FC236}">
                <a16:creationId xmlns:a16="http://schemas.microsoft.com/office/drawing/2014/main" xmlns="" id="{8D3FC8E1-9A2B-4F46-825D-C7677BC7B160}"/>
              </a:ext>
            </a:extLst>
          </p:cNvPr>
          <p:cNvSpPr/>
          <p:nvPr/>
        </p:nvSpPr>
        <p:spPr>
          <a:xfrm>
            <a:off x="5366328" y="2339217"/>
            <a:ext cx="4045527" cy="646331"/>
          </a:xfrm>
          <a:prstGeom prst="rect">
            <a:avLst/>
          </a:prstGeom>
        </p:spPr>
        <p:txBody>
          <a:bodyPr wrap="square">
            <a:spAutoFit/>
          </a:bodyPr>
          <a:lstStyle/>
          <a:p>
            <a:r>
              <a:rPr lang="en-US" b="1" dirty="0">
                <a:solidFill>
                  <a:srgbClr val="111111"/>
                </a:solidFill>
                <a:latin typeface="&amp;quot"/>
              </a:rPr>
              <a:t>ISBN-13:</a:t>
            </a:r>
            <a:r>
              <a:rPr lang="en-US" dirty="0">
                <a:solidFill>
                  <a:srgbClr val="111111"/>
                </a:solidFill>
                <a:latin typeface="&amp;quot"/>
              </a:rPr>
              <a:t> 978-1105113758 </a:t>
            </a:r>
          </a:p>
          <a:p>
            <a:r>
              <a:rPr lang="en-US" b="1" dirty="0">
                <a:solidFill>
                  <a:srgbClr val="111111"/>
                </a:solidFill>
                <a:latin typeface="&amp;quot"/>
              </a:rPr>
              <a:t>ISBN-10:</a:t>
            </a:r>
            <a:r>
              <a:rPr lang="en-US" dirty="0">
                <a:solidFill>
                  <a:srgbClr val="111111"/>
                </a:solidFill>
                <a:latin typeface="&amp;quot"/>
              </a:rPr>
              <a:t> 1105113752 </a:t>
            </a:r>
            <a:endParaRPr lang="en-US" b="0" i="0" u="none" strike="noStrike" dirty="0">
              <a:solidFill>
                <a:srgbClr val="111111"/>
              </a:solidFill>
              <a:effectLst/>
              <a:latin typeface="&amp;quot"/>
            </a:endParaRPr>
          </a:p>
        </p:txBody>
      </p:sp>
    </p:spTree>
    <p:extLst>
      <p:ext uri="{BB962C8B-B14F-4D97-AF65-F5344CB8AC3E}">
        <p14:creationId xmlns:p14="http://schemas.microsoft.com/office/powerpoint/2010/main" val="34042504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Growing Verification Challenges</a:t>
            </a:r>
          </a:p>
        </p:txBody>
      </p:sp>
      <p:sp>
        <p:nvSpPr>
          <p:cNvPr id="3" name="Content Placeholder 2"/>
          <p:cNvSpPr>
            <a:spLocks noGrp="1"/>
          </p:cNvSpPr>
          <p:nvPr>
            <p:ph idx="1"/>
          </p:nvPr>
        </p:nvSpPr>
        <p:spPr/>
        <p:txBody>
          <a:bodyPr/>
          <a:lstStyle/>
          <a:p>
            <a:r>
              <a:rPr lang="en-US" sz="2000" dirty="0"/>
              <a:t>As HW design complexity is increasing, </a:t>
            </a:r>
            <a:r>
              <a:rPr lang="en-GB" sz="2000" dirty="0"/>
              <a:t>the verification part of the ASIC development flow is also becoming ever more challenging and important.</a:t>
            </a:r>
          </a:p>
          <a:p>
            <a:endParaRPr lang="en-GB" sz="2000" dirty="0"/>
          </a:p>
          <a:p>
            <a:r>
              <a:rPr lang="en-GB" sz="2000" dirty="0"/>
              <a:t>Advanced verification methodologies like metric-driven verification are used to address these challenges</a:t>
            </a:r>
          </a:p>
          <a:p>
            <a:pPr lvl="1">
              <a:spcBef>
                <a:spcPts val="1800"/>
              </a:spcBef>
            </a:pPr>
            <a:r>
              <a:rPr lang="en-GB" sz="1800" dirty="0"/>
              <a:t>ASIC verifiers rely on using UVCs and reference models, from different sources, to build their verification environments.</a:t>
            </a:r>
          </a:p>
          <a:p>
            <a:pPr lvl="1">
              <a:spcBef>
                <a:spcPts val="1800"/>
              </a:spcBef>
            </a:pPr>
            <a:r>
              <a:rPr lang="en-US" sz="1800" dirty="0"/>
              <a:t>Both Loosely-Timed TLM 2.0 models as well as UVM make use of sockets/ports, but they cannot be directly connected to each other, which adds a limitation on the reusability of the reference models.</a:t>
            </a:r>
          </a:p>
          <a:p>
            <a:pPr lvl="1">
              <a:spcBef>
                <a:spcPts val="1800"/>
              </a:spcBef>
            </a:pPr>
            <a:r>
              <a:rPr lang="en-US" sz="1800" dirty="0"/>
              <a:t>To overcome the above limitation, verifiers need to manually implement an additional ad-hoc wrapper layer that enables the communication between TLM and UVM, e.g. by using DPI-C.</a:t>
            </a:r>
          </a:p>
          <a:p>
            <a:pPr lvl="1">
              <a:spcBef>
                <a:spcPts val="1800"/>
              </a:spcBef>
            </a:pPr>
            <a:r>
              <a:rPr lang="en-US" sz="1800" dirty="0"/>
              <a:t>A more generic solution is to use a library, like UVM-ML, that enables direct communication between different frameworks. </a:t>
            </a:r>
          </a:p>
        </p:txBody>
      </p:sp>
    </p:spTree>
    <p:custDataLst>
      <p:tags r:id="rId1"/>
    </p:custDataLst>
    <p:extLst>
      <p:ext uri="{BB962C8B-B14F-4D97-AF65-F5344CB8AC3E}">
        <p14:creationId xmlns:p14="http://schemas.microsoft.com/office/powerpoint/2010/main" val="37064578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xrun</a:t>
            </a:r>
            <a:r>
              <a:rPr lang="en-US" dirty="0"/>
              <a:t> Options for Building UVM-ML </a:t>
            </a:r>
            <a:r>
              <a:rPr lang="en-US" dirty="0" err="1"/>
              <a:t>Testbenches</a:t>
            </a:r>
            <a:endParaRPr lang="en-US" dirty="0"/>
          </a:p>
        </p:txBody>
      </p:sp>
      <p:sp>
        <p:nvSpPr>
          <p:cNvPr id="3" name="Content Placeholder 2"/>
          <p:cNvSpPr>
            <a:spLocks noGrp="1"/>
          </p:cNvSpPr>
          <p:nvPr>
            <p:ph idx="1"/>
          </p:nvPr>
        </p:nvSpPr>
        <p:spPr/>
        <p:txBody>
          <a:bodyPr/>
          <a:lstStyle/>
          <a:p>
            <a:pPr marL="0" indent="0">
              <a:buNone/>
            </a:pPr>
            <a:endParaRPr lang="en-US" sz="1600" dirty="0"/>
          </a:p>
          <a:p>
            <a:pPr marL="0" indent="0">
              <a:buNone/>
            </a:pPr>
            <a:r>
              <a:rPr lang="en-US" sz="1400" b="1" dirty="0">
                <a:solidFill>
                  <a:schemeClr val="accent4">
                    <a:lumMod val="75000"/>
                  </a:schemeClr>
                </a:solidFill>
              </a:rPr>
              <a:t>-f $XCELIUM_INST_DIR/tools/methodology/UVM/CDNS-1.2-ML/ml/</a:t>
            </a:r>
            <a:r>
              <a:rPr lang="en-US" sz="1400" b="1" dirty="0" err="1">
                <a:solidFill>
                  <a:schemeClr val="accent4">
                    <a:lumMod val="75000"/>
                  </a:schemeClr>
                </a:solidFill>
              </a:rPr>
              <a:t>run_utils</a:t>
            </a:r>
            <a:r>
              <a:rPr lang="en-US" sz="1400" b="1" dirty="0">
                <a:solidFill>
                  <a:schemeClr val="accent4">
                    <a:lumMod val="75000"/>
                  </a:schemeClr>
                </a:solidFill>
              </a:rPr>
              <a:t>/ml_options.32.f</a:t>
            </a:r>
          </a:p>
          <a:p>
            <a:pPr marL="0" indent="0">
              <a:buNone/>
            </a:pPr>
            <a:r>
              <a:rPr lang="en-US" sz="1400" dirty="0"/>
              <a:t>	-</a:t>
            </a:r>
            <a:r>
              <a:rPr lang="en-US" sz="1400" dirty="0" err="1"/>
              <a:t>ml_uvm</a:t>
            </a:r>
            <a:endParaRPr lang="en-US" sz="1400" dirty="0"/>
          </a:p>
          <a:p>
            <a:pPr marL="0" indent="0">
              <a:buNone/>
            </a:pPr>
            <a:r>
              <a:rPr lang="en-US" sz="1400" dirty="0"/>
              <a:t>	-</a:t>
            </a:r>
            <a:r>
              <a:rPr lang="en-US" sz="1400" dirty="0" err="1"/>
              <a:t>uvmhome</a:t>
            </a:r>
            <a:r>
              <a:rPr lang="en-US" sz="1400" dirty="0"/>
              <a:t> CDNS-1.2-ML</a:t>
            </a:r>
          </a:p>
          <a:p>
            <a:pPr marL="0" indent="0">
              <a:buNone/>
            </a:pPr>
            <a:r>
              <a:rPr lang="en-US" sz="1400" b="1" dirty="0">
                <a:solidFill>
                  <a:schemeClr val="accent4">
                    <a:lumMod val="75000"/>
                  </a:schemeClr>
                </a:solidFill>
              </a:rPr>
              <a:t>-f $XCELIUM_INST_DIR/tools/methodology/UVM/CDNS-1.2-ML/ml/</a:t>
            </a:r>
            <a:r>
              <a:rPr lang="en-US" sz="1400" b="1" dirty="0" err="1">
                <a:solidFill>
                  <a:schemeClr val="accent4">
                    <a:lumMod val="75000"/>
                  </a:schemeClr>
                </a:solidFill>
              </a:rPr>
              <a:t>run_utils</a:t>
            </a:r>
            <a:r>
              <a:rPr lang="en-US" sz="1400" b="1" dirty="0">
                <a:solidFill>
                  <a:schemeClr val="accent4">
                    <a:lumMod val="75000"/>
                  </a:schemeClr>
                </a:solidFill>
              </a:rPr>
              <a:t>/sc_options.32.f</a:t>
            </a:r>
          </a:p>
          <a:p>
            <a:pPr marL="0" indent="0">
              <a:buNone/>
            </a:pPr>
            <a:r>
              <a:rPr lang="en-US" sz="1400" dirty="0"/>
              <a:t>	-</a:t>
            </a:r>
            <a:r>
              <a:rPr lang="en-US" sz="1400" dirty="0" err="1"/>
              <a:t>sysc</a:t>
            </a:r>
            <a:endParaRPr lang="en-US" sz="1400" dirty="0"/>
          </a:p>
          <a:p>
            <a:pPr marL="0" indent="0">
              <a:buNone/>
            </a:pPr>
            <a:r>
              <a:rPr lang="en-US" sz="1400" dirty="0"/>
              <a:t>	-DSC_INCLUDE_DYNAMIC_PROCESSES</a:t>
            </a:r>
          </a:p>
          <a:p>
            <a:pPr marL="0" indent="0">
              <a:buNone/>
            </a:pPr>
            <a:r>
              <a:rPr lang="en-US" sz="1400" b="1" dirty="0">
                <a:solidFill>
                  <a:schemeClr val="accent4">
                    <a:lumMod val="75000"/>
                  </a:schemeClr>
                </a:solidFill>
              </a:rPr>
              <a:t>-f $XCELIUM_INST_DIR/tools/methodology/UVM/CDNS-1.2-ML/ml/</a:t>
            </a:r>
            <a:r>
              <a:rPr lang="en-US" sz="1400" b="1" dirty="0" err="1">
                <a:solidFill>
                  <a:schemeClr val="accent4">
                    <a:lumMod val="75000"/>
                  </a:schemeClr>
                </a:solidFill>
              </a:rPr>
              <a:t>run_utils</a:t>
            </a:r>
            <a:r>
              <a:rPr lang="en-US" sz="1400" b="1" dirty="0">
                <a:solidFill>
                  <a:schemeClr val="accent4">
                    <a:lumMod val="75000"/>
                  </a:schemeClr>
                </a:solidFill>
              </a:rPr>
              <a:t>/sv_1.2_options.32.f</a:t>
            </a:r>
          </a:p>
          <a:p>
            <a:pPr marL="0" indent="0">
              <a:buNone/>
            </a:pPr>
            <a:r>
              <a:rPr lang="en-US" sz="1400" dirty="0"/>
              <a:t>	-</a:t>
            </a:r>
            <a:r>
              <a:rPr lang="en-US" sz="1400" dirty="0" err="1"/>
              <a:t>sv_lib</a:t>
            </a:r>
            <a:r>
              <a:rPr lang="en-US" sz="1400" dirty="0"/>
              <a:t> /proj/asic/tools/cadence/xcelium/XCELIUM_17.04.013/tools/methodology/UVM/CDNS-1.2-ML/ml/lib/libuvm_sv_ml.so</a:t>
            </a:r>
          </a:p>
          <a:p>
            <a:pPr marL="0" indent="0">
              <a:buNone/>
            </a:pPr>
            <a:r>
              <a:rPr lang="en-US" sz="1400" dirty="0"/>
              <a:t>	+UVM_NO_RELNOTES</a:t>
            </a:r>
          </a:p>
          <a:p>
            <a:pPr marL="0" indent="0">
              <a:buNone/>
            </a:pPr>
            <a:r>
              <a:rPr lang="en-US" sz="1400" dirty="0"/>
              <a:t>	-</a:t>
            </a:r>
            <a:r>
              <a:rPr lang="en-US" sz="1400" dirty="0" err="1"/>
              <a:t>nocopyright</a:t>
            </a:r>
            <a:endParaRPr lang="en-US" sz="1600" dirty="0"/>
          </a:p>
        </p:txBody>
      </p:sp>
    </p:spTree>
    <p:custDataLst>
      <p:tags r:id="rId1"/>
    </p:custDataLst>
    <p:extLst>
      <p:ext uri="{BB962C8B-B14F-4D97-AF65-F5344CB8AC3E}">
        <p14:creationId xmlns:p14="http://schemas.microsoft.com/office/powerpoint/2010/main" val="14771949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TLM 2.0 Models and UVM Multi-Language Library</a:t>
            </a:r>
          </a:p>
        </p:txBody>
      </p:sp>
      <p:sp>
        <p:nvSpPr>
          <p:cNvPr id="3" name="Content Placeholder 2"/>
          <p:cNvSpPr>
            <a:spLocks noGrp="1"/>
          </p:cNvSpPr>
          <p:nvPr>
            <p:ph idx="1"/>
          </p:nvPr>
        </p:nvSpPr>
        <p:spPr/>
        <p:txBody>
          <a:bodyPr/>
          <a:lstStyle/>
          <a:p>
            <a:pPr>
              <a:spcBef>
                <a:spcPts val="1200"/>
              </a:spcBef>
            </a:pPr>
            <a:r>
              <a:rPr lang="en-US" sz="2000" dirty="0"/>
              <a:t>The hardware design flow usually starts with an early virtual prototypes development phase where reference models are developed to explore different aspects of the target algorithms, e.g. performance, accuracy and architecture complexity. </a:t>
            </a:r>
          </a:p>
          <a:p>
            <a:pPr lvl="1">
              <a:spcBef>
                <a:spcPts val="1200"/>
              </a:spcBef>
            </a:pPr>
            <a:r>
              <a:rPr lang="en-US" sz="1600" dirty="0"/>
              <a:t>These virtual prototypes are in some cases made available before the hardware design phase starts and are used as early software development platforms.</a:t>
            </a:r>
            <a:endParaRPr lang="en-GB" sz="1600" dirty="0"/>
          </a:p>
          <a:p>
            <a:pPr>
              <a:spcBef>
                <a:spcPts val="1800"/>
              </a:spcBef>
            </a:pPr>
            <a:r>
              <a:rPr lang="en-GB" sz="2000" dirty="0"/>
              <a:t>TLM 2.0 models are a natural fit to use with UVM testbenches because both UVM, as well as TLM and </a:t>
            </a:r>
            <a:r>
              <a:rPr lang="en-GB" sz="2000" dirty="0" err="1"/>
              <a:t>SystemC</a:t>
            </a:r>
            <a:r>
              <a:rPr lang="en-GB" sz="2000" baseline="30000" dirty="0"/>
              <a:t>®</a:t>
            </a:r>
            <a:r>
              <a:rPr lang="en-GB" sz="2000" dirty="0"/>
              <a:t>, make use of sockets, ports, etc. and abstract data representation.</a:t>
            </a:r>
          </a:p>
          <a:p>
            <a:pPr>
              <a:spcBef>
                <a:spcPts val="1800"/>
              </a:spcBef>
            </a:pPr>
            <a:r>
              <a:rPr lang="en-US" sz="2000" dirty="0"/>
              <a:t>To leverage all available types of UVCs and HW reference models in verification testbenches users need to have a flexible and easy to use environment where these different components can co-exist and work seamlessly together.</a:t>
            </a:r>
            <a:r>
              <a:rPr lang="en-GB" sz="2000" dirty="0"/>
              <a:t> </a:t>
            </a:r>
          </a:p>
          <a:p>
            <a:pPr>
              <a:spcBef>
                <a:spcPts val="1800"/>
              </a:spcBef>
            </a:pPr>
            <a:r>
              <a:rPr lang="en-GB" sz="2000" dirty="0"/>
              <a:t>By using UVM ML, verifiers can reuse the TLM 2.0 models in their verification environments by directly connecting the ports of the testbench to the ports of the TLM model.</a:t>
            </a:r>
          </a:p>
        </p:txBody>
      </p:sp>
    </p:spTree>
    <p:custDataLst>
      <p:tags r:id="rId1"/>
    </p:custDataLst>
    <p:extLst>
      <p:ext uri="{BB962C8B-B14F-4D97-AF65-F5344CB8AC3E}">
        <p14:creationId xmlns:p14="http://schemas.microsoft.com/office/powerpoint/2010/main" val="492560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09D46B-8861-4E21-8BD8-B23627242894}"/>
              </a:ext>
            </a:extLst>
          </p:cNvPr>
          <p:cNvSpPr>
            <a:spLocks noGrp="1"/>
          </p:cNvSpPr>
          <p:nvPr>
            <p:ph type="title"/>
          </p:nvPr>
        </p:nvSpPr>
        <p:spPr/>
        <p:txBody>
          <a:bodyPr/>
          <a:lstStyle/>
          <a:p>
            <a:r>
              <a:rPr lang="sv-SE" dirty="0"/>
              <a:t>Introduction to UVM Multi-Language</a:t>
            </a:r>
            <a:endParaRPr lang="en-US" dirty="0"/>
          </a:p>
        </p:txBody>
      </p:sp>
    </p:spTree>
    <p:extLst>
      <p:ext uri="{BB962C8B-B14F-4D97-AF65-F5344CB8AC3E}">
        <p14:creationId xmlns:p14="http://schemas.microsoft.com/office/powerpoint/2010/main" val="1453868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UVM Multi-Language Development</a:t>
            </a:r>
          </a:p>
        </p:txBody>
      </p:sp>
      <p:sp>
        <p:nvSpPr>
          <p:cNvPr id="4" name="Content Placeholder 3"/>
          <p:cNvSpPr>
            <a:spLocks noGrp="1"/>
          </p:cNvSpPr>
          <p:nvPr>
            <p:ph idx="1"/>
          </p:nvPr>
        </p:nvSpPr>
        <p:spPr/>
        <p:txBody>
          <a:bodyPr/>
          <a:lstStyle/>
          <a:p>
            <a:r>
              <a:rPr lang="en-US" sz="2000" dirty="0"/>
              <a:t>The UVM Multi-Language library was developed by a collaboration between Cadence and AMD</a:t>
            </a:r>
          </a:p>
          <a:p>
            <a:endParaRPr lang="en-US" sz="2000" dirty="0"/>
          </a:p>
          <a:p>
            <a:r>
              <a:rPr lang="en-US" sz="2000" dirty="0"/>
              <a:t>The people and the library were the base for the </a:t>
            </a:r>
            <a:r>
              <a:rPr lang="en-US" sz="2000" dirty="0" err="1"/>
              <a:t>Accellera</a:t>
            </a:r>
            <a:r>
              <a:rPr lang="en-US" sz="2000" dirty="0"/>
              <a:t> UVM-ML Open Architecture (OA) working group</a:t>
            </a:r>
          </a:p>
          <a:p>
            <a:endParaRPr lang="en-US" sz="2000" dirty="0"/>
          </a:p>
          <a:p>
            <a:r>
              <a:rPr lang="en-US" sz="2000" dirty="0"/>
              <a:t>UVM-ML library is available as open source (since July 2012)</a:t>
            </a:r>
          </a:p>
          <a:p>
            <a:pPr lvl="1"/>
            <a:r>
              <a:rPr lang="en-US" sz="1800" dirty="0">
                <a:hlinkClick r:id="rId3"/>
              </a:rPr>
              <a:t>http://forums.accellera.org/files/file/65-uvm-ml-open-architecture</a:t>
            </a:r>
            <a:r>
              <a:rPr lang="en-US" sz="1800" dirty="0"/>
              <a:t> </a:t>
            </a:r>
          </a:p>
          <a:p>
            <a:pPr lvl="1"/>
            <a:r>
              <a:rPr lang="en-US" sz="1800" dirty="0"/>
              <a:t>And it’s also provided within Cadence</a:t>
            </a:r>
            <a:r>
              <a:rPr lang="en-US" sz="1800" baseline="30000" dirty="0"/>
              <a:t>®</a:t>
            </a:r>
            <a:r>
              <a:rPr lang="en-US" sz="1800" dirty="0"/>
              <a:t> Xcelium</a:t>
            </a:r>
            <a:r>
              <a:rPr lang="en-US" sz="1800" baseline="30000" dirty="0"/>
              <a:t>™</a:t>
            </a:r>
            <a:r>
              <a:rPr lang="en-US" sz="1800" dirty="0"/>
              <a:t> installations</a:t>
            </a:r>
          </a:p>
          <a:p>
            <a:endParaRPr lang="en-US" sz="2000" dirty="0"/>
          </a:p>
        </p:txBody>
      </p:sp>
    </p:spTree>
    <p:custDataLst>
      <p:tags r:id="rId1"/>
    </p:custDataLst>
    <p:extLst>
      <p:ext uri="{BB962C8B-B14F-4D97-AF65-F5344CB8AC3E}">
        <p14:creationId xmlns:p14="http://schemas.microsoft.com/office/powerpoint/2010/main" val="3006462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116"/>
          <p:cNvSpPr>
            <a:spLocks noChangeArrowheads="1"/>
          </p:cNvSpPr>
          <p:nvPr/>
        </p:nvSpPr>
        <p:spPr bwMode="auto">
          <a:xfrm>
            <a:off x="4198963" y="4544707"/>
            <a:ext cx="1255595" cy="2047165"/>
          </a:xfrm>
          <a:custGeom>
            <a:avLst/>
            <a:gdLst>
              <a:gd name="T0" fmla="*/ 0 w 2543175"/>
              <a:gd name="T1" fmla="*/ 857250 h 1042988"/>
              <a:gd name="T2" fmla="*/ 2171701 w 2543175"/>
              <a:gd name="T3" fmla="*/ 900113 h 1042988"/>
              <a:gd name="T4" fmla="*/ 2228851 w 2543175"/>
              <a:gd name="T5" fmla="*/ 0 h 1042988"/>
              <a:gd name="T6" fmla="*/ 0 60000 65536"/>
              <a:gd name="T7" fmla="*/ 0 60000 65536"/>
              <a:gd name="T8" fmla="*/ 0 60000 65536"/>
              <a:gd name="T9" fmla="*/ 0 w 2543175"/>
              <a:gd name="T10" fmla="*/ 0 h 1042988"/>
              <a:gd name="T11" fmla="*/ 2543175 w 2543175"/>
              <a:gd name="T12" fmla="*/ 1042988 h 1042988"/>
              <a:gd name="connsiteX0" fmla="*/ 963560 w 3295853"/>
              <a:gd name="connsiteY0" fmla="*/ 40920 h 378619"/>
              <a:gd name="connsiteX1" fmla="*/ 3135260 w 3295853"/>
              <a:gd name="connsiteY1" fmla="*/ 83783 h 378619"/>
              <a:gd name="connsiteX2" fmla="*/ 0 w 3295853"/>
              <a:gd name="connsiteY2" fmla="*/ 0 h 378619"/>
              <a:gd name="connsiteX0" fmla="*/ 3047725 w 3947837"/>
              <a:gd name="connsiteY0" fmla="*/ 0 h 886735"/>
              <a:gd name="connsiteX1" fmla="*/ 3135260 w 3947837"/>
              <a:gd name="connsiteY1" fmla="*/ 591899 h 886735"/>
              <a:gd name="connsiteX2" fmla="*/ 0 w 3947837"/>
              <a:gd name="connsiteY2" fmla="*/ 508116 h 886735"/>
              <a:gd name="connsiteX0" fmla="*/ 3047725 w 3745907"/>
              <a:gd name="connsiteY0" fmla="*/ 0 h 886735"/>
              <a:gd name="connsiteX1" fmla="*/ 3663877 w 3745907"/>
              <a:gd name="connsiteY1" fmla="*/ 125235 h 886735"/>
              <a:gd name="connsiteX2" fmla="*/ 3135260 w 3745907"/>
              <a:gd name="connsiteY2" fmla="*/ 591899 h 886735"/>
              <a:gd name="connsiteX3" fmla="*/ 0 w 3745907"/>
              <a:gd name="connsiteY3" fmla="*/ 508116 h 886735"/>
              <a:gd name="connsiteX0" fmla="*/ 3692824 w 3756804"/>
              <a:gd name="connsiteY0" fmla="*/ 0 h 875899"/>
              <a:gd name="connsiteX1" fmla="*/ 3663877 w 3756804"/>
              <a:gd name="connsiteY1" fmla="*/ 114399 h 875899"/>
              <a:gd name="connsiteX2" fmla="*/ 3135260 w 3756804"/>
              <a:gd name="connsiteY2" fmla="*/ 581063 h 875899"/>
              <a:gd name="connsiteX3" fmla="*/ 0 w 3756804"/>
              <a:gd name="connsiteY3" fmla="*/ 497280 h 875899"/>
              <a:gd name="connsiteX0" fmla="*/ 3692824 w 3756804"/>
              <a:gd name="connsiteY0" fmla="*/ 0 h 875899"/>
              <a:gd name="connsiteX1" fmla="*/ 3663877 w 3756804"/>
              <a:gd name="connsiteY1" fmla="*/ 114399 h 875899"/>
              <a:gd name="connsiteX2" fmla="*/ 3135260 w 3756804"/>
              <a:gd name="connsiteY2" fmla="*/ 581063 h 875899"/>
              <a:gd name="connsiteX3" fmla="*/ 0 w 3756804"/>
              <a:gd name="connsiteY3" fmla="*/ 497280 h 875899"/>
              <a:gd name="connsiteX0" fmla="*/ 3692824 w 3851227"/>
              <a:gd name="connsiteY0" fmla="*/ 0 h 875899"/>
              <a:gd name="connsiteX1" fmla="*/ 3663877 w 3851227"/>
              <a:gd name="connsiteY1" fmla="*/ 114399 h 875899"/>
              <a:gd name="connsiteX2" fmla="*/ 3763123 w 3851227"/>
              <a:gd name="connsiteY2" fmla="*/ 233598 h 875899"/>
              <a:gd name="connsiteX3" fmla="*/ 3135260 w 3851227"/>
              <a:gd name="connsiteY3" fmla="*/ 581063 h 875899"/>
              <a:gd name="connsiteX4" fmla="*/ 0 w 3851227"/>
              <a:gd name="connsiteY4" fmla="*/ 497280 h 875899"/>
              <a:gd name="connsiteX0" fmla="*/ 3692824 w 3856050"/>
              <a:gd name="connsiteY0" fmla="*/ 0 h 875899"/>
              <a:gd name="connsiteX1" fmla="*/ 3763123 w 3856050"/>
              <a:gd name="connsiteY1" fmla="*/ 233598 h 875899"/>
              <a:gd name="connsiteX2" fmla="*/ 3135260 w 3856050"/>
              <a:gd name="connsiteY2" fmla="*/ 581063 h 875899"/>
              <a:gd name="connsiteX3" fmla="*/ 0 w 3856050"/>
              <a:gd name="connsiteY3" fmla="*/ 497280 h 875899"/>
              <a:gd name="connsiteX0" fmla="*/ 3692824 w 3750730"/>
              <a:gd name="connsiteY0" fmla="*/ 0 h 875899"/>
              <a:gd name="connsiteX1" fmla="*/ 3135260 w 3750730"/>
              <a:gd name="connsiteY1" fmla="*/ 581063 h 875899"/>
              <a:gd name="connsiteX2" fmla="*/ 0 w 3750730"/>
              <a:gd name="connsiteY2" fmla="*/ 497280 h 875899"/>
              <a:gd name="connsiteX0" fmla="*/ 3692824 w 3740393"/>
              <a:gd name="connsiteY0" fmla="*/ 0 h 875899"/>
              <a:gd name="connsiteX1" fmla="*/ 3630795 w 3740393"/>
              <a:gd name="connsiteY1" fmla="*/ 244434 h 875899"/>
              <a:gd name="connsiteX2" fmla="*/ 3135260 w 3740393"/>
              <a:gd name="connsiteY2" fmla="*/ 581063 h 875899"/>
              <a:gd name="connsiteX3" fmla="*/ 0 w 3740393"/>
              <a:gd name="connsiteY3" fmla="*/ 497280 h 875899"/>
              <a:gd name="connsiteX0" fmla="*/ 3692824 w 3740393"/>
              <a:gd name="connsiteY0" fmla="*/ 0 h 875899"/>
              <a:gd name="connsiteX1" fmla="*/ 3630795 w 3740393"/>
              <a:gd name="connsiteY1" fmla="*/ 244434 h 875899"/>
              <a:gd name="connsiteX2" fmla="*/ 3135260 w 3740393"/>
              <a:gd name="connsiteY2" fmla="*/ 581063 h 875899"/>
              <a:gd name="connsiteX3" fmla="*/ 0 w 3740393"/>
              <a:gd name="connsiteY3" fmla="*/ 497280 h 875899"/>
              <a:gd name="connsiteX0" fmla="*/ 3692824 w 3740393"/>
              <a:gd name="connsiteY0" fmla="*/ 0 h 875899"/>
              <a:gd name="connsiteX1" fmla="*/ 3630795 w 3740393"/>
              <a:gd name="connsiteY1" fmla="*/ 244434 h 875899"/>
              <a:gd name="connsiteX2" fmla="*/ 3135260 w 3740393"/>
              <a:gd name="connsiteY2" fmla="*/ 581063 h 875899"/>
              <a:gd name="connsiteX3" fmla="*/ 0 w 3740393"/>
              <a:gd name="connsiteY3" fmla="*/ 497280 h 875899"/>
              <a:gd name="connsiteX0" fmla="*/ 3692824 w 3740393"/>
              <a:gd name="connsiteY0" fmla="*/ 0 h 875899"/>
              <a:gd name="connsiteX1" fmla="*/ 3630795 w 3740393"/>
              <a:gd name="connsiteY1" fmla="*/ 244434 h 875899"/>
              <a:gd name="connsiteX2" fmla="*/ 3135260 w 3740393"/>
              <a:gd name="connsiteY2" fmla="*/ 581063 h 875899"/>
              <a:gd name="connsiteX3" fmla="*/ 0 w 3740393"/>
              <a:gd name="connsiteY3" fmla="*/ 497280 h 875899"/>
              <a:gd name="connsiteX0" fmla="*/ 3692824 w 3740393"/>
              <a:gd name="connsiteY0" fmla="*/ 0 h 875899"/>
              <a:gd name="connsiteX1" fmla="*/ 3696959 w 3740393"/>
              <a:gd name="connsiteY1" fmla="*/ 244434 h 875899"/>
              <a:gd name="connsiteX2" fmla="*/ 3135260 w 3740393"/>
              <a:gd name="connsiteY2" fmla="*/ 581063 h 875899"/>
              <a:gd name="connsiteX3" fmla="*/ 0 w 3740393"/>
              <a:gd name="connsiteY3" fmla="*/ 497280 h 875899"/>
              <a:gd name="connsiteX0" fmla="*/ 3692824 w 3756934"/>
              <a:gd name="connsiteY0" fmla="*/ 0 h 875899"/>
              <a:gd name="connsiteX1" fmla="*/ 3696959 w 3756934"/>
              <a:gd name="connsiteY1" fmla="*/ 244434 h 875899"/>
              <a:gd name="connsiteX2" fmla="*/ 3151801 w 3756934"/>
              <a:gd name="connsiteY2" fmla="*/ 609960 h 875899"/>
              <a:gd name="connsiteX3" fmla="*/ 0 w 3756934"/>
              <a:gd name="connsiteY3" fmla="*/ 497280 h 875899"/>
              <a:gd name="connsiteX0" fmla="*/ 3692824 w 3756934"/>
              <a:gd name="connsiteY0" fmla="*/ 0 h 684008"/>
              <a:gd name="connsiteX1" fmla="*/ 3696959 w 3756934"/>
              <a:gd name="connsiteY1" fmla="*/ 244434 h 684008"/>
              <a:gd name="connsiteX2" fmla="*/ 3151801 w 3756934"/>
              <a:gd name="connsiteY2" fmla="*/ 609960 h 684008"/>
              <a:gd name="connsiteX3" fmla="*/ 603794 w 3756934"/>
              <a:gd name="connsiteY3" fmla="*/ 663435 h 684008"/>
              <a:gd name="connsiteX4" fmla="*/ 0 w 3756934"/>
              <a:gd name="connsiteY4" fmla="*/ 497280 h 684008"/>
              <a:gd name="connsiteX0" fmla="*/ 3748208 w 3812318"/>
              <a:gd name="connsiteY0" fmla="*/ 0 h 684008"/>
              <a:gd name="connsiteX1" fmla="*/ 3752343 w 3812318"/>
              <a:gd name="connsiteY1" fmla="*/ 244434 h 684008"/>
              <a:gd name="connsiteX2" fmla="*/ 3207185 w 3812318"/>
              <a:gd name="connsiteY2" fmla="*/ 609960 h 684008"/>
              <a:gd name="connsiteX3" fmla="*/ 659178 w 3812318"/>
              <a:gd name="connsiteY3" fmla="*/ 663435 h 684008"/>
              <a:gd name="connsiteX4" fmla="*/ 0 w 3812318"/>
              <a:gd name="connsiteY4" fmla="*/ 579972 h 68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2318" h="684008">
                <a:moveTo>
                  <a:pt x="3748208" y="0"/>
                </a:moveTo>
                <a:cubicBezTo>
                  <a:pt x="3737870" y="43147"/>
                  <a:pt x="3762565" y="143978"/>
                  <a:pt x="3752343" y="244434"/>
                </a:cubicBezTo>
                <a:cubicBezTo>
                  <a:pt x="3758662" y="359338"/>
                  <a:pt x="3812318" y="570227"/>
                  <a:pt x="3207185" y="609960"/>
                </a:cubicBezTo>
                <a:cubicBezTo>
                  <a:pt x="2677873" y="684008"/>
                  <a:pt x="1193709" y="668433"/>
                  <a:pt x="659178" y="663435"/>
                </a:cubicBezTo>
                <a:cubicBezTo>
                  <a:pt x="124647" y="658437"/>
                  <a:pt x="86848" y="611879"/>
                  <a:pt x="0" y="579972"/>
                </a:cubicBezTo>
              </a:path>
            </a:pathLst>
          </a:custGeom>
          <a:noFill/>
          <a:ln w="6350" algn="ctr">
            <a:solidFill>
              <a:srgbClr val="000000"/>
            </a:solidFill>
            <a:prstDash val="dash"/>
            <a:round/>
            <a:headEnd/>
            <a:tailEnd type="arrow"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sp>
        <p:nvSpPr>
          <p:cNvPr id="135" name="Freeform 120"/>
          <p:cNvSpPr>
            <a:spLocks noChangeArrowheads="1"/>
          </p:cNvSpPr>
          <p:nvPr/>
        </p:nvSpPr>
        <p:spPr bwMode="auto">
          <a:xfrm>
            <a:off x="1792288" y="3490913"/>
            <a:ext cx="2284412" cy="461962"/>
          </a:xfrm>
          <a:custGeom>
            <a:avLst/>
            <a:gdLst>
              <a:gd name="T0" fmla="*/ 545307 w 2874169"/>
              <a:gd name="T1" fmla="*/ 0 h 1828800"/>
              <a:gd name="T2" fmla="*/ 388144 w 2874169"/>
              <a:gd name="T3" fmla="*/ 800100 h 1828800"/>
              <a:gd name="T4" fmla="*/ 2874169 w 2874169"/>
              <a:gd name="T5" fmla="*/ 1828800 h 1828800"/>
              <a:gd name="T6" fmla="*/ 0 60000 65536"/>
              <a:gd name="T7" fmla="*/ 0 60000 65536"/>
              <a:gd name="T8" fmla="*/ 0 60000 65536"/>
              <a:gd name="T9" fmla="*/ 0 w 2874169"/>
              <a:gd name="T10" fmla="*/ 0 h 1828800"/>
              <a:gd name="T11" fmla="*/ 2874169 w 2874169"/>
              <a:gd name="T12" fmla="*/ 1828800 h 1828800"/>
            </a:gdLst>
            <a:ahLst/>
            <a:cxnLst>
              <a:cxn ang="T6">
                <a:pos x="T0" y="T1"/>
              </a:cxn>
              <a:cxn ang="T7">
                <a:pos x="T2" y="T3"/>
              </a:cxn>
              <a:cxn ang="T8">
                <a:pos x="T4" y="T5"/>
              </a:cxn>
            </a:cxnLst>
            <a:rect l="T9" t="T10" r="T11" b="T12"/>
            <a:pathLst>
              <a:path w="2874169" h="1828800">
                <a:moveTo>
                  <a:pt x="545307" y="0"/>
                </a:moveTo>
                <a:cubicBezTo>
                  <a:pt x="272653" y="247650"/>
                  <a:pt x="0" y="495300"/>
                  <a:pt x="388144" y="800100"/>
                </a:cubicBezTo>
                <a:cubicBezTo>
                  <a:pt x="776288" y="1104900"/>
                  <a:pt x="1825228" y="1466850"/>
                  <a:pt x="2874169" y="1828800"/>
                </a:cubicBezTo>
              </a:path>
            </a:pathLst>
          </a:custGeom>
          <a:noFill/>
          <a:ln w="6350" algn="ctr">
            <a:solidFill>
              <a:srgbClr val="000000"/>
            </a:solidFill>
            <a:prstDash val="dash"/>
            <a:round/>
            <a:headEnd/>
            <a:tailEnd type="arrow"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sp>
        <p:nvSpPr>
          <p:cNvPr id="136" name="Freeform 123"/>
          <p:cNvSpPr>
            <a:spLocks noChangeArrowheads="1"/>
          </p:cNvSpPr>
          <p:nvPr/>
        </p:nvSpPr>
        <p:spPr bwMode="auto">
          <a:xfrm flipH="1">
            <a:off x="7391398" y="2563321"/>
            <a:ext cx="1372850" cy="608507"/>
          </a:xfrm>
          <a:custGeom>
            <a:avLst/>
            <a:gdLst>
              <a:gd name="T0" fmla="*/ 221457 w 4036219"/>
              <a:gd name="T1" fmla="*/ 0 h 2028825"/>
              <a:gd name="T2" fmla="*/ 635794 w 4036219"/>
              <a:gd name="T3" fmla="*/ 900112 h 2028825"/>
              <a:gd name="T4" fmla="*/ 4036219 w 4036219"/>
              <a:gd name="T5" fmla="*/ 2028825 h 2028825"/>
              <a:gd name="T6" fmla="*/ 0 60000 65536"/>
              <a:gd name="T7" fmla="*/ 0 60000 65536"/>
              <a:gd name="T8" fmla="*/ 0 60000 65536"/>
              <a:gd name="T9" fmla="*/ 0 w 4036219"/>
              <a:gd name="T10" fmla="*/ 0 h 2028825"/>
              <a:gd name="T11" fmla="*/ 4036219 w 4036219"/>
              <a:gd name="T12" fmla="*/ 2028825 h 2028825"/>
            </a:gdLst>
            <a:ahLst/>
            <a:cxnLst>
              <a:cxn ang="T6">
                <a:pos x="T0" y="T1"/>
              </a:cxn>
              <a:cxn ang="T7">
                <a:pos x="T2" y="T3"/>
              </a:cxn>
              <a:cxn ang="T8">
                <a:pos x="T4" y="T5"/>
              </a:cxn>
            </a:cxnLst>
            <a:rect l="T9" t="T10" r="T11" b="T12"/>
            <a:pathLst>
              <a:path w="4036219" h="2028825">
                <a:moveTo>
                  <a:pt x="221457" y="0"/>
                </a:moveTo>
                <a:cubicBezTo>
                  <a:pt x="110728" y="280987"/>
                  <a:pt x="0" y="561975"/>
                  <a:pt x="635794" y="900112"/>
                </a:cubicBezTo>
                <a:cubicBezTo>
                  <a:pt x="1271588" y="1238249"/>
                  <a:pt x="2653903" y="1633537"/>
                  <a:pt x="4036219" y="2028825"/>
                </a:cubicBezTo>
              </a:path>
            </a:pathLst>
          </a:custGeom>
          <a:noFill/>
          <a:ln w="6350" algn="ctr">
            <a:solidFill>
              <a:srgbClr val="000000"/>
            </a:solidFill>
            <a:prstDash val="dash"/>
            <a:round/>
            <a:headEnd/>
            <a:tailEnd type="arrow"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grpSp>
        <p:nvGrpSpPr>
          <p:cNvPr id="2" name="Group 158"/>
          <p:cNvGrpSpPr/>
          <p:nvPr/>
        </p:nvGrpSpPr>
        <p:grpSpPr>
          <a:xfrm>
            <a:off x="8159465" y="986542"/>
            <a:ext cx="1620838" cy="1219201"/>
            <a:chOff x="3217863" y="1638299"/>
            <a:chExt cx="1620838" cy="1219201"/>
          </a:xfrm>
        </p:grpSpPr>
        <p:sp>
          <p:nvSpPr>
            <p:cNvPr id="148" name="Trapezoid 147"/>
            <p:cNvSpPr/>
            <p:nvPr/>
          </p:nvSpPr>
          <p:spPr bwMode="auto">
            <a:xfrm>
              <a:off x="3238500" y="1638299"/>
              <a:ext cx="1600200" cy="1219201"/>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sp>
          <p:nvSpPr>
            <p:cNvPr id="149" name="AutoShape 15"/>
            <p:cNvSpPr>
              <a:spLocks noChangeArrowheads="1"/>
            </p:cNvSpPr>
            <p:nvPr/>
          </p:nvSpPr>
          <p:spPr bwMode="auto">
            <a:xfrm>
              <a:off x="3641725" y="1771650"/>
              <a:ext cx="787400" cy="266701"/>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Top2</a:t>
              </a:r>
            </a:p>
          </p:txBody>
        </p:sp>
        <p:sp>
          <p:nvSpPr>
            <p:cNvPr id="150" name="Text Box 8"/>
            <p:cNvSpPr txBox="1">
              <a:spLocks noChangeArrowheads="1"/>
            </p:cNvSpPr>
            <p:nvPr/>
          </p:nvSpPr>
          <p:spPr bwMode="auto">
            <a:xfrm>
              <a:off x="3217863" y="2451100"/>
              <a:ext cx="1620838" cy="338554"/>
            </a:xfrm>
            <a:prstGeom prst="rect">
              <a:avLst/>
            </a:prstGeom>
            <a:noFill/>
            <a:ln w="6350" algn="ctr">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cs typeface="Times New Roman" pitchFamily="18" charset="0"/>
                </a:rPr>
                <a:t>Framework 2</a:t>
              </a:r>
            </a:p>
          </p:txBody>
        </p:sp>
        <p:cxnSp>
          <p:nvCxnSpPr>
            <p:cNvPr id="151" name="Straight Connector 73"/>
            <p:cNvCxnSpPr>
              <a:cxnSpLocks noChangeShapeType="1"/>
            </p:cNvCxnSpPr>
            <p:nvPr/>
          </p:nvCxnSpPr>
          <p:spPr bwMode="auto">
            <a:xfrm flipV="1">
              <a:off x="3790953" y="2033593"/>
              <a:ext cx="233364" cy="128582"/>
            </a:xfrm>
            <a:prstGeom prst="line">
              <a:avLst/>
            </a:prstGeom>
            <a:noFill/>
            <a:ln w="6350" algn="ctr">
              <a:solidFill>
                <a:srgbClr val="000000"/>
              </a:solidFill>
              <a:round/>
              <a:headEnd/>
              <a:tailEnd/>
            </a:ln>
          </p:spPr>
        </p:cxnSp>
        <p:sp>
          <p:nvSpPr>
            <p:cNvPr id="152" name="AutoShape 16"/>
            <p:cNvSpPr>
              <a:spLocks noChangeArrowheads="1"/>
            </p:cNvSpPr>
            <p:nvPr/>
          </p:nvSpPr>
          <p:spPr bwMode="auto">
            <a:xfrm>
              <a:off x="3627438" y="2192338"/>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000000"/>
                </a:solidFill>
                <a:effectLst/>
                <a:uLnTx/>
                <a:uFillTx/>
              </a:endParaRPr>
            </a:p>
          </p:txBody>
        </p:sp>
        <p:sp>
          <p:nvSpPr>
            <p:cNvPr id="153" name="AutoShape 16"/>
            <p:cNvSpPr>
              <a:spLocks noChangeArrowheads="1"/>
            </p:cNvSpPr>
            <p:nvPr/>
          </p:nvSpPr>
          <p:spPr bwMode="auto">
            <a:xfrm>
              <a:off x="4160838" y="2201863"/>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000000"/>
                </a:solidFill>
                <a:effectLst/>
                <a:uLnTx/>
                <a:uFillTx/>
              </a:endParaRPr>
            </a:p>
          </p:txBody>
        </p:sp>
        <p:cxnSp>
          <p:nvCxnSpPr>
            <p:cNvPr id="154" name="Straight Connector 73"/>
            <p:cNvCxnSpPr>
              <a:cxnSpLocks noChangeShapeType="1"/>
              <a:endCxn id="149" idx="2"/>
            </p:cNvCxnSpPr>
            <p:nvPr/>
          </p:nvCxnSpPr>
          <p:spPr bwMode="auto">
            <a:xfrm rot="10800000">
              <a:off x="4035425" y="2038352"/>
              <a:ext cx="231780" cy="152399"/>
            </a:xfrm>
            <a:prstGeom prst="line">
              <a:avLst/>
            </a:prstGeom>
            <a:noFill/>
            <a:ln w="6350" algn="ctr">
              <a:solidFill>
                <a:srgbClr val="000000"/>
              </a:solidFill>
              <a:round/>
              <a:headEnd/>
              <a:tailEnd/>
            </a:ln>
          </p:spPr>
        </p:cxnSp>
      </p:grpSp>
      <p:sp>
        <p:nvSpPr>
          <p:cNvPr id="147" name="Rectangle 146"/>
          <p:cNvSpPr/>
          <p:nvPr/>
        </p:nvSpPr>
        <p:spPr bwMode="auto">
          <a:xfrm>
            <a:off x="8185568" y="2224791"/>
            <a:ext cx="1628775" cy="342900"/>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rPr>
              <a:t>ML-Adapter</a:t>
            </a:r>
          </a:p>
        </p:txBody>
      </p:sp>
      <p:grpSp>
        <p:nvGrpSpPr>
          <p:cNvPr id="3" name="Group 157"/>
          <p:cNvGrpSpPr/>
          <p:nvPr/>
        </p:nvGrpSpPr>
        <p:grpSpPr>
          <a:xfrm>
            <a:off x="1752600" y="1219200"/>
            <a:ext cx="2175466" cy="1898014"/>
            <a:chOff x="790576" y="3724276"/>
            <a:chExt cx="2266950" cy="2042273"/>
          </a:xfrm>
        </p:grpSpPr>
        <p:sp>
          <p:nvSpPr>
            <p:cNvPr id="158" name="Trapezoid 157"/>
            <p:cNvSpPr/>
            <p:nvPr/>
          </p:nvSpPr>
          <p:spPr bwMode="auto">
            <a:xfrm>
              <a:off x="790576" y="3724276"/>
              <a:ext cx="2266950" cy="2038348"/>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grpSp>
          <p:nvGrpSpPr>
            <p:cNvPr id="4" name="Group 49"/>
            <p:cNvGrpSpPr/>
            <p:nvPr/>
          </p:nvGrpSpPr>
          <p:grpSpPr>
            <a:xfrm>
              <a:off x="1085850" y="3941763"/>
              <a:ext cx="1743075" cy="1824786"/>
              <a:chOff x="1085850" y="3884613"/>
              <a:chExt cx="1743075" cy="1824786"/>
            </a:xfrm>
          </p:grpSpPr>
          <p:sp>
            <p:nvSpPr>
              <p:cNvPr id="160" name="Text Box 7"/>
              <p:cNvSpPr txBox="1">
                <a:spLocks noChangeArrowheads="1"/>
              </p:cNvSpPr>
              <p:nvPr/>
            </p:nvSpPr>
            <p:spPr bwMode="auto">
              <a:xfrm>
                <a:off x="1085850" y="5345113"/>
                <a:ext cx="1743075" cy="364286"/>
              </a:xfrm>
              <a:prstGeom prst="rect">
                <a:avLst/>
              </a:prstGeom>
              <a:noFill/>
              <a:ln w="6350" algn="ctr">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cs typeface="Times New Roman" pitchFamily="18" charset="0"/>
                  </a:rPr>
                  <a:t>Framework 1</a:t>
                </a:r>
              </a:p>
            </p:txBody>
          </p:sp>
          <p:sp>
            <p:nvSpPr>
              <p:cNvPr id="161" name="Rectangle 9"/>
              <p:cNvSpPr>
                <a:spLocks noChangeArrowheads="1"/>
              </p:cNvSpPr>
              <p:nvPr/>
            </p:nvSpPr>
            <p:spPr bwMode="auto">
              <a:xfrm>
                <a:off x="1523999" y="3884613"/>
                <a:ext cx="804863" cy="279400"/>
              </a:xfrm>
              <a:prstGeom prst="rect">
                <a:avLst/>
              </a:prstGeom>
              <a:solidFill>
                <a:srgbClr val="FFFFFF"/>
              </a:solidFill>
              <a:ln w="6350" algn="ctr">
                <a:noFill/>
                <a:miter lim="800000"/>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Top1</a:t>
                </a:r>
              </a:p>
            </p:txBody>
          </p:sp>
          <p:sp>
            <p:nvSpPr>
              <p:cNvPr id="162" name="Rectangle 10"/>
              <p:cNvSpPr>
                <a:spLocks noChangeArrowheads="1"/>
              </p:cNvSpPr>
              <p:nvPr/>
            </p:nvSpPr>
            <p:spPr bwMode="auto">
              <a:xfrm>
                <a:off x="1309688" y="4564063"/>
                <a:ext cx="430212" cy="211137"/>
              </a:xfrm>
              <a:prstGeom prst="rect">
                <a:avLst/>
              </a:prstGeom>
              <a:solidFill>
                <a:srgbClr val="FFFFFF"/>
              </a:solidFill>
              <a:ln w="6350" algn="ctr">
                <a:noFill/>
                <a:miter lim="800000"/>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000000"/>
                    </a:solidFill>
                    <a:effectLst/>
                    <a:uLnTx/>
                    <a:uFillTx/>
                  </a:rPr>
                  <a:t>vip1</a:t>
                </a:r>
              </a:p>
            </p:txBody>
          </p:sp>
          <p:sp>
            <p:nvSpPr>
              <p:cNvPr id="163" name="AutoShape 12"/>
              <p:cNvSpPr>
                <a:spLocks noChangeArrowheads="1"/>
              </p:cNvSpPr>
              <p:nvPr/>
            </p:nvSpPr>
            <p:spPr bwMode="auto">
              <a:xfrm>
                <a:off x="2060575" y="4586288"/>
                <a:ext cx="387350" cy="217487"/>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0" i="0" u="none" strike="noStrike" kern="0" cap="none" spc="0" normalizeH="0" baseline="0" noProof="0" dirty="0">
                    <a:ln>
                      <a:noFill/>
                    </a:ln>
                    <a:solidFill>
                      <a:srgbClr val="000000"/>
                    </a:solidFill>
                    <a:effectLst/>
                    <a:uLnTx/>
                    <a:uFillTx/>
                  </a:rPr>
                  <a:t>vip2</a:t>
                </a:r>
              </a:p>
            </p:txBody>
          </p:sp>
          <p:sp>
            <p:nvSpPr>
              <p:cNvPr id="164" name="AutoShape 14"/>
              <p:cNvSpPr>
                <a:spLocks noChangeArrowheads="1"/>
              </p:cNvSpPr>
              <p:nvPr/>
            </p:nvSpPr>
            <p:spPr bwMode="auto">
              <a:xfrm>
                <a:off x="2008188" y="4984750"/>
                <a:ext cx="387350" cy="217488"/>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a:ln>
                    <a:noFill/>
                  </a:ln>
                  <a:solidFill>
                    <a:srgbClr val="000000"/>
                  </a:solidFill>
                  <a:effectLst/>
                  <a:uLnTx/>
                  <a:uFillTx/>
                </a:endParaRPr>
              </a:p>
            </p:txBody>
          </p:sp>
          <p:sp>
            <p:nvSpPr>
              <p:cNvPr id="165" name="AutoShape 17"/>
              <p:cNvSpPr>
                <a:spLocks noChangeArrowheads="1"/>
              </p:cNvSpPr>
              <p:nvPr/>
            </p:nvSpPr>
            <p:spPr bwMode="auto">
              <a:xfrm>
                <a:off x="2301875" y="5149850"/>
                <a:ext cx="387350" cy="217488"/>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a:ln>
                    <a:noFill/>
                  </a:ln>
                  <a:solidFill>
                    <a:srgbClr val="000000"/>
                  </a:solidFill>
                  <a:effectLst/>
                  <a:uLnTx/>
                  <a:uFillTx/>
                </a:endParaRPr>
              </a:p>
            </p:txBody>
          </p:sp>
          <p:cxnSp>
            <p:nvCxnSpPr>
              <p:cNvPr id="166" name="AutoShape 20"/>
              <p:cNvCxnSpPr>
                <a:cxnSpLocks noChangeShapeType="1"/>
                <a:stCxn id="162" idx="0"/>
                <a:endCxn id="161" idx="2"/>
              </p:cNvCxnSpPr>
              <p:nvPr/>
            </p:nvCxnSpPr>
            <p:spPr bwMode="auto">
              <a:xfrm rot="5400000" flipH="1" flipV="1">
                <a:off x="1525587" y="4163220"/>
                <a:ext cx="400050" cy="401637"/>
              </a:xfrm>
              <a:prstGeom prst="straightConnector1">
                <a:avLst/>
              </a:prstGeom>
              <a:noFill/>
              <a:ln w="6350">
                <a:solidFill>
                  <a:srgbClr val="000000"/>
                </a:solidFill>
                <a:round/>
                <a:headEnd/>
                <a:tailEnd/>
              </a:ln>
            </p:spPr>
          </p:cxnSp>
          <p:cxnSp>
            <p:nvCxnSpPr>
              <p:cNvPr id="167" name="AutoShape 21"/>
              <p:cNvCxnSpPr>
                <a:cxnSpLocks noChangeShapeType="1"/>
                <a:stCxn id="163" idx="0"/>
                <a:endCxn id="161" idx="2"/>
              </p:cNvCxnSpPr>
              <p:nvPr/>
            </p:nvCxnSpPr>
            <p:spPr bwMode="auto">
              <a:xfrm rot="16200000" flipV="1">
                <a:off x="1879204" y="4211241"/>
                <a:ext cx="422275" cy="327819"/>
              </a:xfrm>
              <a:prstGeom prst="straightConnector1">
                <a:avLst/>
              </a:prstGeom>
              <a:noFill/>
              <a:ln w="6350">
                <a:solidFill>
                  <a:srgbClr val="000000"/>
                </a:solidFill>
                <a:round/>
                <a:headEnd/>
                <a:tailEnd/>
              </a:ln>
            </p:spPr>
          </p:cxnSp>
          <p:sp>
            <p:nvSpPr>
              <p:cNvPr id="168" name="Rectangle 22"/>
              <p:cNvSpPr>
                <a:spLocks noChangeArrowheads="1"/>
              </p:cNvSpPr>
              <p:nvPr/>
            </p:nvSpPr>
            <p:spPr bwMode="auto">
              <a:xfrm>
                <a:off x="1160463" y="4908550"/>
                <a:ext cx="430212" cy="211138"/>
              </a:xfrm>
              <a:prstGeom prst="rect">
                <a:avLst/>
              </a:prstGeom>
              <a:solidFill>
                <a:srgbClr val="FFFFFF"/>
              </a:solidFill>
              <a:ln w="6350" algn="ctr">
                <a:noFill/>
                <a:miter lim="800000"/>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a:ln>
                    <a:noFill/>
                  </a:ln>
                  <a:solidFill>
                    <a:srgbClr val="000000"/>
                  </a:solidFill>
                  <a:effectLst/>
                  <a:uLnTx/>
                  <a:uFillTx/>
                </a:endParaRPr>
              </a:p>
            </p:txBody>
          </p:sp>
          <p:sp>
            <p:nvSpPr>
              <p:cNvPr id="169" name="Rectangle 23"/>
              <p:cNvSpPr>
                <a:spLocks noChangeArrowheads="1"/>
              </p:cNvSpPr>
              <p:nvPr/>
            </p:nvSpPr>
            <p:spPr bwMode="auto">
              <a:xfrm>
                <a:off x="1435100" y="5013325"/>
                <a:ext cx="430213" cy="211138"/>
              </a:xfrm>
              <a:prstGeom prst="rect">
                <a:avLst/>
              </a:prstGeom>
              <a:solidFill>
                <a:srgbClr val="FFFFFF"/>
              </a:solidFill>
              <a:ln w="6350" algn="ctr">
                <a:noFill/>
                <a:miter lim="800000"/>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1" i="0" u="none" strike="noStrike" kern="0" cap="none" spc="0" normalizeH="0" baseline="0" noProof="0">
                  <a:ln>
                    <a:noFill/>
                  </a:ln>
                  <a:solidFill>
                    <a:srgbClr val="000000"/>
                  </a:solidFill>
                  <a:effectLst/>
                  <a:uLnTx/>
                  <a:uFillTx/>
                </a:endParaRPr>
              </a:p>
            </p:txBody>
          </p:sp>
          <p:cxnSp>
            <p:nvCxnSpPr>
              <p:cNvPr id="170" name="AutoShape 24"/>
              <p:cNvCxnSpPr>
                <a:cxnSpLocks noChangeShapeType="1"/>
                <a:stCxn id="168" idx="0"/>
                <a:endCxn id="162" idx="2"/>
              </p:cNvCxnSpPr>
              <p:nvPr/>
            </p:nvCxnSpPr>
            <p:spPr bwMode="auto">
              <a:xfrm rot="5400000" flipH="1" flipV="1">
                <a:off x="1382713" y="4767262"/>
                <a:ext cx="133350" cy="149225"/>
              </a:xfrm>
              <a:prstGeom prst="straightConnector1">
                <a:avLst/>
              </a:prstGeom>
              <a:noFill/>
              <a:ln w="6350">
                <a:solidFill>
                  <a:srgbClr val="000000"/>
                </a:solidFill>
                <a:round/>
                <a:headEnd/>
                <a:tailEnd/>
              </a:ln>
            </p:spPr>
          </p:cxnSp>
          <p:cxnSp>
            <p:nvCxnSpPr>
              <p:cNvPr id="171" name="AutoShape 25"/>
              <p:cNvCxnSpPr>
                <a:cxnSpLocks noChangeShapeType="1"/>
                <a:stCxn id="169" idx="0"/>
                <a:endCxn id="162" idx="2"/>
              </p:cNvCxnSpPr>
              <p:nvPr/>
            </p:nvCxnSpPr>
            <p:spPr bwMode="auto">
              <a:xfrm rot="16200000" flipV="1">
                <a:off x="1467644" y="4831556"/>
                <a:ext cx="238125" cy="125413"/>
              </a:xfrm>
              <a:prstGeom prst="straightConnector1">
                <a:avLst/>
              </a:prstGeom>
              <a:noFill/>
              <a:ln w="6350">
                <a:solidFill>
                  <a:srgbClr val="000000"/>
                </a:solidFill>
                <a:round/>
                <a:headEnd/>
                <a:tailEnd/>
              </a:ln>
            </p:spPr>
          </p:cxnSp>
          <p:cxnSp>
            <p:nvCxnSpPr>
              <p:cNvPr id="172" name="AutoShape 26"/>
              <p:cNvCxnSpPr>
                <a:cxnSpLocks noChangeShapeType="1"/>
                <a:stCxn id="164" idx="0"/>
                <a:endCxn id="163" idx="2"/>
              </p:cNvCxnSpPr>
              <p:nvPr/>
            </p:nvCxnSpPr>
            <p:spPr bwMode="auto">
              <a:xfrm rot="5400000" flipH="1" flipV="1">
                <a:off x="2137569" y="4868069"/>
                <a:ext cx="180975" cy="52387"/>
              </a:xfrm>
              <a:prstGeom prst="straightConnector1">
                <a:avLst/>
              </a:prstGeom>
              <a:noFill/>
              <a:ln w="6350">
                <a:solidFill>
                  <a:srgbClr val="000000"/>
                </a:solidFill>
                <a:round/>
                <a:headEnd/>
                <a:tailEnd/>
              </a:ln>
            </p:spPr>
          </p:cxnSp>
          <p:cxnSp>
            <p:nvCxnSpPr>
              <p:cNvPr id="173" name="AutoShape 27"/>
              <p:cNvCxnSpPr>
                <a:cxnSpLocks noChangeShapeType="1"/>
                <a:stCxn id="165" idx="0"/>
                <a:endCxn id="163" idx="2"/>
              </p:cNvCxnSpPr>
              <p:nvPr/>
            </p:nvCxnSpPr>
            <p:spPr bwMode="auto">
              <a:xfrm rot="16200000" flipV="1">
                <a:off x="2201862" y="4856163"/>
                <a:ext cx="346075" cy="241300"/>
              </a:xfrm>
              <a:prstGeom prst="straightConnector1">
                <a:avLst/>
              </a:prstGeom>
              <a:noFill/>
              <a:ln w="6350">
                <a:solidFill>
                  <a:srgbClr val="000000"/>
                </a:solidFill>
                <a:round/>
                <a:headEnd/>
                <a:tailEnd/>
              </a:ln>
            </p:spPr>
          </p:cxnSp>
        </p:grpSp>
      </p:grpSp>
      <p:sp>
        <p:nvSpPr>
          <p:cNvPr id="157" name="Rectangle 156"/>
          <p:cNvSpPr/>
          <p:nvPr/>
        </p:nvSpPr>
        <p:spPr bwMode="auto">
          <a:xfrm>
            <a:off x="1752601" y="3132618"/>
            <a:ext cx="2194516" cy="342900"/>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rPr>
              <a:t>ML-Adapter</a:t>
            </a:r>
          </a:p>
        </p:txBody>
      </p:sp>
      <p:grpSp>
        <p:nvGrpSpPr>
          <p:cNvPr id="5" name="Group 106"/>
          <p:cNvGrpSpPr/>
          <p:nvPr/>
        </p:nvGrpSpPr>
        <p:grpSpPr>
          <a:xfrm>
            <a:off x="7553326" y="3381376"/>
            <a:ext cx="2971801" cy="2543174"/>
            <a:chOff x="6029324" y="3381376"/>
            <a:chExt cx="2971801" cy="2543174"/>
          </a:xfrm>
        </p:grpSpPr>
        <p:sp>
          <p:nvSpPr>
            <p:cNvPr id="177" name="Trapezoid 176"/>
            <p:cNvSpPr/>
            <p:nvPr/>
          </p:nvSpPr>
          <p:spPr bwMode="auto">
            <a:xfrm>
              <a:off x="6029324" y="3381376"/>
              <a:ext cx="2971801" cy="2543174"/>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sp>
          <p:nvSpPr>
            <p:cNvPr id="178" name="Text Box 8"/>
            <p:cNvSpPr txBox="1">
              <a:spLocks noChangeArrowheads="1"/>
            </p:cNvSpPr>
            <p:nvPr/>
          </p:nvSpPr>
          <p:spPr bwMode="auto">
            <a:xfrm>
              <a:off x="6699250" y="5527675"/>
              <a:ext cx="1792288" cy="338554"/>
            </a:xfrm>
            <a:prstGeom prst="rect">
              <a:avLst/>
            </a:prstGeom>
            <a:noFill/>
            <a:ln w="6350" algn="ctr">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cs typeface="Times New Roman" pitchFamily="18" charset="0"/>
                </a:rPr>
                <a:t>Framework 3</a:t>
              </a:r>
            </a:p>
          </p:txBody>
        </p:sp>
        <p:sp>
          <p:nvSpPr>
            <p:cNvPr id="179" name="AutoShape 15"/>
            <p:cNvSpPr>
              <a:spLocks noChangeArrowheads="1"/>
            </p:cNvSpPr>
            <p:nvPr/>
          </p:nvSpPr>
          <p:spPr bwMode="auto">
            <a:xfrm>
              <a:off x="6632575" y="3495675"/>
              <a:ext cx="787400" cy="219075"/>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Top3</a:t>
              </a:r>
            </a:p>
          </p:txBody>
        </p:sp>
        <p:sp>
          <p:nvSpPr>
            <p:cNvPr id="180" name="AutoShape 16"/>
            <p:cNvSpPr>
              <a:spLocks noChangeArrowheads="1"/>
            </p:cNvSpPr>
            <p:nvPr/>
          </p:nvSpPr>
          <p:spPr bwMode="auto">
            <a:xfrm>
              <a:off x="6904038" y="4183063"/>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000000"/>
                </a:solidFill>
                <a:effectLst/>
                <a:uLnTx/>
                <a:uFillTx/>
              </a:endParaRPr>
            </a:p>
          </p:txBody>
        </p:sp>
        <p:sp>
          <p:nvSpPr>
            <p:cNvPr id="181" name="AutoShape 30"/>
            <p:cNvSpPr>
              <a:spLocks noChangeArrowheads="1"/>
            </p:cNvSpPr>
            <p:nvPr/>
          </p:nvSpPr>
          <p:spPr bwMode="auto">
            <a:xfrm>
              <a:off x="6824663" y="4681538"/>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82" name="AutoShape 31"/>
            <p:cNvSpPr>
              <a:spLocks noChangeArrowheads="1"/>
            </p:cNvSpPr>
            <p:nvPr/>
          </p:nvSpPr>
          <p:spPr bwMode="auto">
            <a:xfrm>
              <a:off x="7118350" y="4846638"/>
              <a:ext cx="328613"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cxnSp>
          <p:nvCxnSpPr>
            <p:cNvPr id="183" name="AutoShape 32"/>
            <p:cNvCxnSpPr>
              <a:cxnSpLocks noChangeShapeType="1"/>
              <a:stCxn id="181" idx="0"/>
              <a:endCxn id="180" idx="2"/>
            </p:cNvCxnSpPr>
            <p:nvPr/>
          </p:nvCxnSpPr>
          <p:spPr bwMode="auto">
            <a:xfrm rot="5400000" flipH="1" flipV="1">
              <a:off x="6894513" y="4506913"/>
              <a:ext cx="269875" cy="79375"/>
            </a:xfrm>
            <a:prstGeom prst="straightConnector1">
              <a:avLst/>
            </a:prstGeom>
            <a:noFill/>
            <a:ln w="6350">
              <a:solidFill>
                <a:srgbClr val="000000"/>
              </a:solidFill>
              <a:round/>
              <a:headEnd/>
              <a:tailEnd/>
            </a:ln>
          </p:spPr>
        </p:cxnSp>
        <p:cxnSp>
          <p:nvCxnSpPr>
            <p:cNvPr id="184" name="AutoShape 33"/>
            <p:cNvCxnSpPr>
              <a:cxnSpLocks noChangeShapeType="1"/>
              <a:stCxn id="182" idx="0"/>
              <a:endCxn id="180" idx="2"/>
            </p:cNvCxnSpPr>
            <p:nvPr/>
          </p:nvCxnSpPr>
          <p:spPr bwMode="auto">
            <a:xfrm rot="16200000" flipV="1">
              <a:off x="6958806" y="4521995"/>
              <a:ext cx="434975" cy="214312"/>
            </a:xfrm>
            <a:prstGeom prst="straightConnector1">
              <a:avLst/>
            </a:prstGeom>
            <a:noFill/>
            <a:ln w="6350">
              <a:solidFill>
                <a:srgbClr val="000000"/>
              </a:solidFill>
              <a:round/>
              <a:headEnd/>
              <a:tailEnd/>
            </a:ln>
          </p:spPr>
        </p:cxnSp>
        <p:sp>
          <p:nvSpPr>
            <p:cNvPr id="185" name="AutoShape 15"/>
            <p:cNvSpPr>
              <a:spLocks noChangeArrowheads="1"/>
            </p:cNvSpPr>
            <p:nvPr/>
          </p:nvSpPr>
          <p:spPr bwMode="auto">
            <a:xfrm>
              <a:off x="7685088" y="3848100"/>
              <a:ext cx="806450" cy="20955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Top4</a:t>
              </a:r>
            </a:p>
          </p:txBody>
        </p:sp>
        <p:sp>
          <p:nvSpPr>
            <p:cNvPr id="186" name="AutoShape 16"/>
            <p:cNvSpPr>
              <a:spLocks noChangeArrowheads="1"/>
            </p:cNvSpPr>
            <p:nvPr/>
          </p:nvSpPr>
          <p:spPr bwMode="auto">
            <a:xfrm>
              <a:off x="7942263" y="4535488"/>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a:ln>
                  <a:noFill/>
                </a:ln>
                <a:solidFill>
                  <a:srgbClr val="000000"/>
                </a:solidFill>
                <a:effectLst/>
                <a:uLnTx/>
                <a:uFillTx/>
              </a:endParaRPr>
            </a:p>
          </p:txBody>
        </p:sp>
        <p:sp>
          <p:nvSpPr>
            <p:cNvPr id="187" name="AutoShape 30"/>
            <p:cNvSpPr>
              <a:spLocks noChangeArrowheads="1"/>
            </p:cNvSpPr>
            <p:nvPr/>
          </p:nvSpPr>
          <p:spPr bwMode="auto">
            <a:xfrm>
              <a:off x="7962900" y="5033963"/>
              <a:ext cx="328613"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sp>
          <p:nvSpPr>
            <p:cNvPr id="188" name="AutoShape 31"/>
            <p:cNvSpPr>
              <a:spLocks noChangeArrowheads="1"/>
            </p:cNvSpPr>
            <p:nvPr/>
          </p:nvSpPr>
          <p:spPr bwMode="auto">
            <a:xfrm>
              <a:off x="8256588" y="5199063"/>
              <a:ext cx="328612" cy="228600"/>
            </a:xfrm>
            <a:prstGeom prst="roundRect">
              <a:avLst>
                <a:gd name="adj" fmla="val 16667"/>
              </a:avLst>
            </a:prstGeom>
            <a:solidFill>
              <a:srgbClr val="FFFFFF"/>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000000"/>
                </a:solidFill>
                <a:effectLst/>
                <a:uLnTx/>
                <a:uFillTx/>
              </a:endParaRPr>
            </a:p>
          </p:txBody>
        </p:sp>
        <p:cxnSp>
          <p:nvCxnSpPr>
            <p:cNvPr id="189" name="AutoShape 32"/>
            <p:cNvCxnSpPr>
              <a:cxnSpLocks noChangeShapeType="1"/>
              <a:stCxn id="187" idx="0"/>
              <a:endCxn id="186" idx="2"/>
            </p:cNvCxnSpPr>
            <p:nvPr/>
          </p:nvCxnSpPr>
          <p:spPr bwMode="auto">
            <a:xfrm rot="16200000" flipV="1">
              <a:off x="7982744" y="4888707"/>
              <a:ext cx="269875" cy="20637"/>
            </a:xfrm>
            <a:prstGeom prst="straightConnector1">
              <a:avLst/>
            </a:prstGeom>
            <a:noFill/>
            <a:ln w="6350">
              <a:solidFill>
                <a:srgbClr val="000000"/>
              </a:solidFill>
              <a:round/>
              <a:headEnd/>
              <a:tailEnd/>
            </a:ln>
          </p:spPr>
        </p:cxnSp>
        <p:cxnSp>
          <p:nvCxnSpPr>
            <p:cNvPr id="190" name="AutoShape 33"/>
            <p:cNvCxnSpPr>
              <a:cxnSpLocks noChangeShapeType="1"/>
              <a:stCxn id="188" idx="0"/>
              <a:endCxn id="186" idx="2"/>
            </p:cNvCxnSpPr>
            <p:nvPr/>
          </p:nvCxnSpPr>
          <p:spPr bwMode="auto">
            <a:xfrm rot="16200000" flipV="1">
              <a:off x="8047038" y="4824413"/>
              <a:ext cx="434975" cy="314325"/>
            </a:xfrm>
            <a:prstGeom prst="straightConnector1">
              <a:avLst/>
            </a:prstGeom>
            <a:noFill/>
            <a:ln w="6350">
              <a:solidFill>
                <a:srgbClr val="000000"/>
              </a:solidFill>
              <a:round/>
              <a:headEnd/>
              <a:tailEnd/>
            </a:ln>
          </p:spPr>
        </p:cxnSp>
        <p:cxnSp>
          <p:nvCxnSpPr>
            <p:cNvPr id="191" name="AutoShape 34"/>
            <p:cNvCxnSpPr>
              <a:cxnSpLocks noChangeShapeType="1"/>
              <a:endCxn id="185" idx="2"/>
            </p:cNvCxnSpPr>
            <p:nvPr/>
          </p:nvCxnSpPr>
          <p:spPr bwMode="auto">
            <a:xfrm rot="16200000" flipV="1">
              <a:off x="7868444" y="4277519"/>
              <a:ext cx="442913" cy="3175"/>
            </a:xfrm>
            <a:prstGeom prst="straightConnector1">
              <a:avLst/>
            </a:prstGeom>
            <a:noFill/>
            <a:ln w="6350">
              <a:solidFill>
                <a:srgbClr val="000000"/>
              </a:solidFill>
              <a:round/>
              <a:headEnd/>
              <a:tailEnd/>
            </a:ln>
          </p:spPr>
        </p:cxnSp>
        <p:cxnSp>
          <p:nvCxnSpPr>
            <p:cNvPr id="192" name="Straight Connector 73"/>
            <p:cNvCxnSpPr>
              <a:cxnSpLocks noChangeShapeType="1"/>
              <a:stCxn id="180" idx="0"/>
            </p:cNvCxnSpPr>
            <p:nvPr/>
          </p:nvCxnSpPr>
          <p:spPr bwMode="auto">
            <a:xfrm rot="16200000" flipV="1">
              <a:off x="6824663" y="3938588"/>
              <a:ext cx="482600" cy="6350"/>
            </a:xfrm>
            <a:prstGeom prst="line">
              <a:avLst/>
            </a:prstGeom>
            <a:noFill/>
            <a:ln w="6350" algn="ctr">
              <a:solidFill>
                <a:srgbClr val="000000"/>
              </a:solidFill>
              <a:round/>
              <a:headEnd/>
              <a:tailEnd/>
            </a:ln>
          </p:spPr>
        </p:cxnSp>
      </p:grpSp>
      <p:grpSp>
        <p:nvGrpSpPr>
          <p:cNvPr id="6" name="Group 186"/>
          <p:cNvGrpSpPr/>
          <p:nvPr/>
        </p:nvGrpSpPr>
        <p:grpSpPr>
          <a:xfrm>
            <a:off x="7848750" y="5108111"/>
            <a:ext cx="787400" cy="419101"/>
            <a:chOff x="5238900" y="4698533"/>
            <a:chExt cx="787400" cy="419101"/>
          </a:xfrm>
        </p:grpSpPr>
        <p:sp>
          <p:nvSpPr>
            <p:cNvPr id="194" name="AutoShape 15"/>
            <p:cNvSpPr>
              <a:spLocks noChangeArrowheads="1"/>
            </p:cNvSpPr>
            <p:nvPr/>
          </p:nvSpPr>
          <p:spPr bwMode="auto">
            <a:xfrm>
              <a:off x="5238900" y="4698533"/>
              <a:ext cx="787400" cy="266701"/>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Services</a:t>
              </a:r>
            </a:p>
          </p:txBody>
        </p:sp>
        <p:sp>
          <p:nvSpPr>
            <p:cNvPr id="195" name="AutoShape 15"/>
            <p:cNvSpPr>
              <a:spLocks noChangeArrowheads="1"/>
            </p:cNvSpPr>
            <p:nvPr/>
          </p:nvSpPr>
          <p:spPr bwMode="auto">
            <a:xfrm>
              <a:off x="5238900" y="4946184"/>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196" name="AutoShape 15"/>
            <p:cNvSpPr>
              <a:spLocks noChangeArrowheads="1"/>
            </p:cNvSpPr>
            <p:nvPr/>
          </p:nvSpPr>
          <p:spPr bwMode="auto">
            <a:xfrm>
              <a:off x="5238900" y="5022384"/>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grpSp>
      <p:sp>
        <p:nvSpPr>
          <p:cNvPr id="176" name="Rectangle 175"/>
          <p:cNvSpPr/>
          <p:nvPr/>
        </p:nvSpPr>
        <p:spPr bwMode="auto">
          <a:xfrm>
            <a:off x="7543802" y="5943601"/>
            <a:ext cx="3000375" cy="342900"/>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rgbClr val="000000"/>
                </a:solidFill>
                <a:effectLst/>
                <a:uLnTx/>
                <a:uFillTx/>
              </a:rPr>
              <a:t>ML-Adapter</a:t>
            </a:r>
          </a:p>
        </p:txBody>
      </p:sp>
      <p:grpSp>
        <p:nvGrpSpPr>
          <p:cNvPr id="7" name="Group 196"/>
          <p:cNvGrpSpPr/>
          <p:nvPr/>
        </p:nvGrpSpPr>
        <p:grpSpPr>
          <a:xfrm>
            <a:off x="3520439" y="4998722"/>
            <a:ext cx="1571627" cy="1293496"/>
            <a:chOff x="3305174" y="5231129"/>
            <a:chExt cx="1571627" cy="1293496"/>
          </a:xfrm>
        </p:grpSpPr>
        <p:grpSp>
          <p:nvGrpSpPr>
            <p:cNvPr id="8" name="Group 212"/>
            <p:cNvGrpSpPr/>
            <p:nvPr/>
          </p:nvGrpSpPr>
          <p:grpSpPr>
            <a:xfrm>
              <a:off x="3305174" y="5231129"/>
              <a:ext cx="1552576" cy="1081296"/>
              <a:chOff x="2514599" y="4678679"/>
              <a:chExt cx="1552576" cy="1081296"/>
            </a:xfrm>
          </p:grpSpPr>
          <p:grpSp>
            <p:nvGrpSpPr>
              <p:cNvPr id="9" name="Group 187"/>
              <p:cNvGrpSpPr/>
              <p:nvPr/>
            </p:nvGrpSpPr>
            <p:grpSpPr>
              <a:xfrm>
                <a:off x="2714625" y="4857748"/>
                <a:ext cx="1352550" cy="902227"/>
                <a:chOff x="3438525" y="4724399"/>
                <a:chExt cx="1600200" cy="1117977"/>
              </a:xfrm>
            </p:grpSpPr>
            <p:sp>
              <p:nvSpPr>
                <p:cNvPr id="221" name="Trapezoid 220"/>
                <p:cNvSpPr/>
                <p:nvPr/>
              </p:nvSpPr>
              <p:spPr bwMode="auto">
                <a:xfrm>
                  <a:off x="3438525" y="4724399"/>
                  <a:ext cx="1600200" cy="1085851"/>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sp>
              <p:nvSpPr>
                <p:cNvPr id="222" name="Text Box 8"/>
                <p:cNvSpPr txBox="1">
                  <a:spLocks noChangeArrowheads="1"/>
                </p:cNvSpPr>
                <p:nvPr/>
              </p:nvSpPr>
              <p:spPr bwMode="auto">
                <a:xfrm>
                  <a:off x="3579812" y="5461000"/>
                  <a:ext cx="1425105" cy="381376"/>
                </a:xfrm>
                <a:prstGeom prst="rect">
                  <a:avLst/>
                </a:prstGeom>
                <a:noFill/>
                <a:ln w="6350" algn="ctr">
                  <a:noFill/>
                  <a:miter lim="800000"/>
                  <a:headEnd/>
                  <a:tailEnd/>
                </a:ln>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cs typeface="Times New Roman" pitchFamily="18" charset="0"/>
                    </a:rPr>
                    <a:t>Service FW  </a:t>
                  </a:r>
                </a:p>
              </p:txBody>
            </p:sp>
            <p:grpSp>
              <p:nvGrpSpPr>
                <p:cNvPr id="10" name="Group 179"/>
                <p:cNvGrpSpPr/>
                <p:nvPr/>
              </p:nvGrpSpPr>
              <p:grpSpPr>
                <a:xfrm>
                  <a:off x="3848250" y="4908083"/>
                  <a:ext cx="788123" cy="588836"/>
                  <a:chOff x="5222875" y="4733925"/>
                  <a:chExt cx="788123" cy="588836"/>
                </a:xfrm>
              </p:grpSpPr>
              <p:sp>
                <p:nvSpPr>
                  <p:cNvPr id="224" name="AutoShape 15"/>
                  <p:cNvSpPr>
                    <a:spLocks noChangeArrowheads="1"/>
                  </p:cNvSpPr>
                  <p:nvPr/>
                </p:nvSpPr>
                <p:spPr bwMode="auto">
                  <a:xfrm>
                    <a:off x="5222875" y="4733925"/>
                    <a:ext cx="787400" cy="266701"/>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Services</a:t>
                    </a:r>
                  </a:p>
                </p:txBody>
              </p:sp>
              <p:sp>
                <p:nvSpPr>
                  <p:cNvPr id="225" name="AutoShape 15"/>
                  <p:cNvSpPr>
                    <a:spLocks noChangeArrowheads="1"/>
                  </p:cNvSpPr>
                  <p:nvPr/>
                </p:nvSpPr>
                <p:spPr bwMode="auto">
                  <a:xfrm>
                    <a:off x="5222875" y="49815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26" name="AutoShape 15"/>
                  <p:cNvSpPr>
                    <a:spLocks noChangeArrowheads="1"/>
                  </p:cNvSpPr>
                  <p:nvPr/>
                </p:nvSpPr>
                <p:spPr bwMode="auto">
                  <a:xfrm>
                    <a:off x="5222875" y="50577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27" name="AutoShape 15"/>
                  <p:cNvSpPr>
                    <a:spLocks noChangeArrowheads="1"/>
                  </p:cNvSpPr>
                  <p:nvPr/>
                </p:nvSpPr>
                <p:spPr bwMode="auto">
                  <a:xfrm>
                    <a:off x="5223598" y="51513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28" name="AutoShape 15"/>
                  <p:cNvSpPr>
                    <a:spLocks noChangeArrowheads="1"/>
                  </p:cNvSpPr>
                  <p:nvPr/>
                </p:nvSpPr>
                <p:spPr bwMode="auto">
                  <a:xfrm>
                    <a:off x="5223598" y="52275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grpSp>
          </p:grpSp>
          <p:grpSp>
            <p:nvGrpSpPr>
              <p:cNvPr id="11" name="Group 194"/>
              <p:cNvGrpSpPr/>
              <p:nvPr/>
            </p:nvGrpSpPr>
            <p:grpSpPr>
              <a:xfrm>
                <a:off x="2628900" y="4772023"/>
                <a:ext cx="1352550" cy="902227"/>
                <a:chOff x="3438525" y="4724399"/>
                <a:chExt cx="1600200" cy="1117977"/>
              </a:xfrm>
            </p:grpSpPr>
            <p:sp>
              <p:nvSpPr>
                <p:cNvPr id="213" name="Trapezoid 212"/>
                <p:cNvSpPr/>
                <p:nvPr/>
              </p:nvSpPr>
              <p:spPr bwMode="auto">
                <a:xfrm>
                  <a:off x="3438525" y="4724399"/>
                  <a:ext cx="1600200" cy="1085851"/>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sp>
              <p:nvSpPr>
                <p:cNvPr id="214" name="Text Box 8"/>
                <p:cNvSpPr txBox="1">
                  <a:spLocks noChangeArrowheads="1"/>
                </p:cNvSpPr>
                <p:nvPr/>
              </p:nvSpPr>
              <p:spPr bwMode="auto">
                <a:xfrm>
                  <a:off x="3579812" y="5461000"/>
                  <a:ext cx="1425105" cy="381376"/>
                </a:xfrm>
                <a:prstGeom prst="rect">
                  <a:avLst/>
                </a:prstGeom>
                <a:noFill/>
                <a:ln w="6350" algn="ctr">
                  <a:noFill/>
                  <a:miter lim="800000"/>
                  <a:headEnd/>
                  <a:tailEnd/>
                </a:ln>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cs typeface="Times New Roman" pitchFamily="18" charset="0"/>
                    </a:rPr>
                    <a:t>Service FW  </a:t>
                  </a:r>
                </a:p>
              </p:txBody>
            </p:sp>
            <p:grpSp>
              <p:nvGrpSpPr>
                <p:cNvPr id="12" name="Group 179"/>
                <p:cNvGrpSpPr/>
                <p:nvPr/>
              </p:nvGrpSpPr>
              <p:grpSpPr>
                <a:xfrm>
                  <a:off x="3848250" y="4908083"/>
                  <a:ext cx="788123" cy="588836"/>
                  <a:chOff x="5222875" y="4733925"/>
                  <a:chExt cx="788123" cy="588836"/>
                </a:xfrm>
              </p:grpSpPr>
              <p:sp>
                <p:nvSpPr>
                  <p:cNvPr id="216" name="AutoShape 15"/>
                  <p:cNvSpPr>
                    <a:spLocks noChangeArrowheads="1"/>
                  </p:cNvSpPr>
                  <p:nvPr/>
                </p:nvSpPr>
                <p:spPr bwMode="auto">
                  <a:xfrm>
                    <a:off x="5222875" y="4733925"/>
                    <a:ext cx="787400" cy="266701"/>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Services</a:t>
                    </a:r>
                  </a:p>
                </p:txBody>
              </p:sp>
              <p:sp>
                <p:nvSpPr>
                  <p:cNvPr id="217" name="AutoShape 15"/>
                  <p:cNvSpPr>
                    <a:spLocks noChangeArrowheads="1"/>
                  </p:cNvSpPr>
                  <p:nvPr/>
                </p:nvSpPr>
                <p:spPr bwMode="auto">
                  <a:xfrm>
                    <a:off x="5222875" y="49815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18" name="AutoShape 15"/>
                  <p:cNvSpPr>
                    <a:spLocks noChangeArrowheads="1"/>
                  </p:cNvSpPr>
                  <p:nvPr/>
                </p:nvSpPr>
                <p:spPr bwMode="auto">
                  <a:xfrm>
                    <a:off x="5222875" y="50577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19" name="AutoShape 15"/>
                  <p:cNvSpPr>
                    <a:spLocks noChangeArrowheads="1"/>
                  </p:cNvSpPr>
                  <p:nvPr/>
                </p:nvSpPr>
                <p:spPr bwMode="auto">
                  <a:xfrm>
                    <a:off x="5223598" y="51513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20" name="AutoShape 15"/>
                  <p:cNvSpPr>
                    <a:spLocks noChangeArrowheads="1"/>
                  </p:cNvSpPr>
                  <p:nvPr/>
                </p:nvSpPr>
                <p:spPr bwMode="auto">
                  <a:xfrm>
                    <a:off x="5223598" y="52275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grpSp>
          </p:grpSp>
          <p:grpSp>
            <p:nvGrpSpPr>
              <p:cNvPr id="13" name="Group 203"/>
              <p:cNvGrpSpPr/>
              <p:nvPr/>
            </p:nvGrpSpPr>
            <p:grpSpPr>
              <a:xfrm>
                <a:off x="2514599" y="4678679"/>
                <a:ext cx="1400271" cy="909850"/>
                <a:chOff x="3438525" y="4714955"/>
                <a:chExt cx="1656659" cy="1127422"/>
              </a:xfrm>
            </p:grpSpPr>
            <p:sp>
              <p:nvSpPr>
                <p:cNvPr id="205" name="Trapezoid 204"/>
                <p:cNvSpPr/>
                <p:nvPr/>
              </p:nvSpPr>
              <p:spPr bwMode="auto">
                <a:xfrm>
                  <a:off x="3438525" y="4714955"/>
                  <a:ext cx="1600200" cy="1085851"/>
                </a:xfrm>
                <a:prstGeom prst="trapezoid">
                  <a:avLst/>
                </a:prstGeom>
                <a:gradFill flip="none" rotWithShape="1">
                  <a:gsLst>
                    <a:gs pos="0">
                      <a:srgbClr val="009966">
                        <a:tint val="66000"/>
                        <a:satMod val="160000"/>
                      </a:srgbClr>
                    </a:gs>
                    <a:gs pos="50000">
                      <a:srgbClr val="009966">
                        <a:tint val="44500"/>
                        <a:satMod val="160000"/>
                      </a:srgbClr>
                    </a:gs>
                    <a:gs pos="100000">
                      <a:srgbClr val="009966">
                        <a:tint val="23500"/>
                        <a:satMod val="160000"/>
                      </a:srgbClr>
                    </a:gs>
                  </a:gsLst>
                  <a:lin ang="2700000" scaled="1"/>
                  <a:tileRect/>
                </a:gradFill>
                <a:ln w="25400" algn="ctr">
                  <a:noFill/>
                  <a:round/>
                  <a:headEnd/>
                  <a:tailEnd/>
                </a:ln>
                <a:effectLst>
                  <a:outerShdw blurRad="50800" dist="38100" dir="5400000" algn="t" rotWithShape="0">
                    <a:prstClr val="black">
                      <a:alpha val="40000"/>
                    </a:prstClr>
                  </a:outerShdw>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cs typeface="Arial" charset="0"/>
                  </a:endParaRPr>
                </a:p>
              </p:txBody>
            </p:sp>
            <p:sp>
              <p:nvSpPr>
                <p:cNvPr id="206" name="Text Box 8"/>
                <p:cNvSpPr txBox="1">
                  <a:spLocks noChangeArrowheads="1"/>
                </p:cNvSpPr>
                <p:nvPr/>
              </p:nvSpPr>
              <p:spPr bwMode="auto">
                <a:xfrm>
                  <a:off x="3489546" y="5461001"/>
                  <a:ext cx="1605638" cy="381376"/>
                </a:xfrm>
                <a:prstGeom prst="rect">
                  <a:avLst/>
                </a:prstGeom>
                <a:noFill/>
                <a:ln w="6350" algn="ctr">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cs typeface="Times New Roman" pitchFamily="18" charset="0"/>
                    </a:rPr>
                    <a:t>Service FW n  </a:t>
                  </a:r>
                </a:p>
              </p:txBody>
            </p:sp>
            <p:grpSp>
              <p:nvGrpSpPr>
                <p:cNvPr id="14" name="Group 179"/>
                <p:cNvGrpSpPr/>
                <p:nvPr/>
              </p:nvGrpSpPr>
              <p:grpSpPr>
                <a:xfrm>
                  <a:off x="3848250" y="4908083"/>
                  <a:ext cx="788123" cy="588836"/>
                  <a:chOff x="5222875" y="4733925"/>
                  <a:chExt cx="788123" cy="588836"/>
                </a:xfrm>
              </p:grpSpPr>
              <p:sp>
                <p:nvSpPr>
                  <p:cNvPr id="208" name="AutoShape 15"/>
                  <p:cNvSpPr>
                    <a:spLocks noChangeArrowheads="1"/>
                  </p:cNvSpPr>
                  <p:nvPr/>
                </p:nvSpPr>
                <p:spPr bwMode="auto">
                  <a:xfrm>
                    <a:off x="5222875" y="4733925"/>
                    <a:ext cx="787400" cy="266701"/>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Services</a:t>
                    </a:r>
                  </a:p>
                </p:txBody>
              </p:sp>
              <p:sp>
                <p:nvSpPr>
                  <p:cNvPr id="209" name="AutoShape 15"/>
                  <p:cNvSpPr>
                    <a:spLocks noChangeArrowheads="1"/>
                  </p:cNvSpPr>
                  <p:nvPr/>
                </p:nvSpPr>
                <p:spPr bwMode="auto">
                  <a:xfrm>
                    <a:off x="5222875" y="49815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10" name="AutoShape 15"/>
                  <p:cNvSpPr>
                    <a:spLocks noChangeArrowheads="1"/>
                  </p:cNvSpPr>
                  <p:nvPr/>
                </p:nvSpPr>
                <p:spPr bwMode="auto">
                  <a:xfrm>
                    <a:off x="5222875" y="5057776"/>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11" name="AutoShape 15"/>
                  <p:cNvSpPr>
                    <a:spLocks noChangeArrowheads="1"/>
                  </p:cNvSpPr>
                  <p:nvPr/>
                </p:nvSpPr>
                <p:spPr bwMode="auto">
                  <a:xfrm>
                    <a:off x="5223598" y="51513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sp>
                <p:nvSpPr>
                  <p:cNvPr id="212" name="AutoShape 15"/>
                  <p:cNvSpPr>
                    <a:spLocks noChangeArrowheads="1"/>
                  </p:cNvSpPr>
                  <p:nvPr/>
                </p:nvSpPr>
                <p:spPr bwMode="auto">
                  <a:xfrm>
                    <a:off x="5223598" y="5227511"/>
                    <a:ext cx="787400" cy="95250"/>
                  </a:xfrm>
                  <a:prstGeom prst="roundRect">
                    <a:avLst>
                      <a:gd name="adj" fmla="val 16667"/>
                    </a:avLst>
                  </a:prstGeom>
                  <a:solidFill>
                    <a:srgbClr val="FFFFCC"/>
                  </a:solidFill>
                  <a:ln w="6350" algn="ctr">
                    <a:noFill/>
                    <a:round/>
                    <a:headEnd/>
                    <a:tailEnd/>
                  </a:ln>
                  <a:scene3d>
                    <a:camera prst="orthographicFront"/>
                    <a:lightRig rig="threePt" dir="t"/>
                  </a:scene3d>
                  <a:sp3d>
                    <a:bevelT/>
                  </a:sp3d>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a:ln>
                        <a:noFill/>
                      </a:ln>
                      <a:solidFill>
                        <a:srgbClr val="000000"/>
                      </a:solidFill>
                      <a:effectLst/>
                      <a:uLnTx/>
                      <a:uFillTx/>
                    </a:endParaRPr>
                  </a:p>
                </p:txBody>
              </p:sp>
            </p:grpSp>
          </p:grpSp>
        </p:grpSp>
        <p:sp>
          <p:nvSpPr>
            <p:cNvPr id="199" name="Rectangle 198"/>
            <p:cNvSpPr/>
            <p:nvPr/>
          </p:nvSpPr>
          <p:spPr bwMode="auto">
            <a:xfrm>
              <a:off x="3505201" y="6296026"/>
              <a:ext cx="1371600" cy="228599"/>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ML-Adapter</a:t>
              </a:r>
            </a:p>
          </p:txBody>
        </p:sp>
        <p:sp>
          <p:nvSpPr>
            <p:cNvPr id="200" name="Rectangle 199"/>
            <p:cNvSpPr/>
            <p:nvPr/>
          </p:nvSpPr>
          <p:spPr bwMode="auto">
            <a:xfrm>
              <a:off x="3429001" y="6210301"/>
              <a:ext cx="1371600" cy="228599"/>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ML-Adapter</a:t>
              </a:r>
            </a:p>
          </p:txBody>
        </p:sp>
        <p:sp>
          <p:nvSpPr>
            <p:cNvPr id="201" name="Rectangle 200"/>
            <p:cNvSpPr/>
            <p:nvPr/>
          </p:nvSpPr>
          <p:spPr bwMode="auto">
            <a:xfrm>
              <a:off x="3305176" y="6124576"/>
              <a:ext cx="1371600" cy="228599"/>
            </a:xfrm>
            <a:prstGeom prst="rect">
              <a:avLst/>
            </a:prstGeom>
            <a:solidFill>
              <a:srgbClr val="FFCC66"/>
            </a:solidFill>
            <a:ln w="6350"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ML-Adapter</a:t>
              </a:r>
            </a:p>
          </p:txBody>
        </p:sp>
      </p:grpSp>
      <p:sp>
        <p:nvSpPr>
          <p:cNvPr id="229" name="Freeform 228"/>
          <p:cNvSpPr/>
          <p:nvPr/>
        </p:nvSpPr>
        <p:spPr bwMode="auto">
          <a:xfrm>
            <a:off x="6638925" y="4533900"/>
            <a:ext cx="1390650" cy="2036762"/>
          </a:xfrm>
          <a:custGeom>
            <a:avLst/>
            <a:gdLst>
              <a:gd name="connsiteX0" fmla="*/ 2419350 w 2419350"/>
              <a:gd name="connsiteY0" fmla="*/ 1762125 h 2087563"/>
              <a:gd name="connsiteX1" fmla="*/ 1419225 w 2419350"/>
              <a:gd name="connsiteY1" fmla="*/ 2066925 h 2087563"/>
              <a:gd name="connsiteX2" fmla="*/ 638175 w 2419350"/>
              <a:gd name="connsiteY2" fmla="*/ 1743075 h 2087563"/>
              <a:gd name="connsiteX3" fmla="*/ 0 w 2419350"/>
              <a:gd name="connsiteY3" fmla="*/ 0 h 2087563"/>
              <a:gd name="connsiteX0" fmla="*/ 1390650 w 1544637"/>
              <a:gd name="connsiteY0" fmla="*/ 1762125 h 2087563"/>
              <a:gd name="connsiteX1" fmla="*/ 1419225 w 1544637"/>
              <a:gd name="connsiteY1" fmla="*/ 2066925 h 2087563"/>
              <a:gd name="connsiteX2" fmla="*/ 638175 w 1544637"/>
              <a:gd name="connsiteY2" fmla="*/ 1743075 h 2087563"/>
              <a:gd name="connsiteX3" fmla="*/ 0 w 1544637"/>
              <a:gd name="connsiteY3" fmla="*/ 0 h 2087563"/>
              <a:gd name="connsiteX0" fmla="*/ 1390650 w 1390650"/>
              <a:gd name="connsiteY0" fmla="*/ 1762125 h 2036762"/>
              <a:gd name="connsiteX1" fmla="*/ 638175 w 1390650"/>
              <a:gd name="connsiteY1" fmla="*/ 1743075 h 2036762"/>
              <a:gd name="connsiteX2" fmla="*/ 0 w 1390650"/>
              <a:gd name="connsiteY2" fmla="*/ 0 h 2036762"/>
            </a:gdLst>
            <a:ahLst/>
            <a:cxnLst>
              <a:cxn ang="0">
                <a:pos x="connsiteX0" y="connsiteY0"/>
              </a:cxn>
              <a:cxn ang="0">
                <a:pos x="connsiteX1" y="connsiteY1"/>
              </a:cxn>
              <a:cxn ang="0">
                <a:pos x="connsiteX2" y="connsiteY2"/>
              </a:cxn>
            </a:cxnLst>
            <a:rect l="l" t="t" r="r" b="b"/>
            <a:pathLst>
              <a:path w="1390650" h="2036762">
                <a:moveTo>
                  <a:pt x="1390650" y="1762125"/>
                </a:moveTo>
                <a:cubicBezTo>
                  <a:pt x="1233885" y="1758156"/>
                  <a:pt x="869950" y="2036762"/>
                  <a:pt x="638175" y="1743075"/>
                </a:cubicBezTo>
                <a:cubicBezTo>
                  <a:pt x="401638" y="1398588"/>
                  <a:pt x="200819" y="699294"/>
                  <a:pt x="0" y="0"/>
                </a:cubicBezTo>
              </a:path>
            </a:pathLst>
          </a:custGeom>
          <a:noFill/>
          <a:ln w="6350" cap="flat" cmpd="sng" algn="ctr">
            <a:solidFill>
              <a:srgbClr val="000000"/>
            </a:solidFill>
            <a:prstDash val="dash"/>
            <a:round/>
            <a:headEnd type="none" w="med" len="med"/>
            <a:tailEnd type="arrow" w="med" len="med"/>
          </a:ln>
          <a:effectLst/>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grpSp>
        <p:nvGrpSpPr>
          <p:cNvPr id="15" name="Group 107"/>
          <p:cNvGrpSpPr/>
          <p:nvPr/>
        </p:nvGrpSpPr>
        <p:grpSpPr>
          <a:xfrm>
            <a:off x="4095751" y="2314578"/>
            <a:ext cx="3381374" cy="2200275"/>
            <a:chOff x="2571751" y="2314575"/>
            <a:chExt cx="3381374" cy="2200275"/>
          </a:xfrm>
        </p:grpSpPr>
        <p:sp>
          <p:nvSpPr>
            <p:cNvPr id="138" name="Rounded Rectangle 137"/>
            <p:cNvSpPr/>
            <p:nvPr/>
          </p:nvSpPr>
          <p:spPr bwMode="auto">
            <a:xfrm>
              <a:off x="2571751" y="2314575"/>
              <a:ext cx="3305174" cy="2200275"/>
            </a:xfrm>
            <a:prstGeom prst="roundRect">
              <a:avLst/>
            </a:prstGeom>
            <a:solidFill>
              <a:srgbClr val="4A95B0">
                <a:lumMod val="40000"/>
                <a:lumOff val="60000"/>
              </a:srgbClr>
            </a:solidFill>
            <a:ln>
              <a:noFill/>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
                <a:rot lat="0" lon="0" rev="1200000"/>
              </a:lightRig>
            </a:scene3d>
            <a:sp3d>
              <a:bevelT w="63500" h="25400"/>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000" b="0" i="0" u="none" strike="noStrike" kern="0" cap="all"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rPr>
                <a:t>UVM-ML Backplane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all"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endParaRPr>
            </a:p>
          </p:txBody>
        </p:sp>
        <p:grpSp>
          <p:nvGrpSpPr>
            <p:cNvPr id="16" name="Group 106"/>
            <p:cNvGrpSpPr/>
            <p:nvPr/>
          </p:nvGrpSpPr>
          <p:grpSpPr>
            <a:xfrm>
              <a:off x="2867025" y="2924175"/>
              <a:ext cx="3086100" cy="1500604"/>
              <a:chOff x="2867025" y="2924175"/>
              <a:chExt cx="3086100" cy="1500604"/>
            </a:xfrm>
          </p:grpSpPr>
          <p:sp>
            <p:nvSpPr>
              <p:cNvPr id="140" name="Round Diagonal Corner Rectangle 139"/>
              <p:cNvSpPr/>
              <p:nvPr/>
            </p:nvSpPr>
            <p:spPr bwMode="auto">
              <a:xfrm>
                <a:off x="2876550" y="3676650"/>
                <a:ext cx="1609726" cy="381000"/>
              </a:xfrm>
              <a:prstGeom prst="round2DiagRect">
                <a:avLst/>
              </a:prstGeom>
              <a:solidFill>
                <a:srgbClr val="FFFFFF">
                  <a:lumMod val="85000"/>
                </a:srgbClr>
              </a:solidFill>
              <a:ln w="635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Provided API</a:t>
                </a:r>
              </a:p>
            </p:txBody>
          </p:sp>
          <p:sp>
            <p:nvSpPr>
              <p:cNvPr id="141" name="Round Diagonal Corner Rectangle 140"/>
              <p:cNvSpPr/>
              <p:nvPr/>
            </p:nvSpPr>
            <p:spPr bwMode="auto">
              <a:xfrm>
                <a:off x="2867025" y="4019550"/>
                <a:ext cx="1619251" cy="381000"/>
              </a:xfrm>
              <a:prstGeom prst="round2DiagRect">
                <a:avLst/>
              </a:prstGeom>
              <a:solidFill>
                <a:srgbClr val="FFFFFF">
                  <a:lumMod val="85000"/>
                </a:srgbClr>
              </a:solidFill>
              <a:ln w="635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Required API</a:t>
                </a:r>
              </a:p>
            </p:txBody>
          </p:sp>
          <p:sp>
            <p:nvSpPr>
              <p:cNvPr id="142" name="Flowchart: Magnetic Disk 141"/>
              <p:cNvSpPr/>
              <p:nvPr/>
            </p:nvSpPr>
            <p:spPr bwMode="auto">
              <a:xfrm>
                <a:off x="4981576" y="3467101"/>
                <a:ext cx="476250" cy="590550"/>
              </a:xfrm>
              <a:prstGeom prst="flowChartMagneticDisk">
                <a:avLst/>
              </a:prstGeom>
              <a:solidFill>
                <a:srgbClr val="FFFFFF">
                  <a:lumMod val="85000"/>
                </a:srgbClr>
              </a:solidFill>
              <a:ln w="635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endParaRPr>
              </a:p>
            </p:txBody>
          </p:sp>
          <p:sp>
            <p:nvSpPr>
              <p:cNvPr id="143" name="Round Diagonal Corner Rectangle 142"/>
              <p:cNvSpPr/>
              <p:nvPr/>
            </p:nvSpPr>
            <p:spPr bwMode="auto">
              <a:xfrm>
                <a:off x="2876550" y="3295650"/>
                <a:ext cx="1609726" cy="381000"/>
              </a:xfrm>
              <a:prstGeom prst="round2DiagRect">
                <a:avLst/>
              </a:prstGeom>
              <a:solidFill>
                <a:srgbClr val="FFFFFF">
                  <a:lumMod val="85000"/>
                </a:srgbClr>
              </a:solidFill>
              <a:ln w="635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Service API</a:t>
                </a:r>
              </a:p>
            </p:txBody>
          </p:sp>
          <p:sp>
            <p:nvSpPr>
              <p:cNvPr id="144" name="TextBox 143"/>
              <p:cNvSpPr txBox="1"/>
              <p:nvPr/>
            </p:nvSpPr>
            <p:spPr>
              <a:xfrm>
                <a:off x="4543425" y="4086225"/>
                <a:ext cx="1409700"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Framework / Routing / </a:t>
                </a:r>
                <a:br>
                  <a:rPr kumimoji="0" lang="en-US" sz="800" b="0" i="0" u="none" strike="noStrike" kern="0" cap="none" spc="0" normalizeH="0" baseline="0" noProof="0" dirty="0">
                    <a:ln>
                      <a:noFill/>
                    </a:ln>
                    <a:solidFill>
                      <a:srgbClr val="000000"/>
                    </a:solidFill>
                    <a:effectLst/>
                    <a:uLnTx/>
                    <a:uFillTx/>
                  </a:rPr>
                </a:br>
                <a:r>
                  <a:rPr kumimoji="0" lang="en-US" sz="800" b="0" i="0" u="none" strike="noStrike" kern="0" cap="none" spc="0" normalizeH="0" baseline="0" noProof="0" dirty="0">
                    <a:ln>
                      <a:noFill/>
                    </a:ln>
                    <a:solidFill>
                      <a:srgbClr val="000000"/>
                    </a:solidFill>
                    <a:effectLst/>
                    <a:uLnTx/>
                    <a:uFillTx/>
                  </a:rPr>
                  <a:t>Proxy Info</a:t>
                </a:r>
              </a:p>
            </p:txBody>
          </p:sp>
          <p:sp>
            <p:nvSpPr>
              <p:cNvPr id="99" name="Round Diagonal Corner Rectangle 98"/>
              <p:cNvSpPr/>
              <p:nvPr/>
            </p:nvSpPr>
            <p:spPr bwMode="auto">
              <a:xfrm>
                <a:off x="2867025" y="2924175"/>
                <a:ext cx="1609726" cy="381000"/>
              </a:xfrm>
              <a:prstGeom prst="round2DiagRect">
                <a:avLst/>
              </a:prstGeom>
              <a:solidFill>
                <a:srgbClr val="FFFFFF">
                  <a:lumMod val="85000"/>
                </a:srgbClr>
              </a:solidFill>
              <a:ln w="635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solidFill>
                      <a:srgbClr val="000000"/>
                    </a:solidFill>
                    <a:effectLst/>
                    <a:uLnTx/>
                    <a:uFillTx/>
                  </a:rPr>
                  <a:t>Registration API</a:t>
                </a:r>
              </a:p>
            </p:txBody>
          </p:sp>
        </p:grpSp>
      </p:grpSp>
      <p:sp>
        <p:nvSpPr>
          <p:cNvPr id="102" name="Freeform 120"/>
          <p:cNvSpPr>
            <a:spLocks noChangeArrowheads="1"/>
          </p:cNvSpPr>
          <p:nvPr/>
        </p:nvSpPr>
        <p:spPr bwMode="auto">
          <a:xfrm>
            <a:off x="1524000" y="3503411"/>
            <a:ext cx="2691476" cy="737082"/>
          </a:xfrm>
          <a:custGeom>
            <a:avLst/>
            <a:gdLst>
              <a:gd name="T0" fmla="*/ 545307 w 2874169"/>
              <a:gd name="T1" fmla="*/ 0 h 1828800"/>
              <a:gd name="T2" fmla="*/ 388144 w 2874169"/>
              <a:gd name="T3" fmla="*/ 800100 h 1828800"/>
              <a:gd name="T4" fmla="*/ 2874169 w 2874169"/>
              <a:gd name="T5" fmla="*/ 1828800 h 1828800"/>
              <a:gd name="T6" fmla="*/ 0 60000 65536"/>
              <a:gd name="T7" fmla="*/ 0 60000 65536"/>
              <a:gd name="T8" fmla="*/ 0 60000 65536"/>
              <a:gd name="T9" fmla="*/ 0 w 2874169"/>
              <a:gd name="T10" fmla="*/ 0 h 1828800"/>
              <a:gd name="T11" fmla="*/ 2874169 w 2874169"/>
              <a:gd name="T12" fmla="*/ 1828800 h 1828800"/>
              <a:gd name="connsiteX0" fmla="*/ 479794 w 2415580"/>
              <a:gd name="connsiteY0" fmla="*/ 1338570 h 2301441"/>
              <a:gd name="connsiteX1" fmla="*/ 322631 w 2415580"/>
              <a:gd name="connsiteY1" fmla="*/ 2138670 h 2301441"/>
              <a:gd name="connsiteX2" fmla="*/ 2415580 w 2415580"/>
              <a:gd name="connsiteY2" fmla="*/ 361950 h 2301441"/>
              <a:gd name="connsiteX0" fmla="*/ 2351178 w 2351178"/>
              <a:gd name="connsiteY0" fmla="*/ 2967523 h 3215172"/>
              <a:gd name="connsiteX1" fmla="*/ 36890 w 2351178"/>
              <a:gd name="connsiteY1" fmla="*/ 2138670 h 3215172"/>
              <a:gd name="connsiteX2" fmla="*/ 2129839 w 2351178"/>
              <a:gd name="connsiteY2" fmla="*/ 361950 h 3215172"/>
              <a:gd name="connsiteX0" fmla="*/ 2526944 w 2526944"/>
              <a:gd name="connsiteY0" fmla="*/ 3239015 h 3486664"/>
              <a:gd name="connsiteX1" fmla="*/ 212656 w 2526944"/>
              <a:gd name="connsiteY1" fmla="*/ 2410162 h 3486664"/>
              <a:gd name="connsiteX2" fmla="*/ 1251011 w 2526944"/>
              <a:gd name="connsiteY2" fmla="*/ 361950 h 3486664"/>
              <a:gd name="connsiteX0" fmla="*/ 2890521 w 2890521"/>
              <a:gd name="connsiteY0" fmla="*/ 2424538 h 2672187"/>
              <a:gd name="connsiteX1" fmla="*/ 576233 w 2890521"/>
              <a:gd name="connsiteY1" fmla="*/ 1595685 h 2672187"/>
              <a:gd name="connsiteX2" fmla="*/ 1048941 w 2890521"/>
              <a:gd name="connsiteY2" fmla="*/ 361950 h 2672187"/>
              <a:gd name="connsiteX0" fmla="*/ 2698777 w 2698777"/>
              <a:gd name="connsiteY0" fmla="*/ 2484870 h 2732519"/>
              <a:gd name="connsiteX1" fmla="*/ 576233 w 2698777"/>
              <a:gd name="connsiteY1" fmla="*/ 1595685 h 2732519"/>
              <a:gd name="connsiteX2" fmla="*/ 1048941 w 2698777"/>
              <a:gd name="connsiteY2" fmla="*/ 361950 h 2732519"/>
              <a:gd name="connsiteX0" fmla="*/ 2698777 w 2698777"/>
              <a:gd name="connsiteY0" fmla="*/ 2484870 h 2732519"/>
              <a:gd name="connsiteX1" fmla="*/ 576233 w 2698777"/>
              <a:gd name="connsiteY1" fmla="*/ 1595685 h 2732519"/>
              <a:gd name="connsiteX2" fmla="*/ 1048941 w 2698777"/>
              <a:gd name="connsiteY2" fmla="*/ 361950 h 2732519"/>
              <a:gd name="connsiteX0" fmla="*/ 2698777 w 2698777"/>
              <a:gd name="connsiteY0" fmla="*/ 2484870 h 2732519"/>
              <a:gd name="connsiteX1" fmla="*/ 576233 w 2698777"/>
              <a:gd name="connsiteY1" fmla="*/ 1595685 h 2732519"/>
              <a:gd name="connsiteX2" fmla="*/ 1048941 w 2698777"/>
              <a:gd name="connsiteY2" fmla="*/ 361950 h 2732519"/>
              <a:gd name="connsiteX0" fmla="*/ 2678097 w 2678097"/>
              <a:gd name="connsiteY0" fmla="*/ 1984250 h 2231899"/>
              <a:gd name="connsiteX1" fmla="*/ 555553 w 2678097"/>
              <a:gd name="connsiteY1" fmla="*/ 1095065 h 2231899"/>
              <a:gd name="connsiteX2" fmla="*/ 1048941 w 2678097"/>
              <a:gd name="connsiteY2" fmla="*/ 361950 h 2231899"/>
              <a:gd name="connsiteX0" fmla="*/ 2678097 w 2678097"/>
              <a:gd name="connsiteY0" fmla="*/ 1984250 h 2231899"/>
              <a:gd name="connsiteX1" fmla="*/ 1072560 w 2678097"/>
              <a:gd name="connsiteY1" fmla="*/ 1400999 h 2231899"/>
              <a:gd name="connsiteX2" fmla="*/ 1048941 w 2678097"/>
              <a:gd name="connsiteY2" fmla="*/ 361950 h 2231899"/>
              <a:gd name="connsiteX0" fmla="*/ 2657417 w 2657417"/>
              <a:gd name="connsiteY0" fmla="*/ 1511442 h 1759091"/>
              <a:gd name="connsiteX1" fmla="*/ 1072560 w 2657417"/>
              <a:gd name="connsiteY1" fmla="*/ 1400999 h 1759091"/>
              <a:gd name="connsiteX2" fmla="*/ 1048941 w 2657417"/>
              <a:gd name="connsiteY2" fmla="*/ 361950 h 1759091"/>
              <a:gd name="connsiteX0" fmla="*/ 1916863 w 1916863"/>
              <a:gd name="connsiteY0" fmla="*/ 1316140 h 1563789"/>
              <a:gd name="connsiteX1" fmla="*/ 332006 w 1916863"/>
              <a:gd name="connsiteY1" fmla="*/ 1205697 h 1563789"/>
              <a:gd name="connsiteX2" fmla="*/ 3936 w 1916863"/>
              <a:gd name="connsiteY2" fmla="*/ 173177 h 1563789"/>
              <a:gd name="connsiteX3" fmla="*/ 308387 w 1916863"/>
              <a:gd name="connsiteY3" fmla="*/ 166648 h 1563789"/>
              <a:gd name="connsiteX0" fmla="*/ 1946904 w 1946904"/>
              <a:gd name="connsiteY0" fmla="*/ 1339313 h 1586962"/>
              <a:gd name="connsiteX1" fmla="*/ 362047 w 1946904"/>
              <a:gd name="connsiteY1" fmla="*/ 1228870 h 1586962"/>
              <a:gd name="connsiteX2" fmla="*/ 33977 w 1946904"/>
              <a:gd name="connsiteY2" fmla="*/ 196350 h 1586962"/>
              <a:gd name="connsiteX3" fmla="*/ 565911 w 1946904"/>
              <a:gd name="connsiteY3" fmla="*/ 50759 h 1586962"/>
              <a:gd name="connsiteX0" fmla="*/ 1865764 w 1865764"/>
              <a:gd name="connsiteY0" fmla="*/ 1288554 h 1536203"/>
              <a:gd name="connsiteX1" fmla="*/ 280907 w 1865764"/>
              <a:gd name="connsiteY1" fmla="*/ 1178111 h 1536203"/>
              <a:gd name="connsiteX2" fmla="*/ 138960 w 1865764"/>
              <a:gd name="connsiteY2" fmla="*/ 395901 h 1536203"/>
              <a:gd name="connsiteX3" fmla="*/ 484771 w 1865764"/>
              <a:gd name="connsiteY3" fmla="*/ 0 h 1536203"/>
              <a:gd name="connsiteX0" fmla="*/ 3458146 w 3458146"/>
              <a:gd name="connsiteY0" fmla="*/ 2595729 h 2843378"/>
              <a:gd name="connsiteX1" fmla="*/ 280907 w 3458146"/>
              <a:gd name="connsiteY1" fmla="*/ 1178111 h 2843378"/>
              <a:gd name="connsiteX2" fmla="*/ 138960 w 3458146"/>
              <a:gd name="connsiteY2" fmla="*/ 395901 h 2843378"/>
              <a:gd name="connsiteX3" fmla="*/ 484771 w 3458146"/>
              <a:gd name="connsiteY3" fmla="*/ 0 h 2843378"/>
              <a:gd name="connsiteX0" fmla="*/ 3458146 w 3641924"/>
              <a:gd name="connsiteY0" fmla="*/ 2595729 h 2773712"/>
              <a:gd name="connsiteX1" fmla="*/ 3112384 w 3641924"/>
              <a:gd name="connsiteY1" fmla="*/ 2537443 h 2773712"/>
              <a:gd name="connsiteX2" fmla="*/ 280907 w 3641924"/>
              <a:gd name="connsiteY2" fmla="*/ 1178111 h 2773712"/>
              <a:gd name="connsiteX3" fmla="*/ 138960 w 3641924"/>
              <a:gd name="connsiteY3" fmla="*/ 395901 h 2773712"/>
              <a:gd name="connsiteX4" fmla="*/ 484771 w 3641924"/>
              <a:gd name="connsiteY4" fmla="*/ 0 h 2773712"/>
              <a:gd name="connsiteX0" fmla="*/ 3458146 w 3652264"/>
              <a:gd name="connsiteY0" fmla="*/ 2595729 h 2690275"/>
              <a:gd name="connsiteX1" fmla="*/ 3122724 w 3652264"/>
              <a:gd name="connsiteY1" fmla="*/ 2454006 h 2690275"/>
              <a:gd name="connsiteX2" fmla="*/ 280907 w 3652264"/>
              <a:gd name="connsiteY2" fmla="*/ 1178111 h 2690275"/>
              <a:gd name="connsiteX3" fmla="*/ 138960 w 3652264"/>
              <a:gd name="connsiteY3" fmla="*/ 395901 h 2690275"/>
              <a:gd name="connsiteX4" fmla="*/ 484771 w 3652264"/>
              <a:gd name="connsiteY4" fmla="*/ 0 h 2690275"/>
              <a:gd name="connsiteX0" fmla="*/ 3458146 w 3652264"/>
              <a:gd name="connsiteY0" fmla="*/ 2595729 h 2690275"/>
              <a:gd name="connsiteX1" fmla="*/ 3122724 w 3652264"/>
              <a:gd name="connsiteY1" fmla="*/ 2454006 h 2690275"/>
              <a:gd name="connsiteX2" fmla="*/ 1582042 w 3652264"/>
              <a:gd name="connsiteY2" fmla="*/ 1953386 h 2690275"/>
              <a:gd name="connsiteX3" fmla="*/ 280907 w 3652264"/>
              <a:gd name="connsiteY3" fmla="*/ 1178111 h 2690275"/>
              <a:gd name="connsiteX4" fmla="*/ 138960 w 3652264"/>
              <a:gd name="connsiteY4" fmla="*/ 395901 h 2690275"/>
              <a:gd name="connsiteX5" fmla="*/ 484771 w 3652264"/>
              <a:gd name="connsiteY5" fmla="*/ 0 h 269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2264" h="2690275">
                <a:moveTo>
                  <a:pt x="3458146" y="2595729"/>
                </a:moveTo>
                <a:cubicBezTo>
                  <a:pt x="3400519" y="2599921"/>
                  <a:pt x="3652264" y="2690276"/>
                  <a:pt x="3122724" y="2454006"/>
                </a:cubicBezTo>
                <a:cubicBezTo>
                  <a:pt x="2810040" y="2323772"/>
                  <a:pt x="2055678" y="2166035"/>
                  <a:pt x="1582042" y="1953386"/>
                </a:cubicBezTo>
                <a:cubicBezTo>
                  <a:pt x="1108406" y="1740737"/>
                  <a:pt x="521421" y="1414515"/>
                  <a:pt x="280907" y="1178111"/>
                </a:cubicBezTo>
                <a:cubicBezTo>
                  <a:pt x="0" y="987617"/>
                  <a:pt x="104983" y="592253"/>
                  <a:pt x="138960" y="395901"/>
                </a:cubicBezTo>
                <a:cubicBezTo>
                  <a:pt x="172937" y="199549"/>
                  <a:pt x="471943" y="1088"/>
                  <a:pt x="484771" y="0"/>
                </a:cubicBezTo>
              </a:path>
            </a:pathLst>
          </a:custGeom>
          <a:noFill/>
          <a:ln w="6350" algn="ctr">
            <a:solidFill>
              <a:srgbClr val="000000"/>
            </a:solidFill>
            <a:prstDash val="dash"/>
            <a:round/>
            <a:headEnd/>
            <a:tailEnd type="arrow" w="med" len="med"/>
          </a:ln>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sp>
        <p:nvSpPr>
          <p:cNvPr id="103" name="Freeform 102"/>
          <p:cNvSpPr/>
          <p:nvPr/>
        </p:nvSpPr>
        <p:spPr bwMode="auto">
          <a:xfrm>
            <a:off x="6332222" y="4495800"/>
            <a:ext cx="2318385" cy="2362200"/>
          </a:xfrm>
          <a:custGeom>
            <a:avLst/>
            <a:gdLst>
              <a:gd name="connsiteX0" fmla="*/ 2419350 w 2419350"/>
              <a:gd name="connsiteY0" fmla="*/ 1762125 h 2087563"/>
              <a:gd name="connsiteX1" fmla="*/ 1419225 w 2419350"/>
              <a:gd name="connsiteY1" fmla="*/ 2066925 h 2087563"/>
              <a:gd name="connsiteX2" fmla="*/ 638175 w 2419350"/>
              <a:gd name="connsiteY2" fmla="*/ 1743075 h 2087563"/>
              <a:gd name="connsiteX3" fmla="*/ 0 w 2419350"/>
              <a:gd name="connsiteY3" fmla="*/ 0 h 2087563"/>
              <a:gd name="connsiteX0" fmla="*/ 2564130 w 2564130"/>
              <a:gd name="connsiteY0" fmla="*/ 70167 h 767556"/>
              <a:gd name="connsiteX1" fmla="*/ 1564005 w 2564130"/>
              <a:gd name="connsiteY1" fmla="*/ 374967 h 767556"/>
              <a:gd name="connsiteX2" fmla="*/ 782955 w 2564130"/>
              <a:gd name="connsiteY2" fmla="*/ 51117 h 767556"/>
              <a:gd name="connsiteX3" fmla="*/ 0 w 2564130"/>
              <a:gd name="connsiteY3" fmla="*/ 68262 h 767556"/>
              <a:gd name="connsiteX0" fmla="*/ 2564130 w 2564130"/>
              <a:gd name="connsiteY0" fmla="*/ 1677987 h 2375376"/>
              <a:gd name="connsiteX1" fmla="*/ 1564005 w 2564130"/>
              <a:gd name="connsiteY1" fmla="*/ 1982787 h 2375376"/>
              <a:gd name="connsiteX2" fmla="*/ 782955 w 2564130"/>
              <a:gd name="connsiteY2" fmla="*/ 51117 h 2375376"/>
              <a:gd name="connsiteX3" fmla="*/ 0 w 2564130"/>
              <a:gd name="connsiteY3" fmla="*/ 1676082 h 2375376"/>
              <a:gd name="connsiteX0" fmla="*/ 2564130 w 2564130"/>
              <a:gd name="connsiteY0" fmla="*/ 1878648 h 2454593"/>
              <a:gd name="connsiteX1" fmla="*/ 1564005 w 2564130"/>
              <a:gd name="connsiteY1" fmla="*/ 2183448 h 2454593"/>
              <a:gd name="connsiteX2" fmla="*/ 782955 w 2564130"/>
              <a:gd name="connsiteY2" fmla="*/ 251778 h 2454593"/>
              <a:gd name="connsiteX3" fmla="*/ 264795 w 2564130"/>
              <a:gd name="connsiteY3" fmla="*/ 672782 h 2454593"/>
              <a:gd name="connsiteX4" fmla="*/ 0 w 2564130"/>
              <a:gd name="connsiteY4" fmla="*/ 1876743 h 2454593"/>
              <a:gd name="connsiteX0" fmla="*/ 351631 w 2832894"/>
              <a:gd name="connsiteY0" fmla="*/ 1939608 h 2464753"/>
              <a:gd name="connsiteX1" fmla="*/ 2590006 w 2832894"/>
              <a:gd name="connsiteY1" fmla="*/ 2183448 h 2464753"/>
              <a:gd name="connsiteX2" fmla="*/ 1808956 w 2832894"/>
              <a:gd name="connsiteY2" fmla="*/ 251778 h 2464753"/>
              <a:gd name="connsiteX3" fmla="*/ 1290796 w 2832894"/>
              <a:gd name="connsiteY3" fmla="*/ 672782 h 2464753"/>
              <a:gd name="connsiteX4" fmla="*/ 1026001 w 2832894"/>
              <a:gd name="connsiteY4" fmla="*/ 1876743 h 2464753"/>
              <a:gd name="connsiteX0" fmla="*/ 351631 w 1907381"/>
              <a:gd name="connsiteY0" fmla="*/ 1701482 h 1855469"/>
              <a:gd name="connsiteX1" fmla="*/ 700246 w 1907381"/>
              <a:gd name="connsiteY1" fmla="*/ 352742 h 1855469"/>
              <a:gd name="connsiteX2" fmla="*/ 1808956 w 1907381"/>
              <a:gd name="connsiteY2" fmla="*/ 13652 h 1855469"/>
              <a:gd name="connsiteX3" fmla="*/ 1290796 w 1907381"/>
              <a:gd name="connsiteY3" fmla="*/ 434656 h 1855469"/>
              <a:gd name="connsiteX4" fmla="*/ 1026001 w 1907381"/>
              <a:gd name="connsiteY4" fmla="*/ 1638617 h 1855469"/>
              <a:gd name="connsiteX0" fmla="*/ 351631 w 1304448"/>
              <a:gd name="connsiteY0" fmla="*/ 1625282 h 1779269"/>
              <a:gd name="connsiteX1" fmla="*/ 700246 w 1304448"/>
              <a:gd name="connsiteY1" fmla="*/ 276542 h 1779269"/>
              <a:gd name="connsiteX2" fmla="*/ 1107916 w 1304448"/>
              <a:gd name="connsiteY2" fmla="*/ 13652 h 1779269"/>
              <a:gd name="connsiteX3" fmla="*/ 1290796 w 1304448"/>
              <a:gd name="connsiteY3" fmla="*/ 358456 h 1779269"/>
              <a:gd name="connsiteX4" fmla="*/ 1026001 w 1304448"/>
              <a:gd name="connsiteY4" fmla="*/ 1562417 h 1779269"/>
              <a:gd name="connsiteX0" fmla="*/ 351631 w 1382553"/>
              <a:gd name="connsiteY0" fmla="*/ 1406842 h 1769109"/>
              <a:gd name="connsiteX1" fmla="*/ 700246 w 1382553"/>
              <a:gd name="connsiteY1" fmla="*/ 58102 h 1769109"/>
              <a:gd name="connsiteX2" fmla="*/ 475456 w 1382553"/>
              <a:gd name="connsiteY2" fmla="*/ 1755457 h 1769109"/>
              <a:gd name="connsiteX3" fmla="*/ 1290796 w 1382553"/>
              <a:gd name="connsiteY3" fmla="*/ 140016 h 1769109"/>
              <a:gd name="connsiteX4" fmla="*/ 1026001 w 1382553"/>
              <a:gd name="connsiteY4" fmla="*/ 1343977 h 1769109"/>
              <a:gd name="connsiteX0" fmla="*/ 351631 w 1669573"/>
              <a:gd name="connsiteY0" fmla="*/ 1571626 h 1933893"/>
              <a:gd name="connsiteX1" fmla="*/ 700246 w 1669573"/>
              <a:gd name="connsiteY1" fmla="*/ 222886 h 1933893"/>
              <a:gd name="connsiteX2" fmla="*/ 475456 w 1669573"/>
              <a:gd name="connsiteY2" fmla="*/ 1920241 h 1933893"/>
              <a:gd name="connsiteX3" fmla="*/ 1290796 w 1669573"/>
              <a:gd name="connsiteY3" fmla="*/ 304800 h 1933893"/>
              <a:gd name="connsiteX4" fmla="*/ 1658461 w 1669573"/>
              <a:gd name="connsiteY4" fmla="*/ 91441 h 1933893"/>
              <a:gd name="connsiteX0" fmla="*/ 2222 w 1320164"/>
              <a:gd name="connsiteY0" fmla="*/ 2025015 h 2387282"/>
              <a:gd name="connsiteX1" fmla="*/ 689929 w 1320164"/>
              <a:gd name="connsiteY1" fmla="*/ 224790 h 2387282"/>
              <a:gd name="connsiteX2" fmla="*/ 350837 w 1320164"/>
              <a:gd name="connsiteY2" fmla="*/ 676275 h 2387282"/>
              <a:gd name="connsiteX3" fmla="*/ 126047 w 1320164"/>
              <a:gd name="connsiteY3" fmla="*/ 2373630 h 2387282"/>
              <a:gd name="connsiteX4" fmla="*/ 941387 w 1320164"/>
              <a:gd name="connsiteY4" fmla="*/ 758189 h 2387282"/>
              <a:gd name="connsiteX5" fmla="*/ 1309052 w 1320164"/>
              <a:gd name="connsiteY5" fmla="*/ 544830 h 2387282"/>
              <a:gd name="connsiteX0" fmla="*/ 668020 w 1292542"/>
              <a:gd name="connsiteY0" fmla="*/ 13335 h 2250122"/>
              <a:gd name="connsiteX1" fmla="*/ 662307 w 1292542"/>
              <a:gd name="connsiteY1" fmla="*/ 87630 h 2250122"/>
              <a:gd name="connsiteX2" fmla="*/ 323215 w 1292542"/>
              <a:gd name="connsiteY2" fmla="*/ 539115 h 2250122"/>
              <a:gd name="connsiteX3" fmla="*/ 98425 w 1292542"/>
              <a:gd name="connsiteY3" fmla="*/ 2236470 h 2250122"/>
              <a:gd name="connsiteX4" fmla="*/ 913765 w 1292542"/>
              <a:gd name="connsiteY4" fmla="*/ 621029 h 2250122"/>
              <a:gd name="connsiteX5" fmla="*/ 1281430 w 1292542"/>
              <a:gd name="connsiteY5" fmla="*/ 407670 h 2250122"/>
              <a:gd name="connsiteX0" fmla="*/ 668020 w 1292542"/>
              <a:gd name="connsiteY0" fmla="*/ 0 h 2236787"/>
              <a:gd name="connsiteX1" fmla="*/ 403227 w 1292542"/>
              <a:gd name="connsiteY1" fmla="*/ 188595 h 2236787"/>
              <a:gd name="connsiteX2" fmla="*/ 323215 w 1292542"/>
              <a:gd name="connsiteY2" fmla="*/ 525780 h 2236787"/>
              <a:gd name="connsiteX3" fmla="*/ 98425 w 1292542"/>
              <a:gd name="connsiteY3" fmla="*/ 2223135 h 2236787"/>
              <a:gd name="connsiteX4" fmla="*/ 913765 w 1292542"/>
              <a:gd name="connsiteY4" fmla="*/ 607694 h 2236787"/>
              <a:gd name="connsiteX5" fmla="*/ 1281430 w 1292542"/>
              <a:gd name="connsiteY5" fmla="*/ 394335 h 2236787"/>
              <a:gd name="connsiteX0" fmla="*/ 410845 w 1035367"/>
              <a:gd name="connsiteY0" fmla="*/ 0 h 2015807"/>
              <a:gd name="connsiteX1" fmla="*/ 146052 w 1035367"/>
              <a:gd name="connsiteY1" fmla="*/ 188595 h 2015807"/>
              <a:gd name="connsiteX2" fmla="*/ 66040 w 1035367"/>
              <a:gd name="connsiteY2" fmla="*/ 525780 h 2015807"/>
              <a:gd name="connsiteX3" fmla="*/ 542290 w 1035367"/>
              <a:gd name="connsiteY3" fmla="*/ 2002155 h 2015807"/>
              <a:gd name="connsiteX4" fmla="*/ 656590 w 1035367"/>
              <a:gd name="connsiteY4" fmla="*/ 607694 h 2015807"/>
              <a:gd name="connsiteX5" fmla="*/ 1024255 w 1035367"/>
              <a:gd name="connsiteY5" fmla="*/ 394335 h 2015807"/>
              <a:gd name="connsiteX0" fmla="*/ 410845 w 1628457"/>
              <a:gd name="connsiteY0" fmla="*/ 0 h 2212657"/>
              <a:gd name="connsiteX1" fmla="*/ 146052 w 1628457"/>
              <a:gd name="connsiteY1" fmla="*/ 188595 h 2212657"/>
              <a:gd name="connsiteX2" fmla="*/ 66040 w 1628457"/>
              <a:gd name="connsiteY2" fmla="*/ 525780 h 2212657"/>
              <a:gd name="connsiteX3" fmla="*/ 542290 w 1628457"/>
              <a:gd name="connsiteY3" fmla="*/ 2002155 h 2212657"/>
              <a:gd name="connsiteX4" fmla="*/ 1548130 w 1628457"/>
              <a:gd name="connsiteY4" fmla="*/ 1788794 h 2212657"/>
              <a:gd name="connsiteX5" fmla="*/ 1024255 w 1628457"/>
              <a:gd name="connsiteY5" fmla="*/ 394335 h 2212657"/>
              <a:gd name="connsiteX0" fmla="*/ 410845 w 1711007"/>
              <a:gd name="connsiteY0" fmla="*/ 0 h 2212657"/>
              <a:gd name="connsiteX1" fmla="*/ 146052 w 1711007"/>
              <a:gd name="connsiteY1" fmla="*/ 188595 h 2212657"/>
              <a:gd name="connsiteX2" fmla="*/ 66040 w 1711007"/>
              <a:gd name="connsiteY2" fmla="*/ 525780 h 2212657"/>
              <a:gd name="connsiteX3" fmla="*/ 542290 w 1711007"/>
              <a:gd name="connsiteY3" fmla="*/ 2002155 h 2212657"/>
              <a:gd name="connsiteX4" fmla="*/ 1548130 w 1711007"/>
              <a:gd name="connsiteY4" fmla="*/ 1788794 h 2212657"/>
              <a:gd name="connsiteX5" fmla="*/ 1519555 w 1711007"/>
              <a:gd name="connsiteY5" fmla="*/ 1788795 h 2212657"/>
              <a:gd name="connsiteX0" fmla="*/ 410845 w 1700847"/>
              <a:gd name="connsiteY0" fmla="*/ 0 h 2212657"/>
              <a:gd name="connsiteX1" fmla="*/ 146052 w 1700847"/>
              <a:gd name="connsiteY1" fmla="*/ 188595 h 2212657"/>
              <a:gd name="connsiteX2" fmla="*/ 66040 w 1700847"/>
              <a:gd name="connsiteY2" fmla="*/ 525780 h 2212657"/>
              <a:gd name="connsiteX3" fmla="*/ 542290 w 1700847"/>
              <a:gd name="connsiteY3" fmla="*/ 2002155 h 2212657"/>
              <a:gd name="connsiteX4" fmla="*/ 1548130 w 1700847"/>
              <a:gd name="connsiteY4" fmla="*/ 1788794 h 2212657"/>
              <a:gd name="connsiteX5" fmla="*/ 1458595 w 1700847"/>
              <a:gd name="connsiteY5" fmla="*/ 1689735 h 2212657"/>
              <a:gd name="connsiteX0" fmla="*/ 410845 w 1700847"/>
              <a:gd name="connsiteY0" fmla="*/ 0 h 2212657"/>
              <a:gd name="connsiteX1" fmla="*/ 146052 w 1700847"/>
              <a:gd name="connsiteY1" fmla="*/ 188595 h 2212657"/>
              <a:gd name="connsiteX2" fmla="*/ 66040 w 1700847"/>
              <a:gd name="connsiteY2" fmla="*/ 525780 h 2212657"/>
              <a:gd name="connsiteX3" fmla="*/ 542290 w 1700847"/>
              <a:gd name="connsiteY3" fmla="*/ 2002155 h 2212657"/>
              <a:gd name="connsiteX4" fmla="*/ 1548130 w 1700847"/>
              <a:gd name="connsiteY4" fmla="*/ 1788794 h 2212657"/>
              <a:gd name="connsiteX5" fmla="*/ 1458595 w 1700847"/>
              <a:gd name="connsiteY5" fmla="*/ 1689735 h 2212657"/>
              <a:gd name="connsiteX0" fmla="*/ 410845 w 1614487"/>
              <a:gd name="connsiteY0" fmla="*/ 0 h 2229167"/>
              <a:gd name="connsiteX1" fmla="*/ 146052 w 1614487"/>
              <a:gd name="connsiteY1" fmla="*/ 188595 h 2229167"/>
              <a:gd name="connsiteX2" fmla="*/ 66040 w 1614487"/>
              <a:gd name="connsiteY2" fmla="*/ 525780 h 2229167"/>
              <a:gd name="connsiteX3" fmla="*/ 542290 w 1614487"/>
              <a:gd name="connsiteY3" fmla="*/ 2002155 h 2229167"/>
              <a:gd name="connsiteX4" fmla="*/ 1327150 w 1614487"/>
              <a:gd name="connsiteY4" fmla="*/ 1887854 h 2229167"/>
              <a:gd name="connsiteX5" fmla="*/ 1458595 w 1614487"/>
              <a:gd name="connsiteY5" fmla="*/ 1689735 h 2229167"/>
              <a:gd name="connsiteX0" fmla="*/ 410845 w 1789747"/>
              <a:gd name="connsiteY0" fmla="*/ 0 h 2229167"/>
              <a:gd name="connsiteX1" fmla="*/ 146052 w 1789747"/>
              <a:gd name="connsiteY1" fmla="*/ 188595 h 2229167"/>
              <a:gd name="connsiteX2" fmla="*/ 66040 w 1789747"/>
              <a:gd name="connsiteY2" fmla="*/ 525780 h 2229167"/>
              <a:gd name="connsiteX3" fmla="*/ 542290 w 1789747"/>
              <a:gd name="connsiteY3" fmla="*/ 2002155 h 2229167"/>
              <a:gd name="connsiteX4" fmla="*/ 1327150 w 1789747"/>
              <a:gd name="connsiteY4" fmla="*/ 1887854 h 2229167"/>
              <a:gd name="connsiteX5" fmla="*/ 1633855 w 1789747"/>
              <a:gd name="connsiteY5" fmla="*/ 1697355 h 2229167"/>
              <a:gd name="connsiteX0" fmla="*/ 410845 w 1637348"/>
              <a:gd name="connsiteY0" fmla="*/ 0 h 2229167"/>
              <a:gd name="connsiteX1" fmla="*/ 146052 w 1637348"/>
              <a:gd name="connsiteY1" fmla="*/ 188595 h 2229167"/>
              <a:gd name="connsiteX2" fmla="*/ 66040 w 1637348"/>
              <a:gd name="connsiteY2" fmla="*/ 525780 h 2229167"/>
              <a:gd name="connsiteX3" fmla="*/ 542290 w 1637348"/>
              <a:gd name="connsiteY3" fmla="*/ 2002155 h 2229167"/>
              <a:gd name="connsiteX4" fmla="*/ 1327150 w 1637348"/>
              <a:gd name="connsiteY4" fmla="*/ 1887854 h 2229167"/>
              <a:gd name="connsiteX5" fmla="*/ 1578611 w 1637348"/>
              <a:gd name="connsiteY5" fmla="*/ 1765935 h 2229167"/>
              <a:gd name="connsiteX6" fmla="*/ 1633855 w 1637348"/>
              <a:gd name="connsiteY6" fmla="*/ 1697355 h 2229167"/>
              <a:gd name="connsiteX0" fmla="*/ 410845 w 1637348"/>
              <a:gd name="connsiteY0" fmla="*/ 0 h 2208848"/>
              <a:gd name="connsiteX1" fmla="*/ 146052 w 1637348"/>
              <a:gd name="connsiteY1" fmla="*/ 188595 h 2208848"/>
              <a:gd name="connsiteX2" fmla="*/ 66040 w 1637348"/>
              <a:gd name="connsiteY2" fmla="*/ 525780 h 2208848"/>
              <a:gd name="connsiteX3" fmla="*/ 542290 w 1637348"/>
              <a:gd name="connsiteY3" fmla="*/ 2002155 h 2208848"/>
              <a:gd name="connsiteX4" fmla="*/ 1578611 w 1637348"/>
              <a:gd name="connsiteY4" fmla="*/ 1765935 h 2208848"/>
              <a:gd name="connsiteX5" fmla="*/ 1633855 w 1637348"/>
              <a:gd name="connsiteY5" fmla="*/ 1697355 h 2208848"/>
              <a:gd name="connsiteX0" fmla="*/ 410845 w 1713548"/>
              <a:gd name="connsiteY0" fmla="*/ 0 h 2208848"/>
              <a:gd name="connsiteX1" fmla="*/ 146052 w 1713548"/>
              <a:gd name="connsiteY1" fmla="*/ 188595 h 2208848"/>
              <a:gd name="connsiteX2" fmla="*/ 66040 w 1713548"/>
              <a:gd name="connsiteY2" fmla="*/ 525780 h 2208848"/>
              <a:gd name="connsiteX3" fmla="*/ 542290 w 1713548"/>
              <a:gd name="connsiteY3" fmla="*/ 2002155 h 2208848"/>
              <a:gd name="connsiteX4" fmla="*/ 1578611 w 1713548"/>
              <a:gd name="connsiteY4" fmla="*/ 1765935 h 2208848"/>
              <a:gd name="connsiteX5" fmla="*/ 1710055 w 1713548"/>
              <a:gd name="connsiteY5" fmla="*/ 1727835 h 2208848"/>
              <a:gd name="connsiteX0" fmla="*/ 410845 w 1698308"/>
              <a:gd name="connsiteY0" fmla="*/ 0 h 2208848"/>
              <a:gd name="connsiteX1" fmla="*/ 146052 w 1698308"/>
              <a:gd name="connsiteY1" fmla="*/ 188595 h 2208848"/>
              <a:gd name="connsiteX2" fmla="*/ 66040 w 1698308"/>
              <a:gd name="connsiteY2" fmla="*/ 525780 h 2208848"/>
              <a:gd name="connsiteX3" fmla="*/ 542290 w 1698308"/>
              <a:gd name="connsiteY3" fmla="*/ 2002155 h 2208848"/>
              <a:gd name="connsiteX4" fmla="*/ 1578611 w 1698308"/>
              <a:gd name="connsiteY4" fmla="*/ 1765935 h 2208848"/>
              <a:gd name="connsiteX5" fmla="*/ 1694815 w 1698308"/>
              <a:gd name="connsiteY5" fmla="*/ 1659255 h 2208848"/>
              <a:gd name="connsiteX0" fmla="*/ 410845 w 1751648"/>
              <a:gd name="connsiteY0" fmla="*/ 0 h 2208848"/>
              <a:gd name="connsiteX1" fmla="*/ 146052 w 1751648"/>
              <a:gd name="connsiteY1" fmla="*/ 188595 h 2208848"/>
              <a:gd name="connsiteX2" fmla="*/ 66040 w 1751648"/>
              <a:gd name="connsiteY2" fmla="*/ 525780 h 2208848"/>
              <a:gd name="connsiteX3" fmla="*/ 542290 w 1751648"/>
              <a:gd name="connsiteY3" fmla="*/ 2002155 h 2208848"/>
              <a:gd name="connsiteX4" fmla="*/ 1578611 w 1751648"/>
              <a:gd name="connsiteY4" fmla="*/ 1765935 h 2208848"/>
              <a:gd name="connsiteX5" fmla="*/ 1748155 w 1751648"/>
              <a:gd name="connsiteY5" fmla="*/ 1720215 h 2208848"/>
              <a:gd name="connsiteX0" fmla="*/ 410845 w 1751648"/>
              <a:gd name="connsiteY0" fmla="*/ 0 h 2216467"/>
              <a:gd name="connsiteX1" fmla="*/ 146052 w 1751648"/>
              <a:gd name="connsiteY1" fmla="*/ 188595 h 2216467"/>
              <a:gd name="connsiteX2" fmla="*/ 66040 w 1751648"/>
              <a:gd name="connsiteY2" fmla="*/ 525780 h 2216467"/>
              <a:gd name="connsiteX3" fmla="*/ 542290 w 1751648"/>
              <a:gd name="connsiteY3" fmla="*/ 2002155 h 2216467"/>
              <a:gd name="connsiteX4" fmla="*/ 1631951 w 1751648"/>
              <a:gd name="connsiteY4" fmla="*/ 1811655 h 2216467"/>
              <a:gd name="connsiteX5" fmla="*/ 1748155 w 1751648"/>
              <a:gd name="connsiteY5" fmla="*/ 1720215 h 2216467"/>
              <a:gd name="connsiteX0" fmla="*/ 410845 w 1751648"/>
              <a:gd name="connsiteY0" fmla="*/ 0 h 2235517"/>
              <a:gd name="connsiteX1" fmla="*/ 146052 w 1751648"/>
              <a:gd name="connsiteY1" fmla="*/ 188595 h 2235517"/>
              <a:gd name="connsiteX2" fmla="*/ 66040 w 1751648"/>
              <a:gd name="connsiteY2" fmla="*/ 525780 h 2235517"/>
              <a:gd name="connsiteX3" fmla="*/ 542290 w 1751648"/>
              <a:gd name="connsiteY3" fmla="*/ 2002155 h 2235517"/>
              <a:gd name="connsiteX4" fmla="*/ 1670051 w 1751648"/>
              <a:gd name="connsiteY4" fmla="*/ 1925955 h 2235517"/>
              <a:gd name="connsiteX5" fmla="*/ 1748155 w 1751648"/>
              <a:gd name="connsiteY5" fmla="*/ 1720215 h 2235517"/>
              <a:gd name="connsiteX0" fmla="*/ 366712 w 1707515"/>
              <a:gd name="connsiteY0" fmla="*/ 0 h 2235517"/>
              <a:gd name="connsiteX1" fmla="*/ 21907 w 1707515"/>
              <a:gd name="connsiteY1" fmla="*/ 525780 h 2235517"/>
              <a:gd name="connsiteX2" fmla="*/ 498157 w 1707515"/>
              <a:gd name="connsiteY2" fmla="*/ 2002155 h 2235517"/>
              <a:gd name="connsiteX3" fmla="*/ 1625918 w 1707515"/>
              <a:gd name="connsiteY3" fmla="*/ 1925955 h 2235517"/>
              <a:gd name="connsiteX4" fmla="*/ 1704022 w 1707515"/>
              <a:gd name="connsiteY4" fmla="*/ 1720215 h 2235517"/>
              <a:gd name="connsiteX0" fmla="*/ 93662 w 1762125"/>
              <a:gd name="connsiteY0" fmla="*/ 0 h 2128837"/>
              <a:gd name="connsiteX1" fmla="*/ 76517 w 1762125"/>
              <a:gd name="connsiteY1" fmla="*/ 419100 h 2128837"/>
              <a:gd name="connsiteX2" fmla="*/ 552767 w 1762125"/>
              <a:gd name="connsiteY2" fmla="*/ 1895475 h 2128837"/>
              <a:gd name="connsiteX3" fmla="*/ 1680528 w 1762125"/>
              <a:gd name="connsiteY3" fmla="*/ 1819275 h 2128837"/>
              <a:gd name="connsiteX4" fmla="*/ 1758632 w 1762125"/>
              <a:gd name="connsiteY4" fmla="*/ 1613535 h 2128837"/>
              <a:gd name="connsiteX0" fmla="*/ 0 w 1685608"/>
              <a:gd name="connsiteY0" fmla="*/ 0 h 1709737"/>
              <a:gd name="connsiteX1" fmla="*/ 476250 w 1685608"/>
              <a:gd name="connsiteY1" fmla="*/ 1476375 h 1709737"/>
              <a:gd name="connsiteX2" fmla="*/ 1604011 w 1685608"/>
              <a:gd name="connsiteY2" fmla="*/ 1400175 h 1709737"/>
              <a:gd name="connsiteX3" fmla="*/ 1682115 w 1685608"/>
              <a:gd name="connsiteY3" fmla="*/ 1194435 h 1709737"/>
              <a:gd name="connsiteX0" fmla="*/ 0 w 2523808"/>
              <a:gd name="connsiteY0" fmla="*/ 0 h 1740535"/>
              <a:gd name="connsiteX1" fmla="*/ 476250 w 2523808"/>
              <a:gd name="connsiteY1" fmla="*/ 1476375 h 1740535"/>
              <a:gd name="connsiteX2" fmla="*/ 1604011 w 2523808"/>
              <a:gd name="connsiteY2" fmla="*/ 1400175 h 1740535"/>
              <a:gd name="connsiteX3" fmla="*/ 2520315 w 2523808"/>
              <a:gd name="connsiteY3" fmla="*/ 1727835 h 1740535"/>
              <a:gd name="connsiteX0" fmla="*/ 0 w 2523808"/>
              <a:gd name="connsiteY0" fmla="*/ 0 h 2091055"/>
              <a:gd name="connsiteX1" fmla="*/ 476250 w 2523808"/>
              <a:gd name="connsiteY1" fmla="*/ 1476375 h 2091055"/>
              <a:gd name="connsiteX2" fmla="*/ 1504951 w 2523808"/>
              <a:gd name="connsiteY2" fmla="*/ 2040255 h 2091055"/>
              <a:gd name="connsiteX3" fmla="*/ 2520315 w 2523808"/>
              <a:gd name="connsiteY3" fmla="*/ 1727835 h 2091055"/>
              <a:gd name="connsiteX0" fmla="*/ 0 w 2520315"/>
              <a:gd name="connsiteY0" fmla="*/ 0 h 2098675"/>
              <a:gd name="connsiteX1" fmla="*/ 476250 w 2520315"/>
              <a:gd name="connsiteY1" fmla="*/ 1476375 h 2098675"/>
              <a:gd name="connsiteX2" fmla="*/ 1504951 w 2520315"/>
              <a:gd name="connsiteY2" fmla="*/ 2040255 h 2098675"/>
              <a:gd name="connsiteX3" fmla="*/ 2297430 w 2520315"/>
              <a:gd name="connsiteY3" fmla="*/ 1826895 h 2098675"/>
              <a:gd name="connsiteX4" fmla="*/ 2520315 w 2520315"/>
              <a:gd name="connsiteY4" fmla="*/ 1727835 h 2098675"/>
              <a:gd name="connsiteX0" fmla="*/ 0 w 2520315"/>
              <a:gd name="connsiteY0" fmla="*/ 0 h 2082165"/>
              <a:gd name="connsiteX1" fmla="*/ 476250 w 2520315"/>
              <a:gd name="connsiteY1" fmla="*/ 1476375 h 2082165"/>
              <a:gd name="connsiteX2" fmla="*/ 1504951 w 2520315"/>
              <a:gd name="connsiteY2" fmla="*/ 2040255 h 2082165"/>
              <a:gd name="connsiteX3" fmla="*/ 2520315 w 2520315"/>
              <a:gd name="connsiteY3" fmla="*/ 1727835 h 2082165"/>
              <a:gd name="connsiteX0" fmla="*/ 0 w 3364819"/>
              <a:gd name="connsiteY0" fmla="*/ 0 h 2085890"/>
              <a:gd name="connsiteX1" fmla="*/ 476250 w 3364819"/>
              <a:gd name="connsiteY1" fmla="*/ 1476375 h 2085890"/>
              <a:gd name="connsiteX2" fmla="*/ 1504951 w 3364819"/>
              <a:gd name="connsiteY2" fmla="*/ 2040255 h 2085890"/>
              <a:gd name="connsiteX3" fmla="*/ 3364819 w 3364819"/>
              <a:gd name="connsiteY3" fmla="*/ 1750184 h 2085890"/>
              <a:gd name="connsiteX0" fmla="*/ 0 w 2640959"/>
              <a:gd name="connsiteY0" fmla="*/ 0 h 2080924"/>
              <a:gd name="connsiteX1" fmla="*/ 476250 w 2640959"/>
              <a:gd name="connsiteY1" fmla="*/ 1476375 h 2080924"/>
              <a:gd name="connsiteX2" fmla="*/ 1504951 w 2640959"/>
              <a:gd name="connsiteY2" fmla="*/ 2040255 h 2080924"/>
              <a:gd name="connsiteX3" fmla="*/ 2640959 w 2640959"/>
              <a:gd name="connsiteY3" fmla="*/ 1720386 h 2080924"/>
              <a:gd name="connsiteX0" fmla="*/ 0 w 2640959"/>
              <a:gd name="connsiteY0" fmla="*/ 208815 h 2289739"/>
              <a:gd name="connsiteX1" fmla="*/ 294067 w 2640959"/>
              <a:gd name="connsiteY1" fmla="*/ 246062 h 2289739"/>
              <a:gd name="connsiteX2" fmla="*/ 476250 w 2640959"/>
              <a:gd name="connsiteY2" fmla="*/ 1685190 h 2289739"/>
              <a:gd name="connsiteX3" fmla="*/ 1504951 w 2640959"/>
              <a:gd name="connsiteY3" fmla="*/ 2249070 h 2289739"/>
              <a:gd name="connsiteX4" fmla="*/ 2640959 w 2640959"/>
              <a:gd name="connsiteY4" fmla="*/ 1929201 h 2289739"/>
              <a:gd name="connsiteX0" fmla="*/ 0 w 2640959"/>
              <a:gd name="connsiteY0" fmla="*/ 302796 h 2383720"/>
              <a:gd name="connsiteX1" fmla="*/ 294067 w 2640959"/>
              <a:gd name="connsiteY1" fmla="*/ 340043 h 2383720"/>
              <a:gd name="connsiteX2" fmla="*/ 1504951 w 2640959"/>
              <a:gd name="connsiteY2" fmla="*/ 2343051 h 2383720"/>
              <a:gd name="connsiteX3" fmla="*/ 2640959 w 2640959"/>
              <a:gd name="connsiteY3" fmla="*/ 2023182 h 2383720"/>
              <a:gd name="connsiteX0" fmla="*/ 0 w 2640959"/>
              <a:gd name="connsiteY0" fmla="*/ 302796 h 2383720"/>
              <a:gd name="connsiteX1" fmla="*/ 294067 w 2640959"/>
              <a:gd name="connsiteY1" fmla="*/ 340043 h 2383720"/>
              <a:gd name="connsiteX2" fmla="*/ 716319 w 2640959"/>
              <a:gd name="connsiteY2" fmla="*/ 1301044 h 2383720"/>
              <a:gd name="connsiteX3" fmla="*/ 1504951 w 2640959"/>
              <a:gd name="connsiteY3" fmla="*/ 2343051 h 2383720"/>
              <a:gd name="connsiteX4" fmla="*/ 2640959 w 2640959"/>
              <a:gd name="connsiteY4" fmla="*/ 2023182 h 2383720"/>
              <a:gd name="connsiteX0" fmla="*/ 0 w 2640959"/>
              <a:gd name="connsiteY0" fmla="*/ 0 h 2080924"/>
              <a:gd name="connsiteX1" fmla="*/ 716319 w 2640959"/>
              <a:gd name="connsiteY1" fmla="*/ 998248 h 2080924"/>
              <a:gd name="connsiteX2" fmla="*/ 1504951 w 2640959"/>
              <a:gd name="connsiteY2" fmla="*/ 2040255 h 2080924"/>
              <a:gd name="connsiteX3" fmla="*/ 2640959 w 2640959"/>
              <a:gd name="connsiteY3" fmla="*/ 1720386 h 2080924"/>
              <a:gd name="connsiteX0" fmla="*/ 0 w 2640959"/>
              <a:gd name="connsiteY0" fmla="*/ 0 h 2080924"/>
              <a:gd name="connsiteX1" fmla="*/ 633377 w 2640959"/>
              <a:gd name="connsiteY1" fmla="*/ 1028047 h 2080924"/>
              <a:gd name="connsiteX2" fmla="*/ 1504951 w 2640959"/>
              <a:gd name="connsiteY2" fmla="*/ 2040255 h 2080924"/>
              <a:gd name="connsiteX3" fmla="*/ 2640959 w 2640959"/>
              <a:gd name="connsiteY3" fmla="*/ 1720386 h 2080924"/>
              <a:gd name="connsiteX0" fmla="*/ 0 w 2414753"/>
              <a:gd name="connsiteY0" fmla="*/ 0 h 2110722"/>
              <a:gd name="connsiteX1" fmla="*/ 407171 w 2414753"/>
              <a:gd name="connsiteY1" fmla="*/ 1057845 h 2110722"/>
              <a:gd name="connsiteX2" fmla="*/ 1278745 w 2414753"/>
              <a:gd name="connsiteY2" fmla="*/ 2070053 h 2110722"/>
              <a:gd name="connsiteX3" fmla="*/ 2414753 w 2414753"/>
              <a:gd name="connsiteY3" fmla="*/ 1750184 h 2110722"/>
              <a:gd name="connsiteX0" fmla="*/ 0 w 2414753"/>
              <a:gd name="connsiteY0" fmla="*/ 0 h 2110722"/>
              <a:gd name="connsiteX1" fmla="*/ 407171 w 2414753"/>
              <a:gd name="connsiteY1" fmla="*/ 1057845 h 2110722"/>
              <a:gd name="connsiteX2" fmla="*/ 1278745 w 2414753"/>
              <a:gd name="connsiteY2" fmla="*/ 2070053 h 2110722"/>
              <a:gd name="connsiteX3" fmla="*/ 2414753 w 2414753"/>
              <a:gd name="connsiteY3" fmla="*/ 1750184 h 2110722"/>
              <a:gd name="connsiteX0" fmla="*/ 0 w 2414753"/>
              <a:gd name="connsiteY0" fmla="*/ 0 h 2110722"/>
              <a:gd name="connsiteX1" fmla="*/ 180964 w 2414753"/>
              <a:gd name="connsiteY1" fmla="*/ 566170 h 2110722"/>
              <a:gd name="connsiteX2" fmla="*/ 407171 w 2414753"/>
              <a:gd name="connsiteY2" fmla="*/ 1057845 h 2110722"/>
              <a:gd name="connsiteX3" fmla="*/ 1278745 w 2414753"/>
              <a:gd name="connsiteY3" fmla="*/ 2070053 h 2110722"/>
              <a:gd name="connsiteX4" fmla="*/ 2414753 w 2414753"/>
              <a:gd name="connsiteY4" fmla="*/ 1750184 h 2110722"/>
              <a:gd name="connsiteX0" fmla="*/ 0 w 2414753"/>
              <a:gd name="connsiteY0" fmla="*/ 0 h 2110722"/>
              <a:gd name="connsiteX1" fmla="*/ 143263 w 2414753"/>
              <a:gd name="connsiteY1" fmla="*/ 37248 h 2110722"/>
              <a:gd name="connsiteX2" fmla="*/ 180964 w 2414753"/>
              <a:gd name="connsiteY2" fmla="*/ 566170 h 2110722"/>
              <a:gd name="connsiteX3" fmla="*/ 407171 w 2414753"/>
              <a:gd name="connsiteY3" fmla="*/ 1057845 h 2110722"/>
              <a:gd name="connsiteX4" fmla="*/ 1278745 w 2414753"/>
              <a:gd name="connsiteY4" fmla="*/ 2070053 h 2110722"/>
              <a:gd name="connsiteX5" fmla="*/ 2414753 w 2414753"/>
              <a:gd name="connsiteY5" fmla="*/ 1750184 h 2110722"/>
              <a:gd name="connsiteX0" fmla="*/ 0 w 2414753"/>
              <a:gd name="connsiteY0" fmla="*/ 0 h 2110722"/>
              <a:gd name="connsiteX1" fmla="*/ 143263 w 2414753"/>
              <a:gd name="connsiteY1" fmla="*/ 37248 h 2110722"/>
              <a:gd name="connsiteX2" fmla="*/ 407171 w 2414753"/>
              <a:gd name="connsiteY2" fmla="*/ 1057845 h 2110722"/>
              <a:gd name="connsiteX3" fmla="*/ 1278745 w 2414753"/>
              <a:gd name="connsiteY3" fmla="*/ 2070053 h 2110722"/>
              <a:gd name="connsiteX4" fmla="*/ 2414753 w 2414753"/>
              <a:gd name="connsiteY4" fmla="*/ 1750184 h 2110722"/>
              <a:gd name="connsiteX0" fmla="*/ 0 w 2414753"/>
              <a:gd name="connsiteY0" fmla="*/ 0 h 2110722"/>
              <a:gd name="connsiteX1" fmla="*/ 143263 w 2414753"/>
              <a:gd name="connsiteY1" fmla="*/ 37248 h 2110722"/>
              <a:gd name="connsiteX2" fmla="*/ 1278745 w 2414753"/>
              <a:gd name="connsiteY2" fmla="*/ 2070053 h 2110722"/>
              <a:gd name="connsiteX3" fmla="*/ 2414753 w 2414753"/>
              <a:gd name="connsiteY3" fmla="*/ 1750184 h 2110722"/>
              <a:gd name="connsiteX0" fmla="*/ 0 w 2414753"/>
              <a:gd name="connsiteY0" fmla="*/ 0 h 2147970"/>
              <a:gd name="connsiteX1" fmla="*/ 143263 w 2414753"/>
              <a:gd name="connsiteY1" fmla="*/ 37248 h 2147970"/>
              <a:gd name="connsiteX2" fmla="*/ 1037458 w 2414753"/>
              <a:gd name="connsiteY2" fmla="*/ 2107301 h 2147970"/>
              <a:gd name="connsiteX3" fmla="*/ 2414753 w 2414753"/>
              <a:gd name="connsiteY3" fmla="*/ 1750184 h 2147970"/>
              <a:gd name="connsiteX0" fmla="*/ 0 w 2414753"/>
              <a:gd name="connsiteY0" fmla="*/ 0 h 2147970"/>
              <a:gd name="connsiteX1" fmla="*/ 143263 w 2414753"/>
              <a:gd name="connsiteY1" fmla="*/ 37248 h 2147970"/>
              <a:gd name="connsiteX2" fmla="*/ 1037458 w 2414753"/>
              <a:gd name="connsiteY2" fmla="*/ 2107301 h 2147970"/>
              <a:gd name="connsiteX3" fmla="*/ 2414753 w 2414753"/>
              <a:gd name="connsiteY3" fmla="*/ 1750184 h 2147970"/>
              <a:gd name="connsiteX0" fmla="*/ 0 w 2414753"/>
              <a:gd name="connsiteY0" fmla="*/ 0 h 2073474"/>
              <a:gd name="connsiteX1" fmla="*/ 143263 w 2414753"/>
              <a:gd name="connsiteY1" fmla="*/ 37248 h 2073474"/>
              <a:gd name="connsiteX2" fmla="*/ 1127941 w 2414753"/>
              <a:gd name="connsiteY2" fmla="*/ 2032805 h 2073474"/>
              <a:gd name="connsiteX3" fmla="*/ 2414753 w 2414753"/>
              <a:gd name="connsiteY3" fmla="*/ 1750184 h 2073474"/>
              <a:gd name="connsiteX0" fmla="*/ 0 w 2414753"/>
              <a:gd name="connsiteY0" fmla="*/ 0 h 2073474"/>
              <a:gd name="connsiteX1" fmla="*/ 143263 w 2414753"/>
              <a:gd name="connsiteY1" fmla="*/ 37248 h 2073474"/>
              <a:gd name="connsiteX2" fmla="*/ 1127941 w 2414753"/>
              <a:gd name="connsiteY2" fmla="*/ 2032805 h 2073474"/>
              <a:gd name="connsiteX3" fmla="*/ 2414753 w 2414753"/>
              <a:gd name="connsiteY3" fmla="*/ 1750184 h 2073474"/>
              <a:gd name="connsiteX0" fmla="*/ 30162 w 2271490"/>
              <a:gd name="connsiteY0" fmla="*/ 0 h 2095823"/>
              <a:gd name="connsiteX1" fmla="*/ 0 w 2271490"/>
              <a:gd name="connsiteY1" fmla="*/ 59597 h 2095823"/>
              <a:gd name="connsiteX2" fmla="*/ 984678 w 2271490"/>
              <a:gd name="connsiteY2" fmla="*/ 2055154 h 2095823"/>
              <a:gd name="connsiteX3" fmla="*/ 2271490 w 2271490"/>
              <a:gd name="connsiteY3" fmla="*/ 1772533 h 2095823"/>
              <a:gd name="connsiteX0" fmla="*/ 52783 w 2294111"/>
              <a:gd name="connsiteY0" fmla="*/ 0 h 2344368"/>
              <a:gd name="connsiteX1" fmla="*/ 0 w 2294111"/>
              <a:gd name="connsiteY1" fmla="*/ 37248 h 2344368"/>
              <a:gd name="connsiteX2" fmla="*/ 1007299 w 2294111"/>
              <a:gd name="connsiteY2" fmla="*/ 2055154 h 2344368"/>
              <a:gd name="connsiteX3" fmla="*/ 2294111 w 2294111"/>
              <a:gd name="connsiteY3" fmla="*/ 1772533 h 2344368"/>
            </a:gdLst>
            <a:ahLst/>
            <a:cxnLst>
              <a:cxn ang="0">
                <a:pos x="connsiteX0" y="connsiteY0"/>
              </a:cxn>
              <a:cxn ang="0">
                <a:pos x="connsiteX1" y="connsiteY1"/>
              </a:cxn>
              <a:cxn ang="0">
                <a:pos x="connsiteX2" y="connsiteY2"/>
              </a:cxn>
              <a:cxn ang="0">
                <a:pos x="connsiteX3" y="connsiteY3"/>
              </a:cxn>
            </a:cxnLst>
            <a:rect l="l" t="t" r="r" b="b"/>
            <a:pathLst>
              <a:path w="2294111" h="2344368">
                <a:moveTo>
                  <a:pt x="52783" y="0"/>
                </a:moveTo>
                <a:lnTo>
                  <a:pt x="0" y="37248"/>
                </a:lnTo>
                <a:cubicBezTo>
                  <a:pt x="298065" y="727266"/>
                  <a:pt x="624947" y="1765940"/>
                  <a:pt x="1007299" y="2055154"/>
                </a:cubicBezTo>
                <a:cubicBezTo>
                  <a:pt x="1389651" y="2344368"/>
                  <a:pt x="2082577" y="1837620"/>
                  <a:pt x="2294111" y="1772533"/>
                </a:cubicBezTo>
              </a:path>
            </a:pathLst>
          </a:custGeom>
          <a:noFill/>
          <a:ln w="6350" cap="flat" cmpd="sng" algn="ctr">
            <a:solidFill>
              <a:srgbClr val="000000"/>
            </a:solidFill>
            <a:prstDash val="dash"/>
            <a:round/>
            <a:headEnd type="none" w="med" len="med"/>
            <a:tailEnd type="arrow" w="med" len="med"/>
          </a:ln>
          <a:effectLst/>
        </p:spPr>
        <p:txBody>
          <a:bodyPr vert="horz" wrap="none" lIns="91440" tIns="45720" rIns="91440" bIns="4572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rgbClr val="000000"/>
              </a:solidFill>
              <a:effectLst/>
              <a:uLnTx/>
              <a:uFillTx/>
            </a:endParaRPr>
          </a:p>
        </p:txBody>
      </p:sp>
      <p:sp>
        <p:nvSpPr>
          <p:cNvPr id="104" name="Freeform 103"/>
          <p:cNvSpPr/>
          <p:nvPr/>
        </p:nvSpPr>
        <p:spPr>
          <a:xfrm>
            <a:off x="7368540" y="2563318"/>
            <a:ext cx="1695512" cy="862270"/>
          </a:xfrm>
          <a:custGeom>
            <a:avLst/>
            <a:gdLst>
              <a:gd name="connsiteX0" fmla="*/ 0 w 1562100"/>
              <a:gd name="connsiteY0" fmla="*/ 967740 h 967740"/>
              <a:gd name="connsiteX1" fmla="*/ 1318260 w 1562100"/>
              <a:gd name="connsiteY1" fmla="*/ 579120 h 967740"/>
              <a:gd name="connsiteX2" fmla="*/ 1463040 w 1562100"/>
              <a:gd name="connsiteY2" fmla="*/ 83820 h 967740"/>
              <a:gd name="connsiteX3" fmla="*/ 1463040 w 1562100"/>
              <a:gd name="connsiteY3" fmla="*/ 76200 h 967740"/>
              <a:gd name="connsiteX4" fmla="*/ 1463040 w 1562100"/>
              <a:gd name="connsiteY4" fmla="*/ 76200 h 967740"/>
              <a:gd name="connsiteX0" fmla="*/ 0 w 1562100"/>
              <a:gd name="connsiteY0" fmla="*/ 1051560 h 1051560"/>
              <a:gd name="connsiteX1" fmla="*/ 1318260 w 1562100"/>
              <a:gd name="connsiteY1" fmla="*/ 662940 h 1051560"/>
              <a:gd name="connsiteX2" fmla="*/ 1463040 w 1562100"/>
              <a:gd name="connsiteY2" fmla="*/ 167640 h 1051560"/>
              <a:gd name="connsiteX3" fmla="*/ 1463040 w 1562100"/>
              <a:gd name="connsiteY3" fmla="*/ 160020 h 1051560"/>
              <a:gd name="connsiteX4" fmla="*/ 1478280 w 1562100"/>
              <a:gd name="connsiteY4" fmla="*/ 0 h 1051560"/>
              <a:gd name="connsiteX0" fmla="*/ 0 w 1562100"/>
              <a:gd name="connsiteY0" fmla="*/ 1051560 h 1051560"/>
              <a:gd name="connsiteX1" fmla="*/ 1318260 w 1562100"/>
              <a:gd name="connsiteY1" fmla="*/ 662940 h 1051560"/>
              <a:gd name="connsiteX2" fmla="*/ 1463040 w 1562100"/>
              <a:gd name="connsiteY2" fmla="*/ 167640 h 1051560"/>
              <a:gd name="connsiteX3" fmla="*/ 1478280 w 1562100"/>
              <a:gd name="connsiteY3" fmla="*/ 0 h 1051560"/>
              <a:gd name="connsiteX0" fmla="*/ 0 w 1564640"/>
              <a:gd name="connsiteY0" fmla="*/ 1051560 h 1051560"/>
              <a:gd name="connsiteX1" fmla="*/ 1318260 w 1564640"/>
              <a:gd name="connsiteY1" fmla="*/ 662940 h 1051560"/>
              <a:gd name="connsiteX2" fmla="*/ 1478280 w 1564640"/>
              <a:gd name="connsiteY2" fmla="*/ 0 h 1051560"/>
            </a:gdLst>
            <a:ahLst/>
            <a:cxnLst>
              <a:cxn ang="0">
                <a:pos x="connsiteX0" y="connsiteY0"/>
              </a:cxn>
              <a:cxn ang="0">
                <a:pos x="connsiteX1" y="connsiteY1"/>
              </a:cxn>
              <a:cxn ang="0">
                <a:pos x="connsiteX2" y="connsiteY2"/>
              </a:cxn>
            </a:cxnLst>
            <a:rect l="l" t="t" r="r" b="b"/>
            <a:pathLst>
              <a:path w="1564640" h="1051560">
                <a:moveTo>
                  <a:pt x="0" y="1051560"/>
                </a:moveTo>
                <a:cubicBezTo>
                  <a:pt x="537210" y="930910"/>
                  <a:pt x="1071880" y="838200"/>
                  <a:pt x="1318260" y="662940"/>
                </a:cubicBezTo>
                <a:cubicBezTo>
                  <a:pt x="1564640" y="487680"/>
                  <a:pt x="1444943" y="138112"/>
                  <a:pt x="1478280" y="0"/>
                </a:cubicBezTo>
              </a:path>
            </a:pathLst>
          </a:custGeom>
          <a:ln w="63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6" name="Freeform 105"/>
          <p:cNvSpPr/>
          <p:nvPr/>
        </p:nvSpPr>
        <p:spPr>
          <a:xfrm>
            <a:off x="4076131" y="4510585"/>
            <a:ext cx="1610436" cy="2176818"/>
          </a:xfrm>
          <a:custGeom>
            <a:avLst/>
            <a:gdLst>
              <a:gd name="connsiteX0" fmla="*/ 1583141 w 1676400"/>
              <a:gd name="connsiteY0" fmla="*/ 0 h 2110854"/>
              <a:gd name="connsiteX1" fmla="*/ 1542197 w 1676400"/>
              <a:gd name="connsiteY1" fmla="*/ 1624084 h 2110854"/>
              <a:gd name="connsiteX2" fmla="*/ 777923 w 1676400"/>
              <a:gd name="connsiteY2" fmla="*/ 2047164 h 2110854"/>
              <a:gd name="connsiteX3" fmla="*/ 122830 w 1676400"/>
              <a:gd name="connsiteY3" fmla="*/ 2006221 h 2110854"/>
              <a:gd name="connsiteX4" fmla="*/ 40944 w 1676400"/>
              <a:gd name="connsiteY4" fmla="*/ 1719618 h 2110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00" h="2110854">
                <a:moveTo>
                  <a:pt x="1583141" y="0"/>
                </a:moveTo>
                <a:cubicBezTo>
                  <a:pt x="1629770" y="641445"/>
                  <a:pt x="1676400" y="1282890"/>
                  <a:pt x="1542197" y="1624084"/>
                </a:cubicBezTo>
                <a:cubicBezTo>
                  <a:pt x="1407994" y="1965278"/>
                  <a:pt x="1014484" y="1983475"/>
                  <a:pt x="777923" y="2047164"/>
                </a:cubicBezTo>
                <a:cubicBezTo>
                  <a:pt x="541362" y="2110854"/>
                  <a:pt x="245660" y="2060812"/>
                  <a:pt x="122830" y="2006221"/>
                </a:cubicBezTo>
                <a:cubicBezTo>
                  <a:pt x="0" y="1951630"/>
                  <a:pt x="20472" y="1835624"/>
                  <a:pt x="40944" y="1719618"/>
                </a:cubicBezTo>
              </a:path>
            </a:pathLst>
          </a:custGeom>
          <a:ln w="6350">
            <a:solidFill>
              <a:schemeClr val="tx1"/>
            </a:solidFill>
            <a:prstDash val="dash"/>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Line Callout 1 (Accent Bar) 111"/>
          <p:cNvSpPr/>
          <p:nvPr/>
        </p:nvSpPr>
        <p:spPr bwMode="auto">
          <a:xfrm>
            <a:off x="4648202" y="1187974"/>
            <a:ext cx="3282847" cy="869429"/>
          </a:xfrm>
          <a:prstGeom prst="accentCallout1">
            <a:avLst>
              <a:gd name="adj1" fmla="val 48061"/>
              <a:gd name="adj2" fmla="val 3142"/>
              <a:gd name="adj3" fmla="val 136697"/>
              <a:gd name="adj4" fmla="val -9412"/>
            </a:avLst>
          </a:prstGeom>
          <a:noFill/>
          <a:ln w="6350" algn="ctr">
            <a:solidFill>
              <a:schemeClr val="tx1"/>
            </a:solidFill>
            <a:round/>
            <a:headEnd/>
            <a:tailEnd/>
          </a:ln>
          <a:effectLst/>
        </p:spPr>
        <p:txBody>
          <a:bodyPr lIns="228600" tIns="45714" rIns="228600" bIns="45714" rtlCol="0" anchor="ctr"/>
          <a:lstStyle/>
          <a:p>
            <a:pPr marL="1588" marR="0" lvl="0" indent="-1588" algn="ctr" defTabSz="913183"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Backplane serves as a central hub connecting the frameworks in a star topology (not peer-to-peer)</a:t>
            </a:r>
            <a:endParaRPr kumimoji="0" lang="en-US" sz="1400" b="1" i="0" u="none" strike="noStrike" kern="0" cap="none" spc="0" normalizeH="0" baseline="0" noProof="0" dirty="0">
              <a:ln>
                <a:noFill/>
              </a:ln>
              <a:solidFill>
                <a:sysClr val="windowText" lastClr="000000"/>
              </a:solidFill>
              <a:effectLst/>
              <a:uLnTx/>
              <a:uFillTx/>
              <a:cs typeface="Arial" charset="0"/>
            </a:endParaRPr>
          </a:p>
        </p:txBody>
      </p:sp>
      <p:sp>
        <p:nvSpPr>
          <p:cNvPr id="113" name="Line Callout 1 (Accent Bar) 112"/>
          <p:cNvSpPr/>
          <p:nvPr/>
        </p:nvSpPr>
        <p:spPr bwMode="auto">
          <a:xfrm flipH="1">
            <a:off x="1524000" y="4437089"/>
            <a:ext cx="1948720" cy="899410"/>
          </a:xfrm>
          <a:prstGeom prst="accentCallout1">
            <a:avLst>
              <a:gd name="adj1" fmla="val 48750"/>
              <a:gd name="adj2" fmla="val -4672"/>
              <a:gd name="adj3" fmla="val -44167"/>
              <a:gd name="adj4" fmla="val -43055"/>
            </a:avLst>
          </a:prstGeom>
          <a:noFill/>
          <a:ln w="6350" algn="ctr">
            <a:solidFill>
              <a:schemeClr val="tx1"/>
            </a:solidFill>
            <a:round/>
            <a:headEnd/>
            <a:tailEnd/>
          </a:ln>
          <a:effectLst/>
        </p:spPr>
        <p:txBody>
          <a:bodyPr lIns="228600" tIns="45714" rIns="228600" bIns="45714"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Each framework is connected via an </a:t>
            </a:r>
            <a:r>
              <a:rPr kumimoji="0" lang="en-US" sz="1400" b="0" i="1" u="none" strike="noStrike" kern="0" cap="none" spc="0" normalizeH="0" baseline="0" noProof="0" dirty="0">
                <a:ln>
                  <a:noFill/>
                </a:ln>
                <a:solidFill>
                  <a:sysClr val="windowText" lastClr="000000"/>
                </a:solidFill>
                <a:effectLst/>
                <a:uLnTx/>
                <a:uFillTx/>
              </a:rPr>
              <a:t>adapter</a:t>
            </a:r>
            <a:r>
              <a:rPr kumimoji="0" lang="en-US" sz="1400" b="0" i="0" u="none" strike="noStrike" kern="0" cap="none" spc="0" normalizeH="0" baseline="0" noProof="0" dirty="0">
                <a:ln>
                  <a:noFill/>
                </a:ln>
                <a:solidFill>
                  <a:sysClr val="windowText" lastClr="000000"/>
                </a:solidFill>
                <a:effectLst/>
                <a:uLnTx/>
                <a:uFillTx/>
              </a:rPr>
              <a:t> to the backplane using the same API</a:t>
            </a:r>
          </a:p>
        </p:txBody>
      </p:sp>
      <p:grpSp>
        <p:nvGrpSpPr>
          <p:cNvPr id="17" name="Group 124"/>
          <p:cNvGrpSpPr/>
          <p:nvPr/>
        </p:nvGrpSpPr>
        <p:grpSpPr>
          <a:xfrm>
            <a:off x="4749382" y="5398960"/>
            <a:ext cx="3040506" cy="981591"/>
            <a:chOff x="3225382" y="5398958"/>
            <a:chExt cx="3040506" cy="981591"/>
          </a:xfrm>
        </p:grpSpPr>
        <p:sp>
          <p:nvSpPr>
            <p:cNvPr id="114" name="TextBox 113"/>
            <p:cNvSpPr txBox="1"/>
            <p:nvPr/>
          </p:nvSpPr>
          <p:spPr>
            <a:xfrm>
              <a:off x="3807501" y="5426442"/>
              <a:ext cx="1933731" cy="954107"/>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System services may be provided by frameworks or as dedicated services</a:t>
              </a:r>
            </a:p>
          </p:txBody>
        </p:sp>
        <p:cxnSp>
          <p:nvCxnSpPr>
            <p:cNvPr id="119" name="Straight Arrow Connector 118"/>
            <p:cNvCxnSpPr/>
            <p:nvPr/>
          </p:nvCxnSpPr>
          <p:spPr>
            <a:xfrm flipV="1">
              <a:off x="5621310" y="5411448"/>
              <a:ext cx="644578" cy="2098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flipH="1" flipV="1">
              <a:off x="3225382" y="5398958"/>
              <a:ext cx="644578" cy="2098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07" name="Title 1"/>
          <p:cNvSpPr>
            <a:spLocks noGrp="1"/>
          </p:cNvSpPr>
          <p:nvPr>
            <p:ph type="title"/>
          </p:nvPr>
        </p:nvSpPr>
        <p:spPr/>
        <p:txBody>
          <a:bodyPr/>
          <a:lstStyle/>
          <a:p>
            <a:r>
              <a:rPr lang="en-US" dirty="0">
                <a:latin typeface="+mn-lt"/>
              </a:rPr>
              <a:t>UVM-ML OA Architecture</a:t>
            </a:r>
          </a:p>
        </p:txBody>
      </p:sp>
    </p:spTree>
    <p:custDataLst>
      <p:tags r:id="rId1"/>
    </p:custDataLst>
    <p:extLst>
      <p:ext uri="{BB962C8B-B14F-4D97-AF65-F5344CB8AC3E}">
        <p14:creationId xmlns:p14="http://schemas.microsoft.com/office/powerpoint/2010/main" val="204372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dissolve">
                                      <p:cBhvr>
                                        <p:cTn id="15" dur="500"/>
                                        <p:tgtEl>
                                          <p:spTgt spid="15"/>
                                        </p:tgtEl>
                                      </p:cBhvr>
                                    </p:animEffect>
                                  </p:childTnLst>
                                </p:cTn>
                              </p:par>
                            </p:childTnLst>
                          </p:cTn>
                        </p:par>
                        <p:par>
                          <p:cTn id="16" fill="hold">
                            <p:stCondLst>
                              <p:cond delay="500"/>
                            </p:stCondLst>
                            <p:childTnLst>
                              <p:par>
                                <p:cTn id="17" presetID="9" presetClass="entr" presetSubtype="0" fill="hold" grpId="0" nodeType="afterEffect">
                                  <p:stCondLst>
                                    <p:cond delay="0"/>
                                  </p:stCondLst>
                                  <p:childTnLst>
                                    <p:set>
                                      <p:cBhvr>
                                        <p:cTn id="18" dur="1" fill="hold">
                                          <p:stCondLst>
                                            <p:cond delay="0"/>
                                          </p:stCondLst>
                                        </p:cTn>
                                        <p:tgtEl>
                                          <p:spTgt spid="112"/>
                                        </p:tgtEl>
                                        <p:attrNameLst>
                                          <p:attrName>style.visibility</p:attrName>
                                        </p:attrNameLst>
                                      </p:cBhvr>
                                      <p:to>
                                        <p:strVal val="visible"/>
                                      </p:to>
                                    </p:set>
                                    <p:animEffect transition="in" filter="dissolve">
                                      <p:cBhvr>
                                        <p:cTn id="19" dur="500"/>
                                        <p:tgtEl>
                                          <p:spTgt spid="112"/>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57"/>
                                        </p:tgtEl>
                                        <p:attrNameLst>
                                          <p:attrName>style.visibility</p:attrName>
                                        </p:attrNameLst>
                                      </p:cBhvr>
                                      <p:to>
                                        <p:strVal val="visible"/>
                                      </p:to>
                                    </p:set>
                                    <p:animEffect transition="in" filter="dissolve">
                                      <p:cBhvr>
                                        <p:cTn id="24" dur="500"/>
                                        <p:tgtEl>
                                          <p:spTgt spid="157"/>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47"/>
                                        </p:tgtEl>
                                        <p:attrNameLst>
                                          <p:attrName>style.visibility</p:attrName>
                                        </p:attrNameLst>
                                      </p:cBhvr>
                                      <p:to>
                                        <p:strVal val="visible"/>
                                      </p:to>
                                    </p:set>
                                    <p:animEffect transition="in" filter="dissolve">
                                      <p:cBhvr>
                                        <p:cTn id="27" dur="500"/>
                                        <p:tgtEl>
                                          <p:spTgt spid="14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6"/>
                                        </p:tgtEl>
                                        <p:attrNameLst>
                                          <p:attrName>style.visibility</p:attrName>
                                        </p:attrNameLst>
                                      </p:cBhvr>
                                      <p:to>
                                        <p:strVal val="visible"/>
                                      </p:to>
                                    </p:set>
                                    <p:animEffect transition="in" filter="dissolve">
                                      <p:cBhvr>
                                        <p:cTn id="30" dur="500"/>
                                        <p:tgtEl>
                                          <p:spTgt spid="176"/>
                                        </p:tgtEl>
                                      </p:cBhvr>
                                    </p:animEffect>
                                  </p:childTnLst>
                                </p:cTn>
                              </p:par>
                            </p:childTnLst>
                          </p:cTn>
                        </p:par>
                        <p:par>
                          <p:cTn id="31" fill="hold">
                            <p:stCondLst>
                              <p:cond delay="500"/>
                            </p:stCondLst>
                            <p:childTnLst>
                              <p:par>
                                <p:cTn id="32" presetID="18" presetClass="entr" presetSubtype="3" fill="hold" grpId="0" nodeType="afterEffect">
                                  <p:stCondLst>
                                    <p:cond delay="0"/>
                                  </p:stCondLst>
                                  <p:childTnLst>
                                    <p:set>
                                      <p:cBhvr>
                                        <p:cTn id="33" dur="1" fill="hold">
                                          <p:stCondLst>
                                            <p:cond delay="0"/>
                                          </p:stCondLst>
                                        </p:cTn>
                                        <p:tgtEl>
                                          <p:spTgt spid="102"/>
                                        </p:tgtEl>
                                        <p:attrNameLst>
                                          <p:attrName>style.visibility</p:attrName>
                                        </p:attrNameLst>
                                      </p:cBhvr>
                                      <p:to>
                                        <p:strVal val="visible"/>
                                      </p:to>
                                    </p:set>
                                    <p:animEffect transition="in" filter="strips(upRight)">
                                      <p:cBhvr>
                                        <p:cTn id="34" dur="500"/>
                                        <p:tgtEl>
                                          <p:spTgt spid="10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35"/>
                                        </p:tgtEl>
                                        <p:attrNameLst>
                                          <p:attrName>style.visibility</p:attrName>
                                        </p:attrNameLst>
                                      </p:cBhvr>
                                      <p:to>
                                        <p:strVal val="visible"/>
                                      </p:to>
                                    </p:set>
                                    <p:animEffect transition="in" filter="strips(downLeft)">
                                      <p:cBhvr>
                                        <p:cTn id="37" dur="500"/>
                                        <p:tgtEl>
                                          <p:spTgt spid="135"/>
                                        </p:tgtEl>
                                      </p:cBhvr>
                                    </p:animEffect>
                                  </p:childTnLst>
                                </p:cTn>
                              </p:par>
                              <p:par>
                                <p:cTn id="38" presetID="18" presetClass="entr" presetSubtype="9"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strips(upLeft)">
                                      <p:cBhvr>
                                        <p:cTn id="40" dur="500"/>
                                        <p:tgtEl>
                                          <p:spTgt spid="104"/>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strips(downLeft)">
                                      <p:cBhvr>
                                        <p:cTn id="43" dur="500"/>
                                        <p:tgtEl>
                                          <p:spTgt spid="136"/>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03"/>
                                        </p:tgtEl>
                                        <p:attrNameLst>
                                          <p:attrName>style.visibility</p:attrName>
                                        </p:attrNameLst>
                                      </p:cBhvr>
                                      <p:to>
                                        <p:strVal val="visible"/>
                                      </p:to>
                                    </p:set>
                                    <p:animEffect transition="in" filter="strips(downLeft)">
                                      <p:cBhvr>
                                        <p:cTn id="46" dur="500"/>
                                        <p:tgtEl>
                                          <p:spTgt spid="103"/>
                                        </p:tgtEl>
                                      </p:cBhvr>
                                    </p:animEffect>
                                  </p:childTnLst>
                                </p:cTn>
                              </p:par>
                              <p:par>
                                <p:cTn id="47" presetID="18" presetClass="entr" presetSubtype="3" fill="hold" grpId="0" nodeType="withEffect">
                                  <p:stCondLst>
                                    <p:cond delay="0"/>
                                  </p:stCondLst>
                                  <p:childTnLst>
                                    <p:set>
                                      <p:cBhvr>
                                        <p:cTn id="48" dur="1" fill="hold">
                                          <p:stCondLst>
                                            <p:cond delay="0"/>
                                          </p:stCondLst>
                                        </p:cTn>
                                        <p:tgtEl>
                                          <p:spTgt spid="229"/>
                                        </p:tgtEl>
                                        <p:attrNameLst>
                                          <p:attrName>style.visibility</p:attrName>
                                        </p:attrNameLst>
                                      </p:cBhvr>
                                      <p:to>
                                        <p:strVal val="visible"/>
                                      </p:to>
                                    </p:set>
                                    <p:animEffect transition="in" filter="strips(upRight)">
                                      <p:cBhvr>
                                        <p:cTn id="49" dur="500"/>
                                        <p:tgtEl>
                                          <p:spTgt spid="229"/>
                                        </p:tgtEl>
                                      </p:cBhvr>
                                    </p:animEffect>
                                  </p:childTnLst>
                                </p:cTn>
                              </p:par>
                            </p:childTnLst>
                          </p:cTn>
                        </p:par>
                        <p:par>
                          <p:cTn id="50" fill="hold">
                            <p:stCondLst>
                              <p:cond delay="1000"/>
                            </p:stCondLst>
                            <p:childTnLst>
                              <p:par>
                                <p:cTn id="51" presetID="9" presetClass="entr" presetSubtype="0" fill="hold" grpId="0" nodeType="after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dissolve">
                                      <p:cBhvr>
                                        <p:cTn id="53" dur="500"/>
                                        <p:tgtEl>
                                          <p:spTgt spid="113"/>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childTnLst>
                                </p:cTn>
                              </p:par>
                            </p:childTnLst>
                          </p:cTn>
                        </p:par>
                        <p:par>
                          <p:cTn id="58" fill="hold">
                            <p:stCondLst>
                              <p:cond delay="0"/>
                            </p:stCondLst>
                            <p:childTnLst>
                              <p:par>
                                <p:cTn id="59" presetID="22" presetClass="entr" presetSubtype="1" fill="hold" grpId="0" nodeType="afterEffect">
                                  <p:stCondLst>
                                    <p:cond delay="0"/>
                                  </p:stCondLst>
                                  <p:childTnLst>
                                    <p:set>
                                      <p:cBhvr>
                                        <p:cTn id="60" dur="1" fill="hold">
                                          <p:stCondLst>
                                            <p:cond delay="0"/>
                                          </p:stCondLst>
                                        </p:cTn>
                                        <p:tgtEl>
                                          <p:spTgt spid="134"/>
                                        </p:tgtEl>
                                        <p:attrNameLst>
                                          <p:attrName>style.visibility</p:attrName>
                                        </p:attrNameLst>
                                      </p:cBhvr>
                                      <p:to>
                                        <p:strVal val="visible"/>
                                      </p:to>
                                    </p:set>
                                    <p:animEffect transition="in" filter="wipe(up)">
                                      <p:cBhvr>
                                        <p:cTn id="61" dur="500"/>
                                        <p:tgtEl>
                                          <p:spTgt spid="134"/>
                                        </p:tgtEl>
                                      </p:cBhvr>
                                    </p:animEffect>
                                  </p:childTnLst>
                                </p:cTn>
                              </p:par>
                              <p:par>
                                <p:cTn id="62" presetID="22" presetClass="entr" presetSubtype="4" fill="hold" nodeType="with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down)">
                                      <p:cBhvr>
                                        <p:cTn id="64" dur="500"/>
                                        <p:tgtEl>
                                          <p:spTgt spid="106"/>
                                        </p:tgtEl>
                                      </p:cBhvr>
                                    </p:animEffect>
                                  </p:childTnLst>
                                </p:cTn>
                              </p:par>
                            </p:childTnLst>
                          </p:cTn>
                        </p:par>
                        <p:par>
                          <p:cTn id="65" fill="hold">
                            <p:stCondLst>
                              <p:cond delay="500"/>
                            </p:stCondLst>
                            <p:childTnLst>
                              <p:par>
                                <p:cTn id="66" presetID="9" presetClass="entr" presetSubtype="0" fill="hold"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dissolve">
                                      <p:cBhvr>
                                        <p:cTn id="68" dur="500"/>
                                        <p:tgtEl>
                                          <p:spTgt spid="7"/>
                                        </p:tgtEl>
                                      </p:cBhvr>
                                    </p:animEffect>
                                  </p:childTnLst>
                                </p:cTn>
                              </p:par>
                            </p:childTnLst>
                          </p:cTn>
                        </p:par>
                        <p:par>
                          <p:cTn id="69" fill="hold">
                            <p:stCondLst>
                              <p:cond delay="1000"/>
                            </p:stCondLst>
                            <p:childTnLst>
                              <p:par>
                                <p:cTn id="70" presetID="9" presetClass="entr" presetSubtype="0" fill="hold"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dissolve">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animBg="1"/>
      <p:bldP spid="136" grpId="0" animBg="1"/>
      <p:bldP spid="147" grpId="0" animBg="1"/>
      <p:bldP spid="157" grpId="0" animBg="1"/>
      <p:bldP spid="176" grpId="0" animBg="1"/>
      <p:bldP spid="229" grpId="0" animBg="1"/>
      <p:bldP spid="102" grpId="0" animBg="1"/>
      <p:bldP spid="103" grpId="0" animBg="1"/>
      <p:bldP spid="104" grpId="0" animBg="1"/>
      <p:bldP spid="112" grpId="0" animBg="1"/>
      <p:bldP spid="1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UVM-ML</a:t>
            </a:r>
            <a:r>
              <a:rPr lang="en-US" dirty="0"/>
              <a:t> OA Key Features</a:t>
            </a:r>
          </a:p>
        </p:txBody>
      </p:sp>
      <p:sp>
        <p:nvSpPr>
          <p:cNvPr id="3" name="Content Placeholder 2"/>
          <p:cNvSpPr>
            <a:spLocks noGrp="1"/>
          </p:cNvSpPr>
          <p:nvPr>
            <p:ph idx="1"/>
          </p:nvPr>
        </p:nvSpPr>
        <p:spPr/>
        <p:txBody>
          <a:bodyPr/>
          <a:lstStyle/>
          <a:p>
            <a:r>
              <a:rPr lang="en-US" sz="2000" dirty="0"/>
              <a:t>Modular and extensible architecture</a:t>
            </a:r>
          </a:p>
          <a:p>
            <a:r>
              <a:rPr lang="en-US" sz="2000" dirty="0"/>
              <a:t>Framework and simulator independent API</a:t>
            </a:r>
          </a:p>
          <a:p>
            <a:r>
              <a:rPr lang="en-US" sz="2000" dirty="0"/>
              <a:t>TLM communication (TLM1 and TLM2)</a:t>
            </a:r>
          </a:p>
          <a:p>
            <a:pPr lvl="1"/>
            <a:endParaRPr lang="en-US" dirty="0"/>
          </a:p>
          <a:p>
            <a:r>
              <a:rPr lang="en-US" sz="2000" dirty="0"/>
              <a:t>Coordinated initialization/bring-up of all participating libraries</a:t>
            </a:r>
          </a:p>
          <a:p>
            <a:r>
              <a:rPr lang="en-US" sz="2000" dirty="0"/>
              <a:t>Phase synchronization</a:t>
            </a:r>
          </a:p>
          <a:p>
            <a:pPr marL="0" indent="0">
              <a:buNone/>
            </a:pPr>
            <a:endParaRPr lang="en-US" sz="2000" dirty="0"/>
          </a:p>
          <a:p>
            <a:r>
              <a:rPr lang="en-US" sz="2000" dirty="0"/>
              <a:t>Unified hierarchy solution: </a:t>
            </a:r>
            <a:br>
              <a:rPr lang="en-US" sz="2000" dirty="0"/>
            </a:br>
            <a:r>
              <a:rPr lang="en-US" sz="2000" dirty="0"/>
              <a:t>Hierarchical construction of a multi-language verification environment</a:t>
            </a:r>
          </a:p>
          <a:p>
            <a:r>
              <a:rPr lang="en-US" sz="2000" dirty="0"/>
              <a:t>Multi-language configuration</a:t>
            </a:r>
          </a:p>
          <a:p>
            <a:r>
              <a:rPr lang="en-US" sz="2000" dirty="0"/>
              <a:t>Multi-language sequence layering</a:t>
            </a:r>
          </a:p>
          <a:p>
            <a:r>
              <a:rPr lang="en-US" sz="2000" dirty="0"/>
              <a:t>Multi-language debugging/synchronization</a:t>
            </a:r>
          </a:p>
          <a:p>
            <a:pPr lvl="1"/>
            <a:endParaRPr lang="en-US" sz="1800" dirty="0"/>
          </a:p>
        </p:txBody>
      </p:sp>
      <p:grpSp>
        <p:nvGrpSpPr>
          <p:cNvPr id="30" name="Group 29"/>
          <p:cNvGrpSpPr/>
          <p:nvPr/>
        </p:nvGrpSpPr>
        <p:grpSpPr>
          <a:xfrm>
            <a:off x="9031814" y="1620610"/>
            <a:ext cx="1537652" cy="1518222"/>
            <a:chOff x="6760989" y="41557"/>
            <a:chExt cx="1537652" cy="1518222"/>
          </a:xfrm>
        </p:grpSpPr>
        <p:sp>
          <p:nvSpPr>
            <p:cNvPr id="5" name="Rectangle 4"/>
            <p:cNvSpPr/>
            <p:nvPr/>
          </p:nvSpPr>
          <p:spPr bwMode="auto">
            <a:xfrm>
              <a:off x="6761005" y="1163774"/>
              <a:ext cx="1524804" cy="396005"/>
            </a:xfrm>
            <a:prstGeom prst="rect">
              <a:avLst/>
            </a:prstGeom>
            <a:solidFill>
              <a:srgbClr val="FECF90"/>
            </a:solidFill>
            <a:ln>
              <a:noFill/>
              <a:headEnd type="none" w="med" len="med"/>
              <a:tailEnd type="none" w="med" len="med"/>
            </a:ln>
            <a:effectLst>
              <a:outerShdw blurRad="190500" dist="228600" dir="2700000" algn="t" rotWithShape="0">
                <a:prstClr val="black">
                  <a:alpha val="30000"/>
                </a:prstClr>
              </a:outerShdw>
            </a:effectLst>
            <a:scene3d>
              <a:camera prst="orthographicFront"/>
              <a:lightRig rig="threePt" dir="t">
                <a:rot lat="0" lon="0" rev="480000"/>
              </a:lightRig>
            </a:scene3d>
            <a:sp3d prstMaterial="matte">
              <a:bevelT w="63500" h="25400"/>
            </a:sp3d>
          </p:spPr>
          <p:txBody>
            <a:bodyPr vert="horz" wrap="none" lIns="91440" tIns="0" rIns="91440" bIns="3600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Backplane</a:t>
              </a:r>
            </a:p>
          </p:txBody>
        </p:sp>
        <p:sp>
          <p:nvSpPr>
            <p:cNvPr id="6" name="Rectangle 5"/>
            <p:cNvSpPr/>
            <p:nvPr/>
          </p:nvSpPr>
          <p:spPr bwMode="auto">
            <a:xfrm>
              <a:off x="7218205" y="461580"/>
              <a:ext cx="360000" cy="540000"/>
            </a:xfrm>
            <a:prstGeom prst="rect">
              <a:avLst/>
            </a:prstGeom>
            <a:solidFill>
              <a:schemeClr val="accent4">
                <a:lumMod val="40000"/>
                <a:lumOff val="60000"/>
              </a:schemeClr>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FW</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2</a:t>
              </a:r>
            </a:p>
          </p:txBody>
        </p:sp>
        <p:sp>
          <p:nvSpPr>
            <p:cNvPr id="7" name="Rectangle 6"/>
            <p:cNvSpPr/>
            <p:nvPr/>
          </p:nvSpPr>
          <p:spPr bwMode="auto">
            <a:xfrm>
              <a:off x="6760989" y="457192"/>
              <a:ext cx="360000" cy="540000"/>
            </a:xfrm>
            <a:prstGeom prst="rect">
              <a:avLst/>
            </a:prstGeom>
            <a:solidFill>
              <a:srgbClr val="A6E98B"/>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FW</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1</a:t>
              </a:r>
            </a:p>
          </p:txBody>
        </p:sp>
        <p:sp>
          <p:nvSpPr>
            <p:cNvPr id="8" name="Rectangle 7"/>
            <p:cNvSpPr/>
            <p:nvPr/>
          </p:nvSpPr>
          <p:spPr bwMode="auto">
            <a:xfrm>
              <a:off x="7938641" y="447725"/>
              <a:ext cx="360000" cy="540000"/>
            </a:xfrm>
            <a:prstGeom prst="rect">
              <a:avLst/>
            </a:prstGeom>
            <a:gradFill flip="none" rotWithShape="1">
              <a:gsLst>
                <a:gs pos="0">
                  <a:srgbClr val="FFFF99"/>
                </a:gs>
                <a:gs pos="50000">
                  <a:srgbClr val="FFFF66"/>
                </a:gs>
                <a:gs pos="100000">
                  <a:srgbClr val="FFFF99"/>
                </a:gs>
              </a:gsLst>
              <a:lin ang="5400000" scaled="1"/>
              <a:tileRect/>
            </a:gra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FW</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n</a:t>
              </a:r>
            </a:p>
          </p:txBody>
        </p:sp>
        <p:cxnSp>
          <p:nvCxnSpPr>
            <p:cNvPr id="11" name="Straight Arrow Connector 10"/>
            <p:cNvCxnSpPr/>
            <p:nvPr/>
          </p:nvCxnSpPr>
          <p:spPr>
            <a:xfrm>
              <a:off x="6934222" y="914391"/>
              <a:ext cx="0" cy="288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377577" y="914386"/>
              <a:ext cx="0" cy="288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125742" y="914381"/>
              <a:ext cx="0" cy="288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bwMode="auto">
            <a:xfrm>
              <a:off x="6761003" y="41557"/>
              <a:ext cx="1524804" cy="396005"/>
            </a:xfrm>
            <a:prstGeom prst="rect">
              <a:avLst/>
            </a:prstGeom>
            <a:noFill/>
            <a:ln>
              <a:noFill/>
              <a:headEnd type="none" w="med" len="med"/>
              <a:tailEnd type="none" w="med" len="med"/>
            </a:ln>
            <a:effectLst>
              <a:outerShdw blurRad="190500" dist="228600" dir="2700000" algn="t" rotWithShape="0">
                <a:prstClr val="black">
                  <a:alpha val="30000"/>
                </a:prstClr>
              </a:outerShdw>
            </a:effectLst>
            <a:scene3d>
              <a:camera prst="orthographicFront"/>
              <a:lightRig rig="threePt" dir="t">
                <a:rot lat="0" lon="0" rev="480000"/>
              </a:lightRig>
            </a:scene3d>
            <a:sp3d prstMaterial="matte">
              <a:bevelT w="63500" h="25400"/>
            </a:sp3d>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Frameworks</a:t>
              </a:r>
            </a:p>
          </p:txBody>
        </p:sp>
        <p:sp>
          <p:nvSpPr>
            <p:cNvPr id="16" name="Rectangle 15"/>
            <p:cNvSpPr/>
            <p:nvPr/>
          </p:nvSpPr>
          <p:spPr bwMode="auto">
            <a:xfrm>
              <a:off x="7592277" y="484900"/>
              <a:ext cx="346364" cy="396005"/>
            </a:xfrm>
            <a:prstGeom prst="rect">
              <a:avLst/>
            </a:prstGeom>
            <a:noFill/>
            <a:ln>
              <a:noFill/>
              <a:headEnd type="none" w="med" len="med"/>
              <a:tailEnd type="none" w="med" len="med"/>
            </a:ln>
            <a:effectLst>
              <a:outerShdw blurRad="190500" dist="228600" dir="2700000" algn="t" rotWithShape="0">
                <a:prstClr val="black">
                  <a:alpha val="30000"/>
                </a:prstClr>
              </a:outerShdw>
            </a:effectLst>
            <a:scene3d>
              <a:camera prst="orthographicFront"/>
              <a:lightRig rig="threePt" dir="t">
                <a:rot lat="0" lon="0" rev="480000"/>
              </a:lightRig>
            </a:scene3d>
            <a:sp3d prstMaterial="matte">
              <a:bevelT w="63500" h="25400"/>
            </a:sp3d>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a:t>
              </a:r>
            </a:p>
          </p:txBody>
        </p:sp>
      </p:grpSp>
      <p:grpSp>
        <p:nvGrpSpPr>
          <p:cNvPr id="40" name="Group 39"/>
          <p:cNvGrpSpPr/>
          <p:nvPr/>
        </p:nvGrpSpPr>
        <p:grpSpPr>
          <a:xfrm>
            <a:off x="8927808" y="3963514"/>
            <a:ext cx="1828817" cy="1759252"/>
            <a:chOff x="7259810" y="1939633"/>
            <a:chExt cx="1828817" cy="1759252"/>
          </a:xfrm>
        </p:grpSpPr>
        <p:sp>
          <p:nvSpPr>
            <p:cNvPr id="19" name="Flowchart: Connector 18"/>
            <p:cNvSpPr/>
            <p:nvPr/>
          </p:nvSpPr>
          <p:spPr bwMode="auto">
            <a:xfrm>
              <a:off x="7661559" y="1939633"/>
              <a:ext cx="471083" cy="540000"/>
            </a:xfrm>
            <a:prstGeom prst="flowChartConnector">
              <a:avLst/>
            </a:prstGeom>
            <a:solidFill>
              <a:srgbClr val="A6E98B"/>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0" rIns="91440" bIns="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VC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(e)</a:t>
              </a:r>
            </a:p>
          </p:txBody>
        </p:sp>
        <p:sp>
          <p:nvSpPr>
            <p:cNvPr id="23" name="Flowchart: Connector 22"/>
            <p:cNvSpPr/>
            <p:nvPr/>
          </p:nvSpPr>
          <p:spPr bwMode="auto">
            <a:xfrm>
              <a:off x="8146479" y="2507683"/>
              <a:ext cx="471083" cy="540000"/>
            </a:xfrm>
            <a:prstGeom prst="flowChartConnector">
              <a:avLst/>
            </a:prstGeom>
            <a:solidFill>
              <a:srgbClr val="A6E98B"/>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0" rIns="91440" bIns="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VC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endParaRPr>
            </a:p>
          </p:txBody>
        </p:sp>
        <p:sp>
          <p:nvSpPr>
            <p:cNvPr id="24" name="Flowchart: Connector 23"/>
            <p:cNvSpPr/>
            <p:nvPr/>
          </p:nvSpPr>
          <p:spPr bwMode="auto">
            <a:xfrm>
              <a:off x="8617544" y="3158863"/>
              <a:ext cx="471083" cy="540000"/>
            </a:xfrm>
            <a:prstGeom prst="flowChartConnector">
              <a:avLst/>
            </a:prstGeom>
            <a:gradFill flip="none" rotWithShape="1">
              <a:gsLst>
                <a:gs pos="0">
                  <a:srgbClr val="FFFF99"/>
                </a:gs>
                <a:gs pos="50000">
                  <a:srgbClr val="FFFF66"/>
                </a:gs>
                <a:gs pos="100000">
                  <a:srgbClr val="FFFF99"/>
                </a:gs>
              </a:gsLst>
              <a:lin ang="5400000" scaled="1"/>
              <a:tileRect/>
            </a:gra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0" rIns="91440" bIns="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VC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(sc)</a:t>
              </a:r>
            </a:p>
          </p:txBody>
        </p:sp>
        <p:sp>
          <p:nvSpPr>
            <p:cNvPr id="25" name="Flowchart: Connector 24"/>
            <p:cNvSpPr/>
            <p:nvPr/>
          </p:nvSpPr>
          <p:spPr bwMode="auto">
            <a:xfrm>
              <a:off x="7259810" y="2507704"/>
              <a:ext cx="471083" cy="540000"/>
            </a:xfrm>
            <a:prstGeom prst="flowChartConnector">
              <a:avLst/>
            </a:prstGeom>
            <a:solidFill>
              <a:schemeClr val="accent4">
                <a:lumMod val="40000"/>
                <a:lumOff val="60000"/>
              </a:schemeClr>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0" rIns="91440" bIns="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VC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a:t>
              </a:r>
              <a:r>
                <a:rPr kumimoji="0" lang="en-US" sz="1400" b="0" i="0" u="none" strike="noStrike" kern="0" cap="none" spc="0" normalizeH="0" baseline="0" noProof="0" dirty="0" err="1">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sv</a:t>
              </a: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a:t>
              </a:r>
            </a:p>
          </p:txBody>
        </p:sp>
        <p:sp>
          <p:nvSpPr>
            <p:cNvPr id="26" name="Flowchart: Connector 25"/>
            <p:cNvSpPr/>
            <p:nvPr/>
          </p:nvSpPr>
          <p:spPr bwMode="auto">
            <a:xfrm>
              <a:off x="7841714" y="3158885"/>
              <a:ext cx="471083" cy="540000"/>
            </a:xfrm>
            <a:prstGeom prst="flowChartConnector">
              <a:avLst/>
            </a:prstGeom>
            <a:solidFill>
              <a:srgbClr val="A6E98B"/>
            </a:solidFill>
            <a:ln>
              <a:noFill/>
              <a:headEnd type="none" w="med" len="med"/>
              <a:tailEnd type="none" w="med" len="med"/>
            </a:ln>
            <a:effectLst>
              <a:outerShdw blurRad="50800" dist="38100" dir="5400000" algn="t" rotWithShape="0">
                <a:prstClr val="black">
                  <a:alpha val="40000"/>
                </a:prstClr>
              </a:outerShdw>
            </a:effectLst>
            <a:scene3d>
              <a:camera prst="orthographicFront"/>
              <a:lightRig rig="threePt" dir="t">
                <a:rot lat="0" lon="0" rev="480000"/>
              </a:lightRig>
            </a:scene3d>
            <a:sp3d prstMaterial="matte">
              <a:bevelT w="63500" h="25400"/>
            </a:sp3d>
          </p:spPr>
          <p:txBody>
            <a:bodyPr vert="horz" wrap="none" lIns="91440" tIns="0" rIns="91440" bIns="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VC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rPr>
                <a:t>(e)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w="9000" cmpd="sng">
                  <a:noFill/>
                  <a:prstDash val="solid"/>
                </a:ln>
                <a:gradFill>
                  <a:gsLst>
                    <a:gs pos="0">
                      <a:srgbClr val="000000">
                        <a:shade val="20000"/>
                        <a:satMod val="245000"/>
                      </a:srgbClr>
                    </a:gs>
                    <a:gs pos="43000">
                      <a:srgbClr val="000000">
                        <a:satMod val="255000"/>
                      </a:srgbClr>
                    </a:gs>
                    <a:gs pos="48000">
                      <a:srgbClr val="000000">
                        <a:shade val="85000"/>
                        <a:satMod val="255000"/>
                      </a:srgbClr>
                    </a:gs>
                    <a:gs pos="100000">
                      <a:srgbClr val="000000">
                        <a:shade val="20000"/>
                        <a:satMod val="245000"/>
                      </a:srgbClr>
                    </a:gs>
                  </a:gsLst>
                  <a:lin ang="5400000"/>
                </a:gradFill>
                <a:effectLst/>
                <a:uLnTx/>
                <a:uFillTx/>
                <a:latin typeface="Arial"/>
              </a:endParaRPr>
            </a:p>
          </p:txBody>
        </p:sp>
        <p:cxnSp>
          <p:nvCxnSpPr>
            <p:cNvPr id="27" name="Straight Arrow Connector 26"/>
            <p:cNvCxnSpPr/>
            <p:nvPr/>
          </p:nvCxnSpPr>
          <p:spPr>
            <a:xfrm>
              <a:off x="8008233" y="2358987"/>
              <a:ext cx="216000" cy="252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8507008" y="2940892"/>
              <a:ext cx="216000" cy="252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8077498" y="2954742"/>
              <a:ext cx="216000" cy="252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7551003" y="2331262"/>
              <a:ext cx="216000" cy="252000"/>
            </a:xfrm>
            <a:prstGeom prst="straightConnector1">
              <a:avLst/>
            </a:prstGeom>
            <a:ln w="38100">
              <a:solidFill>
                <a:schemeClr val="accent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192376697"/>
      </p:ext>
    </p:extLst>
  </p:cSld>
  <p:clrMapOvr>
    <a:masterClrMapping/>
  </p:clrMapOvr>
  <mc:AlternateContent xmlns:mc="http://schemas.openxmlformats.org/markup-compatibility/2006" xmlns:p14="http://schemas.microsoft.com/office/powerpoint/2010/main">
    <mc:Choice Requires="p14">
      <p:transition spd="slow" p14:dur="2000" advTm="140514"/>
    </mc:Choice>
    <mc:Fallback xmlns="">
      <p:transition spd="slow" advTm="1405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dissolve">
                                      <p:cBhvr>
                                        <p:cTn id="18" dur="500"/>
                                        <p:tgtEl>
                                          <p:spTgt spid="3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dissolve">
                                      <p:cBhvr>
                                        <p:cTn id="29" dur="500"/>
                                        <p:tgtEl>
                                          <p:spTgt spid="3">
                                            <p:txEl>
                                              <p:pRg st="7" end="7"/>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dissolve">
                                      <p:cBhvr>
                                        <p:cTn id="32" dur="500"/>
                                        <p:tgtEl>
                                          <p:spTgt spid="4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ssolve">
                                      <p:cBhvr>
                                        <p:cTn id="38" dur="500"/>
                                        <p:tgtEl>
                                          <p:spTgt spid="3">
                                            <p:txEl>
                                              <p:pRg st="9" end="9"/>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ssolve">
                                      <p:cBhvr>
                                        <p:cTn id="4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Synchronized Phases</a:t>
            </a:r>
          </a:p>
        </p:txBody>
      </p:sp>
      <p:sp>
        <p:nvSpPr>
          <p:cNvPr id="3" name="Content Placeholder 2"/>
          <p:cNvSpPr>
            <a:spLocks noGrp="1"/>
          </p:cNvSpPr>
          <p:nvPr>
            <p:ph idx="1"/>
          </p:nvPr>
        </p:nvSpPr>
        <p:spPr/>
        <p:txBody>
          <a:bodyPr/>
          <a:lstStyle/>
          <a:p>
            <a:r>
              <a:rPr lang="en-US" sz="2000" dirty="0"/>
              <a:t>Coordinate phases between the various frameworks</a:t>
            </a:r>
          </a:p>
          <a:p>
            <a:r>
              <a:rPr lang="en-US" sz="2000" dirty="0"/>
              <a:t>Ensures that components are </a:t>
            </a:r>
            <a:r>
              <a:rPr lang="en-US" sz="2000" b="1" i="1" dirty="0"/>
              <a:t>configured</a:t>
            </a:r>
            <a:r>
              <a:rPr lang="en-US" sz="2000" dirty="0"/>
              <a:t> then </a:t>
            </a:r>
            <a:r>
              <a:rPr lang="en-US" sz="2000" b="1" i="1" dirty="0"/>
              <a:t>created</a:t>
            </a:r>
            <a:r>
              <a:rPr lang="en-US" sz="2000" dirty="0"/>
              <a:t>, ports </a:t>
            </a:r>
            <a:r>
              <a:rPr lang="en-US" sz="2000" b="1" i="1" dirty="0"/>
              <a:t>created</a:t>
            </a:r>
            <a:r>
              <a:rPr lang="en-US" sz="2000" dirty="0"/>
              <a:t> then </a:t>
            </a:r>
            <a:r>
              <a:rPr lang="en-US" sz="2000" b="1" i="1" dirty="0"/>
              <a:t>connected</a:t>
            </a:r>
            <a:r>
              <a:rPr lang="en-US" sz="2000" dirty="0"/>
              <a:t>, etc.</a:t>
            </a:r>
          </a:p>
        </p:txBody>
      </p:sp>
      <p:sp>
        <p:nvSpPr>
          <p:cNvPr id="4" name="Rectangle 3"/>
          <p:cNvSpPr/>
          <p:nvPr/>
        </p:nvSpPr>
        <p:spPr bwMode="auto">
          <a:xfrm>
            <a:off x="7248600" y="2495149"/>
            <a:ext cx="1980000" cy="3701385"/>
          </a:xfrm>
          <a:prstGeom prst="rect">
            <a:avLst/>
          </a:prstGeom>
          <a:solidFill>
            <a:schemeClr val="accent4">
              <a:lumMod val="20000"/>
              <a:lumOff val="80000"/>
            </a:schemeClr>
          </a:solidFill>
          <a:ln w="6350" cap="flat" cmpd="sng" algn="ctr">
            <a:no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chemeClr val="bg1">
                    <a:lumMod val="65000"/>
                  </a:schemeClr>
                </a:solidFill>
                <a:effectLst/>
                <a:uLnTx/>
                <a:uFillTx/>
              </a:rPr>
              <a:t>A</a:t>
            </a:r>
          </a:p>
        </p:txBody>
      </p:sp>
      <p:sp>
        <p:nvSpPr>
          <p:cNvPr id="5" name="Rectangle 4"/>
          <p:cNvSpPr/>
          <p:nvPr/>
        </p:nvSpPr>
        <p:spPr bwMode="auto">
          <a:xfrm>
            <a:off x="4929968" y="2493675"/>
            <a:ext cx="1980000" cy="3701385"/>
          </a:xfrm>
          <a:prstGeom prst="rect">
            <a:avLst/>
          </a:prstGeom>
          <a:solidFill>
            <a:schemeClr val="accent4">
              <a:lumMod val="20000"/>
              <a:lumOff val="80000"/>
            </a:schemeClr>
          </a:solidFill>
          <a:ln w="6350" cap="flat" cmpd="sng" algn="ctr">
            <a:no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chemeClr val="bg1">
                    <a:lumMod val="65000"/>
                  </a:schemeClr>
                </a:solidFill>
                <a:effectLst/>
                <a:uLnTx/>
                <a:uFillTx/>
              </a:rPr>
              <a:t>B</a:t>
            </a:r>
          </a:p>
        </p:txBody>
      </p:sp>
      <p:sp>
        <p:nvSpPr>
          <p:cNvPr id="6" name="Rectangle 5"/>
          <p:cNvSpPr/>
          <p:nvPr/>
        </p:nvSpPr>
        <p:spPr bwMode="auto">
          <a:xfrm>
            <a:off x="2620214" y="2492201"/>
            <a:ext cx="1980000" cy="3701385"/>
          </a:xfrm>
          <a:prstGeom prst="rect">
            <a:avLst/>
          </a:prstGeom>
          <a:solidFill>
            <a:schemeClr val="accent4">
              <a:lumMod val="20000"/>
              <a:lumOff val="80000"/>
            </a:schemeClr>
          </a:solidFill>
          <a:ln w="6350" cap="flat" cmpd="sng" algn="ctr">
            <a:no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chemeClr val="bg1">
                    <a:lumMod val="65000"/>
                  </a:schemeClr>
                </a:solidFill>
                <a:effectLst/>
                <a:uLnTx/>
                <a:uFillTx/>
              </a:rPr>
              <a:t>C</a:t>
            </a:r>
          </a:p>
        </p:txBody>
      </p:sp>
      <p:sp>
        <p:nvSpPr>
          <p:cNvPr id="7" name="Text Box 5"/>
          <p:cNvSpPr txBox="1">
            <a:spLocks noChangeArrowheads="1"/>
          </p:cNvSpPr>
          <p:nvPr/>
        </p:nvSpPr>
        <p:spPr bwMode="auto">
          <a:xfrm>
            <a:off x="2916546" y="2511599"/>
            <a:ext cx="1379814" cy="508447"/>
          </a:xfrm>
          <a:prstGeom prst="rect">
            <a:avLst/>
          </a:prstGeom>
          <a:noFill/>
          <a:ln w="6350">
            <a:noFill/>
            <a:miter lim="800000"/>
            <a:headEnd/>
            <a:tailEnd/>
          </a:ln>
          <a:effectLst/>
        </p:spPr>
        <p:txBody>
          <a:bodyPr wrap="none" lIns="76810" tIns="38405" rIns="76810" bIns="3840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Framework 1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(e.g., UVM-SV)</a:t>
            </a:r>
            <a:endParaRPr kumimoji="0" lang="en-US" sz="1400" b="0" i="0" u="none" strike="noStrike" kern="0" cap="none" spc="0" normalizeH="0" baseline="0" noProof="0" dirty="0">
              <a:ln>
                <a:noFill/>
              </a:ln>
              <a:solidFill>
                <a:schemeClr val="accent2"/>
              </a:solidFill>
              <a:effectLst/>
              <a:uLnTx/>
              <a:uFillTx/>
            </a:endParaRPr>
          </a:p>
        </p:txBody>
      </p:sp>
      <p:sp>
        <p:nvSpPr>
          <p:cNvPr id="8" name="Text Box 5"/>
          <p:cNvSpPr txBox="1">
            <a:spLocks noChangeArrowheads="1"/>
          </p:cNvSpPr>
          <p:nvPr/>
        </p:nvSpPr>
        <p:spPr bwMode="auto">
          <a:xfrm>
            <a:off x="5207263" y="2511599"/>
            <a:ext cx="1389432" cy="508447"/>
          </a:xfrm>
          <a:prstGeom prst="rect">
            <a:avLst/>
          </a:prstGeom>
          <a:noFill/>
          <a:ln w="6350">
            <a:noFill/>
            <a:miter lim="800000"/>
            <a:headEnd/>
            <a:tailEnd/>
          </a:ln>
          <a:effectLst/>
        </p:spPr>
        <p:txBody>
          <a:bodyPr wrap="none" lIns="76810" tIns="38405" rIns="76810" bIns="3840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Framework 2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(e.g., UVM-SC)</a:t>
            </a:r>
            <a:endParaRPr kumimoji="0" lang="en-US" sz="1400" b="0" i="0" u="none" strike="noStrike" kern="0" cap="none" spc="0" normalizeH="0" baseline="0" noProof="0" dirty="0">
              <a:ln>
                <a:noFill/>
              </a:ln>
              <a:solidFill>
                <a:schemeClr val="accent2"/>
              </a:solidFill>
              <a:effectLst/>
              <a:uLnTx/>
              <a:uFillTx/>
            </a:endParaRPr>
          </a:p>
        </p:txBody>
      </p:sp>
      <p:sp>
        <p:nvSpPr>
          <p:cNvPr id="9" name="Text Box 5"/>
          <p:cNvSpPr txBox="1">
            <a:spLocks noChangeArrowheads="1"/>
          </p:cNvSpPr>
          <p:nvPr/>
        </p:nvSpPr>
        <p:spPr bwMode="auto">
          <a:xfrm>
            <a:off x="7535648" y="2511599"/>
            <a:ext cx="1310886" cy="539225"/>
          </a:xfrm>
          <a:prstGeom prst="rect">
            <a:avLst/>
          </a:prstGeom>
          <a:noFill/>
          <a:ln w="6350">
            <a:noFill/>
            <a:miter lim="800000"/>
            <a:headEnd/>
            <a:tailEnd/>
          </a:ln>
          <a:effectLst/>
        </p:spPr>
        <p:txBody>
          <a:bodyPr wrap="none" lIns="76810" tIns="38405" rIns="76810" bIns="3840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Framework 3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schemeClr val="accent2"/>
                </a:solidFill>
                <a:effectLst/>
                <a:uLnTx/>
                <a:uFillTx/>
                <a:cs typeface="Times New Roman" pitchFamily="18" charset="0"/>
              </a:rPr>
              <a:t>(e.g., UVM-</a:t>
            </a:r>
            <a:r>
              <a:rPr kumimoji="0" lang="en-US" sz="1600" b="1" i="1" u="none" strike="noStrike" kern="0" cap="none" spc="0" normalizeH="0" baseline="0" noProof="0" dirty="0">
                <a:ln>
                  <a:noFill/>
                </a:ln>
                <a:solidFill>
                  <a:schemeClr val="accent2"/>
                </a:solidFill>
                <a:effectLst/>
                <a:uLnTx/>
                <a:uFillTx/>
                <a:latin typeface="Times New Roman" pitchFamily="18" charset="0"/>
                <a:cs typeface="Times New Roman" pitchFamily="18" charset="0"/>
              </a:rPr>
              <a:t>e</a:t>
            </a:r>
            <a:r>
              <a:rPr kumimoji="0" lang="en-US" sz="1400" b="1" i="1" u="none" strike="noStrike" kern="0" cap="none" spc="0" normalizeH="0" baseline="0" noProof="0" dirty="0">
                <a:ln>
                  <a:noFill/>
                </a:ln>
                <a:solidFill>
                  <a:schemeClr val="accent2"/>
                </a:solidFill>
                <a:effectLst/>
                <a:uLnTx/>
                <a:uFillTx/>
                <a:cs typeface="Times New Roman" pitchFamily="18" charset="0"/>
              </a:rPr>
              <a:t>)</a:t>
            </a:r>
            <a:endParaRPr kumimoji="0" lang="en-US" sz="1400" b="0" i="0" u="none" strike="noStrike" kern="0" cap="none" spc="0" normalizeH="0" baseline="0" noProof="0" dirty="0">
              <a:ln>
                <a:noFill/>
              </a:ln>
              <a:solidFill>
                <a:schemeClr val="accent2"/>
              </a:solidFill>
              <a:effectLst/>
              <a:uLnTx/>
              <a:uFillTx/>
            </a:endParaRPr>
          </a:p>
        </p:txBody>
      </p:sp>
      <p:grpSp>
        <p:nvGrpSpPr>
          <p:cNvPr id="10" name="Group 34"/>
          <p:cNvGrpSpPr/>
          <p:nvPr/>
        </p:nvGrpSpPr>
        <p:grpSpPr>
          <a:xfrm>
            <a:off x="2327762" y="3046585"/>
            <a:ext cx="7275569" cy="2707715"/>
            <a:chOff x="595313" y="2978860"/>
            <a:chExt cx="7275569" cy="2707715"/>
          </a:xfrm>
        </p:grpSpPr>
        <p:sp>
          <p:nvSpPr>
            <p:cNvPr id="11" name="Line 4"/>
            <p:cNvSpPr>
              <a:spLocks noChangeShapeType="1"/>
            </p:cNvSpPr>
            <p:nvPr/>
          </p:nvSpPr>
          <p:spPr bwMode="auto">
            <a:xfrm flipH="1">
              <a:off x="801688" y="2978860"/>
              <a:ext cx="6937375" cy="0"/>
            </a:xfrm>
            <a:prstGeom prst="line">
              <a:avLst/>
            </a:prstGeom>
            <a:noFill/>
            <a:ln w="6350">
              <a:solidFill>
                <a:srgbClr val="000000"/>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2" name="AutoShape 6"/>
            <p:cNvSpPr>
              <a:spLocks noChangeArrowheads="1"/>
            </p:cNvSpPr>
            <p:nvPr/>
          </p:nvSpPr>
          <p:spPr bwMode="auto">
            <a:xfrm>
              <a:off x="5634038" y="3124350"/>
              <a:ext cx="1770062" cy="355600"/>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pre-</a:t>
              </a:r>
              <a:r>
                <a:rPr kumimoji="0" lang="en-US" sz="1200" b="1" i="0" u="none" strike="noStrike" kern="0" cap="none" spc="0" normalizeH="0" baseline="0" noProof="0" dirty="0">
                  <a:ln>
                    <a:noFill/>
                  </a:ln>
                  <a:solidFill>
                    <a:srgbClr val="0070C0"/>
                  </a:solidFill>
                  <a:effectLst/>
                  <a:uLnTx/>
                  <a:uFillTx/>
                  <a:cs typeface="Times New Roman" pitchFamily="18" charset="0"/>
                </a:rPr>
                <a:t>generate</a:t>
              </a:r>
              <a:r>
                <a:rPr kumimoji="0" lang="en-US" sz="1200" b="1" i="0" u="none" strike="noStrike" kern="0" cap="none" spc="0" normalizeH="0" baseline="0" noProof="0" dirty="0">
                  <a:ln>
                    <a:noFill/>
                  </a:ln>
                  <a:solidFill>
                    <a:srgbClr val="000000"/>
                  </a:solidFill>
                  <a:effectLst/>
                  <a:uLnTx/>
                  <a:uFillTx/>
                  <a:cs typeface="Times New Roman" pitchFamily="18" charset="0"/>
                </a:rPr>
                <a:t>, </a:t>
              </a:r>
              <a:br>
                <a:rPr kumimoji="0" lang="en-US" sz="1200" b="1" i="0" u="none" strike="noStrike" kern="0" cap="none" spc="0" normalizeH="0" baseline="0" noProof="0" dirty="0">
                  <a:ln>
                    <a:noFill/>
                  </a:ln>
                  <a:solidFill>
                    <a:srgbClr val="000000"/>
                  </a:solidFill>
                  <a:effectLst/>
                  <a:uLnTx/>
                  <a:uFillTx/>
                  <a:cs typeface="Times New Roman" pitchFamily="18" charset="0"/>
                </a:rPr>
              </a:br>
              <a:r>
                <a:rPr kumimoji="0" lang="en-US" sz="1200" b="1" i="0" u="none" strike="noStrike" kern="0" cap="none" spc="0" normalizeH="0" baseline="0" noProof="0" dirty="0">
                  <a:ln>
                    <a:noFill/>
                  </a:ln>
                  <a:solidFill>
                    <a:srgbClr val="000000"/>
                  </a:solidFill>
                  <a:effectLst/>
                  <a:uLnTx/>
                  <a:uFillTx/>
                  <a:cs typeface="Times New Roman" pitchFamily="18" charset="0"/>
                </a:rPr>
                <a:t>post-</a:t>
              </a:r>
              <a:r>
                <a:rPr kumimoji="0" lang="en-US" sz="1200" b="1" i="0" u="none" strike="noStrike" kern="0" cap="none" spc="0" normalizeH="0" baseline="0" noProof="0" dirty="0">
                  <a:ln>
                    <a:noFill/>
                  </a:ln>
                  <a:solidFill>
                    <a:srgbClr val="0070C0"/>
                  </a:solidFill>
                  <a:effectLst/>
                  <a:uLnTx/>
                  <a:uFillTx/>
                  <a:cs typeface="Times New Roman" pitchFamily="18" charset="0"/>
                </a:rPr>
                <a:t>generate</a:t>
              </a:r>
              <a:endParaRPr kumimoji="0" lang="en-US" sz="1200" b="1" i="0" u="none" strike="noStrike" kern="0" cap="none" spc="0" normalizeH="0" baseline="0" noProof="0" dirty="0">
                <a:ln>
                  <a:noFill/>
                </a:ln>
                <a:solidFill>
                  <a:srgbClr val="0070C0"/>
                </a:solidFill>
                <a:effectLst/>
                <a:uLnTx/>
                <a:uFillTx/>
              </a:endParaRPr>
            </a:p>
          </p:txBody>
        </p:sp>
        <p:sp>
          <p:nvSpPr>
            <p:cNvPr id="13" name="AutoShape 7"/>
            <p:cNvSpPr>
              <a:spLocks noChangeArrowheads="1"/>
            </p:cNvSpPr>
            <p:nvPr/>
          </p:nvSpPr>
          <p:spPr bwMode="auto">
            <a:xfrm>
              <a:off x="1004888" y="3132288"/>
              <a:ext cx="1719262" cy="355600"/>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70C0"/>
                  </a:solidFill>
                  <a:effectLst/>
                  <a:uLnTx/>
                  <a:uFillTx/>
                  <a:cs typeface="Times New Roman" pitchFamily="18" charset="0"/>
                </a:rPr>
                <a:t>build</a:t>
              </a:r>
              <a:endParaRPr kumimoji="0" lang="en-US" sz="1200" b="1" i="0" u="none" strike="noStrike" kern="0" cap="none" spc="0" normalizeH="0" baseline="0" noProof="0" dirty="0">
                <a:ln>
                  <a:noFill/>
                </a:ln>
                <a:solidFill>
                  <a:srgbClr val="0070C0"/>
                </a:solidFill>
                <a:effectLst/>
                <a:uLnTx/>
                <a:uFillTx/>
              </a:endParaRPr>
            </a:p>
          </p:txBody>
        </p:sp>
        <p:cxnSp>
          <p:nvCxnSpPr>
            <p:cNvPr id="14" name="AutoShape 8"/>
            <p:cNvCxnSpPr>
              <a:cxnSpLocks noChangeShapeType="1"/>
              <a:endCxn id="13" idx="1"/>
            </p:cNvCxnSpPr>
            <p:nvPr/>
          </p:nvCxnSpPr>
          <p:spPr bwMode="auto">
            <a:xfrm>
              <a:off x="595313" y="3308500"/>
              <a:ext cx="409575" cy="1588"/>
            </a:xfrm>
            <a:prstGeom prst="straightConnector1">
              <a:avLst/>
            </a:prstGeom>
            <a:noFill/>
            <a:ln w="6350">
              <a:solidFill>
                <a:schemeClr val="tx1"/>
              </a:solidFill>
              <a:round/>
              <a:headEnd/>
              <a:tailEnd type="triangle" w="med" len="med"/>
            </a:ln>
            <a:effectLst/>
          </p:spPr>
        </p:cxnSp>
        <p:cxnSp>
          <p:nvCxnSpPr>
            <p:cNvPr id="15" name="AutoShape 9"/>
            <p:cNvCxnSpPr>
              <a:cxnSpLocks noChangeShapeType="1"/>
              <a:stCxn id="13" idx="3"/>
              <a:endCxn id="29" idx="1"/>
            </p:cNvCxnSpPr>
            <p:nvPr/>
          </p:nvCxnSpPr>
          <p:spPr bwMode="auto">
            <a:xfrm flipV="1">
              <a:off x="2724150" y="3303738"/>
              <a:ext cx="534988" cy="6350"/>
            </a:xfrm>
            <a:prstGeom prst="straightConnector1">
              <a:avLst/>
            </a:prstGeom>
            <a:noFill/>
            <a:ln w="6350">
              <a:solidFill>
                <a:schemeClr val="tx1"/>
              </a:solidFill>
              <a:round/>
              <a:headEnd/>
              <a:tailEnd type="triangle" w="med" len="med"/>
            </a:ln>
            <a:effectLst/>
          </p:spPr>
        </p:cxnSp>
        <p:sp>
          <p:nvSpPr>
            <p:cNvPr id="16" name="AutoShape 10"/>
            <p:cNvSpPr>
              <a:spLocks noChangeArrowheads="1"/>
            </p:cNvSpPr>
            <p:nvPr/>
          </p:nvSpPr>
          <p:spPr bwMode="auto">
            <a:xfrm>
              <a:off x="1004888" y="4643588"/>
              <a:ext cx="1719262" cy="320675"/>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end_of_elaboration</a:t>
              </a:r>
              <a:endParaRPr kumimoji="0" lang="en-US" sz="1200" b="1" i="0" u="none" strike="noStrike" kern="0" cap="none" spc="0" normalizeH="0" baseline="0" noProof="0" dirty="0">
                <a:ln>
                  <a:noFill/>
                </a:ln>
                <a:solidFill>
                  <a:sysClr val="windowText" lastClr="000000"/>
                </a:solidFill>
                <a:effectLst/>
                <a:uLnTx/>
                <a:uFillTx/>
              </a:endParaRPr>
            </a:p>
          </p:txBody>
        </p:sp>
        <p:sp>
          <p:nvSpPr>
            <p:cNvPr id="17" name="AutoShape 11"/>
            <p:cNvSpPr>
              <a:spLocks noChangeArrowheads="1"/>
            </p:cNvSpPr>
            <p:nvPr/>
          </p:nvSpPr>
          <p:spPr bwMode="auto">
            <a:xfrm>
              <a:off x="5634038" y="4648350"/>
              <a:ext cx="1770062" cy="322263"/>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start_test</a:t>
              </a:r>
              <a:endParaRPr kumimoji="0" lang="en-US" sz="1200" b="1" i="0" u="none" strike="noStrike" kern="0" cap="none" spc="0" normalizeH="0" baseline="0" noProof="0" dirty="0">
                <a:ln>
                  <a:noFill/>
                </a:ln>
                <a:solidFill>
                  <a:sysClr val="windowText" lastClr="000000"/>
                </a:solidFill>
                <a:effectLst/>
                <a:uLnTx/>
                <a:uFillTx/>
              </a:endParaRPr>
            </a:p>
          </p:txBody>
        </p:sp>
        <p:cxnSp>
          <p:nvCxnSpPr>
            <p:cNvPr id="18" name="AutoShape 12"/>
            <p:cNvCxnSpPr>
              <a:cxnSpLocks noChangeShapeType="1"/>
              <a:stCxn id="16" idx="3"/>
              <a:endCxn id="30" idx="1"/>
            </p:cNvCxnSpPr>
            <p:nvPr/>
          </p:nvCxnSpPr>
          <p:spPr bwMode="auto">
            <a:xfrm flipV="1">
              <a:off x="2724150" y="4797575"/>
              <a:ext cx="534988" cy="6350"/>
            </a:xfrm>
            <a:prstGeom prst="straightConnector1">
              <a:avLst/>
            </a:prstGeom>
            <a:noFill/>
            <a:ln w="6350">
              <a:solidFill>
                <a:schemeClr val="tx1"/>
              </a:solidFill>
              <a:round/>
              <a:headEnd/>
              <a:tailEnd type="triangle" w="med" len="med"/>
            </a:ln>
            <a:effectLst/>
          </p:spPr>
        </p:cxnSp>
        <p:cxnSp>
          <p:nvCxnSpPr>
            <p:cNvPr id="19" name="AutoShape 13"/>
            <p:cNvCxnSpPr>
              <a:cxnSpLocks noChangeShapeType="1"/>
              <a:stCxn id="20" idx="3"/>
              <a:endCxn id="16" idx="1"/>
            </p:cNvCxnSpPr>
            <p:nvPr/>
          </p:nvCxnSpPr>
          <p:spPr bwMode="auto">
            <a:xfrm flipH="1">
              <a:off x="1004888" y="4080025"/>
              <a:ext cx="6399212" cy="723900"/>
            </a:xfrm>
            <a:prstGeom prst="curvedConnector5">
              <a:avLst>
                <a:gd name="adj1" fmla="val -3546"/>
                <a:gd name="adj2" fmla="val 55042"/>
                <a:gd name="adj3" fmla="val 103574"/>
              </a:avLst>
            </a:prstGeom>
            <a:noFill/>
            <a:ln w="6350">
              <a:solidFill>
                <a:schemeClr val="tx1"/>
              </a:solidFill>
              <a:round/>
              <a:headEnd type="diamond" w="med" len="med"/>
              <a:tailEnd type="triangle" w="med" len="med"/>
            </a:ln>
            <a:effectLst/>
          </p:spPr>
        </p:cxnSp>
        <p:sp>
          <p:nvSpPr>
            <p:cNvPr id="20" name="AutoShape 14"/>
            <p:cNvSpPr>
              <a:spLocks noChangeArrowheads="1"/>
            </p:cNvSpPr>
            <p:nvPr/>
          </p:nvSpPr>
          <p:spPr bwMode="auto">
            <a:xfrm>
              <a:off x="5634038" y="3841900"/>
              <a:ext cx="1770062" cy="474663"/>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B050"/>
                  </a:solidFill>
                  <a:effectLst/>
                  <a:uLnTx/>
                  <a:uFillTx/>
                  <a:cs typeface="Times New Roman" pitchFamily="18" charset="0"/>
                </a:rPr>
                <a:t>connect</a:t>
              </a:r>
              <a:r>
                <a:rPr kumimoji="0" lang="en-US" sz="1200" b="1" i="0" u="none" strike="noStrike" kern="0" cap="none" spc="0" normalizeH="0" baseline="0" noProof="0" dirty="0">
                  <a:ln>
                    <a:noFill/>
                  </a:ln>
                  <a:solidFill>
                    <a:srgbClr val="000000"/>
                  </a:solidFill>
                  <a:effectLst/>
                  <a:uLnTx/>
                  <a:uFillTx/>
                  <a:cs typeface="Times New Roman" pitchFamily="18" charset="0"/>
                </a:rPr>
                <a:t>_pointers, </a:t>
              </a:r>
              <a:r>
                <a:rPr kumimoji="0" lang="en-US" sz="1200" b="1" i="0" u="none" strike="noStrike" kern="0" cap="none" spc="0" normalizeH="0" baseline="0" noProof="0" dirty="0">
                  <a:ln>
                    <a:noFill/>
                  </a:ln>
                  <a:solidFill>
                    <a:srgbClr val="00B050"/>
                  </a:solidFill>
                  <a:effectLst/>
                  <a:uLnTx/>
                  <a:uFillTx/>
                  <a:cs typeface="Times New Roman" pitchFamily="18" charset="0"/>
                </a:rPr>
                <a:t>connect</a:t>
              </a:r>
              <a:r>
                <a:rPr kumimoji="0" lang="en-US" sz="1200" b="1" i="0" u="none" strike="noStrike" kern="0" cap="none" spc="0" normalizeH="0" baseline="0" noProof="0" dirty="0">
                  <a:ln>
                    <a:noFill/>
                  </a:ln>
                  <a:solidFill>
                    <a:srgbClr val="000000"/>
                  </a:solidFill>
                  <a:effectLst/>
                  <a:uLnTx/>
                  <a:uFillTx/>
                  <a:cs typeface="Times New Roman" pitchFamily="18" charset="0"/>
                </a:rPr>
                <a:t>_ports</a:t>
              </a:r>
              <a:endParaRPr kumimoji="0" lang="en-US" sz="1200" b="1" i="0" u="none" strike="noStrike" kern="0" cap="none" spc="0" normalizeH="0" baseline="0" noProof="0" dirty="0">
                <a:ln>
                  <a:noFill/>
                </a:ln>
                <a:solidFill>
                  <a:sysClr val="windowText" lastClr="000000"/>
                </a:solidFill>
                <a:effectLst/>
                <a:uLnTx/>
                <a:uFillTx/>
              </a:endParaRPr>
            </a:p>
          </p:txBody>
        </p:sp>
        <p:sp>
          <p:nvSpPr>
            <p:cNvPr id="21" name="AutoShape 15"/>
            <p:cNvSpPr>
              <a:spLocks noChangeArrowheads="1"/>
            </p:cNvSpPr>
            <p:nvPr/>
          </p:nvSpPr>
          <p:spPr bwMode="auto">
            <a:xfrm>
              <a:off x="1004888" y="3887938"/>
              <a:ext cx="1719262" cy="354012"/>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B050"/>
                  </a:solidFill>
                  <a:effectLst/>
                  <a:uLnTx/>
                  <a:uFillTx/>
                  <a:cs typeface="Times New Roman" pitchFamily="18" charset="0"/>
                </a:rPr>
                <a:t>connect</a:t>
              </a:r>
              <a:endParaRPr kumimoji="0" lang="en-US" sz="1200" b="1" i="0" u="none" strike="noStrike" kern="0" cap="none" spc="0" normalizeH="0" baseline="0" noProof="0" dirty="0">
                <a:ln>
                  <a:noFill/>
                </a:ln>
                <a:solidFill>
                  <a:srgbClr val="00B050"/>
                </a:solidFill>
                <a:effectLst/>
                <a:uLnTx/>
                <a:uFillTx/>
              </a:endParaRPr>
            </a:p>
          </p:txBody>
        </p:sp>
        <p:cxnSp>
          <p:nvCxnSpPr>
            <p:cNvPr id="22" name="AutoShape 16"/>
            <p:cNvCxnSpPr>
              <a:cxnSpLocks noChangeShapeType="1"/>
              <a:stCxn id="21" idx="3"/>
              <a:endCxn id="20" idx="1"/>
            </p:cNvCxnSpPr>
            <p:nvPr/>
          </p:nvCxnSpPr>
          <p:spPr bwMode="auto">
            <a:xfrm>
              <a:off x="2724150" y="4065738"/>
              <a:ext cx="2909888" cy="14287"/>
            </a:xfrm>
            <a:prstGeom prst="straightConnector1">
              <a:avLst/>
            </a:prstGeom>
            <a:noFill/>
            <a:ln w="6350">
              <a:solidFill>
                <a:schemeClr val="tx1"/>
              </a:solidFill>
              <a:round/>
              <a:headEnd/>
              <a:tailEnd type="triangle" w="med" len="med"/>
            </a:ln>
            <a:effectLst/>
          </p:spPr>
        </p:cxnSp>
        <p:cxnSp>
          <p:nvCxnSpPr>
            <p:cNvPr id="23" name="AutoShape 17"/>
            <p:cNvCxnSpPr>
              <a:cxnSpLocks noChangeShapeType="1"/>
              <a:stCxn id="12" idx="3"/>
              <a:endCxn id="21" idx="1"/>
            </p:cNvCxnSpPr>
            <p:nvPr/>
          </p:nvCxnSpPr>
          <p:spPr bwMode="auto">
            <a:xfrm flipH="1">
              <a:off x="1004888" y="3302150"/>
              <a:ext cx="6399212" cy="763588"/>
            </a:xfrm>
            <a:prstGeom prst="curvedConnector5">
              <a:avLst>
                <a:gd name="adj1" fmla="val -3546"/>
                <a:gd name="adj2" fmla="val 49898"/>
                <a:gd name="adj3" fmla="val 103574"/>
              </a:avLst>
            </a:prstGeom>
            <a:noFill/>
            <a:ln w="6350">
              <a:solidFill>
                <a:schemeClr val="tx1"/>
              </a:solidFill>
              <a:round/>
              <a:headEnd type="diamond" w="med" len="med"/>
              <a:tailEnd type="triangle" w="med" len="med"/>
            </a:ln>
            <a:effectLst/>
          </p:spPr>
        </p:cxnSp>
        <p:sp>
          <p:nvSpPr>
            <p:cNvPr id="24" name="AutoShape 18"/>
            <p:cNvSpPr>
              <a:spLocks noChangeArrowheads="1"/>
            </p:cNvSpPr>
            <p:nvPr/>
          </p:nvSpPr>
          <p:spPr bwMode="auto">
            <a:xfrm>
              <a:off x="995363" y="5365900"/>
              <a:ext cx="1719262" cy="320675"/>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start_of_simulation</a:t>
              </a:r>
              <a:endParaRPr kumimoji="0" lang="en-US" sz="1200" b="1" i="0" u="none" strike="noStrike" kern="0" cap="none" spc="0" normalizeH="0" baseline="0" noProof="0" dirty="0">
                <a:ln>
                  <a:noFill/>
                </a:ln>
                <a:solidFill>
                  <a:sysClr val="windowText" lastClr="000000"/>
                </a:solidFill>
                <a:effectLst/>
                <a:uLnTx/>
                <a:uFillTx/>
              </a:endParaRPr>
            </a:p>
          </p:txBody>
        </p:sp>
        <p:sp>
          <p:nvSpPr>
            <p:cNvPr id="25" name="AutoShape 19"/>
            <p:cNvSpPr>
              <a:spLocks noChangeArrowheads="1"/>
            </p:cNvSpPr>
            <p:nvPr/>
          </p:nvSpPr>
          <p:spPr bwMode="auto">
            <a:xfrm>
              <a:off x="5634038" y="5365900"/>
              <a:ext cx="1770062" cy="320675"/>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run</a:t>
              </a:r>
              <a:endParaRPr kumimoji="0" lang="en-US" sz="1200" b="1" i="0" u="none" strike="noStrike" kern="0" cap="none" spc="0" normalizeH="0" baseline="0" noProof="0" dirty="0">
                <a:ln>
                  <a:noFill/>
                </a:ln>
                <a:solidFill>
                  <a:sysClr val="windowText" lastClr="000000"/>
                </a:solidFill>
                <a:effectLst/>
                <a:uLnTx/>
                <a:uFillTx/>
              </a:endParaRPr>
            </a:p>
          </p:txBody>
        </p:sp>
        <p:cxnSp>
          <p:nvCxnSpPr>
            <p:cNvPr id="26" name="AutoShape 20"/>
            <p:cNvCxnSpPr>
              <a:cxnSpLocks noChangeShapeType="1"/>
              <a:stCxn id="17" idx="3"/>
              <a:endCxn id="24" idx="1"/>
            </p:cNvCxnSpPr>
            <p:nvPr/>
          </p:nvCxnSpPr>
          <p:spPr bwMode="auto">
            <a:xfrm flipH="1">
              <a:off x="995363" y="4810275"/>
              <a:ext cx="6408737" cy="715963"/>
            </a:xfrm>
            <a:prstGeom prst="curvedConnector5">
              <a:avLst>
                <a:gd name="adj1" fmla="val -3542"/>
                <a:gd name="adj2" fmla="val 49889"/>
                <a:gd name="adj3" fmla="val 103565"/>
              </a:avLst>
            </a:prstGeom>
            <a:noFill/>
            <a:ln w="6350">
              <a:solidFill>
                <a:schemeClr val="tx1"/>
              </a:solidFill>
              <a:round/>
              <a:headEnd type="diamond" w="med" len="med"/>
              <a:tailEnd type="triangle" w="med" len="med"/>
            </a:ln>
            <a:effectLst/>
          </p:spPr>
        </p:cxnSp>
        <p:cxnSp>
          <p:nvCxnSpPr>
            <p:cNvPr id="27" name="AutoShape 21"/>
            <p:cNvCxnSpPr>
              <a:cxnSpLocks noChangeShapeType="1"/>
              <a:stCxn id="24" idx="3"/>
              <a:endCxn id="31" idx="1"/>
            </p:cNvCxnSpPr>
            <p:nvPr/>
          </p:nvCxnSpPr>
          <p:spPr bwMode="auto">
            <a:xfrm flipV="1">
              <a:off x="2714625" y="5519888"/>
              <a:ext cx="534988" cy="6350"/>
            </a:xfrm>
            <a:prstGeom prst="straightConnector1">
              <a:avLst/>
            </a:prstGeom>
            <a:noFill/>
            <a:ln w="6350">
              <a:solidFill>
                <a:schemeClr val="tx1"/>
              </a:solidFill>
              <a:round/>
              <a:headEnd/>
              <a:tailEnd type="triangle" w="med" len="med"/>
            </a:ln>
            <a:effectLst/>
          </p:spPr>
        </p:cxnSp>
        <p:cxnSp>
          <p:nvCxnSpPr>
            <p:cNvPr id="28" name="AutoShape 22"/>
            <p:cNvCxnSpPr>
              <a:cxnSpLocks noChangeShapeType="1"/>
              <a:stCxn id="25" idx="3"/>
            </p:cNvCxnSpPr>
            <p:nvPr/>
          </p:nvCxnSpPr>
          <p:spPr bwMode="auto">
            <a:xfrm>
              <a:off x="7404100" y="5526238"/>
              <a:ext cx="466782" cy="3371"/>
            </a:xfrm>
            <a:prstGeom prst="straightConnector1">
              <a:avLst/>
            </a:prstGeom>
            <a:noFill/>
            <a:ln w="6350">
              <a:solidFill>
                <a:schemeClr val="tx1"/>
              </a:solidFill>
              <a:round/>
              <a:headEnd/>
              <a:tailEnd type="triangle" w="med" len="med"/>
            </a:ln>
            <a:effectLst/>
          </p:spPr>
        </p:cxnSp>
        <p:sp>
          <p:nvSpPr>
            <p:cNvPr id="29" name="AutoShape 25"/>
            <p:cNvSpPr>
              <a:spLocks noChangeArrowheads="1"/>
            </p:cNvSpPr>
            <p:nvPr/>
          </p:nvSpPr>
          <p:spPr bwMode="auto">
            <a:xfrm>
              <a:off x="3259138" y="3125938"/>
              <a:ext cx="1771650" cy="355600"/>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end_of_</a:t>
              </a:r>
              <a:r>
                <a:rPr kumimoji="0" lang="en-US" sz="1200" b="1" i="0" u="none" strike="noStrike" kern="0" cap="none" spc="0" normalizeH="0" baseline="0" noProof="0" dirty="0">
                  <a:ln>
                    <a:noFill/>
                  </a:ln>
                  <a:solidFill>
                    <a:srgbClr val="0070C0"/>
                  </a:solidFill>
                  <a:effectLst/>
                  <a:uLnTx/>
                  <a:uFillTx/>
                  <a:cs typeface="Times New Roman" pitchFamily="18" charset="0"/>
                </a:rPr>
                <a:t>construct</a:t>
              </a:r>
              <a:r>
                <a:rPr kumimoji="0" lang="en-US" sz="1200" b="1" i="0" u="none" strike="noStrike" kern="0" cap="none" spc="0" normalizeH="0" baseline="0" noProof="0" dirty="0">
                  <a:ln>
                    <a:noFill/>
                  </a:ln>
                  <a:solidFill>
                    <a:srgbClr val="000000"/>
                  </a:solidFill>
                  <a:effectLst/>
                  <a:uLnTx/>
                  <a:uFillTx/>
                  <a:cs typeface="Times New Roman" pitchFamily="18" charset="0"/>
                </a:rPr>
                <a:t>ion</a:t>
              </a:r>
              <a:endParaRPr kumimoji="0" lang="en-US" sz="1200" b="1" i="0" u="none" strike="noStrike" kern="0" cap="none" spc="0" normalizeH="0" baseline="0" noProof="0" dirty="0">
                <a:ln>
                  <a:noFill/>
                </a:ln>
                <a:solidFill>
                  <a:sysClr val="windowText" lastClr="000000"/>
                </a:solidFill>
                <a:effectLst/>
                <a:uLnTx/>
                <a:uFillTx/>
              </a:endParaRPr>
            </a:p>
          </p:txBody>
        </p:sp>
        <p:sp>
          <p:nvSpPr>
            <p:cNvPr id="30" name="AutoShape 26"/>
            <p:cNvSpPr>
              <a:spLocks noChangeArrowheads="1"/>
            </p:cNvSpPr>
            <p:nvPr/>
          </p:nvSpPr>
          <p:spPr bwMode="auto">
            <a:xfrm>
              <a:off x="3259138" y="4637238"/>
              <a:ext cx="1719262" cy="320675"/>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end_of_elaboration</a:t>
              </a:r>
              <a:endParaRPr kumimoji="0" lang="en-US" sz="1200" b="1" i="0" u="none" strike="noStrike" kern="0" cap="none" spc="0" normalizeH="0" baseline="0" noProof="0" dirty="0">
                <a:ln>
                  <a:noFill/>
                </a:ln>
                <a:solidFill>
                  <a:sysClr val="windowText" lastClr="000000"/>
                </a:solidFill>
                <a:effectLst/>
                <a:uLnTx/>
                <a:uFillTx/>
              </a:endParaRPr>
            </a:p>
          </p:txBody>
        </p:sp>
        <p:sp>
          <p:nvSpPr>
            <p:cNvPr id="31" name="AutoShape 27"/>
            <p:cNvSpPr>
              <a:spLocks noChangeArrowheads="1"/>
            </p:cNvSpPr>
            <p:nvPr/>
          </p:nvSpPr>
          <p:spPr bwMode="auto">
            <a:xfrm>
              <a:off x="3249613" y="5359550"/>
              <a:ext cx="1719262" cy="320675"/>
            </a:xfrm>
            <a:prstGeom prst="roundRect">
              <a:avLst>
                <a:gd name="adj" fmla="val 16667"/>
              </a:avLst>
            </a:prstGeom>
            <a:solidFill>
              <a:schemeClr val="accent1">
                <a:lumMod val="60000"/>
                <a:lumOff val="40000"/>
              </a:schemeClr>
            </a:solidFill>
            <a:ln w="6350">
              <a:solidFill>
                <a:srgbClr val="000000"/>
              </a:solidFill>
              <a:round/>
              <a:headEnd/>
              <a:tailEnd/>
            </a:ln>
            <a:effectLst/>
          </p:spPr>
          <p:txBody>
            <a:bodyPr lIns="76810" tIns="38405" rIns="76810" bIns="38405"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cs typeface="Times New Roman" pitchFamily="18" charset="0"/>
                </a:rPr>
                <a:t>start_of_simulation</a:t>
              </a:r>
              <a:endParaRPr kumimoji="0" lang="en-US" sz="1200" b="1" i="0" u="none" strike="noStrike" kern="0" cap="none" spc="0" normalizeH="0" baseline="0" noProof="0" dirty="0">
                <a:ln>
                  <a:noFill/>
                </a:ln>
                <a:solidFill>
                  <a:sysClr val="windowText" lastClr="000000"/>
                </a:solidFill>
                <a:effectLst/>
                <a:uLnTx/>
                <a:uFillTx/>
              </a:endParaRPr>
            </a:p>
          </p:txBody>
        </p:sp>
        <p:cxnSp>
          <p:nvCxnSpPr>
            <p:cNvPr id="32" name="AutoShape 28"/>
            <p:cNvCxnSpPr>
              <a:cxnSpLocks noChangeShapeType="1"/>
              <a:stCxn id="29" idx="3"/>
              <a:endCxn id="12" idx="1"/>
            </p:cNvCxnSpPr>
            <p:nvPr/>
          </p:nvCxnSpPr>
          <p:spPr bwMode="auto">
            <a:xfrm flipV="1">
              <a:off x="5030788" y="3302150"/>
              <a:ext cx="603250" cy="1588"/>
            </a:xfrm>
            <a:prstGeom prst="straightConnector1">
              <a:avLst/>
            </a:prstGeom>
            <a:noFill/>
            <a:ln w="6350">
              <a:solidFill>
                <a:schemeClr val="tx1"/>
              </a:solidFill>
              <a:round/>
              <a:headEnd/>
              <a:tailEnd type="triangle" w="med" len="med"/>
            </a:ln>
            <a:effectLst/>
          </p:spPr>
        </p:cxnSp>
        <p:cxnSp>
          <p:nvCxnSpPr>
            <p:cNvPr id="33" name="AutoShape 29"/>
            <p:cNvCxnSpPr>
              <a:cxnSpLocks noChangeShapeType="1"/>
              <a:stCxn id="30" idx="3"/>
              <a:endCxn id="17" idx="1"/>
            </p:cNvCxnSpPr>
            <p:nvPr/>
          </p:nvCxnSpPr>
          <p:spPr bwMode="auto">
            <a:xfrm>
              <a:off x="4978400" y="4797575"/>
              <a:ext cx="655638" cy="12700"/>
            </a:xfrm>
            <a:prstGeom prst="straightConnector1">
              <a:avLst/>
            </a:prstGeom>
            <a:noFill/>
            <a:ln w="6350">
              <a:solidFill>
                <a:schemeClr val="tx1"/>
              </a:solidFill>
              <a:round/>
              <a:headEnd/>
              <a:tailEnd type="triangle" w="med" len="med"/>
            </a:ln>
            <a:effectLst/>
          </p:spPr>
        </p:cxnSp>
        <p:cxnSp>
          <p:nvCxnSpPr>
            <p:cNvPr id="34" name="AutoShape 30"/>
            <p:cNvCxnSpPr>
              <a:cxnSpLocks noChangeShapeType="1"/>
              <a:stCxn id="31" idx="3"/>
              <a:endCxn id="25" idx="1"/>
            </p:cNvCxnSpPr>
            <p:nvPr/>
          </p:nvCxnSpPr>
          <p:spPr bwMode="auto">
            <a:xfrm>
              <a:off x="4968875" y="5519888"/>
              <a:ext cx="665163" cy="6350"/>
            </a:xfrm>
            <a:prstGeom prst="straightConnector1">
              <a:avLst/>
            </a:prstGeom>
            <a:noFill/>
            <a:ln w="6350">
              <a:solidFill>
                <a:schemeClr val="tx1"/>
              </a:solidFill>
              <a:round/>
              <a:headEnd/>
              <a:tailEnd type="triangle" w="med" len="med"/>
            </a:ln>
            <a:effectLst/>
          </p:spPr>
        </p:cxnSp>
      </p:grpSp>
    </p:spTree>
    <p:custDataLst>
      <p:tags r:id="rId1"/>
    </p:custDataLst>
    <p:extLst>
      <p:ext uri="{BB962C8B-B14F-4D97-AF65-F5344CB8AC3E}">
        <p14:creationId xmlns:p14="http://schemas.microsoft.com/office/powerpoint/2010/main" val="19716988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EOBJECT1" val="{HasCoOwner=0;Id=5ad911f4775efb0ef0d62761;IsCoEditable=0;IsFromOtherOwner=1;IsFromOtherUser=0;IsFromOtherWorkspaceOwner=1;NonEditable=0;OwnerId=5a5397849fb6b2153c22f215;VersionNumber=1;}"/>
  <p:tag name="KAHANIID" val="5ad911f4775efb0ef0d62761;2"/>
  <p:tag name="ORIGINALPOSITION" val="0"/>
  <p:tag name="COLEOSLIDEID" val="5ad911f4775efb0ef0d62761"/>
  <p:tag name="ISFROMANOTHEROWNER" val="false"/>
  <p:tag name="SLIDEOBJECT" val="{&quot;CannotReshare&quot;:false,&quot;DateCreated&quot;:&quot;\/Date(1524175341769)\/&quot;,&quot;DateModified&quot;:&quot;\/Date(1524258554928)\/&quot;,&quot;DateShared&quot;:&quot;\/Date(1524176327270)\/&quot;,&quot;DocumentType&quot;:0,&quot;FileName&quot;:null,&quot;HasCoOwner&quot;:true,&quot;HasRevokedAccess&quot;:false,&quot;Id&quot;:&quot;5ad911f4775efb0ef0d62761&quot;,&quot;IsAccessableByUser&quot;:false,&quot;IsAnimated&quot;:false,&quot;IsAssociated&quot;:false,&quot;IsCoEditable&quot;:true,&quot;IsDuplicate&quot;:false,&quot;IsFromOtherOwner&quot;:true,&quot;IsFromOtherUser&quot;:true,&quot;IsFromOtherWorkspaceOwner&quot;:true,&quot;IsLocked&quot;:false,&quot;MD5Hash&quot;:&quot;d97b45767b9d3de0c9505d069d0f1434&quot;,&quot;NonEditable&quot;:false,&quot;Notes&quot;:&quot;&quot;,&quot;NotificationId&quot;:&quot;&quot;,&quot;OriginSlideId&quot;:null,&quot;OriginalPosition&quot;:0,&quot;OwnerId&quot;:&quot;5a5397849fb6b2153c22f215&quot;,&quot;ParentPresentationId&quot;:null,&quot;PresentationUrl&quot;:&quot;cadence\/5a5397849fb6b2153c22f215\/vssslides\/bafb21ec-a6fc-44d8-80cc-b385e7c16702-svg08_dahirs_cadence_presentation_dm_001.pptx&quot;,&quot;PrivacyLevel&quot;:&quot;Private&quot;,&quot;SlidePresentations&quot;:[{&quot;DateCreated&quot;:&quot;\/Date(1524175341768)\/&quot;,&quot;DateModified&quot;:&quot;\/Date(1524258549926)\/&quot;,&quot;OrderNumbers&quot;:[1],&quot;OwnerId&quot;:&quot;5a5397849fb6b2153c22f215&quot;,&quot;PresentationId&quot;:&quot;5ad911f1775efb0ef0d6275b&quot;,&quot;PresentationName&quot;:&quot;SVG08_DahirS_Cadence_Presentation_DM.pptx&quot;,&quot;VersionNumber&quot;:2}],&quot;SlideVersion&quot;:2,&quot;Title&quot;:&quot;UVM Multi-Language Testbench for TLM 2.0 Models\u000d\u000a&quot;,&quot;Url&quot;:&quot;https:\/\/d19jdep1bl05f2.cloudfront.net\/api\/file\/get?id=CXl%2b1E%2b0jk1aI2Plcyhv%2fOOTr%2fgSAA1glkmufNO2FhNtI1L7sVpA9mcOWwJUzes%2ftK%2fs4NI7KFaJ9Mm%2b1MDmL7ZWLDJbA%2bV%2bALrkbQUy1m3gbxQ8K68sBR6%2fVs9AVAmT2Lo18SmRTWyNiYUn4rMcgFqmpEjppCiYSE5qKPRH9uY%3d&quot;,&quot;UrlAnimated&quot;:&quot;https:\/\/d19jdep1bl05f2.cloudfront.net\/api\/file\/get?id=CXl%2b1E%2b0jk1aI2Plcyhv%2fOOTr%2fgSAA1glkmufNO2FhMrLCMz%2fALHhj%2bBahbMJm2UEAPW4y9JdlShMYAvIYYUkMJHQ8GF1nDtSYkSHvKIa7MGPV%2fi2arKMKFKd1fuKFZ3slPcTber5Nr5ZbMBAfjJBHrQUumwfn8KVtHbiHIFfhzPY6Q%2fRYGf00w76m1tdUeuvIn%2frFvEbfdKcSPt9Myg1g%3d%3d&quot;,&quot;UrlSmall&quot;:&quot;https:\/\/d19jdep1bl05f2.cloudfront.net\/api\/file\/get?id=CXl%2b1E%2b0jk1aI2Plcyhv%2fOOTr%2fgSAA1glkmufNO2FhNtI1L7sVpA9mcOWwJUzes%2ftK%2fs4NI7KFaJ9Mm%2b1MDmL7ZWLDJbA%2bV%2bALrkbQUy1m3gbxQ8K68sBR6%2fVs9AVAmT2Lo18SmRTWyNiYUn4rMcgBEwY89bx0o2r4q%2fcGGMcP6Wt9QuzBcjHyOI66SxiRhs&quot;,&quot;UrlVideo&quot;:&quot;https:\/\/d2oqsx31yppz4f.cloudfront.net\/cadence\/5a5397849fb6b2153c22f215\/vssslides\/bafb21ec-a6fc-44d8-80cc-b385e7c16702-svg08_dahirs_cadence_presentation_dm_001.pptx&quot;,&quot;UserComments&quot;:[],&quot;VersionNotDecided&quot;:false,&quot;VersionNumber&quot;:2,&quot;VisibleUntilDate&quot;:&quot;&quot;}"/>
</p:tagLst>
</file>

<file path=ppt/tags/tag10.xml><?xml version="1.0" encoding="utf-8"?>
<p:tagLst xmlns:a="http://schemas.openxmlformats.org/drawingml/2006/main" xmlns:r="http://schemas.openxmlformats.org/officeDocument/2006/relationships" xmlns:p="http://schemas.openxmlformats.org/presentationml/2006/main">
  <p:tag name="SLIDEOBJECT1" val="{HasCoOwner=0;Id=5ad91208775efb0ef0d627a3;IsCoEditable=0;IsFromOtherOwner=1;IsFromOtherUser=0;IsFromOtherWorkspaceOwner=1;NonEditable=0;OwnerId=5a5397849fb6b2153c22f215;VersionNumber=1;}"/>
  <p:tag name="KAHANIID" val="5ad91208775efb0ef0d627a3;2"/>
  <p:tag name="ORIGINALPOSITION" val="11"/>
  <p:tag name="COLEOSLIDEID" val="5ad91208775efb0ef0d627a3"/>
  <p:tag name="ISFROMANOTHEROWNER" val="false"/>
  <p:tag name="SLIDEOBJECT" val="{&quot;CannotReshare&quot;:false,&quot;DateCreated&quot;:&quot;\/Date(1524175341780)\/&quot;,&quot;DateModified&quot;:&quot;\/Date(1524258573586)\/&quot;,&quot;DateShared&quot;:&quot;\/Date(1524176327271)\/&quot;,&quot;DocumentType&quot;:0,&quot;FileName&quot;:null,&quot;HasCoOwner&quot;:true,&quot;HasRevokedAccess&quot;:false,&quot;Id&quot;:&quot;5ad91208775efb0ef0d627a3&quot;,&quot;IsAccessableByUser&quot;:false,&quot;IsAnimated&quot;:false,&quot;IsAssociated&quot;:false,&quot;IsCoEditable&quot;:true,&quot;IsDuplicate&quot;:false,&quot;IsFromOtherOwner&quot;:true,&quot;IsFromOtherUser&quot;:true,&quot;IsFromOtherWorkspaceOwner&quot;:true,&quot;IsLocked&quot;:false,&quot;MD5Hash&quot;:&quot;e9b2740170c2bb0b11e5f3d3e3affe51&quot;,&quot;NonEditable&quot;:false,&quot;Notes&quot;:&quot;A UVM to TLM adapter is used to map UVM sequence items to uvm_tlm_gp\u000dThe connection between UVM and SC\/TLM is done over UVM-ML\u000d\u000dThis example TB will be used to describe the steps to integrate and use UVM-ML.\u000d&quot;,&quot;NotificationId&quot;:&quot;&quot;,&quot;OriginSlideId&quot;:null,&quot;OriginalPosition&quot;:11,&quot;OwnerId&quot;:&quot;5a5397849fb6b2153c22f215&quot;,&quot;ParentPresentationId&quot;:null,&quot;PresentationUrl&quot;:&quot;cadence\/5a5397849fb6b2153c22f215\/vssslides\/bafb21ec-a6fc-44d8-80cc-b385e7c16702-svg08_dahirs_cadence_presentation_dm_012.pptx&quot;,&quot;PrivacyLevel&quot;:&quot;Private&quot;,&quot;SlidePresentations&quot;:[{&quot;DateCreated&quot;:&quot;\/Date(1524175341768)\/&quot;,&quot;DateModified&quot;:&quot;\/Date(1524258549926)\/&quot;,&quot;OrderNumbers&quot;:[12],&quot;OwnerId&quot;:&quot;5a5397849fb6b2153c22f215&quot;,&quot;PresentationId&quot;:&quot;5ad911f1775efb0ef0d6275b&quot;,&quot;PresentationName&quot;:&quot;SVG08_DahirS_Cadence_Presentation_DM.pptx&quot;,&quot;VersionNumber&quot;:2}],&quot;SlideVersion&quot;:2,&quot;Title&quot;:&quot;Topology of Verification Testbench when Reusing the TLM Model\u000d\u000a&quot;,&quot;Url&quot;:&quot;https:\/\/d19jdep1bl05f2.cloudfront.net\/api\/file\/get?id=CXl%2b1E%2b0jk1aI2Plcyhv%2fOOTr%2fgSAA1glkmufNO2FhNtI1L7sVpA9mcOWwJUzes%2ftK%2fs4NI7KFaJ9Mm%2b1MDmL7ZWLDJbA%2bV%2bALrkbQUy1m3gbxQ8K68sBR6%2fVs9AVAmT2Lo18SmRTWyNiYUn4rMcgD1IsQr2X%2fuadFTEMt%2b5fN0%3d&quot;,&quot;UrlAnimated&quot;:&quot;https:\/\/d19jdep1bl05f2.cloudfront.net\/api\/file\/get?id=CXl%2b1E%2b0jk1aI2Plcyhv%2fOOTr%2fgSAA1glkmufNO2FhMrLCMz%2fALHhj%2bBahbMJm2UKdXEUD%2bDY%2flwv7VMRjwhyVU9sTk2bqwaToW08gxP10B54ys6PTZdi%2f72MX9as2H9Yas%2f1QrQvsJpfe2dsKQzizJ8zjAfJWWKJgk%2fYm%2bCQA1hPFnkWkwseXuyehp7lxbkXl3%2fCL70zTYrBdqmC8vPzA%3d%3d&quot;,&quot;UrlSmall&quot;:&quot;https:\/\/d19jdep1bl05f2.cloudfront.net\/api\/file\/get?id=CXl%2b1E%2b0jk1aI2Plcyhv%2fOOTr%2fgSAA1glkmufNO2FhNtI1L7sVpA9mcOWwJUzes%2ftK%2fs4NI7KFaJ9Mm%2b1MDmL7ZWLDJbA%2bV%2bALrkbQUy1m3gbxQ8K68sBR6%2fVs9AVAmT2Lo18SmRTWyNiYUn4rMcgNluWzAs3IXGRDmVRYUu1BBoKCwxHX6JHfiWcSd%2f0Hks&quot;,&quot;UrlVideo&quot;:&quot;https:\/\/d2oqsx31yppz4f.cloudfront.net\/cadence\/5a5397849fb6b2153c22f215\/vssslides\/bafb21ec-a6fc-44d8-80cc-b385e7c16702-svg08_dahirs_cadence_presentation_dm_012.pptx&quot;,&quot;UserComments&quot;:[],&quot;VersionNotDecided&quot;:false,&quot;VersionNumber&quot;:2,&quot;VisibleUntilDate&quot;:&quot;&quot;}"/>
</p:tagLst>
</file>

<file path=ppt/tags/tag11.xml><?xml version="1.0" encoding="utf-8"?>
<p:tagLst xmlns:a="http://schemas.openxmlformats.org/drawingml/2006/main" xmlns:r="http://schemas.openxmlformats.org/officeDocument/2006/relationships" xmlns:p="http://schemas.openxmlformats.org/presentationml/2006/main">
  <p:tag name="SLIDEOBJECT1" val="{HasCoOwner=0;Id=5ad9120a775efb0ef0d627a9;IsCoEditable=0;IsFromOtherOwner=1;IsFromOtherUser=0;IsFromOtherWorkspaceOwner=1;NonEditable=0;OwnerId=5a5397849fb6b2153c22f215;VersionNumber=1;}"/>
  <p:tag name="KAHANIID" val="5ad9120a775efb0ef0d627a9;2"/>
  <p:tag name="ORIGINALPOSITION" val="12"/>
  <p:tag name="COLEOSLIDEID" val="5ad9120a775efb0ef0d627a9"/>
  <p:tag name="ISFROMANOTHEROWNER" val="false"/>
  <p:tag name="SLIDEOBJECT" val="{&quot;CannotReshare&quot;:false,&quot;DateCreated&quot;:&quot;\/Date(1524175341781)\/&quot;,&quot;DateModified&quot;:&quot;\/Date(1524258575099)\/&quot;,&quot;DateShared&quot;:&quot;\/Date(1524176327271)\/&quot;,&quot;DocumentType&quot;:0,&quot;FileName&quot;:null,&quot;HasCoOwner&quot;:true,&quot;HasRevokedAccess&quot;:false,&quot;Id&quot;:&quot;5ad9120a775efb0ef0d627a9&quot;,&quot;IsAccessableByUser&quot;:false,&quot;IsAnimated&quot;:false,&quot;IsAssociated&quot;:false,&quot;IsCoEditable&quot;:true,&quot;IsDuplicate&quot;:false,&quot;IsFromOtherOwner&quot;:true,&quot;IsFromOtherUser&quot;:true,&quot;IsFromOtherWorkspaceOwner&quot;:true,&quot;IsLocked&quot;:false,&quot;MD5Hash&quot;:&quot;a3fbf576dce7cd127cd72a900b6fc52e&quot;,&quot;NonEditable&quot;:false,&quot;Notes&quot;:&quot;&quot;,&quot;NotificationId&quot;:&quot;&quot;,&quot;OriginSlideId&quot;:null,&quot;OriginalPosition&quot;:12,&quot;OwnerId&quot;:&quot;5a5397849fb6b2153c22f215&quot;,&quot;ParentPresentationId&quot;:null,&quot;PresentationUrl&quot;:&quot;cadence\/5a5397849fb6b2153c22f215\/vssslides\/bafb21ec-a6fc-44d8-80cc-b385e7c16702-svg08_dahirs_cadence_presentation_dm_013.pptx&quot;,&quot;PrivacyLevel&quot;:&quot;Private&quot;,&quot;SlidePresentations&quot;:[{&quot;DateCreated&quot;:&quot;\/Date(1524175341768)\/&quot;,&quot;DateModified&quot;:&quot;\/Date(1524258549926)\/&quot;,&quot;OrderNumbers&quot;:[13],&quot;OwnerId&quot;:&quot;5a5397849fb6b2153c22f215&quot;,&quot;PresentationId&quot;:&quot;5ad911f1775efb0ef0d6275b&quot;,&quot;PresentationName&quot;:&quot;SVG08_DahirS_Cadence_Presentation_DM.pptx&quot;,&quot;VersionNumber&quot;:2}],&quot;SlideVersion&quot;:2,&quot;Title&quot;:&quot;Comparing HDL vs TLM in the Verification Testbench\u000d\u000a&quot;,&quot;Url&quot;:&quot;https:\/\/d19jdep1bl05f2.cloudfront.net\/api\/file\/get?id=CXl%2b1E%2b0jk1aI2Plcyhv%2fOOTr%2fgSAA1glkmufNO2FhNtI1L7sVpA9mcOWwJUzes%2ftK%2fs4NI7KFaJ9Mm%2b1MDmL7ZWLDJbA%2bV%2bALrkbQUy1m3gbxQ8K68sBR6%2fVs9AVAmT2Lo18SmRTWyNiYUn4rMcgMS4BboyfNxnY2ORZFEXrd0%3d&quot;,&quot;UrlAnimated&quot;:&quot;https:\/\/d19jdep1bl05f2.cloudfront.net\/api\/file\/get?id=CXl%2b1E%2b0jk1aI2Plcyhv%2fOOTr%2fgSAA1glkmufNO2FhMrLCMz%2fALHhj%2bBahbMJm2UZccbvPggETsiX32N97xoqZiYEXPdiLgOK9Jmq9hn%2bSkwqRPTH7YTlphEGSevbKoqCodZ2cSQb8bnObO0dbluj3ejx2ckwZvjOcti6Upm12YO2%2fG2vea20taryDOf2Oq7Sj%2bFP360h0VejMPHnVkVUQ%3d%3d&quot;,&quot;UrlSmall&quot;:&quot;https:\/\/d19jdep1bl05f2.cloudfront.net\/api\/file\/get?id=CXl%2b1E%2b0jk1aI2Plcyhv%2fOOTr%2fgSAA1glkmufNO2FhNtI1L7sVpA9mcOWwJUzes%2ftK%2fs4NI7KFaJ9Mm%2b1MDmL7ZWLDJbA%2bV%2bALrkbQUy1m3gbxQ8K68sBR6%2fVs9AVAmT2Lo18SmRTWyNiYUn4rMcgOiXG9EkLTetIrZnynxN8PkfPOUIhU19tmIz0pU5Q%2b1i&quot;,&quot;UrlVideo&quot;:&quot;https:\/\/d2oqsx31yppz4f.cloudfront.net\/cadence\/5a5397849fb6b2153c22f215\/vssslides\/bafb21ec-a6fc-44d8-80cc-b385e7c16702-svg08_dahirs_cadence_presentation_dm_013.pptx&quot;,&quot;UserComments&quot;:[],&quot;VersionNotDecided&quot;:false,&quot;VersionNumber&quot;:2,&quot;VisibleUntilDate&quot;:&quot;&quot;}"/>
</p:tagLst>
</file>

<file path=ppt/tags/tag12.xml><?xml version="1.0" encoding="utf-8"?>
<p:tagLst xmlns:a="http://schemas.openxmlformats.org/drawingml/2006/main" xmlns:r="http://schemas.openxmlformats.org/officeDocument/2006/relationships" xmlns:p="http://schemas.openxmlformats.org/presentationml/2006/main">
  <p:tag name="SLIDEOBJECT1" val="{HasCoOwner=0;Id=5ad9120b775efb0ef0d627af;IsCoEditable=0;IsFromOtherOwner=1;IsFromOtherUser=0;IsFromOtherWorkspaceOwner=1;NonEditable=0;OwnerId=5a5397849fb6b2153c22f215;VersionNumber=1;}"/>
  <p:tag name="KAHANIID" val="5ad9120b775efb0ef0d627af;2"/>
  <p:tag name="ORIGINALPOSITION" val="13"/>
  <p:tag name="COLEOSLIDEID" val="5ad9120b775efb0ef0d627af"/>
  <p:tag name="ISFROMANOTHEROWNER" val="false"/>
  <p:tag name="SLIDEOBJECT" val="{&quot;CannotReshare&quot;:false,&quot;DateCreated&quot;:&quot;\/Date(1524175341782)\/&quot;,&quot;DateModified&quot;:&quot;\/Date(1524258577033)\/&quot;,&quot;DateShared&quot;:&quot;\/Date(1524176327271)\/&quot;,&quot;DocumentType&quot;:0,&quot;FileName&quot;:null,&quot;HasCoOwner&quot;:true,&quot;HasRevokedAccess&quot;:false,&quot;Id&quot;:&quot;5ad9120b775efb0ef0d627af&quot;,&quot;IsAccessableByUser&quot;:false,&quot;IsAnimated&quot;:false,&quot;IsAssociated&quot;:false,&quot;IsCoEditable&quot;:true,&quot;IsDuplicate&quot;:false,&quot;IsFromOtherOwner&quot;:true,&quot;IsFromOtherUser&quot;:true,&quot;IsFromOtherWorkspaceOwner&quot;:true,&quot;IsLocked&quot;:false,&quot;MD5Hash&quot;:&quot;f340d543e5450cb05281818a381d636e&quot;,&quot;NonEditable&quot;:false,&quot;Notes&quot;:&quot;&quot;,&quot;NotificationId&quot;:&quot;&quot;,&quot;OriginSlideId&quot;:null,&quot;OriginalPosition&quot;:13,&quot;OwnerId&quot;:&quot;5a5397849fb6b2153c22f215&quot;,&quot;ParentPresentationId&quot;:null,&quot;PresentationUrl&quot;:&quot;cadence\/5a5397849fb6b2153c22f215\/vssslides\/bafb21ec-a6fc-44d8-80cc-b385e7c16702-svg08_dahirs_cadence_presentation_dm_014.pptx&quot;,&quot;PrivacyLevel&quot;:&quot;Private&quot;,&quot;SlidePresentations&quot;:[{&quot;DateCreated&quot;:&quot;\/Date(1524175341768)\/&quot;,&quot;DateModified&quot;:&quot;\/Date(1524258549926)\/&quot;,&quot;OrderNumbers&quot;:[14],&quot;OwnerId&quot;:&quot;5a5397849fb6b2153c22f215&quot;,&quot;PresentationId&quot;:&quot;5ad911f1775efb0ef0d6275b&quot;,&quot;PresentationName&quot;:&quot;SVG08_DahirS_Cadence_Presentation_DM.pptx&quot;,&quot;VersionNumber&quot;:2}],&quot;SlideVersion&quot;:2,&quot;Title&quot;:&quot;Unified Hierarchy – Instantiating a SystemC Component Under UVM-SV Component\u000d\u000a&quot;,&quot;Url&quot;:&quot;https:\/\/d19jdep1bl05f2.cloudfront.net\/api\/file\/get?id=CXl%2b1E%2b0jk1aI2Plcyhv%2fOOTr%2fgSAA1glkmufNO2FhNtI1L7sVpA9mcOWwJUzes%2ftK%2fs4NI7KFaJ9Mm%2b1MDmL7ZWLDJbA%2bV%2bALrkbQUy1m3gbxQ8K68sBR6%2fVs9AVAmT2Lo18SmRTWyNiYUn4rMcgMbnxqJASPJieKcc7fLr5wM%3d&quot;,&quot;UrlAnimated&quot;:&quot;https:\/\/d19jdep1bl05f2.cloudfront.net\/api\/file\/get?id=CXl%2b1E%2b0jk1aI2Plcyhv%2fOOTr%2fgSAA1glkmufNO2FhMrLCMz%2fALHhj%2bBahbMJm2UJK5d38u1AHexshv3IO18O4mgj1nJfaP2GXXllf1G50VQVv4LonaYrBHRQI8Je7vixYLdUI4SXDJ2GESRpjKOacL%2b%2fQhCQDf%2fj6bcX27isXMgnN%2fPXM78aYR3lHLnnKrCSicylFDvL%2fQlfdfT6aLujw%3d%3d&quot;,&quot;UrlSmall&quot;:&quot;https:\/\/d19jdep1bl05f2.cloudfront.net\/api\/file\/get?id=CXl%2b1E%2b0jk1aI2Plcyhv%2fOOTr%2fgSAA1glkmufNO2FhNtI1L7sVpA9mcOWwJUzes%2ftK%2fs4NI7KFaJ9Mm%2b1MDmL7ZWLDJbA%2bV%2bALrkbQUy1m3gbxQ8K68sBR6%2fVs9AVAmT2Lo18SmRTWyNiYUn4rMcgEFqoQwewV76YG0rSEdSBxWrULLfVvYQfkq1zf5wQth8&quot;,&quot;UrlVideo&quot;:&quot;https:\/\/d2oqsx31yppz4f.cloudfront.net\/cadence\/5a5397849fb6b2153c22f215\/vssslides\/bafb21ec-a6fc-44d8-80cc-b385e7c16702-svg08_dahirs_cadence_presentation_dm_014.pptx&quot;,&quot;UserComments&quot;:[],&quot;VersionNotDecided&quot;:false,&quot;VersionNumber&quot;:2,&quot;VisibleUntilDate&quot;:&quot;&quot;}"/>
</p:tagLst>
</file>

<file path=ppt/tags/tag13.xml><?xml version="1.0" encoding="utf-8"?>
<p:tagLst xmlns:a="http://schemas.openxmlformats.org/drawingml/2006/main" xmlns:r="http://schemas.openxmlformats.org/officeDocument/2006/relationships" xmlns:p="http://schemas.openxmlformats.org/presentationml/2006/main">
  <p:tag name="SLIDEOBJECT1" val="{HasCoOwner=0;Id=5ad9120d775efb0ef0d627b5;IsCoEditable=0;IsFromOtherOwner=1;IsFromOtherUser=0;IsFromOtherWorkspaceOwner=1;NonEditable=0;OwnerId=5a5397849fb6b2153c22f215;VersionNumber=1;}"/>
  <p:tag name="KAHANIID" val="5ad9120d775efb0ef0d627b5;2"/>
  <p:tag name="ORIGINALPOSITION" val="14"/>
  <p:tag name="COLEOSLIDEID" val="5ad9120d775efb0ef0d627b5"/>
  <p:tag name="ISFROMANOTHEROWNER" val="false"/>
  <p:tag name="SLIDEOBJECT" val="{&quot;CannotReshare&quot;:false,&quot;DateCreated&quot;:&quot;\/Date(1524175341783)\/&quot;,&quot;DateModified&quot;:&quot;\/Date(1524258578671)\/&quot;,&quot;DateShared&quot;:&quot;\/Date(1524176327271)\/&quot;,&quot;DocumentType&quot;:0,&quot;FileName&quot;:null,&quot;HasCoOwner&quot;:true,&quot;HasRevokedAccess&quot;:false,&quot;Id&quot;:&quot;5ad9120d775efb0ef0d627b5&quot;,&quot;IsAccessableByUser&quot;:false,&quot;IsAnimated&quot;:false,&quot;IsAssociated&quot;:false,&quot;IsCoEditable&quot;:true,&quot;IsDuplicate&quot;:false,&quot;IsFromOtherOwner&quot;:true,&quot;IsFromOtherUser&quot;:true,&quot;IsFromOtherWorkspaceOwner&quot;:true,&quot;IsLocked&quot;:false,&quot;MD5Hash&quot;:&quot;611c6319350dea58a998b10adab74b58&quot;,&quot;NonEditable&quot;:false,&quot;Notes&quot;:&quot;&quot;,&quot;NotificationId&quot;:&quot;&quot;,&quot;OriginSlideId&quot;:null,&quot;OriginalPosition&quot;:14,&quot;OwnerId&quot;:&quot;5a5397849fb6b2153c22f215&quot;,&quot;ParentPresentationId&quot;:null,&quot;PresentationUrl&quot;:&quot;cadence\/5a5397849fb6b2153c22f215\/vssslides\/bafb21ec-a6fc-44d8-80cc-b385e7c16702-svg08_dahirs_cadence_presentation_dm_015.pptx&quot;,&quot;PrivacyLevel&quot;:&quot;Private&quot;,&quot;SlidePresentations&quot;:[{&quot;DateCreated&quot;:&quot;\/Date(1524175341768)\/&quot;,&quot;DateModified&quot;:&quot;\/Date(1524258549926)\/&quot;,&quot;OrderNumbers&quot;:[15],&quot;OwnerId&quot;:&quot;5a5397849fb6b2153c22f215&quot;,&quot;PresentationId&quot;:&quot;5ad911f1775efb0ef0d6275b&quot;,&quot;PresentationName&quot;:&quot;SVG08_DahirS_Cadence_Presentation_DM.pptx&quot;,&quot;VersionNumber&quot;:2}],&quot;SlideVersion&quot;:2,&quot;Title&quot;:&quot;UVM-ML Integration Step by Step\u000d\u000a&quot;,&quot;Url&quot;:&quot;https:\/\/d19jdep1bl05f2.cloudfront.net\/api\/file\/get?id=CXl%2b1E%2b0jk1aI2Plcyhv%2fOOTr%2fgSAA1glkmufNO2FhNtI1L7sVpA9mcOWwJUzes%2ftK%2fs4NI7KFaJ9Mm%2b1MDmL7ZWLDJbA%2bV%2bALrkbQUy1m3gbxQ8K68sBR6%2fVs9AVAmT2Lo18SmRTWyNiYUn4rMcgL5xZp5UK2BF01%2foJn5JwM8%3d&quot;,&quot;UrlAnimated&quot;:&quot;https:\/\/d19jdep1bl05f2.cloudfront.net\/api\/file\/get?id=CXl%2b1E%2b0jk1aI2Plcyhv%2fOOTr%2fgSAA1glkmufNO2FhMrLCMz%2fALHhj%2bBahbMJm2Uf1tXv4136Mx9fuNUK8Z97saj6wXr5A%2fpPn0sZRLsB8OE0RTnS9McO%2bP355XDeMY9m%2bx3bSAKr37Oo%2fy4cvNNpkhgU9OJEptnv7czEPWU%2f4atCdBOwLdBGAAeQST%2f26fug1ePCCnwudP2LLiVgBNAGQ%3d%3d&quot;,&quot;UrlSmall&quot;:&quot;https:\/\/d19jdep1bl05f2.cloudfront.net\/api\/file\/get?id=CXl%2b1E%2b0jk1aI2Plcyhv%2fOOTr%2fgSAA1glkmufNO2FhNtI1L7sVpA9mcOWwJUzes%2ftK%2fs4NI7KFaJ9Mm%2b1MDmL7ZWLDJbA%2bV%2bALrkbQUy1m3gbxQ8K68sBR6%2fVs9AVAmT2Lo18SmRTWyNiYUn4rMcgN1Dkvi61n5yDPck%2fA4imu4kVDNC%2bxGLd5tWmmFdV0VH&quot;,&quot;UrlVideo&quot;:&quot;https:\/\/d2oqsx31yppz4f.cloudfront.net\/cadence\/5a5397849fb6b2153c22f215\/vssslides\/bafb21ec-a6fc-44d8-80cc-b385e7c16702-svg08_dahirs_cadence_presentation_dm_015.pptx&quot;,&quot;UserComments&quot;:[],&quot;VersionNotDecided&quot;:false,&quot;VersionNumber&quot;:2,&quot;VisibleUntilDate&quot;:&quot;&quot;}"/>
</p:tagLst>
</file>

<file path=ppt/tags/tag14.xml><?xml version="1.0" encoding="utf-8"?>
<p:tagLst xmlns:a="http://schemas.openxmlformats.org/drawingml/2006/main" xmlns:r="http://schemas.openxmlformats.org/officeDocument/2006/relationships" xmlns:p="http://schemas.openxmlformats.org/presentationml/2006/main">
  <p:tag name="SLIDEOBJECT1" val="{HasCoOwner=0;Id=5ad9120e775efb0ef0d627bb;IsCoEditable=0;IsFromOtherOwner=1;IsFromOtherUser=0;IsFromOtherWorkspaceOwner=1;NonEditable=0;OwnerId=5a5397849fb6b2153c22f215;VersionNumber=1;}"/>
  <p:tag name="KAHANIID" val="5ad9120e775efb0ef0d627bb;2"/>
  <p:tag name="ORIGINALPOSITION" val="15"/>
  <p:tag name="COLEOSLIDEID" val="5ad9120e775efb0ef0d627bb"/>
  <p:tag name="ISFROMANOTHEROWNER" val="false"/>
  <p:tag name="SLIDEOBJECT" val="{&quot;CannotReshare&quot;:false,&quot;DateCreated&quot;:&quot;\/Date(1524175341784)\/&quot;,&quot;DateModified&quot;:&quot;\/Date(1524258580231)\/&quot;,&quot;DateShared&quot;:&quot;\/Date(1524176327271)\/&quot;,&quot;DocumentType&quot;:0,&quot;FileName&quot;:null,&quot;HasCoOwner&quot;:true,&quot;HasRevokedAccess&quot;:false,&quot;Id&quot;:&quot;5ad9120e775efb0ef0d627bb&quot;,&quot;IsAccessableByUser&quot;:false,&quot;IsAnimated&quot;:false,&quot;IsAssociated&quot;:false,&quot;IsCoEditable&quot;:true,&quot;IsDuplicate&quot;:false,&quot;IsFromOtherOwner&quot;:true,&quot;IsFromOtherUser&quot;:true,&quot;IsFromOtherWorkspaceOwner&quot;:true,&quot;IsLocked&quot;:false,&quot;MD5Hash&quot;:&quot;6020164aef9f91fc2d6dd15654639864&quot;,&quot;NonEditable&quot;:false,&quot;Notes&quot;:&quot;The SV Adapter is a SV package (uvm_ml) (compiled as part of SV compilation) \u000b   and DPI C source files compiled into a shared library.\u000d\u000dThe Backplane is written in C++ but communicates in C&quot;,&quot;NotificationId&quot;:&quot;&quot;,&quot;OriginSlideId&quot;:null,&quot;OriginalPosition&quot;:15,&quot;OwnerId&quot;:&quot;5a5397849fb6b2153c22f215&quot;,&quot;ParentPresentationId&quot;:null,&quot;PresentationUrl&quot;:&quot;cadence\/5a5397849fb6b2153c22f215\/vssslides\/bafb21ec-a6fc-44d8-80cc-b385e7c16702-svg08_dahirs_cadence_presentation_dm_016.pptx&quot;,&quot;PrivacyLevel&quot;:&quot;Private&quot;,&quot;SlidePresentations&quot;:[{&quot;DateCreated&quot;:&quot;\/Date(1524175341768)\/&quot;,&quot;DateModified&quot;:&quot;\/Date(1524258549926)\/&quot;,&quot;OrderNumbers&quot;:[16],&quot;OwnerId&quot;:&quot;5a5397849fb6b2153c22f215&quot;,&quot;PresentationId&quot;:&quot;5ad911f1775efb0ef0d6275b&quot;,&quot;PresentationName&quot;:&quot;SVG08_DahirS_Cadence_Presentation_DM.pptx&quot;,&quot;VersionNumber&quot;:2}],&quot;SlideVersion&quot;:2,&quot;Title&quot;:&quot;Importing the UVM-ML Library\u000d\u000a&quot;,&quot;Url&quot;:&quot;https:\/\/d19jdep1bl05f2.cloudfront.net\/api\/file\/get?id=CXl%2b1E%2b0jk1aI2Plcyhv%2fOOTr%2fgSAA1glkmufNO2FhNtI1L7sVpA9mcOWwJUzes%2ftK%2fs4NI7KFaJ9Mm%2b1MDmL7ZWLDJbA%2bV%2bALrkbQUy1m3gbxQ8K68sBR6%2fVs9AVAmT2Lo18SmRTWyNiYUn4rMcgNPZTzWYdO%2b0NLtaJOUyBTs%3d&quot;,&quot;UrlAnimated&quot;:&quot;https:\/\/d19jdep1bl05f2.cloudfront.net\/api\/file\/get?id=CXl%2b1E%2b0jk1aI2Plcyhv%2fOOTr%2fgSAA1glkmufNO2FhMrLCMz%2fALHhj%2bBahbMJm2Ux6xfRMCF%2bJLluhDqvcKW09dGbmx%2b3LGF7F6ysNuOVXVWIfA7QP9PTO8mHx2y0A%2fWQnBABH%2fpltS4z2P5OXViqIOERKlpXHJcmTwSAfu6o%2bJWBSRe1zbCEhfNpa%2fnJrF5PL1hDAxxC0okPvtJq%2fF19A%3d%3d&quot;,&quot;UrlSmall&quot;:&quot;https:\/\/d19jdep1bl05f2.cloudfront.net\/api\/file\/get?id=CXl%2b1E%2b0jk1aI2Plcyhv%2fOOTr%2fgSAA1glkmufNO2FhNtI1L7sVpA9mcOWwJUzes%2ftK%2fs4NI7KFaJ9Mm%2b1MDmL7ZWLDJbA%2bV%2bALrkbQUy1m3gbxQ8K68sBR6%2fVs9AVAmT2Lo18SmRTWyNiYUn4rMcgLcDagmyHSAdpWIW6nCOAiW3P7BgFjNVSXcAFgxUM%2b%2fx&quot;,&quot;UrlVideo&quot;:&quot;https:\/\/d2oqsx31yppz4f.cloudfront.net\/cadence\/5a5397849fb6b2153c22f215\/vssslides\/bafb21ec-a6fc-44d8-80cc-b385e7c16702-svg08_dahirs_cadence_presentation_dm_016.pptx&quot;,&quot;UserComments&quot;:[],&quot;VersionNotDecided&quot;:false,&quot;VersionNumber&quot;:2,&quot;VisibleUntilDate&quot;:&quot;&quot;}"/>
</p:tagLst>
</file>

<file path=ppt/tags/tag15.xml><?xml version="1.0" encoding="utf-8"?>
<p:tagLst xmlns:a="http://schemas.openxmlformats.org/drawingml/2006/main" xmlns:r="http://schemas.openxmlformats.org/officeDocument/2006/relationships" xmlns:p="http://schemas.openxmlformats.org/presentationml/2006/main">
  <p:tag name="SLIDEOBJECT1" val="{HasCoOwner=0;Id=5ad91210775efb0ef0d627c1;IsCoEditable=0;IsFromOtherOwner=1;IsFromOtherUser=0;IsFromOtherWorkspaceOwner=1;NonEditable=0;OwnerId=5a5397849fb6b2153c22f215;VersionNumber=1;}"/>
  <p:tag name="KAHANIID" val="5ad91210775efb0ef0d627c1;2"/>
  <p:tag name="ORIGINALPOSITION" val="16"/>
  <p:tag name="COLEOSLIDEID" val="5ad91210775efb0ef0d627c1"/>
  <p:tag name="ISFROMANOTHEROWNER" val="false"/>
  <p:tag name="SLIDEOBJECT" val="{&quot;CannotReshare&quot;:false,&quot;DateCreated&quot;:&quot;\/Date(1524175341785)\/&quot;,&quot;DateModified&quot;:&quot;\/Date(1524258581745)\/&quot;,&quot;DateShared&quot;:&quot;\/Date(1524176327271)\/&quot;,&quot;DocumentType&quot;:0,&quot;FileName&quot;:null,&quot;HasCoOwner&quot;:true,&quot;HasRevokedAccess&quot;:false,&quot;Id&quot;:&quot;5ad91210775efb0ef0d627c1&quot;,&quot;IsAccessableByUser&quot;:false,&quot;IsAnimated&quot;:false,&quot;IsAssociated&quot;:false,&quot;IsCoEditable&quot;:true,&quot;IsDuplicate&quot;:false,&quot;IsFromOtherOwner&quot;:true,&quot;IsFromOtherUser&quot;:true,&quot;IsFromOtherWorkspaceOwner&quot;:true,&quot;IsLocked&quot;:false,&quot;MD5Hash&quot;:&quot;32d6bd270b218337761dbb3e617a6fcd&quot;,&quot;NonEditable&quot;:false,&quot;Notes&quot;:&quot;&quot;,&quot;NotificationId&quot;:&quot;&quot;,&quot;OriginSlideId&quot;:null,&quot;OriginalPosition&quot;:16,&quot;OwnerId&quot;:&quot;5a5397849fb6b2153c22f215&quot;,&quot;ParentPresentationId&quot;:null,&quot;PresentationUrl&quot;:&quot;cadence\/5a5397849fb6b2153c22f215\/vssslides\/bafb21ec-a6fc-44d8-80cc-b385e7c16702-svg08_dahirs_cadence_presentation_dm_017.pptx&quot;,&quot;PrivacyLevel&quot;:&quot;Private&quot;,&quot;SlidePresentations&quot;:[{&quot;DateCreated&quot;:&quot;\/Date(1524175341768)\/&quot;,&quot;DateModified&quot;:&quot;\/Date(1524258549926)\/&quot;,&quot;OrderNumbers&quot;:[17],&quot;OwnerId&quot;:&quot;5a5397849fb6b2153c22f215&quot;,&quot;PresentationId&quot;:&quot;5ad911f1775efb0ef0d6275b&quot;,&quot;PresentationName&quot;:&quot;SVG08_DahirS_Cadence_Presentation_DM.pptx&quot;,&quot;VersionNumber&quot;:2}],&quot;SlideVersion&quot;:2,&quot;Title&quot;:&quot;Running the Test Under UVM-ML\u000d\u000a&quot;,&quot;Url&quot;:&quot;https:\/\/d19jdep1bl05f2.cloudfront.net\/api\/file\/get?id=CXl%2b1E%2b0jk1aI2Plcyhv%2fOOTr%2fgSAA1glkmufNO2FhNtI1L7sVpA9mcOWwJUzes%2ftK%2fs4NI7KFaJ9Mm%2b1MDmL7ZWLDJbA%2bV%2bALrkbQUy1m3gbxQ8K68sBR6%2fVs9AVAmT2Lo18SmRTWyNiYUn4rMcgPsjuWMbQIeE7wJqGbQAazY%3d&quot;,&quot;UrlAnimated&quot;:&quot;https:\/\/d19jdep1bl05f2.cloudfront.net\/api\/file\/get?id=CXl%2b1E%2b0jk1aI2Plcyhv%2fOOTr%2fgSAA1glkmufNO2FhMrLCMz%2fALHhj%2bBahbMJm2U9vpte2APflO1HpwF66C3y7OBJq1xcJ4rDr4wEgEjrRf%2fK%2bAJpgoHy1cUlU%2fOVWdv6BvKLh0gDpesF%2bc%2fYDXhP4%2bDS31QaH0eK5lOxzZm4aqZAkMCbLIvlavDUD7W4RcYXmGr9Q9fnc0F8WmjqXVo%2fw%3d%3d&quot;,&quot;UrlSmall&quot;:&quot;https:\/\/d19jdep1bl05f2.cloudfront.net\/api\/file\/get?id=CXl%2b1E%2b0jk1aI2Plcyhv%2fOOTr%2fgSAA1glkmufNO2FhNtI1L7sVpA9mcOWwJUzes%2ftK%2fs4NI7KFaJ9Mm%2b1MDmL7ZWLDJbA%2bV%2bALrkbQUy1m3gbxQ8K68sBR6%2fVs9AVAmT2Lo18SmRTWyNiYUn4rMcgMjGGEaZahMPkQ%2fro8xeHlrRRa6ys2LmJp3GozKZLNO2&quot;,&quot;UrlVideo&quot;:&quot;https:\/\/d2oqsx31yppz4f.cloudfront.net\/cadence\/5a5397849fb6b2153c22f215\/vssslides\/bafb21ec-a6fc-44d8-80cc-b385e7c16702-svg08_dahirs_cadence_presentation_dm_017.pptx&quot;,&quot;UserComments&quot;:[],&quot;VersionNotDecided&quot;:false,&quot;VersionNumber&quot;:2,&quot;VisibleUntilDate&quot;:&quot;&quot;}"/>
</p:tagLst>
</file>

<file path=ppt/tags/tag16.xml><?xml version="1.0" encoding="utf-8"?>
<p:tagLst xmlns:a="http://schemas.openxmlformats.org/drawingml/2006/main" xmlns:r="http://schemas.openxmlformats.org/officeDocument/2006/relationships" xmlns:p="http://schemas.openxmlformats.org/presentationml/2006/main">
  <p:tag name="SLIDEOBJECT1" val="{HasCoOwner=0;Id=5ad91211775efb0ef0d627c7;IsCoEditable=0;IsFromOtherOwner=1;IsFromOtherUser=0;IsFromOtherWorkspaceOwner=1;NonEditable=0;OwnerId=5a5397849fb6b2153c22f215;VersionNumber=1;}"/>
  <p:tag name="KAHANIID" val="5ad91211775efb0ef0d627c7;2"/>
  <p:tag name="ORIGINALPOSITION" val="17"/>
  <p:tag name="COLEOSLIDEID" val="5ad91211775efb0ef0d627c7"/>
  <p:tag name="ISFROMANOTHEROWNER" val="false"/>
  <p:tag name="SLIDEOBJECT" val="{&quot;CannotReshare&quot;:false,&quot;DateCreated&quot;:&quot;\/Date(1524175341786)\/&quot;,&quot;DateModified&quot;:&quot;\/Date(1524258583414)\/&quot;,&quot;DateShared&quot;:&quot;\/Date(1524176327271)\/&quot;,&quot;DocumentType&quot;:0,&quot;FileName&quot;:null,&quot;HasCoOwner&quot;:true,&quot;HasRevokedAccess&quot;:false,&quot;Id&quot;:&quot;5ad91211775efb0ef0d627c7&quot;,&quot;IsAccessableByUser&quot;:false,&quot;IsAnimated&quot;:false,&quot;IsAssociated&quot;:false,&quot;IsCoEditable&quot;:true,&quot;IsDuplicate&quot;:false,&quot;IsFromOtherOwner&quot;:true,&quot;IsFromOtherUser&quot;:true,&quot;IsFromOtherWorkspaceOwner&quot;:true,&quot;IsLocked&quot;:false,&quot;MD5Hash&quot;:&quot;9df983db6831915d3ffd2f8a4fda2f91&quot;,&quot;NonEditable&quot;:false,&quot;Notes&quot;:&quot;&quot;,&quot;NotificationId&quot;:&quot;&quot;,&quot;OriginSlideId&quot;:null,&quot;OriginalPosition&quot;:17,&quot;OwnerId&quot;:&quot;5a5397849fb6b2153c22f215&quot;,&quot;ParentPresentationId&quot;:null,&quot;PresentationUrl&quot;:&quot;cadence\/5a5397849fb6b2153c22f215\/vssslides\/bafb21ec-a6fc-44d8-80cc-b385e7c16702-svg08_dahirs_cadence_presentation_dm_018.pptx&quot;,&quot;PrivacyLevel&quot;:&quot;Private&quot;,&quot;SlidePresentations&quot;:[{&quot;DateCreated&quot;:&quot;\/Date(1524175341768)\/&quot;,&quot;DateModified&quot;:&quot;\/Date(1524258549926)\/&quot;,&quot;OrderNumbers&quot;:[18],&quot;OwnerId&quot;:&quot;5a5397849fb6b2153c22f215&quot;,&quot;PresentationId&quot;:&quot;5ad911f1775efb0ef0d6275b&quot;,&quot;PresentationName&quot;:&quot;SVG08_DahirS_Cadence_Presentation_DM.pptx&quot;,&quot;VersionNumber&quot;:2}],&quot;SlideVersion&quot;:2,&quot;Title&quot;:&quot;Socket Registration on SV Side\u000d\u000a&quot;,&quot;Url&quot;:&quot;https:\/\/d19jdep1bl05f2.cloudfront.net\/api\/file\/get?id=CXl%2b1E%2b0jk1aI2Plcyhv%2fOOTr%2fgSAA1glkmufNO2FhNtI1L7sVpA9mcOWwJUzes%2ftK%2fs4NI7KFaJ9Mm%2b1MDmL7ZWLDJbA%2bV%2bALrkbQUy1m3gbxQ8K68sBR6%2fVs9AVAmT2Lo18SmRTWyNiYUn4rMcgDJ6mH9%2bCe0KP%2bUS2A0%2bUPY%3d&quot;,&quot;UrlAnimated&quot;:&quot;https:\/\/d19jdep1bl05f2.cloudfront.net\/api\/file\/get?id=CXl%2b1E%2b0jk1aI2Plcyhv%2fOOTr%2fgSAA1glkmufNO2FhMrLCMz%2fALHhj%2bBahbMJm2UWU6ZF6XkrlO5C9%2bNPGYDuUTM%2f1VbNwG112zLSK0SJ3QBDBaxPlz6y84XGk2USjVy9f%2fU0C5bCz90PY%2foubCtj0prSk0rmXiybk7xSiZqYmxP9QXxCd32nS7gAzAfW7M9naKcF1517PC8eisQw13P%2bQ%3d%3d&quot;,&quot;UrlSmall&quot;:&quot;https:\/\/d19jdep1bl05f2.cloudfront.net\/api\/file\/get?id=CXl%2b1E%2b0jk1aI2Plcyhv%2fOOTr%2fgSAA1glkmufNO2FhNtI1L7sVpA9mcOWwJUzes%2ftK%2fs4NI7KFaJ9Mm%2b1MDmL7ZWLDJbA%2bV%2bALrkbQUy1m3gbxQ8K68sBR6%2fVs9AVAmT2Lo18SmRTWyNiYUn4rMcgPOD39xuW%2bB4vn8%2fhxI5tEHYHof6jcesafo03WdaVV3j&quot;,&quot;UrlVideo&quot;:&quot;https:\/\/d2oqsx31yppz4f.cloudfront.net\/cadence\/5a5397849fb6b2153c22f215\/vssslides\/bafb21ec-a6fc-44d8-80cc-b385e7c16702-svg08_dahirs_cadence_presentation_dm_018.pptx&quot;,&quot;UserComments&quot;:[],&quot;VersionNotDecided&quot;:false,&quot;VersionNumber&quot;:2,&quot;VisibleUntilDate&quot;:&quot;&quot;}"/>
</p:tagLst>
</file>

<file path=ppt/tags/tag17.xml><?xml version="1.0" encoding="utf-8"?>
<p:tagLst xmlns:a="http://schemas.openxmlformats.org/drawingml/2006/main" xmlns:r="http://schemas.openxmlformats.org/officeDocument/2006/relationships" xmlns:p="http://schemas.openxmlformats.org/presentationml/2006/main">
  <p:tag name="SLIDEOBJECT1" val="{HasCoOwner=0;Id=5ad91213775efb0ef0d627cd;IsCoEditable=0;IsFromOtherOwner=1;IsFromOtherUser=0;IsFromOtherWorkspaceOwner=1;NonEditable=0;OwnerId=5a5397849fb6b2153c22f215;VersionNumber=1;}"/>
  <p:tag name="KAHANIID" val="5ad91213775efb0ef0d627cd;2"/>
  <p:tag name="ORIGINALPOSITION" val="18"/>
  <p:tag name="COLEOSLIDEID" val="5ad91213775efb0ef0d627cd"/>
  <p:tag name="ISFROMANOTHEROWNER" val="false"/>
  <p:tag name="SLIDEOBJECT" val="{&quot;CannotReshare&quot;:false,&quot;DateCreated&quot;:&quot;\/Date(1524175341787)\/&quot;,&quot;DateModified&quot;:&quot;\/Date(1524258585052)\/&quot;,&quot;DateShared&quot;:&quot;\/Date(1524176327272)\/&quot;,&quot;DocumentType&quot;:0,&quot;FileName&quot;:null,&quot;HasCoOwner&quot;:true,&quot;HasRevokedAccess&quot;:false,&quot;Id&quot;:&quot;5ad91213775efb0ef0d627cd&quot;,&quot;IsAccessableByUser&quot;:false,&quot;IsAnimated&quot;:false,&quot;IsAssociated&quot;:false,&quot;IsCoEditable&quot;:true,&quot;IsDuplicate&quot;:false,&quot;IsFromOtherOwner&quot;:true,&quot;IsFromOtherUser&quot;:true,&quot;IsFromOtherWorkspaceOwner&quot;:true,&quot;IsLocked&quot;:false,&quot;MD5Hash&quot;:&quot;1dc8305bd287c70d7ceca917547d5b3e&quot;,&quot;NonEditable&quot;:false,&quot;Notes&quot;:&quot;&quot;,&quot;NotificationId&quot;:&quot;&quot;,&quot;OriginSlideId&quot;:null,&quot;OriginalPosition&quot;:18,&quot;OwnerId&quot;:&quot;5a5397849fb6b2153c22f215&quot;,&quot;ParentPresentationId&quot;:null,&quot;PresentationUrl&quot;:&quot;cadence\/5a5397849fb6b2153c22f215\/vssslides\/bafb21ec-a6fc-44d8-80cc-b385e7c16702-svg08_dahirs_cadence_presentation_dm_019.pptx&quot;,&quot;PrivacyLevel&quot;:&quot;Private&quot;,&quot;SlidePresentations&quot;:[{&quot;DateCreated&quot;:&quot;\/Date(1524175341768)\/&quot;,&quot;DateModified&quot;:&quot;\/Date(1524258549926)\/&quot;,&quot;OrderNumbers&quot;:[19],&quot;OwnerId&quot;:&quot;5a5397849fb6b2153c22f215&quot;,&quot;PresentationId&quot;:&quot;5ad911f1775efb0ef0d6275b&quot;,&quot;PresentationName&quot;:&quot;SVG08_DahirS_Cadence_Presentation_DM.pptx&quot;,&quot;VersionNumber&quot;:2}],&quot;SlideVersion&quot;:2,&quot;Title&quot;:&quot;Socket Registration on SystemC Side\u000d\u000a&quot;,&quot;Url&quot;:&quot;https:\/\/d19jdep1bl05f2.cloudfront.net\/api\/file\/get?id=CXl%2b1E%2b0jk1aI2Plcyhv%2fOOTr%2fgSAA1glkmufNO2FhNtI1L7sVpA9mcOWwJUzes%2ftK%2fs4NI7KFaJ9Mm%2b1MDmL7ZWLDJbA%2bV%2bALrkbQUy1m3gbxQ8K68sBR6%2fVs9AVAmT2Lo18SmRTWyNiYUn4rMcgBiMD7La%2bmLb0RiDKLkR59w%3d&quot;,&quot;UrlAnimated&quot;:&quot;https:\/\/d19jdep1bl05f2.cloudfront.net\/api\/file\/get?id=CXl%2b1E%2b0jk1aI2Plcyhv%2fOOTr%2fgSAA1glkmufNO2FhMrLCMz%2fALHhj%2bBahbMJm2UYb1zinzK8%2f0t1Bew%2bRB%2boFpDCq3eDL0e35xU7nadVruTwLN2EvrEFfmSDsuh8skPEmT6seVAnRRsIiNAArHW9sc2bvnzsad0DIBbFg%2fEDFoQcpRixOGq9EzE2ScJvFPkwV9LreZ1EbYAJFHlwgPzSA%3d%3d&quot;,&quot;UrlSmall&quot;:&quot;https:\/\/d19jdep1bl05f2.cloudfront.net\/api\/file\/get?id=CXl%2b1E%2b0jk1aI2Plcyhv%2fOOTr%2fgSAA1glkmufNO2FhNtI1L7sVpA9mcOWwJUzes%2ftK%2fs4NI7KFaJ9Mm%2b1MDmL7ZWLDJbA%2bV%2bALrkbQUy1m3gbxQ8K68sBR6%2fVs9AVAmT2Lo18SmRTWyNiYUn4rMcgA91bp7LQgqKClTvGZgxD0CvhB4mQyKqyNKcwY0hN7lb&quot;,&quot;UrlVideo&quot;:&quot;https:\/\/d2oqsx31yppz4f.cloudfront.net\/cadence\/5a5397849fb6b2153c22f215\/vssslides\/bafb21ec-a6fc-44d8-80cc-b385e7c16702-svg08_dahirs_cadence_presentation_dm_019.pptx&quot;,&quot;UserComments&quot;:[],&quot;VersionNotDecided&quot;:false,&quot;VersionNumber&quot;:2,&quot;VisibleUntilDate&quot;:&quot;&quot;}"/>
</p:tagLst>
</file>

<file path=ppt/tags/tag18.xml><?xml version="1.0" encoding="utf-8"?>
<p:tagLst xmlns:a="http://schemas.openxmlformats.org/drawingml/2006/main" xmlns:r="http://schemas.openxmlformats.org/officeDocument/2006/relationships" xmlns:p="http://schemas.openxmlformats.org/presentationml/2006/main">
  <p:tag name="SLIDEOBJECT1" val="{HasCoOwner=0;Id=5ad91214775efb0ef0d627d3;IsCoEditable=0;IsFromOtherOwner=1;IsFromOtherUser=0;IsFromOtherWorkspaceOwner=1;NonEditable=0;OwnerId=5a5397849fb6b2153c22f215;VersionNumber=1;}"/>
  <p:tag name="KAHANIID" val="5ad91214775efb0ef0d627d3;2"/>
  <p:tag name="ORIGINALPOSITION" val="19"/>
  <p:tag name="COLEOSLIDEID" val="5ad91214775efb0ef0d627d3"/>
  <p:tag name="ISFROMANOTHEROWNER" val="false"/>
  <p:tag name="SLIDEOBJECT" val="{&quot;CannotReshare&quot;:false,&quot;DateCreated&quot;:&quot;\/Date(1524175341788)\/&quot;,&quot;DateModified&quot;:&quot;\/Date(1524258586565)\/&quot;,&quot;DateShared&quot;:&quot;\/Date(1524176327272)\/&quot;,&quot;DocumentType&quot;:0,&quot;FileName&quot;:null,&quot;HasCoOwner&quot;:true,&quot;HasRevokedAccess&quot;:false,&quot;Id&quot;:&quot;5ad91214775efb0ef0d627d3&quot;,&quot;IsAccessableByUser&quot;:false,&quot;IsAnimated&quot;:false,&quot;IsAssociated&quot;:false,&quot;IsCoEditable&quot;:true,&quot;IsDuplicate&quot;:false,&quot;IsFromOtherOwner&quot;:true,&quot;IsFromOtherUser&quot;:true,&quot;IsFromOtherWorkspaceOwner&quot;:true,&quot;IsLocked&quot;:false,&quot;MD5Hash&quot;:&quot;1789efd3f196ab6c9bee2da950b79f96&quot;,&quot;NonEditable&quot;:false,&quot;Notes&quot;:&quot;&quot;,&quot;NotificationId&quot;:&quot;&quot;,&quot;OriginSlideId&quot;:null,&quot;OriginalPosition&quot;:19,&quot;OwnerId&quot;:&quot;5a5397849fb6b2153c22f215&quot;,&quot;ParentPresentationId&quot;:null,&quot;PresentationUrl&quot;:&quot;cadence\/5a5397849fb6b2153c22f215\/vssslides\/bafb21ec-a6fc-44d8-80cc-b385e7c16702-svg08_dahirs_cadence_presentation_dm_020.pptx&quot;,&quot;PrivacyLevel&quot;:&quot;Private&quot;,&quot;SlidePresentations&quot;:[{&quot;DateCreated&quot;:&quot;\/Date(1524175341768)\/&quot;,&quot;DateModified&quot;:&quot;\/Date(1524258549926)\/&quot;,&quot;OrderNumbers&quot;:[20],&quot;OwnerId&quot;:&quot;5a5397849fb6b2153c22f215&quot;,&quot;PresentationId&quot;:&quot;5ad911f1775efb0ef0d6275b&quot;,&quot;PresentationName&quot;:&quot;SVG08_DahirS_Cadence_Presentation_DM.pptx&quot;,&quot;VersionNumber&quot;:2}],&quot;SlideVersion&quot;:2,&quot;Title&quot;:&quot;Socket Connection\u000d\u000a&quot;,&quot;Url&quot;:&quot;https:\/\/d19jdep1bl05f2.cloudfront.net\/api\/file\/get?id=CXl%2b1E%2b0jk1aI2Plcyhv%2fOOTr%2fgSAA1glkmufNO2FhNtI1L7sVpA9mcOWwJUzes%2ftK%2fs4NI7KFaJ9Mm%2b1MDmL7ZWLDJbA%2bV%2bALrkbQUy1m3gbxQ8K68sBR6%2fVs9AVAmT2Lo18SmRTWyNiYUn4rMcgHWgkT%2fLL%2bOE%2bb7LKWdkHdc%3d&quot;,&quot;UrlAnimated&quot;:&quot;https:\/\/d19jdep1bl05f2.cloudfront.net\/api\/file\/get?id=CXl%2b1E%2b0jk1aI2Plcyhv%2fOOTr%2fgSAA1glkmufNO2FhMrLCMz%2fALHhj%2bBahbMJm2UKf30%2fgT8EonY1KAxzDYhULfdAJkCM0iD4uVAzxczS4HBqR3ZCd1kJPmKd6qTy6Fty%2bFH%2bfCQlsBGIQ7ApWC6mz6W4xsltt7by382uOPqkeqOYS2mN9uHpDRarxFMfQJI5F8gCkVIrcIr2yQ02Mmlsg%3d%3d&quot;,&quot;UrlSmall&quot;:&quot;https:\/\/d19jdep1bl05f2.cloudfront.net\/api\/file\/get?id=CXl%2b1E%2b0jk1aI2Plcyhv%2fOOTr%2fgSAA1glkmufNO2FhNtI1L7sVpA9mcOWwJUzes%2ftK%2fs4NI7KFaJ9Mm%2b1MDmL7ZWLDJbA%2bV%2bALrkbQUy1m3gbxQ8K68sBR6%2fVs9AVAmT2Lo18SmRTWyNiYUn4rMcgOMRVGRWHsde6twX%2bU6kcpC7f3monwrRjXXTkdEiUEfB&quot;,&quot;UrlVideo&quot;:&quot;https:\/\/d2oqsx31yppz4f.cloudfront.net\/cadence\/5a5397849fb6b2153c22f215\/vssslides\/bafb21ec-a6fc-44d8-80cc-b385e7c16702-svg08_dahirs_cadence_presentation_dm_020.pptx&quot;,&quot;UserComments&quot;:[],&quot;VersionNotDecided&quot;:false,&quot;VersionNumber&quot;:2,&quot;VisibleUntilDate&quot;:&quot;&quot;}"/>
</p:tagLst>
</file>

<file path=ppt/tags/tag19.xml><?xml version="1.0" encoding="utf-8"?>
<p:tagLst xmlns:a="http://schemas.openxmlformats.org/drawingml/2006/main" xmlns:r="http://schemas.openxmlformats.org/officeDocument/2006/relationships" xmlns:p="http://schemas.openxmlformats.org/presentationml/2006/main">
  <p:tag name="KAHANIID" val="5ad91216775efb0ef0d627d9;1"/>
  <p:tag name="ORIGINALPOSITION" val="20"/>
  <p:tag name="COLEOSLIDEID" val="5ad91216775efb0ef0d627d9"/>
  <p:tag name="ISFROMANOTHEROWNER" val="false"/>
  <p:tag name="SLIDEOBJECT" val="{&quot;CannotReshare&quot;:false,&quot;DateCreated&quot;:&quot;\/Date(1524175341789)\/&quot;,&quot;DateModified&quot;:&quot;\/Date(1524175341789)\/&quot;,&quot;DateShared&quot;:&quot;\/Date(1524176327272)\/&quot;,&quot;DocumentType&quot;:0,&quot;FileName&quot;:null,&quot;HasCoOwner&quot;:true,&quot;HasRevokedAccess&quot;:false,&quot;Id&quot;:&quot;5ad91216775efb0ef0d627d9&quot;,&quot;IsAccessableByUser&quot;:false,&quot;IsAnimated&quot;:false,&quot;IsAssociated&quot;:false,&quot;IsCoEditable&quot;:true,&quot;IsDuplicate&quot;:false,&quot;IsFromOtherOwner&quot;:true,&quot;IsFromOtherUser&quot;:true,&quot;IsFromOtherWorkspaceOwner&quot;:true,&quot;IsLocked&quot;:false,&quot;MD5Hash&quot;:&quot;dc1ed3d1cb7a9db1a7d7ee6acb3fb0a7&quot;,&quot;NonEditable&quot;:false,&quot;Notes&quot;:&quot;&quot;,&quot;NotificationId&quot;:&quot;&quot;,&quot;OriginSlideId&quot;:null,&quot;OriginalPosition&quot;:20,&quot;OwnerId&quot;:&quot;5a5397849fb6b2153c22f215&quot;,&quot;ParentPresentationId&quot;:null,&quot;PresentationUrl&quot;:&quot;cadence\/5a5397849fb6b2153c22f215\/vssslides\/808a6a86-d4e9-41be-8cde-4bd50c7e1d86-svg08_dahirs_cadence_presentation_dm_021.pptx&quot;,&quot;PrivacyLevel&quot;:&quot;Private&quot;,&quot;SlidePresentations&quot;:[{&quot;DateCreated&quot;:&quot;\/Date(1524175341768)\/&quot;,&quot;DateModified&quot;:&quot;\/Date(1524258549926)\/&quot;,&quot;OrderNumbers&quot;:[21],&quot;OwnerId&quot;:&quot;5a5397849fb6b2153c22f215&quot;,&quot;PresentationId&quot;:&quot;5ad911f1775efb0ef0d6275b&quot;,&quot;PresentationName&quot;:&quot;SVG08_DahirS_Cadence_Presentation_DM.pptx&quot;,&quot;VersionNumber&quot;:2}],&quot;SlideVersion&quot;:1,&quot;Title&quot;:&quot;Using TLM GP Extensions with UVM-ML\u000d\u000a&quot;,&quot;Url&quot;:&quot;https:\/\/d19jdep1bl05f2.cloudfront.net\/api\/file\/get?id=CXl%2b1E%2b0jk1aI2Plcyhv%2fOOTr%2fgSAA1glkmufNO2FhNtWkVpWEmzd9ErBgo%2f156%2fS%2b9ijnAQZmtH6PePaKYHFvHcZSYLL%2flD0aSa8uetRr2APOGoqHl4DszYmoW9TCzxpMjqmK8X0Tjwyok3nTxCg75P1HFBecF8gTXOcXha%2bwk%3d&quot;,&quot;UrlAnimated&quot;:&quot;https:\/\/d19jdep1bl05f2.cloudfront.net\/api\/file\/get?id=CXl%2b1E%2b0jk1aI2Plcyhv%2fOOTr%2fgSAA1glkmufNO2FhMrLCMz%2fALHhj%2bBahbMJm2U%2bAtDGYGMUFwzvTRUaq5DpBZp5Unas5yYQkH48a4%2bXutVTl0khLG7rAEoypptKTEBqS3FftVI7VyRA91qpM900lX59yugQMftTpjY%2bWeXyUhsjaaosOuDAQ9bhPU9wCfA7Q7K6ZnhYxvvhOosUN9Iiw%3d%3d&quot;,&quot;UrlSmall&quot;:&quot;https:\/\/d19jdep1bl05f2.cloudfront.net\/api\/file\/get?id=CXl%2b1E%2b0jk1aI2Plcyhv%2fOOTr%2fgSAA1glkmufNO2FhNtWkVpWEmzd9ErBgo%2f156%2fS%2b9ijnAQZmtH6PePaKYHFvHcZSYLL%2flD0aSa8uetRr2APOGoqHl4DszYmoW9TCzxpMjqmK8X0Tjwyok3nTxCg7heetP3bcojLgO1tCo%2batNNvt0TTfvkSCRpu37IdnKj&quot;,&quot;UrlVideo&quot;:&quot;https:\/\/d2oqsx31yppz4f.cloudfront.net\/cadence\/5a5397849fb6b2153c22f215\/vssslides\/808a6a86-d4e9-41be-8cde-4bd50c7e1d86-svg08_dahirs_cadence_presentation_dm_021.pptx&quot;,&quot;UserComments&quot;:[],&quot;VersionNotDecided&quot;:false,&quot;VersionNumber&quot;:1,&quot;VisibleUntilDate&quot;:&quot;&quot;}"/>
</p:tagLst>
</file>

<file path=ppt/tags/tag2.xml><?xml version="1.0" encoding="utf-8"?>
<p:tagLst xmlns:a="http://schemas.openxmlformats.org/drawingml/2006/main" xmlns:r="http://schemas.openxmlformats.org/officeDocument/2006/relationships" xmlns:p="http://schemas.openxmlformats.org/presentationml/2006/main">
  <p:tag name="KAHANIID" val="5ad911f7775efb0ef0d62767;1"/>
  <p:tag name="ORIGINALPOSITION" val="1"/>
  <p:tag name="COLEOSLIDEID" val="5ad911f7775efb0ef0d62767"/>
  <p:tag name="ISFROMANOTHEROWNER" val="false"/>
  <p:tag name="SLIDEOBJECT" val="{&quot;CannotReshare&quot;:false,&quot;DateCreated&quot;:&quot;\/Date(1524175341770)\/&quot;,&quot;DateModified&quot;:&quot;\/Date(1524175341770)\/&quot;,&quot;DateShared&quot;:&quot;\/Date(1524176327270)\/&quot;,&quot;DocumentType&quot;:0,&quot;FileName&quot;:null,&quot;HasCoOwner&quot;:true,&quot;HasRevokedAccess&quot;:false,&quot;Id&quot;:&quot;5ad911f7775efb0ef0d62767&quot;,&quot;IsAccessableByUser&quot;:false,&quot;IsAnimated&quot;:false,&quot;IsAssociated&quot;:false,&quot;IsCoEditable&quot;:true,&quot;IsDuplicate&quot;:false,&quot;IsFromOtherOwner&quot;:true,&quot;IsFromOtherUser&quot;:true,&quot;IsFromOtherWorkspaceOwner&quot;:true,&quot;IsLocked&quot;:false,&quot;MD5Hash&quot;:&quot;d23bf7b95a77b3a6be79214a73e6cd11&quot;,&quot;NonEditable&quot;:false,&quot;Notes&quot;:&quot;&quot;,&quot;NotificationId&quot;:&quot;&quot;,&quot;OriginSlideId&quot;:null,&quot;OriginalPosition&quot;:1,&quot;OwnerId&quot;:&quot;5a5397849fb6b2153c22f215&quot;,&quot;ParentPresentationId&quot;:null,&quot;PresentationUrl&quot;:&quot;cadence\/5a5397849fb6b2153c22f215\/vssslides\/808a6a86-d4e9-41be-8cde-4bd50c7e1d86-svg08_dahirs_cadence_presentation_dm_002.pptx&quot;,&quot;PrivacyLevel&quot;:&quot;Private&quot;,&quot;SlidePresentations&quot;:[{&quot;DateCreated&quot;:&quot;\/Date(1524175341768)\/&quot;,&quot;DateModified&quot;:&quot;\/Date(1524258549926)\/&quot;,&quot;OrderNumbers&quot;:[2],&quot;OwnerId&quot;:&quot;5a5397849fb6b2153c22f215&quot;,&quot;PresentationId&quot;:&quot;5ad911f1775efb0ef0d6275b&quot;,&quot;PresentationName&quot;:&quot;SVG08_DahirS_Cadence_Presentation_DM.pptx&quot;,&quot;VersionNumber&quot;:2}],&quot;SlideVersion&quot;:1,&quot;Title&quot;:&quot;Hardware Design and Verification Challenges\u000d\u000a&quot;,&quot;Url&quot;:&quot;https:\/\/d19jdep1bl05f2.cloudfront.net\/api\/file\/get?id=CXl%2b1E%2b0jk1aI2Plcyhv%2fOOTr%2fgSAA1glkmufNO2FhNtWkVpWEmzd9ErBgo%2f156%2fS%2b9ijnAQZmtH6PePaKYHFvHcZSYLL%2flD0aSa8uetRr2APOGoqHl4DszYmoW9TCzxpMjqmK8X0Tjwyok3nTxCg%2bA8Va1r%2b0yRfZNoeRoUkoA%3d&quot;,&quot;UrlAnimated&quot;:&quot;https:\/\/d19jdep1bl05f2.cloudfront.net\/api\/file\/get?id=CXl%2b1E%2b0jk1aI2Plcyhv%2fOOTr%2fgSAA1glkmufNO2FhMrLCMz%2fALHhj%2bBahbMJm2UXw6mYSz3D7YIqb7DrAzEwkU9v3p8zBmg13pgpMy%2fBKJHmAaPKi32JrUY%2bFChj%2f3uhLLB1mYweGk1BfV2lxGDq4gUJD1rnVvaDguv9Cu0e2AlSXk17Nsawp1Kw8oroAMC77WHkKq7MnyqSaSC1eW9hg%3d%3d&quot;,&quot;UrlSmall&quot;:&quot;https:\/\/d19jdep1bl05f2.cloudfront.net\/api\/file\/get?id=CXl%2b1E%2b0jk1aI2Plcyhv%2fOOTr%2fgSAA1glkmufNO2FhNtWkVpWEmzd9ErBgo%2f156%2fS%2b9ijnAQZmtH6PePaKYHFvHcZSYLL%2flD0aSa8uetRr2APOGoqHl4DszYmoW9TCzxpMjqmK8X0Tjwyok3nTxCg8vKp8018Z%2bjOewl393O3lDuZ7o%2baJX7x%2fFSlo%2b%2b%2ffy%2f&quot;,&quot;UrlVideo&quot;:&quot;https:\/\/d2oqsx31yppz4f.cloudfront.net\/cadence\/5a5397849fb6b2153c22f215\/vssslides\/808a6a86-d4e9-41be-8cde-4bd50c7e1d86-svg08_dahirs_cadence_presentation_dm_002.pptx&quot;,&quot;UserComments&quot;:[],&quot;VersionNotDecided&quot;:false,&quot;VersionNumber&quot;:1,&quot;VisibleUntilDate&quot;:&quot;&quot;}"/>
</p:tagLst>
</file>

<file path=ppt/tags/tag20.xml><?xml version="1.0" encoding="utf-8"?>
<p:tagLst xmlns:a="http://schemas.openxmlformats.org/drawingml/2006/main" xmlns:r="http://schemas.openxmlformats.org/officeDocument/2006/relationships" xmlns:p="http://schemas.openxmlformats.org/presentationml/2006/main">
  <p:tag name="SLIDEOBJECT1" val="{HasCoOwner=0;Id=5ad91218775efb0ef0d627df;IsCoEditable=0;IsFromOtherOwner=1;IsFromOtherUser=0;IsFromOtherWorkspaceOwner=1;NonEditable=0;OwnerId=5a5397849fb6b2153c22f215;VersionNumber=1;}"/>
  <p:tag name="KAHANIID" val="5ad91218775efb0ef0d627df;2"/>
  <p:tag name="ORIGINALPOSITION" val="21"/>
  <p:tag name="COLEOSLIDEID" val="5ad91218775efb0ef0d627df"/>
  <p:tag name="ISFROMANOTHEROWNER" val="false"/>
  <p:tag name="SLIDEOBJECT" val="{&quot;CannotReshare&quot;:false,&quot;DateCreated&quot;:&quot;\/Date(1524175341790)\/&quot;,&quot;DateModified&quot;:&quot;\/Date(1524258589545)\/&quot;,&quot;DateShared&quot;:&quot;\/Date(1524176327272)\/&quot;,&quot;DocumentType&quot;:0,&quot;FileName&quot;:null,&quot;HasCoOwner&quot;:true,&quot;HasRevokedAccess&quot;:false,&quot;Id&quot;:&quot;5ad91218775efb0ef0d627df&quot;,&quot;IsAccessableByUser&quot;:false,&quot;IsAnimated&quot;:false,&quot;IsAssociated&quot;:false,&quot;IsCoEditable&quot;:true,&quot;IsDuplicate&quot;:false,&quot;IsFromOtherOwner&quot;:true,&quot;IsFromOtherUser&quot;:true,&quot;IsFromOtherWorkspaceOwner&quot;:true,&quot;IsLocked&quot;:false,&quot;MD5Hash&quot;:&quot;0d208afbc42ecce038c32cd3c78edb04&quot;,&quot;NonEditable&quot;:false,&quot;Notes&quot;:&quot;&quot;,&quot;NotificationId&quot;:&quot;&quot;,&quot;OriginSlideId&quot;:null,&quot;OriginalPosition&quot;:21,&quot;OwnerId&quot;:&quot;5a5397849fb6b2153c22f215&quot;,&quot;ParentPresentationId&quot;:null,&quot;PresentationUrl&quot;:&quot;cadence\/5a5397849fb6b2153c22f215\/vssslides\/bafb21ec-a6fc-44d8-80cc-b385e7c16702-svg08_dahirs_cadence_presentation_dm_022.pptx&quot;,&quot;PrivacyLevel&quot;:&quot;Private&quot;,&quot;SlidePresentations&quot;:[{&quot;DateCreated&quot;:&quot;\/Date(1524175341768)\/&quot;,&quot;DateModified&quot;:&quot;\/Date(1524258549926)\/&quot;,&quot;OrderNumbers&quot;:[22],&quot;OwnerId&quot;:&quot;5a5397849fb6b2153c22f215&quot;,&quot;PresentationId&quot;:&quot;5ad911f1775efb0ef0d6275b&quot;,&quot;PresentationName&quot;:&quot;SVG08_DahirS_Cadence_Presentation_DM.pptx&quot;,&quot;VersionNumber&quot;:2}],&quot;SlideVersion&quot;:2,&quot;Title&quot;:&quot;GP Extension Updates on SystemVerilog Side\u000d\u000a&quot;,&quot;Url&quot;:&quot;https:\/\/d19jdep1bl05f2.cloudfront.net\/api\/file\/get?id=CXl%2b1E%2b0jk1aI2Plcyhv%2fOOTr%2fgSAA1glkmufNO2FhNtI1L7sVpA9mcOWwJUzes%2ftK%2fs4NI7KFaJ9Mm%2b1MDmL7ZWLDJbA%2bV%2bALrkbQUy1m3gbxQ8K68sBR6%2fVs9AVAmT2Lo18SmRTWyNiYUn4rMcgCOEU2O0iVT%2fEeUOo%2fgKwAs%3d&quot;,&quot;UrlAnimated&quot;:&quot;https:\/\/d19jdep1bl05f2.cloudfront.net\/api\/file\/get?id=CXl%2b1E%2b0jk1aI2Plcyhv%2fOOTr%2fgSAA1glkmufNO2FhMrLCMz%2fALHhj%2bBahbMJm2UD71oK9fgAmAWufehOjmUtAt0dh8IdneTvYq2OC2dxdhrBL4gfqm3phthQMyyNdbGuq6pWnMyV%2bylRRl8loOHX007P4ncaigNlEwe8rVT2meOKZ7z6rQN9is4Xnbz%2b2nTOYz08jl8SGSvbL9%2bbOUtLA%3d%3d&quot;,&quot;UrlSmall&quot;:&quot;https:\/\/d19jdep1bl05f2.cloudfront.net\/api\/file\/get?id=CXl%2b1E%2b0jk1aI2Plcyhv%2fOOTr%2fgSAA1glkmufNO2FhNtI1L7sVpA9mcOWwJUzes%2ftK%2fs4NI7KFaJ9Mm%2b1MDmL7ZWLDJbA%2bV%2bALrkbQUy1m3gbxQ8K68sBR6%2fVs9AVAmT2Lo18SmRTWyNiYUn4rMcgFIxD3EPDCY4uZLGFtthEmkML1zhhFipWjKVZIG04Cr8&quot;,&quot;UrlVideo&quot;:&quot;https:\/\/d2oqsx31yppz4f.cloudfront.net\/cadence\/5a5397849fb6b2153c22f215\/vssslides\/bafb21ec-a6fc-44d8-80cc-b385e7c16702-svg08_dahirs_cadence_presentation_dm_022.pptx&quot;,&quot;UserComments&quot;:[],&quot;VersionNotDecided&quot;:false,&quot;VersionNumber&quot;:2,&quot;VisibleUntilDate&quot;:&quot;&quot;}"/>
</p:tagLst>
</file>

<file path=ppt/tags/tag21.xml><?xml version="1.0" encoding="utf-8"?>
<p:tagLst xmlns:a="http://schemas.openxmlformats.org/drawingml/2006/main" xmlns:r="http://schemas.openxmlformats.org/officeDocument/2006/relationships" xmlns:p="http://schemas.openxmlformats.org/presentationml/2006/main">
  <p:tag name="SLIDEOBJECT1" val="{HasCoOwner=0;Id=5ad9121b775efb0ef0d627e5;IsCoEditable=0;IsFromOtherOwner=1;IsFromOtherUser=0;IsFromOtherWorkspaceOwner=1;NonEditable=0;OwnerId=5a5397849fb6b2153c22f215;VersionNumber=1;}"/>
  <p:tag name="KAHANIID" val="5ad9121b775efb0ef0d627e5;2"/>
  <p:tag name="ORIGINALPOSITION" val="22"/>
  <p:tag name="COLEOSLIDEID" val="5ad9121b775efb0ef0d627e5"/>
  <p:tag name="ISFROMANOTHEROWNER" val="false"/>
  <p:tag name="SLIDEOBJECT" val="{&quot;CannotReshare&quot;:false,&quot;DateCreated&quot;:&quot;\/Date(1524175341791)\/&quot;,&quot;DateModified&quot;:&quot;\/Date(1524258591214)\/&quot;,&quot;DateShared&quot;:&quot;\/Date(1524176327272)\/&quot;,&quot;DocumentType&quot;:0,&quot;FileName&quot;:null,&quot;HasCoOwner&quot;:true,&quot;HasRevokedAccess&quot;:false,&quot;Id&quot;:&quot;5ad9121b775efb0ef0d627e5&quot;,&quot;IsAccessableByUser&quot;:false,&quot;IsAnimated&quot;:false,&quot;IsAssociated&quot;:false,&quot;IsCoEditable&quot;:true,&quot;IsDuplicate&quot;:false,&quot;IsFromOtherOwner&quot;:true,&quot;IsFromOtherUser&quot;:true,&quot;IsFromOtherWorkspaceOwner&quot;:true,&quot;IsLocked&quot;:false,&quot;MD5Hash&quot;:&quot;aa6875024e4904bb9c3a730ffd93824b&quot;,&quot;NonEditable&quot;:false,&quot;Notes&quot;:&quot;&quot;,&quot;NotificationId&quot;:&quot;&quot;,&quot;OriginSlideId&quot;:null,&quot;OriginalPosition&quot;:22,&quot;OwnerId&quot;:&quot;5a5397849fb6b2153c22f215&quot;,&quot;ParentPresentationId&quot;:null,&quot;PresentationUrl&quot;:&quot;cadence\/5a5397849fb6b2153c22f215\/vssslides\/bafb21ec-a6fc-44d8-80cc-b385e7c16702-svg08_dahirs_cadence_presentation_dm_023.pptx&quot;,&quot;PrivacyLevel&quot;:&quot;Private&quot;,&quot;SlidePresentations&quot;:[{&quot;DateCreated&quot;:&quot;\/Date(1524175341768)\/&quot;,&quot;DateModified&quot;:&quot;\/Date(1524258549926)\/&quot;,&quot;OrderNumbers&quot;:[23],&quot;OwnerId&quot;:&quot;5a5397849fb6b2153c22f215&quot;,&quot;PresentationId&quot;:&quot;5ad911f1775efb0ef0d6275b&quot;,&quot;PresentationName&quot;:&quot;SVG08_DahirS_Cadence_Presentation_DM.pptx&quot;,&quot;VersionNumber&quot;:2}],&quot;SlideVersion&quot;:2,&quot;Title&quot;:&quot;GP Extension Updates on SystemC Side\u000d\u000a&quot;,&quot;Url&quot;:&quot;https:\/\/d19jdep1bl05f2.cloudfront.net\/api\/file\/get?id=CXl%2b1E%2b0jk1aI2Plcyhv%2fOOTr%2fgSAA1glkmufNO2FhNtI1L7sVpA9mcOWwJUzes%2ftK%2fs4NI7KFaJ9Mm%2b1MDmL7ZWLDJbA%2bV%2bALrkbQUy1m3gbxQ8K68sBR6%2fVs9AVAmT2Lo18SmRTWyNiYUn4rMcgDVv9DI17vN8c%2f%2fbDMYqPq0%3d&quot;,&quot;UrlAnimated&quot;:&quot;https:\/\/d19jdep1bl05f2.cloudfront.net\/api\/file\/get?id=CXl%2b1E%2b0jk1aI2Plcyhv%2fOOTr%2fgSAA1glkmufNO2FhMrLCMz%2fALHhj%2bBahbMJm2UjOLrPiqWyWs%2fU7W2FXQbprMSA7akrq0VCGugU8UME%2fQDf7EwMtWBz5SKqIRU4fJBpM8ps32ePRXqE1m7aoJsZBjZGnqyOWj2xXXrWWP8zqFsNOvSveU62VsBaWsHcR09cj%2bL0lyuDRWvAKGRaXyJbw%3d%3d&quot;,&quot;UrlSmall&quot;:&quot;https:\/\/d19jdep1bl05f2.cloudfront.net\/api\/file\/get?id=CXl%2b1E%2b0jk1aI2Plcyhv%2fOOTr%2fgSAA1glkmufNO2FhNtI1L7sVpA9mcOWwJUzes%2ftK%2fs4NI7KFaJ9Mm%2b1MDmL7ZWLDJbA%2bV%2bALrkbQUy1m3gbxQ8K68sBR6%2fVs9AVAmT2Lo18SmRTWyNiYUn4rMcgLlXHGxpjNEQkSk9H8UEtvYFPp%2bOyddP5QE%2bw6lWICzs&quot;,&quot;UrlVideo&quot;:&quot;https:\/\/d2oqsx31yppz4f.cloudfront.net\/cadence\/5a5397849fb6b2153c22f215\/vssslides\/bafb21ec-a6fc-44d8-80cc-b385e7c16702-svg08_dahirs_cadence_presentation_dm_023.pptx&quot;,&quot;UserComments&quot;:[],&quot;VersionNotDecided&quot;:false,&quot;VersionNumber&quot;:2,&quot;VisibleUntilDate&quot;:&quot;&quot;}"/>
</p:tagLst>
</file>

<file path=ppt/tags/tag22.xml><?xml version="1.0" encoding="utf-8"?>
<p:tagLst xmlns:a="http://schemas.openxmlformats.org/drawingml/2006/main" xmlns:r="http://schemas.openxmlformats.org/officeDocument/2006/relationships" xmlns:p="http://schemas.openxmlformats.org/presentationml/2006/main">
  <p:tag name="SLIDEOBJECT1" val="{HasCoOwner=0;Id=5ad9121d775efb0ef0d627eb;IsCoEditable=0;IsFromOtherOwner=1;IsFromOtherUser=0;IsFromOtherWorkspaceOwner=1;NonEditable=0;OwnerId=5a5397849fb6b2153c22f215;VersionNumber=1;}"/>
  <p:tag name="KAHANIID" val="5ad9121d775efb0ef0d627eb;2"/>
  <p:tag name="ORIGINALPOSITION" val="23"/>
  <p:tag name="COLEOSLIDEID" val="5ad9121d775efb0ef0d627eb"/>
  <p:tag name="ISFROMANOTHEROWNER" val="false"/>
  <p:tag name="SLIDEOBJECT" val="{&quot;CannotReshare&quot;:false,&quot;DateCreated&quot;:&quot;\/Date(1524175341792)\/&quot;,&quot;DateModified&quot;:&quot;\/Date(1524258592696)\/&quot;,&quot;DateShared&quot;:&quot;\/Date(1524176327272)\/&quot;,&quot;DocumentType&quot;:0,&quot;FileName&quot;:null,&quot;HasCoOwner&quot;:true,&quot;HasRevokedAccess&quot;:false,&quot;Id&quot;:&quot;5ad9121d775efb0ef0d627eb&quot;,&quot;IsAccessableByUser&quot;:false,&quot;IsAnimated&quot;:false,&quot;IsAssociated&quot;:false,&quot;IsCoEditable&quot;:true,&quot;IsDuplicate&quot;:false,&quot;IsFromOtherOwner&quot;:true,&quot;IsFromOtherUser&quot;:true,&quot;IsFromOtherWorkspaceOwner&quot;:true,&quot;IsLocked&quot;:false,&quot;MD5Hash&quot;:&quot;f5590963cf728777261f64da979c7a3c&quot;,&quot;NonEditable&quot;:false,&quot;Notes&quot;:&quot;&quot;,&quot;NotificationId&quot;:&quot;&quot;,&quot;OriginSlideId&quot;:null,&quot;OriginalPosition&quot;:23,&quot;OwnerId&quot;:&quot;5a5397849fb6b2153c22f215&quot;,&quot;ParentPresentationId&quot;:null,&quot;PresentationUrl&quot;:&quot;cadence\/5a5397849fb6b2153c22f215\/vssslides\/bafb21ec-a6fc-44d8-80cc-b385e7c16702-svg08_dahirs_cadence_presentation_dm_024.pptx&quot;,&quot;PrivacyLevel&quot;:&quot;Private&quot;,&quot;SlidePresentations&quot;:[{&quot;DateCreated&quot;:&quot;\/Date(1524175341768)\/&quot;,&quot;DateModified&quot;:&quot;\/Date(1524258549926)\/&quot;,&quot;OrderNumbers&quot;:[24],&quot;OwnerId&quot;:&quot;5a5397849fb6b2153c22f215&quot;,&quot;PresentationId&quot;:&quot;5ad911f1775efb0ef0d6275b&quot;,&quot;PresentationName&quot;:&quot;SVG08_DahirS_Cadence_Presentation_DM.pptx&quot;,&quot;VersionNumber&quot;:2}],&quot;SlideVersion&quot;:2,&quot;Title&quot;:&quot;Using the GP Extension on SystemVerilog and SystemC\u000d\u000a&quot;,&quot;Url&quot;:&quot;https:\/\/d19jdep1bl05f2.cloudfront.net\/api\/file\/get?id=CXl%2b1E%2b0jk1aI2Plcyhv%2fOOTr%2fgSAA1glkmufNO2FhNtI1L7sVpA9mcOWwJUzes%2ftK%2fs4NI7KFaJ9Mm%2b1MDmL7ZWLDJbA%2bV%2bALrkbQUy1m3gbxQ8K68sBR6%2fVs9AVAmT2Lo18SmRTWyNiYUn4rMcgHBssgG3tOZmYS4ZynoePVQ%3d&quot;,&quot;UrlAnimated&quot;:&quot;https:\/\/d19jdep1bl05f2.cloudfront.net\/api\/file\/get?id=CXl%2b1E%2b0jk1aI2Plcyhv%2fOOTr%2fgSAA1glkmufNO2FhMrLCMz%2fALHhj%2bBahbMJm2UT8zYRwWqC9zP81oncURyrOtVt6RvA17VgkJUZMw8vEaR%2fGXIHvrg37eE8FS9ba0%2b%2b19PWFxrpX0P%2fQC%2fGgIuhPzZG0qb0E5m6%2f9Jvfm%2fJAEFKJRrxcz2C12R%2f9oGHDiVuUj0A0JGgigHfJLv2qoUEQ%3d%3d&quot;,&quot;UrlSmall&quot;:&quot;https:\/\/d19jdep1bl05f2.cloudfront.net\/api\/file\/get?id=CXl%2b1E%2b0jk1aI2Plcyhv%2fOOTr%2fgSAA1glkmufNO2FhNtI1L7sVpA9mcOWwJUzes%2ftK%2fs4NI7KFaJ9Mm%2b1MDmL7ZWLDJbA%2bV%2bALrkbQUy1m3gbxQ8K68sBR6%2fVs9AVAmT2Lo18SmRTWyNiYUn4rMcgN%2fFCFmMLlk94XzgZR1ftLJqTtvNC4L1u79ptYGBfRF7&quot;,&quot;UrlVideo&quot;:&quot;https:\/\/d2oqsx31yppz4f.cloudfront.net\/cadence\/5a5397849fb6b2153c22f215\/vssslides\/bafb21ec-a6fc-44d8-80cc-b385e7c16702-svg08_dahirs_cadence_presentation_dm_024.pptx&quot;,&quot;UserComments&quot;:[],&quot;VersionNotDecided&quot;:false,&quot;VersionNumber&quot;:2,&quot;VisibleUntilDate&quot;:&quot;&quot;}"/>
</p:tagLst>
</file>

<file path=ppt/tags/tag23.xml><?xml version="1.0" encoding="utf-8"?>
<p:tagLst xmlns:a="http://schemas.openxmlformats.org/drawingml/2006/main" xmlns:r="http://schemas.openxmlformats.org/officeDocument/2006/relationships" xmlns:p="http://schemas.openxmlformats.org/presentationml/2006/main">
  <p:tag name="SLIDEOBJECT1" val="{HasCoOwner=0;Id=5ad9121f775efb0ef0d627f1;IsCoEditable=0;IsFromOtherOwner=1;IsFromOtherUser=0;IsFromOtherWorkspaceOwner=1;NonEditable=0;OwnerId=5a5397849fb6b2153c22f215;VersionNumber=1;}"/>
  <p:tag name="KAHANIID" val="5ad9121f775efb0ef0d627f1;2"/>
  <p:tag name="ORIGINALPOSITION" val="24"/>
  <p:tag name="COLEOSLIDEID" val="5ad9121f775efb0ef0d627f1"/>
  <p:tag name="ISFROMANOTHEROWNER" val="false"/>
  <p:tag name="SLIDEOBJECT" val="{&quot;CannotReshare&quot;:false,&quot;DateCreated&quot;:&quot;\/Date(1524175341793)\/&quot;,&quot;DateModified&quot;:&quot;\/Date(1524258594209)\/&quot;,&quot;DateShared&quot;:&quot;\/Date(1524176327272)\/&quot;,&quot;DocumentType&quot;:0,&quot;FileName&quot;:null,&quot;HasCoOwner&quot;:true,&quot;HasRevokedAccess&quot;:false,&quot;Id&quot;:&quot;5ad9121f775efb0ef0d627f1&quot;,&quot;IsAccessableByUser&quot;:false,&quot;IsAnimated&quot;:false,&quot;IsAssociated&quot;:false,&quot;IsCoEditable&quot;:true,&quot;IsDuplicate&quot;:false,&quot;IsFromOtherOwner&quot;:true,&quot;IsFromOtherUser&quot;:true,&quot;IsFromOtherWorkspaceOwner&quot;:true,&quot;IsLocked&quot;:false,&quot;MD5Hash&quot;:&quot;b7e8b30638e5c96a940c246c9652e70d&quot;,&quot;NonEditable&quot;:false,&quot;Notes&quot;:&quot;&quot;,&quot;NotificationId&quot;:&quot;&quot;,&quot;OriginSlideId&quot;:null,&quot;OriginalPosition&quot;:24,&quot;OwnerId&quot;:&quot;5a5397849fb6b2153c22f215&quot;,&quot;ParentPresentationId&quot;:null,&quot;PresentationUrl&quot;:&quot;cadence\/5a5397849fb6b2153c22f215\/vssslides\/bafb21ec-a6fc-44d8-80cc-b385e7c16702-svg08_dahirs_cadence_presentation_dm_025.pptx&quot;,&quot;PrivacyLevel&quot;:&quot;Private&quot;,&quot;SlidePresentations&quot;:[{&quot;DateCreated&quot;:&quot;\/Date(1524175341768)\/&quot;,&quot;DateModified&quot;:&quot;\/Date(1524258549926)\/&quot;,&quot;OrderNumbers&quot;:[25],&quot;OwnerId&quot;:&quot;5a5397849fb6b2153c22f215&quot;,&quot;PresentationId&quot;:&quot;5ad911f1775efb0ef0d6275b&quot;,&quot;PresentationName&quot;:&quot;SVG08_DahirS_Cadence_Presentation_DM.pptx&quot;,&quot;VersionNumber&quot;:2}],&quot;SlideVersion&quot;:2,&quot;Title&quot;:&quot;UVM-ML Integration Debugging Helpers\u000d\u000a&quot;,&quot;Url&quot;:&quot;https:\/\/d19jdep1bl05f2.cloudfront.net\/api\/file\/get?id=CXl%2b1E%2b0jk1aI2Plcyhv%2fOOTr%2fgSAA1glkmufNO2FhNtI1L7sVpA9mcOWwJUzes%2ftK%2fs4NI7KFaJ9Mm%2b1MDmL7ZWLDJbA%2bV%2bALrkbQUy1m3gbxQ8K68sBR6%2fVs9AVAmT2Lo18SmRTWyNiYUn4rMcgCfAnC5QfwsbNtrbea5u0FA%3d&quot;,&quot;UrlAnimated&quot;:&quot;https:\/\/d19jdep1bl05f2.cloudfront.net\/api\/file\/get?id=CXl%2b1E%2b0jk1aI2Plcyhv%2fOOTr%2fgSAA1glkmufNO2FhMrLCMz%2fALHhj%2bBahbMJm2UyQZlvId%2fUvIui0QJRcewtxgzQIjicxhOFpGMc%2bJQgXf9gz5bK9H8bHhc4tGBn%2fu09Gn%2fULsXbEXMBWbvdouEougQsbIMQ6th063Z9Rv3DslpH3iWuciVhgOZdQ3Cx5KSYdGFJNVctMhKwsAyQfLGTQ%3d%3d&quot;,&quot;UrlSmall&quot;:&quot;https:\/\/d19jdep1bl05f2.cloudfront.net\/api\/file\/get?id=CXl%2b1E%2b0jk1aI2Plcyhv%2fOOTr%2fgSAA1glkmufNO2FhNtI1L7sVpA9mcOWwJUzes%2ftK%2fs4NI7KFaJ9Mm%2b1MDmL7ZWLDJbA%2bV%2bALrkbQUy1m3gbxQ8K68sBR6%2fVs9AVAmT2Lo18SmRTWyNiYUn4rMcgOWDnhk%2fVEJ%2f228AgqAZBdWUbNh2DQJoi3koNAoaDjNJ&quot;,&quot;UrlVideo&quot;:&quot;https:\/\/d2oqsx31yppz4f.cloudfront.net\/cadence\/5a5397849fb6b2153c22f215\/vssslides\/bafb21ec-a6fc-44d8-80cc-b385e7c16702-svg08_dahirs_cadence_presentation_dm_025.pptx&quot;,&quot;UserComments&quot;:[],&quot;VersionNotDecided&quot;:false,&quot;VersionNumber&quot;:2,&quot;VisibleUntilDate&quot;:&quot;&quot;}"/>
</p:tagLst>
</file>

<file path=ppt/tags/tag24.xml><?xml version="1.0" encoding="utf-8"?>
<p:tagLst xmlns:a="http://schemas.openxmlformats.org/drawingml/2006/main" xmlns:r="http://schemas.openxmlformats.org/officeDocument/2006/relationships" xmlns:p="http://schemas.openxmlformats.org/presentationml/2006/main">
  <p:tag name="KAHANIID" val="5ad91222775efb0ef0d627f7;1"/>
  <p:tag name="ORIGINALPOSITION" val="25"/>
  <p:tag name="COLEOSLIDEID" val="5ad91222775efb0ef0d627f7"/>
  <p:tag name="ISFROMANOTHEROWNER" val="false"/>
  <p:tag name="SLIDEOBJECT" val="{&quot;CannotReshare&quot;:false,&quot;DateCreated&quot;:&quot;\/Date(1524175341794)\/&quot;,&quot;DateModified&quot;:&quot;\/Date(1524175341794)\/&quot;,&quot;DateShared&quot;:&quot;\/Date(1524176327272)\/&quot;,&quot;DocumentType&quot;:0,&quot;FileName&quot;:null,&quot;HasCoOwner&quot;:true,&quot;HasRevokedAccess&quot;:false,&quot;Id&quot;:&quot;5ad91222775efb0ef0d627f7&quot;,&quot;IsAccessableByUser&quot;:false,&quot;IsAnimated&quot;:false,&quot;IsAssociated&quot;:false,&quot;IsCoEditable&quot;:true,&quot;IsDuplicate&quot;:false,&quot;IsFromOtherOwner&quot;:true,&quot;IsFromOtherUser&quot;:true,&quot;IsFromOtherWorkspaceOwner&quot;:true,&quot;IsLocked&quot;:false,&quot;MD5Hash&quot;:&quot;53960f55c9436fff271f629a0aada827&quot;,&quot;NonEditable&quot;:false,&quot;Notes&quot;:&quot;&quot;,&quot;NotificationId&quot;:&quot;&quot;,&quot;OriginSlideId&quot;:null,&quot;OriginalPosition&quot;:25,&quot;OwnerId&quot;:&quot;5a5397849fb6b2153c22f215&quot;,&quot;ParentPresentationId&quot;:null,&quot;PresentationUrl&quot;:&quot;cadence\/5a5397849fb6b2153c22f215\/vssslides\/808a6a86-d4e9-41be-8cde-4bd50c7e1d86-svg08_dahirs_cadence_presentation_dm_026.pptx&quot;,&quot;PrivacyLevel&quot;:&quot;Private&quot;,&quot;SlidePresentations&quot;:[{&quot;DateCreated&quot;:&quot;\/Date(1524175341768)\/&quot;,&quot;DateModified&quot;:&quot;\/Date(1524258549926)\/&quot;,&quot;OrderNumbers&quot;:[26],&quot;OwnerId&quot;:&quot;5a5397849fb6b2153c22f215&quot;,&quot;PresentationId&quot;:&quot;5ad911f1775efb0ef0d6275b&quot;,&quot;PresentationName&quot;:&quot;SVG08_DahirS_Cadence_Presentation_DM.pptx&quot;,&quot;VersionNumber&quot;:2}],&quot;SlideVersion&quot;:1,&quot;Title&quot;:&quot;&quot;,&quot;Url&quot;:&quot;https:\/\/d19jdep1bl05f2.cloudfront.net\/api\/file\/get?id=CXl%2b1E%2b0jk1aI2Plcyhv%2fOOTr%2fgSAA1glkmufNO2FhNtWkVpWEmzd9ErBgo%2f156%2fS%2b9ijnAQZmtH6PePaKYHFvHcZSYLL%2flD0aSa8uetRr2APOGoqHl4DszYmoW9TCzxpMjqmK8X0Tjwyok3nTxCg3zQ1bz7ONzCve5WI0lNDOQ%3d&quot;,&quot;UrlAnimated&quot;:&quot;https:\/\/d19jdep1bl05f2.cloudfront.net\/api\/file\/get?id=CXl%2b1E%2b0jk1aI2Plcyhv%2fOOTr%2fgSAA1glkmufNO2FhMrLCMz%2fALHhj%2bBahbMJm2U49g5f6jx643hQU1POgP67H4xjf23PTXCKe%2b66%2f4TSjfI1fF9kTP1e96tUTWZdtrrJ1ia0Jl6udg0YYfa8ihuQbfL3aHhNdEHlXkwU3YXOsx%2bl3e2R9k3fIICW1R%2byi9ppxwRsTT7pfo42FrO1LY7TA%3d%3d&quot;,&quot;UrlSmall&quot;:&quot;https:\/\/d19jdep1bl05f2.cloudfront.net\/api\/file\/get?id=CXl%2b1E%2b0jk1aI2Plcyhv%2fOOTr%2fgSAA1glkmufNO2FhNtWkVpWEmzd9ErBgo%2f156%2fS%2b9ijnAQZmtH6PePaKYHFvHcZSYLL%2flD0aSa8uetRr2APOGoqHl4DszYmoW9TCzxpMjqmK8X0Tjwyok3nTxCg4yDDqe%2fMgZ6OyL%2f1wWYJ9cnM3T7Sl%2fc4WZvdKrHUFAR&quot;,&quot;UrlVideo&quot;:&quot;https:\/\/d2oqsx31yppz4f.cloudfront.net\/cadence\/5a5397849fb6b2153c22f215\/vssslides\/808a6a86-d4e9-41be-8cde-4bd50c7e1d86-svg08_dahirs_cadence_presentation_dm_026.pptx&quot;,&quot;UserComments&quot;:[],&quot;VersionNotDecided&quot;:false,&quot;VersionNumber&quot;:1,&quot;VisibleUntilDate&quot;:&quot;&quot;}"/>
</p:tagLst>
</file>

<file path=ppt/tags/tag25.xml><?xml version="1.0" encoding="utf-8"?>
<p:tagLst xmlns:a="http://schemas.openxmlformats.org/drawingml/2006/main" xmlns:r="http://schemas.openxmlformats.org/officeDocument/2006/relationships" xmlns:p="http://schemas.openxmlformats.org/presentationml/2006/main">
  <p:tag name="KAHANIID" val="5ad91223775efb0ef0d627fd;1"/>
  <p:tag name="ORIGINALPOSITION" val="26"/>
  <p:tag name="COLEOSLIDEID" val="5ad91223775efb0ef0d627fd"/>
  <p:tag name="ISFROMANOTHEROWNER" val="false"/>
  <p:tag name="SLIDEOBJECT" val="{&quot;CannotReshare&quot;:false,&quot;DateCreated&quot;:&quot;\/Date(1524175341795)\/&quot;,&quot;DateModified&quot;:&quot;\/Date(1524175341795)\/&quot;,&quot;DateShared&quot;:&quot;\/Date(1524176327272)\/&quot;,&quot;DocumentType&quot;:0,&quot;FileName&quot;:null,&quot;HasCoOwner&quot;:true,&quot;HasRevokedAccess&quot;:false,&quot;Id&quot;:&quot;5ad91223775efb0ef0d627fd&quot;,&quot;IsAccessableByUser&quot;:false,&quot;IsAnimated&quot;:false,&quot;IsAssociated&quot;:false,&quot;IsCoEditable&quot;:true,&quot;IsDuplicate&quot;:false,&quot;IsFromOtherOwner&quot;:true,&quot;IsFromOtherUser&quot;:true,&quot;IsFromOtherWorkspaceOwner&quot;:true,&quot;IsLocked&quot;:false,&quot;MD5Hash&quot;:&quot;cf71d8ebea3fd284c5811f622a35ae3c&quot;,&quot;NonEditable&quot;:false,&quot;Notes&quot;:&quot;&quot;,&quot;NotificationId&quot;:&quot;&quot;,&quot;OriginSlideId&quot;:null,&quot;OriginalPosition&quot;:26,&quot;OwnerId&quot;:&quot;5a5397849fb6b2153c22f215&quot;,&quot;ParentPresentationId&quot;:null,&quot;PresentationUrl&quot;:&quot;cadence\/5a5397849fb6b2153c22f215\/vssslides\/808a6a86-d4e9-41be-8cde-4bd50c7e1d86-svg08_dahirs_cadence_presentation_dm_027.pptx&quot;,&quot;PrivacyLevel&quot;:&quot;Private&quot;,&quot;SlidePresentations&quot;:[{&quot;DateCreated&quot;:&quot;\/Date(1524175341768)\/&quot;,&quot;DateModified&quot;:&quot;\/Date(1524258549926)\/&quot;,&quot;OrderNumbers&quot;:[27],&quot;OwnerId&quot;:&quot;5a5397849fb6b2153c22f215&quot;,&quot;PresentationId&quot;:&quot;5ad911f1775efb0ef0d6275b&quot;,&quot;PresentationName&quot;:&quot;SVG08_DahirS_Cadence_Presentation_DM.pptx&quot;,&quot;VersionNumber&quot;:2}],&quot;SlideVersion&quot;:1,&quot;Title&quot;:&quot;xrun Options for Building UVM-ML Testbenches\u000d\u000a&quot;,&quot;Url&quot;:&quot;https:\/\/d19jdep1bl05f2.cloudfront.net\/api\/file\/get?id=CXl%2b1E%2b0jk1aI2Plcyhv%2fOOTr%2fgSAA1glkmufNO2FhNtWkVpWEmzd9ErBgo%2f156%2fS%2b9ijnAQZmtH6PePaKYHFvHcZSYLL%2flD0aSa8uetRr2APOGoqHl4DszYmoW9TCzxpMjqmK8X0Tjwyok3nTxCg3psqAPF7nlQSfIibXGFjYg%3d&quot;,&quot;UrlAnimated&quot;:&quot;https:\/\/d19jdep1bl05f2.cloudfront.net\/api\/file\/get?id=CXl%2b1E%2b0jk1aI2Plcyhv%2fOOTr%2fgSAA1glkmufNO2FhMrLCMz%2fALHhj%2bBahbMJm2U5pZ6jyHpYp7TcQ2J%2fV5rg%2b%2fIQeTIxYAfUsiy%2b%2frpCAQSCC0qrQj7CCEUaYO4dMmKyjmDOqkJKiXOR7K%2fD%2fUWShwDEYvC4y1uJBzVKMSdoc3JAFK4WD%2bbPuEYGyTaq6NQJnHmeVLwA0Ki0X%2fBt0xCfQ%3d%3d&quot;,&quot;UrlSmall&quot;:&quot;https:\/\/d19jdep1bl05f2.cloudfront.net\/api\/file\/get?id=CXl%2b1E%2b0jk1aI2Plcyhv%2fOOTr%2fgSAA1glkmufNO2FhNtWkVpWEmzd9ErBgo%2f156%2fS%2b9ijnAQZmtH6PePaKYHFvHcZSYLL%2flD0aSa8uetRr2APOGoqHl4DszYmoW9TCzxpMjqmK8X0Tjwyok3nTxCg8c9B6Dh1J8U3ikOiCKMk92pUaOPD9ZDktRP5L2uoSjV&quot;,&quot;UrlVideo&quot;:&quot;https:\/\/d2oqsx31yppz4f.cloudfront.net\/cadence\/5a5397849fb6b2153c22f215\/vssslides\/808a6a86-d4e9-41be-8cde-4bd50c7e1d86-svg08_dahirs_cadence_presentation_dm_027.pptx&quot;,&quot;UserComments&quot;:[],&quot;VersionNotDecided&quot;:false,&quot;VersionNumber&quot;:1,&quot;VisibleUntilDate&quot;:&quot;&quot;}"/>
</p:tagLst>
</file>

<file path=ppt/tags/tag3.xml><?xml version="1.0" encoding="utf-8"?>
<p:tagLst xmlns:a="http://schemas.openxmlformats.org/drawingml/2006/main" xmlns:r="http://schemas.openxmlformats.org/officeDocument/2006/relationships" xmlns:p="http://schemas.openxmlformats.org/presentationml/2006/main">
  <p:tag name="SLIDEOBJECT1" val="{HasCoOwner=0;Id=5ad911fa775efb0ef0d62773;IsCoEditable=0;IsFromOtherOwner=1;IsFromOtherUser=0;IsFromOtherWorkspaceOwner=1;NonEditable=0;OwnerId=5a5397849fb6b2153c22f215;VersionNumber=1;}"/>
  <p:tag name="KAHANIID" val="5ad911fa775efb0ef0d62773;2"/>
  <p:tag name="ORIGINALPOSITION" val="3"/>
  <p:tag name="COLEOSLIDEID" val="5ad911fa775efb0ef0d62773"/>
  <p:tag name="ISFROMANOTHEROWNER" val="false"/>
  <p:tag name="SLIDEOBJECT" val="{&quot;CannotReshare&quot;:false,&quot;DateCreated&quot;:&quot;\/Date(1524175341772)\/&quot;,&quot;DateModified&quot;:&quot;\/Date(1524258560248)\/&quot;,&quot;DateShared&quot;:&quot;\/Date(1524176327270)\/&quot;,&quot;DocumentType&quot;:0,&quot;FileName&quot;:null,&quot;HasCoOwner&quot;:true,&quot;HasRevokedAccess&quot;:false,&quot;Id&quot;:&quot;5ad911fa775efb0ef0d62773&quot;,&quot;IsAccessableByUser&quot;:false,&quot;IsAnimated&quot;:false,&quot;IsAssociated&quot;:false,&quot;IsCoEditable&quot;:true,&quot;IsDuplicate&quot;:false,&quot;IsFromOtherOwner&quot;:true,&quot;IsFromOtherUser&quot;:true,&quot;IsFromOtherWorkspaceOwner&quot;:true,&quot;IsLocked&quot;:false,&quot;MD5Hash&quot;:&quot;85892827b9a28c52586741e02410ebd3&quot;,&quot;NonEditable&quot;:false,&quot;Notes&quot;:&quot;&quot;,&quot;NotificationId&quot;:&quot;&quot;,&quot;OriginSlideId&quot;:null,&quot;OriginalPosition&quot;:3,&quot;OwnerId&quot;:&quot;5a5397849fb6b2153c22f215&quot;,&quot;ParentPresentationId&quot;:null,&quot;PresentationUrl&quot;:&quot;cadence\/5a5397849fb6b2153c22f215\/vssslides\/bafb21ec-a6fc-44d8-80cc-b385e7c16702-svg08_dahirs_cadence_presentation_dm_004.pptx&quot;,&quot;PrivacyLevel&quot;:&quot;Private&quot;,&quot;SlidePresentations&quot;:[{&quot;DateCreated&quot;:&quot;\/Date(1524175341768)\/&quot;,&quot;DateModified&quot;:&quot;\/Date(1524258549926)\/&quot;,&quot;OrderNumbers&quot;:[4],&quot;OwnerId&quot;:&quot;5a5397849fb6b2153c22f215&quot;,&quot;PresentationId&quot;:&quot;5ad911f1775efb0ef0d6275b&quot;,&quot;PresentationName&quot;:&quot;SVG08_DahirS_Cadence_Presentation_DM.pptx&quot;,&quot;VersionNumber&quot;:2}],&quot;SlideVersion&quot;:2,&quot;Title&quot;:&quot;Growing Verification Challenges\u000d\u000a&quot;,&quot;Url&quot;:&quot;https:\/\/d19jdep1bl05f2.cloudfront.net\/api\/file\/get?id=CXl%2b1E%2b0jk1aI2Plcyhv%2fOOTr%2fgSAA1glkmufNO2FhNtI1L7sVpA9mcOWwJUzes%2ftK%2fs4NI7KFaJ9Mm%2b1MDmL7ZWLDJbA%2bV%2bALrkbQUy1m3gbxQ8K68sBR6%2fVs9AVAmT2Lo18SmRTWyNiYUn4rMcgAEZ5LBdFo%2bHzPMOMTHiRYM%3d&quot;,&quot;UrlAnimated&quot;:&quot;https:\/\/d19jdep1bl05f2.cloudfront.net\/api\/file\/get?id=CXl%2b1E%2b0jk1aI2Plcyhv%2fOOTr%2fgSAA1glkmufNO2FhMrLCMz%2fALHhj%2bBahbMJm2UHqMih5p0%2b%2bwoDyJIxScAedrcn0sY1uc3d3oKRn4IflDDRhPkHMPW7G0jI1Ycb7XaWNxsbMb53l0wfxrzkZbqqNbdo0w%2ftkJQoxHcyQC8mAk3bJW1djvbxujAyetF7fWkjN12gYeTdQdN0UKH8A%2fleQ%3d%3d&quot;,&quot;UrlSmall&quot;:&quot;https:\/\/d19jdep1bl05f2.cloudfront.net\/api\/file\/get?id=CXl%2b1E%2b0jk1aI2Plcyhv%2fOOTr%2fgSAA1glkmufNO2FhNtI1L7sVpA9mcOWwJUzes%2ftK%2fs4NI7KFaJ9Mm%2b1MDmL7ZWLDJbA%2bV%2bALrkbQUy1m3gbxQ8K68sBR6%2fVs9AVAmT2Lo18SmRTWyNiYUn4rMcgFamQj2wcajuxlST%2brw1XUZ12QSnkE0oG2dtAn94SGFb&quot;,&quot;UrlVideo&quot;:&quot;https:\/\/d2oqsx31yppz4f.cloudfront.net\/cadence\/5a5397849fb6b2153c22f215\/vssslides\/bafb21ec-a6fc-44d8-80cc-b385e7c16702-svg08_dahirs_cadence_presentation_dm_004.pptx&quot;,&quot;UserComments&quot;:[],&quot;VersionNotDecided&quot;:false,&quot;VersionNumber&quot;:2,&quot;VisibleUntilDate&quot;:&quot;&quot;}"/>
</p:tagLst>
</file>

<file path=ppt/tags/tag4.xml><?xml version="1.0" encoding="utf-8"?>
<p:tagLst xmlns:a="http://schemas.openxmlformats.org/drawingml/2006/main" xmlns:r="http://schemas.openxmlformats.org/officeDocument/2006/relationships" xmlns:p="http://schemas.openxmlformats.org/presentationml/2006/main">
  <p:tag name="SLIDEOBJECT1" val="{HasCoOwner=0;Id=5ad911fe775efb0ef0d6277f;IsCoEditable=0;IsFromOtherOwner=1;IsFromOtherUser=0;IsFromOtherWorkspaceOwner=1;NonEditable=0;OwnerId=5a5397849fb6b2153c22f215;VersionNumber=1;}"/>
  <p:tag name="KAHANIID" val="5ad911fe775efb0ef0d6277f;2"/>
  <p:tag name="ORIGINALPOSITION" val="5"/>
  <p:tag name="COLEOSLIDEID" val="5ad911fe775efb0ef0d6277f"/>
  <p:tag name="ISFROMANOTHEROWNER" val="false"/>
  <p:tag name="SLIDEOBJECT" val="{&quot;CannotReshare&quot;:false,&quot;DateCreated&quot;:&quot;\/Date(1524175341774)\/&quot;,&quot;DateModified&quot;:&quot;\/Date(1524258563071)\/&quot;,&quot;DateShared&quot;:&quot;\/Date(1524176327270)\/&quot;,&quot;DocumentType&quot;:0,&quot;FileName&quot;:null,&quot;HasCoOwner&quot;:true,&quot;HasRevokedAccess&quot;:false,&quot;Id&quot;:&quot;5ad911fe775efb0ef0d6277f&quot;,&quot;IsAccessableByUser&quot;:false,&quot;IsAnimated&quot;:false,&quot;IsAssociated&quot;:false,&quot;IsCoEditable&quot;:true,&quot;IsDuplicate&quot;:false,&quot;IsFromOtherOwner&quot;:true,&quot;IsFromOtherUser&quot;:true,&quot;IsFromOtherWorkspaceOwner&quot;:true,&quot;IsLocked&quot;:false,&quot;MD5Hash&quot;:&quot;4522b1b99627478f0247ee9c9ddbe532&quot;,&quot;NonEditable&quot;:false,&quot;Notes&quot;:&quot;&quot;,&quot;NotificationId&quot;:&quot;&quot;,&quot;OriginSlideId&quot;:null,&quot;OriginalPosition&quot;:5,&quot;OwnerId&quot;:&quot;5a5397849fb6b2153c22f215&quot;,&quot;ParentPresentationId&quot;:null,&quot;PresentationUrl&quot;:&quot;cadence\/5a5397849fb6b2153c22f215\/vssslides\/bafb21ec-a6fc-44d8-80cc-b385e7c16702-svg08_dahirs_cadence_presentation_dm_006.pptx&quot;,&quot;PrivacyLevel&quot;:&quot;Private&quot;,&quot;SlidePresentations&quot;:[{&quot;DateCreated&quot;:&quot;\/Date(1524175341768)\/&quot;,&quot;DateModified&quot;:&quot;\/Date(1524258549926)\/&quot;,&quot;OrderNumbers&quot;:[6],&quot;OwnerId&quot;:&quot;5a5397849fb6b2153c22f215&quot;,&quot;PresentationId&quot;:&quot;5ad911f1775efb0ef0d6275b&quot;,&quot;PresentationName&quot;:&quot;SVG08_DahirS_Cadence_Presentation_DM.pptx&quot;,&quot;VersionNumber&quot;:2}],&quot;SlideVersion&quot;:2,&quot;Title&quot;:&quot;TLM 2.0 Models and UVM Multi-Language Library\u000d\u000a&quot;,&quot;Url&quot;:&quot;https:\/\/d19jdep1bl05f2.cloudfront.net\/api\/file\/get?id=CXl%2b1E%2b0jk1aI2Plcyhv%2fOOTr%2fgSAA1glkmufNO2FhNtI1L7sVpA9mcOWwJUzes%2ftK%2fs4NI7KFaJ9Mm%2b1MDmL7ZWLDJbA%2bV%2bALrkbQUy1m3gbxQ8K68sBR6%2fVs9AVAmT2Lo18SmRTWyNiYUn4rMcgOZhuuSKxgfZwuvKftlI740%3d&quot;,&quot;UrlAnimated&quot;:&quot;https:\/\/d19jdep1bl05f2.cloudfront.net\/api\/file\/get?id=CXl%2b1E%2b0jk1aI2Plcyhv%2fOOTr%2fgSAA1glkmufNO2FhMrLCMz%2fALHhj%2bBahbMJm2UOJjLPstM5gpnLd2TwI%2fXB5M1QqEFHfCqlP%2fdGDa6t4muthI7D5yMvyHcIWK0PiCg3DYuoxjRzFpE8ycUCslpYCBNmWHpCKIVeS9diu%2bHLhseUK7RDCWe5uM%2fd3wrs4979HszAqkRTuqnUN2C9w0%2fhA%3d%3d&quot;,&quot;UrlSmall&quot;:&quot;https:\/\/d19jdep1bl05f2.cloudfront.net\/api\/file\/get?id=CXl%2b1E%2b0jk1aI2Plcyhv%2fOOTr%2fgSAA1glkmufNO2FhNtI1L7sVpA9mcOWwJUzes%2ftK%2fs4NI7KFaJ9Mm%2b1MDmL7ZWLDJbA%2bV%2bALrkbQUy1m3gbxQ8K68sBR6%2fVs9AVAmT2Lo18SmRTWyNiYUn4rMcgN3A48lcSS4G0zKQDhFEVRU458O1wfHtzBS%2bdg3n1MJe&quot;,&quot;UrlVideo&quot;:&quot;https:\/\/d2oqsx31yppz4f.cloudfront.net\/cadence\/5a5397849fb6b2153c22f215\/vssslides\/bafb21ec-a6fc-44d8-80cc-b385e7c16702-svg08_dahirs_cadence_presentation_dm_006.pptx&quot;,&quot;UserComments&quot;:[],&quot;VersionNotDecided&quot;:false,&quot;VersionNumber&quot;:2,&quot;VisibleUntilDate&quot;:&quot;&quot;}"/>
</p:tagLst>
</file>

<file path=ppt/tags/tag5.xml><?xml version="1.0" encoding="utf-8"?>
<p:tagLst xmlns:a="http://schemas.openxmlformats.org/drawingml/2006/main" xmlns:r="http://schemas.openxmlformats.org/officeDocument/2006/relationships" xmlns:p="http://schemas.openxmlformats.org/presentationml/2006/main">
  <p:tag name="SLIDEOBJECT1" val="{HasCoOwner=0;Id=5ad911ff775efb0ef0d62785;IsCoEditable=0;IsFromOtherOwner=1;IsFromOtherUser=0;IsFromOtherWorkspaceOwner=1;NonEditable=0;OwnerId=5a5397849fb6b2153c22f215;VersionNumber=1;}"/>
  <p:tag name="KAHANIID" val="5ad911ff775efb0ef0d62785;2"/>
  <p:tag name="ORIGINALPOSITION" val="6"/>
  <p:tag name="COLEOSLIDEID" val="5ad911ff775efb0ef0d62785"/>
  <p:tag name="ISFROMANOTHEROWNER" val="false"/>
  <p:tag name="SLIDEOBJECT" val="{&quot;CannotReshare&quot;:false,&quot;DateCreated&quot;:&quot;\/Date(1524175341775)\/&quot;,&quot;DateModified&quot;:&quot;\/Date(1524258564616)\/&quot;,&quot;DateShared&quot;:&quot;\/Date(1524176327270)\/&quot;,&quot;DocumentType&quot;:0,&quot;FileName&quot;:null,&quot;HasCoOwner&quot;:true,&quot;HasRevokedAccess&quot;:false,&quot;Id&quot;:&quot;5ad911ff775efb0ef0d62785&quot;,&quot;IsAccessableByUser&quot;:false,&quot;IsAnimated&quot;:false,&quot;IsAssociated&quot;:false,&quot;IsCoEditable&quot;:true,&quot;IsDuplicate&quot;:false,&quot;IsFromOtherOwner&quot;:true,&quot;IsFromOtherUser&quot;:true,&quot;IsFromOtherWorkspaceOwner&quot;:true,&quot;IsLocked&quot;:false,&quot;MD5Hash&quot;:&quot;879499a719b64de952fb612adf862c29&quot;,&quot;NonEditable&quot;:false,&quot;Notes&quot;:&quot;&quot;,&quot;NotificationId&quot;:&quot;&quot;,&quot;OriginSlideId&quot;:null,&quot;OriginalPosition&quot;:6,&quot;OwnerId&quot;:&quot;5a5397849fb6b2153c22f215&quot;,&quot;ParentPresentationId&quot;:null,&quot;PresentationUrl&quot;:&quot;cadence\/5a5397849fb6b2153c22f215\/vssslides\/bafb21ec-a6fc-44d8-80cc-b385e7c16702-svg08_dahirs_cadence_presentation_dm_007.pptx&quot;,&quot;PrivacyLevel&quot;:&quot;Private&quot;,&quot;SlidePresentations&quot;:[{&quot;DateCreated&quot;:&quot;\/Date(1524175341768)\/&quot;,&quot;DateModified&quot;:&quot;\/Date(1524258549926)\/&quot;,&quot;OrderNumbers&quot;:[7],&quot;OwnerId&quot;:&quot;5a5397849fb6b2153c22f215&quot;,&quot;PresentationId&quot;:&quot;5ad911f1775efb0ef0d6275b&quot;,&quot;PresentationName&quot;:&quot;SVG08_DahirS_Cadence_Presentation_DM.pptx&quot;,&quot;VersionNumber&quot;:2}],&quot;SlideVersion&quot;:2,&quot;Title&quot;:&quot;UVM Multi-Language Development\u000d\u000a&quot;,&quot;Url&quot;:&quot;https:\/\/d19jdep1bl05f2.cloudfront.net\/api\/file\/get?id=CXl%2b1E%2b0jk1aI2Plcyhv%2fOOTr%2fgSAA1glkmufNO2FhNtI1L7sVpA9mcOWwJUzes%2ftK%2fs4NI7KFaJ9Mm%2b1MDmL7ZWLDJbA%2bV%2bALrkbQUy1m3gbxQ8K68sBR6%2fVs9AVAmT2Lo18SmRTWyNiYUn4rMcgIFRBKaF%2bObnbGUE29PQzB4%3d&quot;,&quot;UrlAnimated&quot;:&quot;https:\/\/d19jdep1bl05f2.cloudfront.net\/api\/file\/get?id=CXl%2b1E%2b0jk1aI2Plcyhv%2fOOTr%2fgSAA1glkmufNO2FhMrLCMz%2fALHhj%2bBahbMJm2UYt4D0kqC1QZg7bfJfva7aivjmFeiqGN5DCoASCN6IZ5bHfRz%2fWJL5Ce%2fIIFUufp2srw7kKWczchgjnS8NkgG7zmInOT0kBhDgsA6m2pxIQf%2fmPy0YQmgl9Jr%2bSf6lzUm9thhzmYCg7AnXY8HAKEEdg%3d%3d&quot;,&quot;UrlSmall&quot;:&quot;https:\/\/d19jdep1bl05f2.cloudfront.net\/api\/file\/get?id=CXl%2b1E%2b0jk1aI2Plcyhv%2fOOTr%2fgSAA1glkmufNO2FhNtI1L7sVpA9mcOWwJUzes%2ftK%2fs4NI7KFaJ9Mm%2b1MDmL7ZWLDJbA%2bV%2bALrkbQUy1m3gbxQ8K68sBR6%2fVs9AVAmT2Lo18SmRTWyNiYUn4rMcgHuZQuIFM1QsARA9qaJDCPUJQT0eJxFGJIZlje73fO7V&quot;,&quot;UrlVideo&quot;:&quot;https:\/\/d2oqsx31yppz4f.cloudfront.net\/cadence\/5a5397849fb6b2153c22f215\/vssslides\/bafb21ec-a6fc-44d8-80cc-b385e7c16702-svg08_dahirs_cadence_presentation_dm_007.pptx&quot;,&quot;UserComments&quot;:[],&quot;VersionNotDecided&quot;:false,&quot;VersionNumber&quot;:2,&quot;VisibleUntilDate&quot;:&quot;&quot;}"/>
</p:tagLst>
</file>

<file path=ppt/tags/tag6.xml><?xml version="1.0" encoding="utf-8"?>
<p:tagLst xmlns:a="http://schemas.openxmlformats.org/drawingml/2006/main" xmlns:r="http://schemas.openxmlformats.org/officeDocument/2006/relationships" xmlns:p="http://schemas.openxmlformats.org/presentationml/2006/main">
  <p:tag name="SLIDEOBJECT1" val="{HasCoOwner=0;Id=5ad91201775efb0ef0d6278b;IsCoEditable=0;IsFromOtherOwner=1;IsFromOtherUser=0;IsFromOtherWorkspaceOwner=1;NonEditable=0;OwnerId=5a5397849fb6b2153c22f215;VersionNumber=1;}"/>
  <p:tag name="KAHANIID" val="5ad91201775efb0ef0d6278b;2"/>
  <p:tag name="ORIGINALPOSITION" val="7"/>
  <p:tag name="COLEOSLIDEID" val="5ad91201775efb0ef0d6278b"/>
  <p:tag name="ISFROMANOTHEROWNER" val="false"/>
  <p:tag name="SLIDEOBJECT" val="{&quot;CannotReshare&quot;:false,&quot;DateCreated&quot;:&quot;\/Date(1524175341776)\/&quot;,&quot;DateModified&quot;:&quot;\/Date(1524258567580)\/&quot;,&quot;DateShared&quot;:&quot;\/Date(1524176327270)\/&quot;,&quot;DocumentType&quot;:0,&quot;FileName&quot;:null,&quot;HasCoOwner&quot;:true,&quot;HasRevokedAccess&quot;:false,&quot;Id&quot;:&quot;5ad91201775efb0ef0d6278b&quot;,&quot;IsAccessableByUser&quot;:false,&quot;IsAnimated&quot;:false,&quot;IsAssociated&quot;:false,&quot;IsCoEditable&quot;:true,&quot;IsDuplicate&quot;:false,&quot;IsFromOtherOwner&quot;:true,&quot;IsFromOtherUser&quot;:true,&quot;IsFromOtherWorkspaceOwner&quot;:true,&quot;IsLocked&quot;:false,&quot;MD5Hash&quot;:&quot;f01819d2e668a610b139150a720bbd6d&quot;,&quot;NonEditable&quot;:false,&quot;Notes&quot;:&quot;[Note: it is best to talk about the ML OA feature set gradually while showing this slide, and then use the next slide just for summarizing briefly]\u000d\u000dCurrently, the UVM-ML OA software distribution package comprises the reference frameworks &lt;click&gt;, the backplane library &lt;click&gt; and ML adapters.\u000dThe term framework denotes an assembly of verification and modeling facilities implemented in a single language. \u000dOn this diagram, Framework 1 can be, for example, UVM SystemVerilog, Framework 2 - UVM e, Framework 3- SystemC etc.\u000dDifferent frameworks can be deployed in the same language (for example, UVM and VMM are both in SystemVerilog). \u000dA new framework can be composed from few simpler frameworks in the same language (for example, a combination of Accellera SystemC with a UVM SystemC library).\u000dThe core of the package is the backplane shared library. The backplane serves as a hub between two or more integrated frameworks and holds information about the overall topology, which is necessary for routing. &lt;click&gt;\u000dEach framework is connected via an adapter to the backplane using the same API. \u000dAny number of frameworks can be interconnected at the same time.\u000dThe overall UVM-ML OA architecture enables collaboration between the frameworks while abstracting away from specific methodologies and languages.\u000d&lt;click&gt;\u000dThe global system services may be provided by frameworks or as dedicated services. The backplane is used for broadcasting messages from a service provider to the rest of the frameworks (for example, the phasing service is implemented in this way).\u000d&quot;,&quot;NotificationId&quot;:&quot;&quot;,&quot;OriginSlideId&quot;:null,&quot;OriginalPosition&quot;:7,&quot;OwnerId&quot;:&quot;5a5397849fb6b2153c22f215&quot;,&quot;ParentPresentationId&quot;:null,&quot;PresentationUrl&quot;:&quot;cadence\/5a5397849fb6b2153c22f215\/vssslides\/bafb21ec-a6fc-44d8-80cc-b385e7c16702-svg08_dahirs_cadence_presentation_dm_008.pptx&quot;,&quot;PrivacyLevel&quot;:&quot;Private&quot;,&quot;SlidePresentations&quot;:[{&quot;DateCreated&quot;:&quot;\/Date(1524175341768)\/&quot;,&quot;DateModified&quot;:&quot;\/Date(1524258549926)\/&quot;,&quot;OrderNumbers&quot;:[8],&quot;OwnerId&quot;:&quot;5a5397849fb6b2153c22f215&quot;,&quot;PresentationId&quot;:&quot;5ad911f1775efb0ef0d6275b&quot;,&quot;PresentationName&quot;:&quot;SVG08_DahirS_Cadence_Presentation_DM.pptx&quot;,&quot;VersionNumber&quot;:2}],&quot;SlideVersion&quot;:2,&quot;Title&quot;:&quot;UVM-ML OA Architecture\u000d\u000a&quot;,&quot;Url&quot;:&quot;https:\/\/d19jdep1bl05f2.cloudfront.net\/api\/file\/get?id=CXl%2b1E%2b0jk1aI2Plcyhv%2fOOTr%2fgSAA1glkmufNO2FhNtI1L7sVpA9mcOWwJUzes%2ftK%2fs4NI7KFaJ9Mm%2b1MDmL7ZWLDJbA%2bV%2bALrkbQUy1m3gbxQ8K68sBR6%2fVs9AVAmT2Lo18SmRTWyNiYUn4rMcgCccXpzXK3zQMuOwvX0TEao%3d&quot;,&quot;UrlAnimated&quot;:&quot;https:\/\/d19jdep1bl05f2.cloudfront.net\/api\/file\/get?id=CXl%2b1E%2b0jk1aI2Plcyhv%2fOOTr%2fgSAA1glkmufNO2FhMrLCMz%2fALHhj%2bBahbMJm2UoTrVb14oPEGoL7rpACQ9Swf2vpcmIN8Oy9KB6tqZLATwUcdZLswTd0fYIJNxaaXZK2h7FHJWzEcTE8RbbNo2UdCQTtDfJQiU1ALUKedhhXkAJNabFPvB4Y%2fPEaIRGEuYWQAn52sRFmp4EIr5gAWUDQ%3d%3d&quot;,&quot;UrlSmall&quot;:&quot;https:\/\/d19jdep1bl05f2.cloudfront.net\/api\/file\/get?id=CXl%2b1E%2b0jk1aI2Plcyhv%2fOOTr%2fgSAA1glkmufNO2FhNtI1L7sVpA9mcOWwJUzes%2ftK%2fs4NI7KFaJ9Mm%2b1MDmL7ZWLDJbA%2bV%2bALrkbQUy1m3gbxQ8K68sBR6%2fVs9AVAmT2Lo18SmRTWyNiYUn4rMcgD1aWPZgN33RbS5%2bkarI%2f85OQmKBaocWcNAgF2Xu0QAe&quot;,&quot;UrlVideo&quot;:&quot;https:\/\/d2oqsx31yppz4f.cloudfront.net\/cadence\/5a5397849fb6b2153c22f215\/vssslides\/bafb21ec-a6fc-44d8-80cc-b385e7c16702-svg08_dahirs_cadence_presentation_dm_008.pptx&quot;,&quot;UserComments&quot;:[],&quot;VersionNotDecided&quot;:false,&quot;VersionNumber&quot;:2,&quot;VisibleUntilDate&quot;:&quot;&quot;}"/>
</p:tagLst>
</file>

<file path=ppt/tags/tag7.xml><?xml version="1.0" encoding="utf-8"?>
<p:tagLst xmlns:a="http://schemas.openxmlformats.org/drawingml/2006/main" xmlns:r="http://schemas.openxmlformats.org/officeDocument/2006/relationships" xmlns:p="http://schemas.openxmlformats.org/presentationml/2006/main">
  <p:tag name="TIMING" val="|58.9|39.9|30.3"/>
  <p:tag name="KAHANIID" val="5ad91203775efb0ef0d62791;1"/>
  <p:tag name="ORIGINALPOSITION" val="8"/>
  <p:tag name="COLEOSLIDEID" val="5ad91203775efb0ef0d62791"/>
  <p:tag name="ISFROMANOTHEROWNER" val="false"/>
  <p:tag name="SLIDEOBJECT" val="{&quot;CannotReshare&quot;:false,&quot;DateCreated&quot;:&quot;\/Date(1524175341777)\/&quot;,&quot;DateModified&quot;:&quot;\/Date(1524175341777)\/&quot;,&quot;DateShared&quot;:&quot;\/Date(1524176327271)\/&quot;,&quot;DocumentType&quot;:0,&quot;FileName&quot;:null,&quot;HasCoOwner&quot;:true,&quot;HasRevokedAccess&quot;:false,&quot;Id&quot;:&quot;5ad91203775efb0ef0d62791&quot;,&quot;IsAccessableByUser&quot;:false,&quot;IsAnimated&quot;:false,&quot;IsAssociated&quot;:false,&quot;IsCoEditable&quot;:true,&quot;IsDuplicate&quot;:false,&quot;IsFromOtherOwner&quot;:true,&quot;IsFromOtherUser&quot;:true,&quot;IsFromOtherWorkspaceOwner&quot;:true,&quot;IsLocked&quot;:false,&quot;MD5Hash&quot;:&quot;d2fea4238e65868873ff7a63fb58b79c&quot;,&quot;NonEditable&quot;:false,&quot;Notes&quot;:&quot;Highlight: (A) talk about first 3: define FW, explain multi-lang\/FW – many, not point to point: e, sv, sc + uvm\/ovm, can add more); \u000d\u0009\u0009(B) then next 3; \u000d[Note: it is best to talk about the ML OA feature set gradually while showing the previous Architecture or flow slides; use this slide just for summarizing briefly]\u000d\u000d------ below – background info for the presenter to know more; no need to say it all ------------------------\u000d The central construct of UVM-ML OA is the API that should be used for connection to any language or methodology (framework) and any number of such frameworks in parallel.\u000dThis API is generic and does not depend on any simulator (or other tool) – specific capabilities. \u000d The main features include coordinated bring-up of all participating libraries and delegation of the multi-language services to a service provider at the end of this initialization.\u000d Based on the UVM concepts, the package pays great attention to the concept of the test phases. \u000bMany methodologies embrace this concept and, though they natively differ, it is critically important to establish a mechanism that allows synchronizing them at certain test execution points. \u000d The TLM interface communication is, of course, the most important part of the multi-language functionality. \u000bMulti-language TLM is already well-known and supported by few other products existing already for long time with different languages. \u000bWe’ll note here only that the UVM-ML API supports both TLM1 and TLM2 standards.\u000d A new advanced feature of UVM-ML OA is support for hierarchical construction of a multi-language verification environment. \u000bWe call it unified hierarchy. \u000bThe unified hierarchy enables vertical re-use in the almost native language-UVM way and provides the integrator the same look and feel : \u000d- keeping one hierarchical tree instead of multiple, \u000d- configuring the child components from their parents, \u000d- avoiding mental double booking of the shadow hierarchical names etc.\u000dUVM configuration is a method of sharing the configuration settings via the database. \u000bThis feature is especially important for construction time – when a child component does not exist yet and its property cannot be assigned directly.\u000b\u000bThe UVM-ML API allows broadcasting configuration and resource settings.\u000b\u000d The API also supports synchronization between the frameworks if they are running on different simulation engines, for example, a vendor HDL simulator and the open source Accellera SystemC or its clone.\u000d&quot;,&quot;NotificationId&quot;:&quot;&quot;,&quot;OriginSlideId&quot;:null,&quot;OriginalPosition&quot;:8,&quot;OwnerId&quot;:&quot;5a5397849fb6b2153c22f215&quot;,&quot;ParentPresentationId&quot;:null,&quot;PresentationUrl&quot;:&quot;cadence\/5a5397849fb6b2153c22f215\/vssslides\/808a6a86-d4e9-41be-8cde-4bd50c7e1d86-svg08_dahirs_cadence_presentation_dm_009.pptx&quot;,&quot;PrivacyLevel&quot;:&quot;Private&quot;,&quot;SlidePresentations&quot;:[{&quot;DateCreated&quot;:&quot;\/Date(1524175341768)\/&quot;,&quot;DateModified&quot;:&quot;\/Date(1524258549926)\/&quot;,&quot;OrderNumbers&quot;:[9],&quot;OwnerId&quot;:&quot;5a5397849fb6b2153c22f215&quot;,&quot;PresentationId&quot;:&quot;5ad911f1775efb0ef0d6275b&quot;,&quot;PresentationName&quot;:&quot;SVG08_DahirS_Cadence_Presentation_DM.pptx&quot;,&quot;VersionNumber&quot;:2}],&quot;SlideVersion&quot;:1,&quot;Title&quot;:&quot;UVM-ML OA Key Features\u000d\u000a&quot;,&quot;Url&quot;:&quot;https:\/\/d19jdep1bl05f2.cloudfront.net\/api\/file\/get?id=CXl%2b1E%2b0jk1aI2Plcyhv%2fOOTr%2fgSAA1glkmufNO2FhNtWkVpWEmzd9ErBgo%2f156%2fS%2b9ijnAQZmtH6PePaKYHFvHcZSYLL%2flD0aSa8uetRr2APOGoqHl4DszYmoW9TCzxpMjqmK8X0Tjwyok3nTxCg5NJKaLsU6td5iZRrfPiLoM%3d&quot;,&quot;UrlAnimated&quot;:&quot;https:\/\/d19jdep1bl05f2.cloudfront.net\/api\/file\/get?id=CXl%2b1E%2b0jk1aI2Plcyhv%2fOOTr%2fgSAA1glkmufNO2FhMrLCMz%2fALHhj%2bBahbMJm2UilJYsSsZkvVC2z0PEz%2f5eFGLEtMLxpnUbU9OZcnnKTE5wrZKRNpZA%2bWKG%2bjgXMpAize9k%2fzOfRgC5fjXL3OJvwiaVrFmuQYYWb5MLlO2KseSI%2brv3Npix5PS%2bw%2fNez3QpvmUIsLUvZICooWqGLUQcw%3d%3d&quot;,&quot;UrlSmall&quot;:&quot;https:\/\/d19jdep1bl05f2.cloudfront.net\/api\/file\/get?id=CXl%2b1E%2b0jk1aI2Plcyhv%2fOOTr%2fgSAA1glkmufNO2FhNtWkVpWEmzd9ErBgo%2f156%2fS%2b9ijnAQZmtH6PePaKYHFvHcZSYLL%2flD0aSa8uetRr2APOGoqHl4DszYmoW9TCzxpMjqmK8X0Tjwyok3nTxCg00y%2bHW%2bcq8KNsNglsKe%2fTPDW2Gi1Xrel5%2fUk9zU6CZ%2f&quot;,&quot;UrlVideo&quot;:&quot;https:\/\/d2oqsx31yppz4f.cloudfront.net\/cadence\/5a5397849fb6b2153c22f215\/vssslides\/808a6a86-d4e9-41be-8cde-4bd50c7e1d86-svg08_dahirs_cadence_presentation_dm_009.pptx&quot;,&quot;UserComments&quot;:[],&quot;VersionNotDecided&quot;:false,&quot;VersionNumber&quot;:1,&quot;VisibleUntilDate&quot;:&quot;&quot;}"/>
</p:tagLst>
</file>

<file path=ppt/tags/tag8.xml><?xml version="1.0" encoding="utf-8"?>
<p:tagLst xmlns:a="http://schemas.openxmlformats.org/drawingml/2006/main" xmlns:r="http://schemas.openxmlformats.org/officeDocument/2006/relationships" xmlns:p="http://schemas.openxmlformats.org/presentationml/2006/main">
  <p:tag name="SLIDEOBJECT1" val="{HasCoOwner=0;Id=5ad91205775efb0ef0d62797;IsCoEditable=0;IsFromOtherOwner=1;IsFromOtherUser=0;IsFromOtherWorkspaceOwner=1;NonEditable=0;OwnerId=5a5397849fb6b2153c22f215;VersionNumber=1;}"/>
  <p:tag name="KAHANIID" val="5ad91205775efb0ef0d62797;2"/>
  <p:tag name="ORIGINALPOSITION" val="9"/>
  <p:tag name="COLEOSLIDEID" val="5ad91205775efb0ef0d62797"/>
  <p:tag name="ISFROMANOTHEROWNER" val="false"/>
  <p:tag name="SLIDEOBJECT" val="{&quot;CannotReshare&quot;:false,&quot;DateCreated&quot;:&quot;\/Date(1524175341778)\/&quot;,&quot;DateModified&quot;:&quot;\/Date(1524258570637)\/&quot;,&quot;DateShared&quot;:&quot;\/Date(1524176327271)\/&quot;,&quot;DocumentType&quot;:0,&quot;FileName&quot;:null,&quot;HasCoOwner&quot;:true,&quot;HasRevokedAccess&quot;:false,&quot;Id&quot;:&quot;5ad91205775efb0ef0d62797&quot;,&quot;IsAccessableByUser&quot;:false,&quot;IsAnimated&quot;:false,&quot;IsAssociated&quot;:false,&quot;IsCoEditable&quot;:true,&quot;IsDuplicate&quot;:false,&quot;IsFromOtherOwner&quot;:true,&quot;IsFromOtherUser&quot;:true,&quot;IsFromOtherWorkspaceOwner&quot;:true,&quot;IsLocked&quot;:false,&quot;MD5Hash&quot;:&quot;a57688b03133dfdca57fbfe676f3cd74&quot;,&quot;NonEditable&quot;:false,&quot;Notes&quot;:&quot;&quot;,&quot;NotificationId&quot;:&quot;&quot;,&quot;OriginSlideId&quot;:null,&quot;OriginalPosition&quot;:9,&quot;OwnerId&quot;:&quot;5a5397849fb6b2153c22f215&quot;,&quot;ParentPresentationId&quot;:null,&quot;PresentationUrl&quot;:&quot;cadence\/5a5397849fb6b2153c22f215\/vssslides\/bafb21ec-a6fc-44d8-80cc-b385e7c16702-svg08_dahirs_cadence_presentation_dm_010.pptx&quot;,&quot;PrivacyLevel&quot;:&quot;Private&quot;,&quot;SlidePresentations&quot;:[{&quot;DateCreated&quot;:&quot;\/Date(1524175341768)\/&quot;,&quot;DateModified&quot;:&quot;\/Date(1524258549926)\/&quot;,&quot;OrderNumbers&quot;:[10],&quot;OwnerId&quot;:&quot;5a5397849fb6b2153c22f215&quot;,&quot;PresentationId&quot;:&quot;5ad911f1775efb0ef0d6275b&quot;,&quot;PresentationName&quot;:&quot;SVG08_DahirS_Cadence_Presentation_DM.pptx&quot;,&quot;VersionNumber&quot;:2}],&quot;SlideVersion&quot;:2,&quot;Title&quot;:&quot;Synchronized Phases\u000d\u000a&quot;,&quot;Url&quot;:&quot;https:\/\/d19jdep1bl05f2.cloudfront.net\/api\/file\/get?id=CXl%2b1E%2b0jk1aI2Plcyhv%2fOOTr%2fgSAA1glkmufNO2FhNtI1L7sVpA9mcOWwJUzes%2ftK%2fs4NI7KFaJ9Mm%2b1MDmL7ZWLDJbA%2bV%2bALrkbQUy1m3gbxQ8K68sBR6%2fVs9AVAmT2Lo18SmRTWyNiYUn4rMcgMFw7vsz42ku3S0kJSo3F%2bk%3d&quot;,&quot;UrlAnimated&quot;:&quot;https:\/\/d19jdep1bl05f2.cloudfront.net\/api\/file\/get?id=CXl%2b1E%2b0jk1aI2Plcyhv%2fOOTr%2fgSAA1glkmufNO2FhMrLCMz%2fALHhj%2bBahbMJm2UkDeVhJEejM3034FYvbYMcAIBCMhxrbHWuJe6J508h9UvTSam4C4FSnIfKOxYCu6XNYA9p%2bRSePA1I1p2wQir5MIZpx55JGCz%2fLql51DUCsgGVkEtMG2CvYML51qWBqEho%2bUqunZYRuDVrlxX24VI4A%3d%3d&quot;,&quot;UrlSmall&quot;:&quot;https:\/\/d19jdep1bl05f2.cloudfront.net\/api\/file\/get?id=CXl%2b1E%2b0jk1aI2Plcyhv%2fOOTr%2fgSAA1glkmufNO2FhNtI1L7sVpA9mcOWwJUzes%2ftK%2fs4NI7KFaJ9Mm%2b1MDmL7ZWLDJbA%2bV%2bALrkbQUy1m3gbxQ8K68sBR6%2fVs9AVAmT2Lo18SmRTWyNiYUn4rMcgL7L8mst8qjZExSU2461XACKhiCenYL6sBK8u4xH8pYu&quot;,&quot;UrlVideo&quot;:&quot;https:\/\/d2oqsx31yppz4f.cloudfront.net\/cadence\/5a5397849fb6b2153c22f215\/vssslides\/bafb21ec-a6fc-44d8-80cc-b385e7c16702-svg08_dahirs_cadence_presentation_dm_010.pptx&quot;,&quot;UserComments&quot;:[],&quot;VersionNotDecided&quot;:false,&quot;VersionNumber&quot;:2,&quot;VisibleUntilDate&quot;:&quot;&quot;}"/>
</p:tagLst>
</file>

<file path=ppt/tags/tag9.xml><?xml version="1.0" encoding="utf-8"?>
<p:tagLst xmlns:a="http://schemas.openxmlformats.org/drawingml/2006/main" xmlns:r="http://schemas.openxmlformats.org/officeDocument/2006/relationships" xmlns:p="http://schemas.openxmlformats.org/presentationml/2006/main">
  <p:tag name="KAHANIID" val="5ad91207775efb0ef0d6279d;1"/>
  <p:tag name="ORIGINALPOSITION" val="10"/>
  <p:tag name="COLEOSLIDEID" val="5ad91207775efb0ef0d6279d"/>
  <p:tag name="ISFROMANOTHEROWNER" val="false"/>
  <p:tag name="SLIDEOBJECT" val="{&quot;CannotReshare&quot;:false,&quot;DateCreated&quot;:&quot;\/Date(1524175341779)\/&quot;,&quot;DateModified&quot;:&quot;\/Date(1524175341779)\/&quot;,&quot;DateShared&quot;:&quot;\/Date(1524176327271)\/&quot;,&quot;DocumentType&quot;:0,&quot;FileName&quot;:null,&quot;HasCoOwner&quot;:true,&quot;HasRevokedAccess&quot;:false,&quot;Id&quot;:&quot;5ad91207775efb0ef0d6279d&quot;,&quot;IsAccessableByUser&quot;:false,&quot;IsAnimated&quot;:false,&quot;IsAssociated&quot;:false,&quot;IsCoEditable&quot;:true,&quot;IsDuplicate&quot;:false,&quot;IsFromOtherOwner&quot;:true,&quot;IsFromOtherUser&quot;:true,&quot;IsFromOtherWorkspaceOwner&quot;:true,&quot;IsLocked&quot;:false,&quot;MD5Hash&quot;:&quot;0973ef93450fb38d458e506e250c6f5d&quot;,&quot;NonEditable&quot;:false,&quot;Notes&quot;:&quot;&quot;,&quot;NotificationId&quot;:&quot;&quot;,&quot;OriginSlideId&quot;:null,&quot;OriginalPosition&quot;:10,&quot;OwnerId&quot;:&quot;5a5397849fb6b2153c22f215&quot;,&quot;ParentPresentationId&quot;:null,&quot;PresentationUrl&quot;:&quot;cadence\/5a5397849fb6b2153c22f215\/vssslides\/808a6a86-d4e9-41be-8cde-4bd50c7e1d86-svg08_dahirs_cadence_presentation_dm_011.pptx&quot;,&quot;PrivacyLevel&quot;:&quot;Private&quot;,&quot;SlidePresentations&quot;:[{&quot;DateCreated&quot;:&quot;\/Date(1524175341768)\/&quot;,&quot;DateModified&quot;:&quot;\/Date(1524258549926)\/&quot;,&quot;OrderNumbers&quot;:[11],&quot;OwnerId&quot;:&quot;5a5397849fb6b2153c22f215&quot;,&quot;PresentationId&quot;:&quot;5ad911f1775efb0ef0d6275b&quot;,&quot;PresentationName&quot;:&quot;SVG08_DahirS_Cadence_Presentation_DM.pptx&quot;,&quot;VersionNumber&quot;:2}],&quot;SlideVersion&quot;:1,&quot;Title&quot;:&quot;Example of Using UVM-ML in a UVM+TLM Testbench \u000d\u000a&quot;,&quot;Url&quot;:&quot;https:\/\/d19jdep1bl05f2.cloudfront.net\/api\/file\/get?id=CXl%2b1E%2b0jk1aI2Plcyhv%2fOOTr%2fgSAA1glkmufNO2FhNtWkVpWEmzd9ErBgo%2f156%2fS%2b9ijnAQZmtH6PePaKYHFvHcZSYLL%2flD0aSa8uetRr2APOGoqHl4DszYmoW9TCzxpMjqmK8X0Tjwyok3nTxCg%2b%2fb%2fhJJsUNFpZksk93TPhE%3d&quot;,&quot;UrlAnimated&quot;:&quot;https:\/\/d19jdep1bl05f2.cloudfront.net\/api\/file\/get?id=CXl%2b1E%2b0jk1aI2Plcyhv%2fOOTr%2fgSAA1glkmufNO2FhMrLCMz%2fALHhj%2bBahbMJm2Udq5nu0Rppdi3YWHxp77gcvITaBHeZqY5wcNT7fMgBVoDj1niUgwRtpdXc4YYvsMyaB6HWBKkJSxpv5UDpycPjEqw0PYPVAN5i8LDBVY1E7Z3LT1NTZvuzUmqumHsveVq1h61FWZjzk1bq81XKR1PCQ%3d%3d&quot;,&quot;UrlSmall&quot;:&quot;https:\/\/d19jdep1bl05f2.cloudfront.net\/api\/file\/get?id=CXl%2b1E%2b0jk1aI2Plcyhv%2fOOTr%2fgSAA1glkmufNO2FhNtWkVpWEmzd9ErBgo%2f156%2fS%2b9ijnAQZmtH6PePaKYHFvHcZSYLL%2flD0aSa8uetRr2APOGoqHl4DszYmoW9TCzxpMjqmK8X0Tjwyok3nTxCg7j1T4aXg6tnFVY3bIo%2bYAdPnokfs21XkQ1UH3bw9CsO&quot;,&quot;UrlVideo&quot;:&quot;https:\/\/d2oqsx31yppz4f.cloudfront.net\/cadence\/5a5397849fb6b2153c22f215\/vssslides\/808a6a86-d4e9-41be-8cde-4bd50c7e1d86-svg08_dahirs_cadence_presentation_dm_011.pptx&quot;,&quot;UserComments&quot;:[],&quot;VersionNotDecided&quot;:false,&quot;VersionNumber&quot;:1,&quot;VisibleUntilDate&quot;:&quot;&qu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dence_16x9_NonConfidential_Template_12.17.2013">
  <a:themeElements>
    <a:clrScheme name="Custom 1">
      <a:dk1>
        <a:srgbClr val="000000"/>
      </a:dk1>
      <a:lt1>
        <a:srgbClr val="FFFFFF"/>
      </a:lt1>
      <a:dk2>
        <a:srgbClr val="3C3C3C"/>
      </a:dk2>
      <a:lt2>
        <a:srgbClr val="FFFFFF"/>
      </a:lt2>
      <a:accent1>
        <a:srgbClr val="999999"/>
      </a:accent1>
      <a:accent2>
        <a:srgbClr val="6A6A6A"/>
      </a:accent2>
      <a:accent3>
        <a:srgbClr val="E31837"/>
      </a:accent3>
      <a:accent4>
        <a:srgbClr val="31A7DF"/>
      </a:accent4>
      <a:accent5>
        <a:srgbClr val="09698D"/>
      </a:accent5>
      <a:accent6>
        <a:srgbClr val="8FA836"/>
      </a:accent6>
      <a:hlink>
        <a:srgbClr val="099E9C"/>
      </a:hlink>
      <a:folHlink>
        <a:srgbClr val="9999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47287DCF-DC97-435C-BB5B-E63B6F757E1F}" vid="{34377A3F-5C04-474F-A8DA-9447D133DDF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TotalTime>
  <Words>2252</Words>
  <Application>Microsoft Office PowerPoint</Application>
  <PresentationFormat>Widescreen</PresentationFormat>
  <Paragraphs>410</Paragraphs>
  <Slides>30</Slides>
  <Notes>13</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&amp;quot</vt:lpstr>
      <vt:lpstr>Arial</vt:lpstr>
      <vt:lpstr>Calibri</vt:lpstr>
      <vt:lpstr>Calibri Light</vt:lpstr>
      <vt:lpstr>Courier New</vt:lpstr>
      <vt:lpstr>Times New Roman</vt:lpstr>
      <vt:lpstr>Office Theme</vt:lpstr>
      <vt:lpstr>Cadence_16x9_NonConfidential_Template_12.17.2013</vt:lpstr>
      <vt:lpstr>Using UVM-ML library to enable reuse of TLM2.0 models in UVM test benches</vt:lpstr>
      <vt:lpstr>Hardware Design and Verification Challenges</vt:lpstr>
      <vt:lpstr>Growing Verification Challenges</vt:lpstr>
      <vt:lpstr>TLM 2.0 Models and UVM Multi-Language Library</vt:lpstr>
      <vt:lpstr>Introduction to UVM Multi-Language</vt:lpstr>
      <vt:lpstr>UVM Multi-Language Development</vt:lpstr>
      <vt:lpstr>UVM-ML OA Architecture</vt:lpstr>
      <vt:lpstr>UVM-ML OA Key Features</vt:lpstr>
      <vt:lpstr>Synchronized Phases</vt:lpstr>
      <vt:lpstr>Example of Using UVM-ML in a UVM+TLM Testbench </vt:lpstr>
      <vt:lpstr>Topology of Verification TB when reusing the TLM Model</vt:lpstr>
      <vt:lpstr>Comparing HDL vs TLM in the Verification Testbench</vt:lpstr>
      <vt:lpstr>Unified Hierarchy – Instantiating a SystemC Component Under UVM-SV Component</vt:lpstr>
      <vt:lpstr>UVM-ML Integration Step by Step</vt:lpstr>
      <vt:lpstr>Importing the UVM-ML Library</vt:lpstr>
      <vt:lpstr>Running the Test Under UVM-ML</vt:lpstr>
      <vt:lpstr>Socket Registration on SV Side</vt:lpstr>
      <vt:lpstr>Socket Registration on SystemC Side</vt:lpstr>
      <vt:lpstr>Socket Connection</vt:lpstr>
      <vt:lpstr>Using TLM Generic Payload Extensions with UVM-ML</vt:lpstr>
      <vt:lpstr>Generic Payload Extension Updates on SystemVerilog Side</vt:lpstr>
      <vt:lpstr>Generic Payload Extension Updates on SystemC Side</vt:lpstr>
      <vt:lpstr>Using the Generic Payload Extension on SystemVerilog &amp; SystemC</vt:lpstr>
      <vt:lpstr>UVM-ML Integration Debugging Helpers</vt:lpstr>
      <vt:lpstr>Discussion and summary</vt:lpstr>
      <vt:lpstr>Exploring alternative solutions to UVM-ML</vt:lpstr>
      <vt:lpstr>Summary</vt:lpstr>
      <vt:lpstr>PowerPoint Presentation</vt:lpstr>
      <vt:lpstr>More info can also be found here</vt:lpstr>
      <vt:lpstr>xrun Options for Building UVM-ML Testbenches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UVM Multi-Language Testbench for TLM 2.0 Models</dc:title>
  <dc:creator>Dayna Musto</dc:creator>
  <cp:lastModifiedBy>Jackie McIntosh</cp:lastModifiedBy>
  <cp:revision>33</cp:revision>
  <dcterms:created xsi:type="dcterms:W3CDTF">2018-04-23T18:00:33Z</dcterms:created>
  <dcterms:modified xsi:type="dcterms:W3CDTF">2019-01-11T22:51:49Z</dcterms:modified>
</cp:coreProperties>
</file>