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1"/>
  </p:notesMasterIdLst>
  <p:handoutMasterIdLst>
    <p:handoutMasterId r:id="rId22"/>
  </p:handoutMasterIdLst>
  <p:sldIdLst>
    <p:sldId id="501" r:id="rId5"/>
    <p:sldId id="502" r:id="rId6"/>
    <p:sldId id="511" r:id="rId7"/>
    <p:sldId id="512" r:id="rId8"/>
    <p:sldId id="513" r:id="rId9"/>
    <p:sldId id="514" r:id="rId10"/>
    <p:sldId id="515" r:id="rId11"/>
    <p:sldId id="516" r:id="rId12"/>
    <p:sldId id="503" r:id="rId13"/>
    <p:sldId id="506" r:id="rId14"/>
    <p:sldId id="504" r:id="rId15"/>
    <p:sldId id="507" r:id="rId16"/>
    <p:sldId id="508" r:id="rId17"/>
    <p:sldId id="509" r:id="rId18"/>
    <p:sldId id="510" r:id="rId19"/>
    <p:sldId id="505" r:id="rId20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47" autoAdjust="0"/>
    <p:restoredTop sz="85829" autoAdjust="0"/>
  </p:normalViewPr>
  <p:slideViewPr>
    <p:cSldViewPr>
      <p:cViewPr varScale="1">
        <p:scale>
          <a:sx n="113" d="100"/>
          <a:sy n="113" d="100"/>
        </p:scale>
        <p:origin x="108" y="6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03.10.2018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90600" y="1535642"/>
            <a:ext cx="10363200" cy="2350557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 Portable Stimulus Driven SystemVerilog/UVM verification environment for the verification of a high-capacity Ethernet communication endpoint 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Andrei Vintila, AMIQ Consulting</a:t>
            </a:r>
          </a:p>
          <a:p>
            <a:r>
              <a:rPr lang="en-US" dirty="0"/>
              <a:t>Ionut Tolea, AMIQ Consulting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04DACE-6499-466D-B0CB-0CF5C90E8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500" y="4933001"/>
            <a:ext cx="1924999" cy="192499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BB9A8-ABCF-4B56-BF5F-6DE02DAD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43C8B-CF84-484E-BD5B-D5FCB046A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Encapsulate run-time configuration in actions</a:t>
            </a:r>
          </a:p>
          <a:p>
            <a:r>
              <a:rPr lang="en-US" dirty="0"/>
              <a:t>SystemVerilog/UVM sequence layering should be used to bridge gaps between transaction level sequences and system level actions</a:t>
            </a:r>
          </a:p>
          <a:p>
            <a:r>
              <a:rPr lang="en-US" dirty="0"/>
              <a:t>Synchronization and timing should translate into actions on PSS layer and event triggers on SV layer</a:t>
            </a:r>
          </a:p>
          <a:p>
            <a:r>
              <a:rPr lang="en-US" dirty="0"/>
              <a:t>Coverage and logical constraints -&gt; PSS Layer</a:t>
            </a:r>
          </a:p>
          <a:p>
            <a:r>
              <a:rPr lang="en-US" dirty="0"/>
              <a:t>Protocol constraints -&gt; SV Layer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AD7052-29DB-45D4-8BE4-0CF2AA8DD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A5F687-D953-4D00-838C-35A603C4D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25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ADD2299-A22B-4C58-A611-A6E7768FEFF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0" y="1673363"/>
            <a:ext cx="5384800" cy="437963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18A68A38-BEE7-4F47-9F5F-A409DE0A368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09600" y="2289250"/>
            <a:ext cx="5384800" cy="314786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53864-BE40-46EE-BAD4-D2358CD86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Generated Scenarios 1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E7F2205-8F8C-4E11-AFD6-6D677396A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84" y="1447800"/>
            <a:ext cx="1585431" cy="44958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2B77A3-1DB2-4AFC-9433-9B5945FC0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50A738-13AF-44FA-AE26-3CE8485F6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791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1520E-A24A-45DB-852A-8CB7A6A1A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Generated Scenarios 2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C216C32-EBB7-4461-BAD8-3F68CFD2CE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017" y="1447800"/>
            <a:ext cx="1141966" cy="44958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D33B8D-E560-41DA-823D-DB568272B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4070A7-9379-468E-AC4D-13E0B5375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95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A09FA-5D3A-440A-A9B4-8B8EDD19A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Application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0549E2-FEEA-4B06-B8DC-D9DB0B115DD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Replace directed testcases with PSS based test generation</a:t>
            </a:r>
          </a:p>
          <a:p>
            <a:r>
              <a:rPr lang="en-US" dirty="0"/>
              <a:t>Ease debug with scenario flow view</a:t>
            </a:r>
          </a:p>
          <a:p>
            <a:r>
              <a:rPr lang="en-US" dirty="0"/>
              <a:t>A tighter infrastructure for verification which favors re-use</a:t>
            </a:r>
          </a:p>
          <a:p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6F29638-5870-4E68-B0C6-F39DA0A377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0" y="2414102"/>
            <a:ext cx="5384800" cy="289815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C626EE-B9E1-470E-B029-909C378B6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147DC5-19E4-4E16-9924-8DA4EB5EF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755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913FD-753C-4A0E-887F-440C2C631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C3BBE-A8C0-412C-BB03-784C932D93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PSS standard has all the necessary features to accommodate a higher abstraction layer over a SV/UVM environment.</a:t>
            </a:r>
          </a:p>
          <a:p>
            <a:r>
              <a:rPr lang="en-US" dirty="0"/>
              <a:t>Due to extensive support for PSS tools, this approach bridges the communication gap between verification engineers and system architects</a:t>
            </a:r>
          </a:p>
          <a:p>
            <a:r>
              <a:rPr lang="en-US" dirty="0"/>
              <a:t>A general recipe can be defined for VE development flow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A60F82-2F32-4102-809C-079FA85BF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FCC6C-0066-490F-910C-0A94F94B6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4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Block</a:t>
            </a:r>
          </a:p>
          <a:p>
            <a:r>
              <a:rPr lang="en-US" dirty="0"/>
              <a:t>Requirements</a:t>
            </a:r>
          </a:p>
          <a:p>
            <a:r>
              <a:rPr lang="en-US" dirty="0"/>
              <a:t>Traditional Approach</a:t>
            </a:r>
          </a:p>
          <a:p>
            <a:r>
              <a:rPr lang="en-US" dirty="0"/>
              <a:t>PSS Approach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01FD5-7810-428D-8731-BE14A793B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System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104D86D-3E74-4F3E-88FA-5788BB43D5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752" y="1676400"/>
            <a:ext cx="7804497" cy="40386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57AA13-694B-4629-A099-D2DA10953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CF5FCD-1BDE-44A0-9E0C-422ACE6F0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96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B7546-E6C8-471C-9757-AEA5006F3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of system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F7EFBE-7A94-4FF6-B595-31F7377BFC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Bidirectional traffic: </a:t>
            </a:r>
          </a:p>
          <a:p>
            <a:pPr lvl="1"/>
            <a:r>
              <a:rPr lang="en-US" dirty="0"/>
              <a:t>TX </a:t>
            </a:r>
          </a:p>
          <a:p>
            <a:pPr lvl="1"/>
            <a:r>
              <a:rPr lang="en-US" dirty="0"/>
              <a:t>RX Correct </a:t>
            </a:r>
          </a:p>
          <a:p>
            <a:pPr lvl="1"/>
            <a:r>
              <a:rPr lang="en-US" dirty="0"/>
              <a:t>RX Corrupted</a:t>
            </a:r>
          </a:p>
          <a:p>
            <a:r>
              <a:rPr lang="en-US" dirty="0"/>
              <a:t>Control block: Configured/Not configured</a:t>
            </a:r>
          </a:p>
          <a:p>
            <a:pPr lvl="1"/>
            <a:r>
              <a:rPr lang="en-US" dirty="0"/>
              <a:t>Enables the TX traffic capability of the system</a:t>
            </a:r>
          </a:p>
          <a:p>
            <a:r>
              <a:rPr lang="en-US" dirty="0"/>
              <a:t>Filtering block: Configured/Not configured</a:t>
            </a:r>
          </a:p>
          <a:p>
            <a:pPr lvl="1"/>
            <a:r>
              <a:rPr lang="en-US" dirty="0"/>
              <a:t>Enables the system capability of discarding corrupted traffic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493BAE-46CA-4580-9A34-DE1D9B425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316705-1266-459D-B3DA-D7675FF2C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56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03F1B-1A71-4AA3-91E5-4B75E94E2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63A13-F313-48AF-9DA7-BB3D58F2F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Verify all data paths</a:t>
            </a:r>
          </a:p>
          <a:p>
            <a:pPr lvl="1"/>
            <a:r>
              <a:rPr lang="en-US" dirty="0"/>
              <a:t>Different types of packet characteristics</a:t>
            </a:r>
          </a:p>
          <a:p>
            <a:pPr lvl="1"/>
            <a:r>
              <a:rPr lang="en-US" dirty="0"/>
              <a:t>Different types of configuration for the blocks</a:t>
            </a:r>
          </a:p>
          <a:p>
            <a:pPr lvl="1"/>
            <a:r>
              <a:rPr lang="en-US" dirty="0"/>
              <a:t>Different blocks configured / Different interfaces driven</a:t>
            </a:r>
          </a:p>
          <a:p>
            <a:r>
              <a:rPr lang="en-US" dirty="0"/>
              <a:t>Ensure the re-usability of the TB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789BD1-076C-457D-AABB-C75B18285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F1877D-4B97-4C3A-B549-6CEB62DA3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94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C39E6-D1B2-4AC8-AF8D-8D1D6CF24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E85CDB-D0C2-4A75-8726-C11758F2B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Re-use VIPs between TBs</a:t>
            </a:r>
          </a:p>
          <a:p>
            <a:r>
              <a:rPr lang="en-US" dirty="0"/>
              <a:t>Re-use TBs between projects</a:t>
            </a:r>
          </a:p>
          <a:p>
            <a:r>
              <a:rPr lang="en-US" dirty="0"/>
              <a:t>Re-use infrastructure from block level TBs</a:t>
            </a:r>
          </a:p>
          <a:p>
            <a:r>
              <a:rPr lang="en-US" dirty="0"/>
              <a:t>Create individual testcases for each interesting scenario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3B18E0-4C60-41C8-BE0E-54FDC6CC3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8DBB64-9DD5-441D-BA05-EF2FD5B07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00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E2A0-3BE8-4AD3-AFD9-20BD1A750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849BE-9BAA-4EB9-935B-93E9446B1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Creating dependencies between TBs</a:t>
            </a:r>
          </a:p>
          <a:p>
            <a:pPr lvl="1"/>
            <a:r>
              <a:rPr lang="en-US" dirty="0"/>
              <a:t>Different layers of integration</a:t>
            </a:r>
          </a:p>
          <a:p>
            <a:pPr lvl="1"/>
            <a:r>
              <a:rPr lang="en-US" dirty="0"/>
              <a:t>Missing a good management of what can be re-used</a:t>
            </a:r>
          </a:p>
          <a:p>
            <a:pPr lvl="2"/>
            <a:r>
              <a:rPr lang="en-US" dirty="0"/>
              <a:t>Compatibility between block level TBs</a:t>
            </a:r>
          </a:p>
          <a:p>
            <a:pPr lvl="2"/>
            <a:r>
              <a:rPr lang="en-US" dirty="0"/>
              <a:t>Block level specific implementation</a:t>
            </a:r>
          </a:p>
          <a:p>
            <a:r>
              <a:rPr lang="en-US" dirty="0"/>
              <a:t>A huge number of testcases implemented</a:t>
            </a:r>
          </a:p>
          <a:p>
            <a:pPr lvl="1"/>
            <a:r>
              <a:rPr lang="en-US" dirty="0"/>
              <a:t>Small deviations in traffic/configuration -&gt; New scenario</a:t>
            </a:r>
          </a:p>
          <a:p>
            <a:pPr lvl="1"/>
            <a:r>
              <a:rPr lang="en-US" dirty="0"/>
              <a:t>Directed testcases -&gt; Non-reusable logical layer sequences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397757-6CD7-4D9F-B13C-F3696CC9C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999F67-1A38-4D54-BB99-6ABD89686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57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41818-6027-4EC8-A745-B58F28E8A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behind PSS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CF5C0-3227-4E2B-B79F-A988F88C6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Break the functionality of the system in modular actions</a:t>
            </a:r>
          </a:p>
          <a:p>
            <a:r>
              <a:rPr lang="en-US" dirty="0"/>
              <a:t>Offer a software view when simulating RTL</a:t>
            </a:r>
          </a:p>
          <a:p>
            <a:pPr lvl="1"/>
            <a:r>
              <a:rPr lang="en-US" dirty="0"/>
              <a:t>A system feature translates in multiple software actions</a:t>
            </a:r>
          </a:p>
          <a:p>
            <a:pPr lvl="1"/>
            <a:r>
              <a:rPr lang="en-US" dirty="0"/>
              <a:t>Each software action has a correspondent in hardware stimuli</a:t>
            </a:r>
          </a:p>
          <a:p>
            <a:pPr lvl="1"/>
            <a:r>
              <a:rPr lang="en-US" dirty="0"/>
              <a:t>Hardware stimuli take a different form on each layer of integration</a:t>
            </a:r>
          </a:p>
          <a:p>
            <a:r>
              <a:rPr lang="en-US" dirty="0"/>
              <a:t>The PSS model puts constraints on the implementation quality</a:t>
            </a:r>
          </a:p>
          <a:p>
            <a:pPr lvl="1"/>
            <a:r>
              <a:rPr lang="en-US" dirty="0"/>
              <a:t>Increase re-usability</a:t>
            </a:r>
          </a:p>
          <a:p>
            <a:pPr lvl="1"/>
            <a:r>
              <a:rPr lang="en-US" dirty="0"/>
              <a:t>Lower debug time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613FE8-1D48-48A5-B60D-8450DAA23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9DCFA8-91F2-4DF3-AA6B-E304B7332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40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PSS as an abstraction layer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533D19-9622-4751-A750-8E540B8C425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Better control for directed scenario definition</a:t>
            </a:r>
          </a:p>
          <a:p>
            <a:r>
              <a:rPr lang="en-US" dirty="0"/>
              <a:t>Better planning for verification strategy</a:t>
            </a:r>
          </a:p>
          <a:p>
            <a:r>
              <a:rPr lang="en-US" dirty="0"/>
              <a:t>Ease testcase portability across multiple layers of integrations and platforms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499EB75-8865-4A95-BC63-560517D95C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13599" y="1166018"/>
            <a:ext cx="3792739" cy="485378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1CAD78-C6F6-407D-A9D5-329355F07703}">
  <ds:schemaRefs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467</Words>
  <Application>Microsoft Office PowerPoint</Application>
  <PresentationFormat>Widescreen</PresentationFormat>
  <Paragraphs>101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  Portable Stimulus Driven SystemVerilog/UVM verification environment for the verification of a high-capacity Ethernet communication endpoint </vt:lpstr>
      <vt:lpstr>Introduction</vt:lpstr>
      <vt:lpstr>Example System</vt:lpstr>
      <vt:lpstr>Recap of system features</vt:lpstr>
      <vt:lpstr>Requirements</vt:lpstr>
      <vt:lpstr>Traditional approach</vt:lpstr>
      <vt:lpstr>Issues</vt:lpstr>
      <vt:lpstr>Idea behind PSS approach</vt:lpstr>
      <vt:lpstr>PSS as an abstraction layer</vt:lpstr>
      <vt:lpstr>Guidelines</vt:lpstr>
      <vt:lpstr>Implementation</vt:lpstr>
      <vt:lpstr>Generated Scenarios 1</vt:lpstr>
      <vt:lpstr>Generated Scenarios 2</vt:lpstr>
      <vt:lpstr>Project Application</vt:lpstr>
      <vt:lpstr>Conclusions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2018-10-03T16:31:18Z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