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896" r:id="rId4"/>
  </p:sldMasterIdLst>
  <p:notesMasterIdLst>
    <p:notesMasterId r:id="rId33"/>
  </p:notesMasterIdLst>
  <p:handoutMasterIdLst>
    <p:handoutMasterId r:id="rId34"/>
  </p:handoutMasterIdLst>
  <p:sldIdLst>
    <p:sldId id="501" r:id="rId5"/>
    <p:sldId id="506" r:id="rId6"/>
    <p:sldId id="507" r:id="rId7"/>
    <p:sldId id="508" r:id="rId8"/>
    <p:sldId id="532" r:id="rId9"/>
    <p:sldId id="509" r:id="rId10"/>
    <p:sldId id="515" r:id="rId11"/>
    <p:sldId id="510" r:id="rId12"/>
    <p:sldId id="513" r:id="rId13"/>
    <p:sldId id="517" r:id="rId14"/>
    <p:sldId id="516" r:id="rId15"/>
    <p:sldId id="518" r:id="rId16"/>
    <p:sldId id="522" r:id="rId17"/>
    <p:sldId id="519" r:id="rId18"/>
    <p:sldId id="526" r:id="rId19"/>
    <p:sldId id="520" r:id="rId20"/>
    <p:sldId id="523" r:id="rId21"/>
    <p:sldId id="524" r:id="rId22"/>
    <p:sldId id="525" r:id="rId23"/>
    <p:sldId id="527" r:id="rId24"/>
    <p:sldId id="521" r:id="rId25"/>
    <p:sldId id="463" r:id="rId26"/>
    <p:sldId id="529" r:id="rId27"/>
    <p:sldId id="533" r:id="rId28"/>
    <p:sldId id="512" r:id="rId29"/>
    <p:sldId id="530" r:id="rId30"/>
    <p:sldId id="531" r:id="rId31"/>
    <p:sldId id="505" r:id="rId32"/>
  </p:sldIdLst>
  <p:sldSz cx="12192000" cy="6858000"/>
  <p:notesSz cx="10048875" cy="69183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ECD"/>
    <a:srgbClr val="FFFFCC"/>
    <a:srgbClr val="C00000"/>
    <a:srgbClr val="3975BE"/>
    <a:srgbClr val="4F81BD"/>
    <a:srgbClr val="A22F2C"/>
    <a:srgbClr val="FD9C39"/>
    <a:srgbClr val="A3302D"/>
    <a:srgbClr val="B8434E"/>
    <a:srgbClr val="385D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5DDE8E3-19A8-4DD4-9641-D80582D80168}" v="64" dt="2018-10-09T15:14:43.05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047" autoAdjust="0"/>
    <p:restoredTop sz="92922" autoAdjust="0"/>
  </p:normalViewPr>
  <p:slideViewPr>
    <p:cSldViewPr>
      <p:cViewPr varScale="1">
        <p:scale>
          <a:sx n="98" d="100"/>
          <a:sy n="98" d="100"/>
        </p:scale>
        <p:origin x="84" y="114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54512" cy="345917"/>
          </a:xfrm>
          <a:prstGeom prst="rect">
            <a:avLst/>
          </a:prstGeom>
        </p:spPr>
        <p:txBody>
          <a:bodyPr vert="horz" lIns="92766" tIns="46383" rIns="92766" bIns="46383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692038" y="0"/>
            <a:ext cx="4354512" cy="345917"/>
          </a:xfrm>
          <a:prstGeom prst="rect">
            <a:avLst/>
          </a:prstGeom>
        </p:spPr>
        <p:txBody>
          <a:bodyPr vert="horz" lIns="92766" tIns="46383" rIns="92766" bIns="46383" rtlCol="0"/>
          <a:lstStyle>
            <a:lvl1pPr algn="r">
              <a:defRPr sz="1200"/>
            </a:lvl1pPr>
          </a:lstStyle>
          <a:p>
            <a:fld id="{9175845F-7813-4162-8E43-89DCBF023BA5}" type="datetimeFigureOut">
              <a:rPr lang="de-DE" smtClean="0"/>
              <a:pPr/>
              <a:t>09.10.2018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6571208"/>
            <a:ext cx="4354512" cy="345917"/>
          </a:xfrm>
          <a:prstGeom prst="rect">
            <a:avLst/>
          </a:prstGeom>
        </p:spPr>
        <p:txBody>
          <a:bodyPr vert="horz" lIns="92766" tIns="46383" rIns="92766" bIns="46383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692038" y="6571208"/>
            <a:ext cx="4354512" cy="345917"/>
          </a:xfrm>
          <a:prstGeom prst="rect">
            <a:avLst/>
          </a:prstGeom>
        </p:spPr>
        <p:txBody>
          <a:bodyPr vert="horz" lIns="92766" tIns="46383" rIns="92766" bIns="46383" rtlCol="0" anchor="b"/>
          <a:lstStyle>
            <a:lvl1pPr algn="r">
              <a:defRPr sz="1200"/>
            </a:lvl1pPr>
          </a:lstStyle>
          <a:p>
            <a:fld id="{568AD7C4-ADB3-4393-A709-E94E9DB0B97C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307454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54512" cy="345917"/>
          </a:xfrm>
          <a:prstGeom prst="rect">
            <a:avLst/>
          </a:prstGeom>
        </p:spPr>
        <p:txBody>
          <a:bodyPr vert="horz" wrap="square" lIns="92766" tIns="46383" rIns="92766" bIns="46383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92038" y="0"/>
            <a:ext cx="4354512" cy="345917"/>
          </a:xfrm>
          <a:prstGeom prst="rect">
            <a:avLst/>
          </a:prstGeom>
        </p:spPr>
        <p:txBody>
          <a:bodyPr vert="horz" wrap="square" lIns="92766" tIns="46383" rIns="92766" bIns="46383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0A20AF34-6582-494F-851E-89D0463C3413}" type="datetimeFigureOut">
              <a:rPr lang="en-US"/>
              <a:pPr>
                <a:defRPr/>
              </a:pPr>
              <a:t>10/9/2018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719388" y="519113"/>
            <a:ext cx="4610100" cy="2593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766" tIns="46383" rIns="92766" bIns="46383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004888" y="3286205"/>
            <a:ext cx="8039100" cy="3113247"/>
          </a:xfrm>
          <a:prstGeom prst="rect">
            <a:avLst/>
          </a:prstGeom>
        </p:spPr>
        <p:txBody>
          <a:bodyPr vert="horz" lIns="92766" tIns="46383" rIns="92766" bIns="46383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6571208"/>
            <a:ext cx="4354512" cy="345917"/>
          </a:xfrm>
          <a:prstGeom prst="rect">
            <a:avLst/>
          </a:prstGeom>
        </p:spPr>
        <p:txBody>
          <a:bodyPr vert="horz" wrap="square" lIns="92766" tIns="46383" rIns="92766" bIns="46383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92038" y="6571208"/>
            <a:ext cx="4354512" cy="345917"/>
          </a:xfrm>
          <a:prstGeom prst="rect">
            <a:avLst/>
          </a:prstGeom>
        </p:spPr>
        <p:txBody>
          <a:bodyPr vert="horz" wrap="square" lIns="92766" tIns="46383" rIns="92766" bIns="46383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F1248D3D-B91D-4C0E-B577-B2CAAE2DB8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6142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/>
              <a:t>Introduce the DW DDR core</a:t>
            </a:r>
          </a:p>
          <a:p>
            <a:r>
              <a:rPr lang="en-CA"/>
              <a:t>Explaing the high level benefits of IP in general</a:t>
            </a:r>
          </a:p>
          <a:p>
            <a:r>
              <a:rPr lang="en-CA"/>
              <a:t>Explain about configurability of IP in general</a:t>
            </a:r>
          </a:p>
          <a:p>
            <a:r>
              <a:rPr lang="en-CA"/>
              <a:t>Introduce the verification challenge for configurable IP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1248D3D-B91D-4C0E-B577-B2CAAE2DB882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61443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1248D3D-B91D-4C0E-B577-B2CAAE2DB882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15725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1248D3D-B91D-4C0E-B577-B2CAAE2DB882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5807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/>
              <a:t>Introduce XPI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1248D3D-B91D-4C0E-B577-B2CAAE2DB882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2421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/>
              <a:t>Introduce XPI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1248D3D-B91D-4C0E-B577-B2CAAE2DB882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38721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/>
              <a:t>Describe XPI configurability</a:t>
            </a:r>
          </a:p>
          <a:p>
            <a:r>
              <a:rPr lang="en-CA"/>
              <a:t>Explain the challenge to verify all possible combinations of HW and SW configs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1248D3D-B91D-4C0E-B577-B2CAAE2DB882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5213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/>
              <a:t>The number of combinations of SW config register settings is too large to test without formal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1248D3D-B91D-4C0E-B577-B2CAAE2DB882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026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/>
              <a:t>Formal is not just for bug hunting anymore</a:t>
            </a:r>
          </a:p>
          <a:p>
            <a:r>
              <a:rPr lang="en-CA"/>
              <a:t>Formal sign-off can replace simulation for complex blocks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1248D3D-B91D-4C0E-B577-B2CAAE2DB882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4462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CA"/>
              <a:t>What are the main verification goals / worry cases?</a:t>
            </a:r>
          </a:p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1248D3D-B91D-4C0E-B577-B2CAAE2DB882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5270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1248D3D-B91D-4C0E-B577-B2CAAE2DB882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8639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1248D3D-B91D-4C0E-B577-B2CAAE2DB882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6231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6D410-BB1B-47BE-81F8-FA61DEEC5942}" type="datetimeFigureOut">
              <a:rPr lang="en-US" smtClean="0"/>
              <a:pPr/>
              <a:t>10/9/2018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B820FFD-5868-4678-ACC2-C353669912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BA8AA75-262C-4581-B680-B40EED1AE53C}" type="datetime1">
              <a:rPr lang="en-US" smtClean="0"/>
              <a:pPr>
                <a:defRPr/>
              </a:pPr>
              <a:t>10/9/2018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en-US" dirty="0"/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41D75C-4BF4-4FD2-BDFD-6A8F3FBC2A3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1"/>
            <a:ext cx="10972800" cy="44958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6D410-BB1B-47BE-81F8-FA61DEEC5942}" type="datetimeFigureOut">
              <a:rPr lang="en-US" smtClean="0"/>
              <a:pPr/>
              <a:t>10/9/2018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35200" y="6356351"/>
            <a:ext cx="2946400" cy="365125"/>
          </a:xfrm>
        </p:spPr>
        <p:txBody>
          <a:bodyPr/>
          <a:lstStyle/>
          <a:p>
            <a:r>
              <a:rPr lang="en-US" dirty="0"/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4BC9A6E-F594-49C2-B860-46C046B55A0A}" type="datetime1">
              <a:rPr lang="en-US" smtClean="0"/>
              <a:pPr>
                <a:defRPr/>
              </a:pPr>
              <a:t>10/9/2018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ED2C31-2823-4D5C-9492-C3330223678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673DBD0-EF53-4770-BD75-2D2F0D6ECE2F}" type="datetime1">
              <a:rPr lang="en-US" smtClean="0"/>
              <a:pPr>
                <a:defRPr/>
              </a:pPr>
              <a:t>10/9/2018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© Accellera Systems Initiative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77852F-9151-4853-BCAD-1A8F018BE5A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AFC4C6-4205-4748-A8A0-C1F8D089C381}" type="datetime1">
              <a:rPr lang="en-US" smtClean="0"/>
              <a:pPr>
                <a:defRPr/>
              </a:pPr>
              <a:t>10/9/2018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© Accellera Systems Initiative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C8F293-4BBC-458E-B2BD-F4405770B8C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D1D31CF-E045-4E65-98EA-1CC49C1609F0}" type="datetime1">
              <a:rPr lang="en-US" smtClean="0"/>
              <a:pPr>
                <a:defRPr/>
              </a:pPr>
              <a:t>10/9/2018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© Accellera Systems Initiative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11CC12-8E9A-49BF-AC1E-0475F8BB5EF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© Accellera Systems Initiative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B1C8EF-5791-4944-A3D7-8A1B4885124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© Accellera Systems Initiative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E4636B-F294-483D-938B-D9EE100D15D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30D12D-C12F-4881-A45D-FFFF9E5E27A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38100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26400" y="6356351"/>
            <a:ext cx="142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36D410-BB1B-47BE-81F8-FA61DEEC5942}" type="datetimeFigureOut">
              <a:rPr lang="en-US" smtClean="0"/>
              <a:pPr/>
              <a:t>10/9/2018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35200" y="6356351"/>
            <a:ext cx="2946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76800" y="6356351"/>
            <a:ext cx="2336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10" name="Picture 9" descr="accellera_logo_color_200x111.png"/>
          <p:cNvPicPr>
            <a:picLocks noChangeAspect="1"/>
          </p:cNvPicPr>
          <p:nvPr userDrawn="1"/>
        </p:nvPicPr>
        <p:blipFill>
          <a:blip r:embed="rId12" cstate="print"/>
          <a:stretch>
            <a:fillRect/>
          </a:stretch>
        </p:blipFill>
        <p:spPr>
          <a:xfrm>
            <a:off x="144607" y="6200478"/>
            <a:ext cx="1150793" cy="54864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5923" y="5867400"/>
            <a:ext cx="1405860" cy="85350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97" r:id="rId1"/>
    <p:sldLayoutId id="2147483898" r:id="rId2"/>
    <p:sldLayoutId id="2147483899" r:id="rId3"/>
    <p:sldLayoutId id="2147483900" r:id="rId4"/>
    <p:sldLayoutId id="2147483901" r:id="rId5"/>
    <p:sldLayoutId id="2147483902" r:id="rId6"/>
    <p:sldLayoutId id="2147483904" r:id="rId7"/>
    <p:sldLayoutId id="2147483905" r:id="rId8"/>
    <p:sldLayoutId id="2147483906" r:id="rId9"/>
    <p:sldLayoutId id="2147483907" r:id="rId10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914400" y="1221783"/>
            <a:ext cx="10363200" cy="1470025"/>
          </a:xfrm>
        </p:spPr>
        <p:txBody>
          <a:bodyPr/>
          <a:lstStyle/>
          <a:p>
            <a:r>
              <a:rPr lang="en-US"/>
              <a:t>Formal Verification of a Highly Configurable DDR Controller IP</a:t>
            </a:r>
            <a:endParaRPr lang="en-US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304800" y="3253465"/>
            <a:ext cx="11582400" cy="1214064"/>
          </a:xfrm>
        </p:spPr>
        <p:txBody>
          <a:bodyPr/>
          <a:lstStyle/>
          <a:p>
            <a:r>
              <a:rPr lang="en-US"/>
              <a:t>Sumit Neb – Synopsys Inc.</a:t>
            </a:r>
          </a:p>
          <a:p>
            <a:r>
              <a:rPr lang="en-US"/>
              <a:t>Chirag Agarwal, Deepak K. Gupta, Roger Sabbagh – Oski Technology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</a:t>
            </a:fld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213B8A8-64C7-4A9F-8962-06F55FA6477A}"/>
              </a:ext>
            </a:extLst>
          </p:cNvPr>
          <p:cNvGrpSpPr/>
          <p:nvPr/>
        </p:nvGrpSpPr>
        <p:grpSpPr>
          <a:xfrm>
            <a:off x="2339104" y="5029185"/>
            <a:ext cx="7513792" cy="1214064"/>
            <a:chOff x="2057400" y="5029185"/>
            <a:chExt cx="7513792" cy="1214064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F72C98C9-1810-4ABB-9B56-117D3C4B3FE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057400" y="5225499"/>
              <a:ext cx="3733800" cy="821436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A201B150-41F3-4CA3-8485-036B3CAF99C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764420" y="5029185"/>
              <a:ext cx="2806772" cy="1214064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C6E362-14CA-4681-9847-209E5BA0B9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Decomposition for Formal Verification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0D9BFB-4CB0-4355-A01C-A5016BC4E1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447801"/>
            <a:ext cx="5334000" cy="4495800"/>
          </a:xfrm>
        </p:spPr>
        <p:txBody>
          <a:bodyPr/>
          <a:lstStyle/>
          <a:p>
            <a:r>
              <a:rPr lang="en-CA"/>
              <a:t>XPI partitioned along natural boundaries</a:t>
            </a:r>
          </a:p>
          <a:p>
            <a:pPr lvl="1"/>
            <a:r>
              <a:rPr lang="en-CA"/>
              <a:t>Write Path</a:t>
            </a:r>
          </a:p>
          <a:p>
            <a:pPr lvl="1"/>
            <a:r>
              <a:rPr lang="en-CA"/>
              <a:t>Read Control Path</a:t>
            </a:r>
          </a:p>
          <a:p>
            <a:pPr lvl="1"/>
            <a:r>
              <a:rPr lang="en-CA"/>
              <a:t>Read Data Path</a:t>
            </a:r>
          </a:p>
          <a:p>
            <a:pPr lvl="1"/>
            <a:endParaRPr lang="en-CA"/>
          </a:p>
          <a:p>
            <a:r>
              <a:rPr lang="en-CA"/>
              <a:t>Configurable FV testbench developed for each partition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97612A0-75B0-4B6B-97B2-4275CA47C1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D43271-7FAF-4BF3-AF4E-1349446AD3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C150449-235F-4C0E-AD69-4C90CD17C3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49493" y="1417638"/>
            <a:ext cx="6096185" cy="464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93062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3539EB-75A2-4C35-946D-2B4B055AF9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XPI End-to-End Requirements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A14909-6DE2-413E-BF6B-5A5FF62FD9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CA"/>
              <a:t>Data Integrity</a:t>
            </a:r>
          </a:p>
          <a:p>
            <a:pPr lvl="1"/>
            <a:r>
              <a:rPr lang="en-CA"/>
              <a:t>Data shall not be dropped, duplicated, corrupted or generated spuriously</a:t>
            </a:r>
          </a:p>
          <a:p>
            <a:pPr lvl="1"/>
            <a:r>
              <a:rPr lang="en-CA"/>
              <a:t>For Read Address/Data, Write Address/Data/Response</a:t>
            </a:r>
          </a:p>
          <a:p>
            <a:pPr lvl="1"/>
            <a:r>
              <a:rPr lang="en-CA"/>
              <a:t>Test all combinations of bus widths, burst sizes, etc.</a:t>
            </a:r>
          </a:p>
          <a:p>
            <a:pPr lvl="1"/>
            <a:endParaRPr lang="en-CA"/>
          </a:p>
          <a:p>
            <a:r>
              <a:rPr lang="en-CA"/>
              <a:t>Forward Progress</a:t>
            </a:r>
          </a:p>
          <a:p>
            <a:pPr lvl="1"/>
            <a:r>
              <a:rPr lang="en-CA"/>
              <a:t>Verify absence of deadlock, livelock or starvation</a:t>
            </a:r>
          </a:p>
          <a:p>
            <a:pPr lvl="1"/>
            <a:r>
              <a:rPr lang="en-CA"/>
              <a:t>A Valid signal input shall receive a corresponding Ready output within a bounded number of clock cycles, excluding cycles with backpressure</a:t>
            </a:r>
          </a:p>
          <a:p>
            <a:pPr lvl="1"/>
            <a:r>
              <a:rPr lang="en-CA"/>
              <a:t>A transaction accepted at the input shall be transferred to the output within a bounded number of clock cycles, excluding cycles with backpressure</a:t>
            </a:r>
          </a:p>
          <a:p>
            <a:pPr lvl="1"/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2F76E2C-D7BE-4352-AB4F-80B665E39D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2C2F203-2368-4363-BA13-1400590669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146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29E3DA-DAB9-4CD7-9DFC-3DF849E138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Configurability of Checkers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BE5E650-0DED-43B2-BC9D-CCDCAD0B1BF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CA"/>
              <a:t>HW Configurability</a:t>
            </a:r>
          </a:p>
          <a:p>
            <a:pPr lvl="1"/>
            <a:r>
              <a:rPr lang="en-CA"/>
              <a:t>Parameters and macros are defined for each formal run</a:t>
            </a:r>
          </a:p>
          <a:p>
            <a:pPr lvl="1"/>
            <a:r>
              <a:rPr lang="en-CA"/>
              <a:t>Exhaustively test each configuration in a single formal run</a:t>
            </a:r>
          </a:p>
          <a:p>
            <a:pPr lvl="1"/>
            <a:endParaRPr lang="en-CA"/>
          </a:p>
          <a:p>
            <a:r>
              <a:rPr lang="en-CA"/>
              <a:t>Examples:</a:t>
            </a:r>
          </a:p>
          <a:p>
            <a:pPr lvl="1"/>
            <a:r>
              <a:rPr lang="en-CA"/>
              <a:t>Features disabled</a:t>
            </a:r>
          </a:p>
          <a:p>
            <a:pPr lvl="1"/>
            <a:r>
              <a:rPr lang="en-CA"/>
              <a:t>Data bus widths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ABFA8F7-B531-485B-99CB-1D405B11688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CA"/>
              <a:t>SW Configurability</a:t>
            </a:r>
          </a:p>
          <a:p>
            <a:pPr lvl="1"/>
            <a:r>
              <a:rPr lang="en-CA"/>
              <a:t>SW control registers made cutpoints in formal</a:t>
            </a:r>
          </a:p>
          <a:p>
            <a:pPr lvl="1"/>
            <a:r>
              <a:rPr lang="en-CA"/>
              <a:t>Explore all legal combinations in a single formal run</a:t>
            </a:r>
          </a:p>
          <a:p>
            <a:pPr lvl="1"/>
            <a:endParaRPr lang="en-CA"/>
          </a:p>
          <a:p>
            <a:r>
              <a:rPr lang="en-CA"/>
              <a:t>Examples:</a:t>
            </a:r>
          </a:p>
          <a:p>
            <a:pPr lvl="1"/>
            <a:r>
              <a:rPr lang="en-CA"/>
              <a:t>block_en </a:t>
            </a:r>
          </a:p>
          <a:p>
            <a:pPr lvl="1"/>
            <a:r>
              <a:rPr lang="en-CA"/>
              <a:t>burst_length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A6D5A3C-7B9C-43B3-A4CF-49A3CFCE46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9DA7F4-D999-4F64-8AA9-54BB5231A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55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E2CF25-8266-4AF9-8D39-0F387D90C0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CA" dirty="0"/>
              <a:t>Challenge of </a:t>
            </a:r>
            <a:r>
              <a:rPr lang="en-CA"/>
              <a:t>Building the </a:t>
            </a:r>
            <a:r>
              <a:rPr lang="en-CA" dirty="0"/>
              <a:t>End-to-End Checks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9E735B-B3A3-44B6-9E0D-F2591D8B81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/>
              <a:t>Supporting the large number of SW and HW configurations</a:t>
            </a:r>
          </a:p>
          <a:p>
            <a:endParaRPr lang="en-CA"/>
          </a:p>
          <a:p>
            <a:r>
              <a:rPr lang="en-CA"/>
              <a:t>Complex </a:t>
            </a:r>
            <a:r>
              <a:rPr lang="en-CA" dirty="0"/>
              <a:t>transfer function to </a:t>
            </a:r>
            <a:r>
              <a:rPr lang="en-CA"/>
              <a:t>be modelled</a:t>
            </a:r>
            <a:endParaRPr lang="en-CA" dirty="0"/>
          </a:p>
          <a:p>
            <a:pPr lvl="1"/>
            <a:r>
              <a:rPr lang="en-CA"/>
              <a:t>Split/merge </a:t>
            </a:r>
            <a:r>
              <a:rPr lang="en-CA" dirty="0"/>
              <a:t>the data based on beat size</a:t>
            </a:r>
          </a:p>
          <a:p>
            <a:pPr lvl="1"/>
            <a:r>
              <a:rPr lang="en-CA"/>
              <a:t>Out </a:t>
            </a:r>
            <a:r>
              <a:rPr lang="en-CA" dirty="0"/>
              <a:t>of </a:t>
            </a:r>
            <a:r>
              <a:rPr lang="en-CA"/>
              <a:t>order RDATA</a:t>
            </a:r>
            <a:endParaRPr lang="en-CA" dirty="0"/>
          </a:p>
          <a:p>
            <a:pPr lvl="1"/>
            <a:r>
              <a:rPr lang="en-CA"/>
              <a:t>Converting the AXI transactions with WRAP burst type</a:t>
            </a:r>
          </a:p>
          <a:p>
            <a:pPr lvl="2"/>
            <a:r>
              <a:rPr lang="en-CA"/>
              <a:t>Wrap bursts converted to 2 incremental bursts</a:t>
            </a:r>
          </a:p>
          <a:p>
            <a:endParaRPr lang="en-CA" dirty="0"/>
          </a:p>
          <a:p>
            <a:endParaRPr lang="en-CA" dirty="0"/>
          </a:p>
          <a:p>
            <a:endParaRPr lang="en-CA" dirty="0"/>
          </a:p>
          <a:p>
            <a:pPr lvl="1"/>
            <a:endParaRPr lang="en-CA" dirty="0"/>
          </a:p>
          <a:p>
            <a:pPr lvl="1"/>
            <a:endParaRPr lang="en-CA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734917-128F-4DAB-9787-158296BB03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235200" y="6356351"/>
            <a:ext cx="2946400" cy="365125"/>
          </a:xfrm>
        </p:spPr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CBF7F41-2547-426D-A4DE-56F2505D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876800" y="6356351"/>
            <a:ext cx="2336800" cy="365125"/>
          </a:xfrm>
        </p:spPr>
        <p:txBody>
          <a:bodyPr/>
          <a:lstStyle/>
          <a:p>
            <a:fld id="{8B820FFD-5868-4678-ACC2-C353669912D5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8133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FA01409D-1DEE-450C-9FD4-EA0171A4F5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Constraints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27C07ADD-B993-48B3-8AF6-66C2533AE9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447801"/>
            <a:ext cx="10972800" cy="1266487"/>
          </a:xfrm>
        </p:spPr>
        <p:txBody>
          <a:bodyPr/>
          <a:lstStyle/>
          <a:p>
            <a:r>
              <a:rPr lang="en-CA"/>
              <a:t>Constraints restrict input space to legal range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A2169C-CA58-4A66-AB94-96E7F075FE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6FE681-2339-4392-80EE-32309FECCB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77852F-9151-4853-BCAD-1A8F018BE5A1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10" name="Shape 310">
            <a:extLst>
              <a:ext uri="{FF2B5EF4-FFF2-40B4-BE49-F238E27FC236}">
                <a16:creationId xmlns:a16="http://schemas.microsoft.com/office/drawing/2014/main" id="{53FD5840-F92E-449F-B0BB-64EEB36A82CD}"/>
              </a:ext>
            </a:extLst>
          </p:cNvPr>
          <p:cNvSpPr/>
          <p:nvPr/>
        </p:nvSpPr>
        <p:spPr>
          <a:xfrm>
            <a:off x="4258316" y="2477358"/>
            <a:ext cx="4368439" cy="2436114"/>
          </a:xfrm>
          <a:prstGeom prst="rect">
            <a:avLst/>
          </a:prstGeom>
          <a:solidFill>
            <a:schemeClr val="accent5"/>
          </a:solidFill>
          <a:ln w="19050" cap="flat" cmpd="sng">
            <a:solidFill>
              <a:schemeClr val="lt1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lt1"/>
              </a:solidFill>
              <a:latin typeface="+mn-lt"/>
              <a:ea typeface="Arial"/>
              <a:cs typeface="Arial"/>
              <a:sym typeface="Arial"/>
            </a:endParaRPr>
          </a:p>
        </p:txBody>
      </p:sp>
      <p:sp>
        <p:nvSpPr>
          <p:cNvPr id="11" name="Shape 311">
            <a:extLst>
              <a:ext uri="{FF2B5EF4-FFF2-40B4-BE49-F238E27FC236}">
                <a16:creationId xmlns:a16="http://schemas.microsoft.com/office/drawing/2014/main" id="{E20EE029-3216-4450-A720-D61BF8FF4499}"/>
              </a:ext>
            </a:extLst>
          </p:cNvPr>
          <p:cNvSpPr/>
          <p:nvPr/>
        </p:nvSpPr>
        <p:spPr>
          <a:xfrm>
            <a:off x="4266541" y="3830754"/>
            <a:ext cx="1535053" cy="1078319"/>
          </a:xfrm>
          <a:prstGeom prst="rtTriangle">
            <a:avLst/>
          </a:prstGeom>
          <a:solidFill>
            <a:srgbClr val="FF0000">
              <a:alpha val="52941"/>
            </a:srgbClr>
          </a:solidFill>
          <a:ln w="9525" cap="flat" cmpd="sng">
            <a:solidFill>
              <a:schemeClr val="lt1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lt1"/>
              </a:solidFill>
              <a:latin typeface="+mn-lt"/>
              <a:ea typeface="Arial"/>
              <a:cs typeface="Arial"/>
              <a:sym typeface="Arial"/>
            </a:endParaRPr>
          </a:p>
        </p:txBody>
      </p:sp>
      <p:sp>
        <p:nvSpPr>
          <p:cNvPr id="12" name="Shape 312">
            <a:extLst>
              <a:ext uri="{FF2B5EF4-FFF2-40B4-BE49-F238E27FC236}">
                <a16:creationId xmlns:a16="http://schemas.microsoft.com/office/drawing/2014/main" id="{25677587-A5F1-4604-B133-D429B4B8D173}"/>
              </a:ext>
            </a:extLst>
          </p:cNvPr>
          <p:cNvSpPr txBox="1"/>
          <p:nvPr/>
        </p:nvSpPr>
        <p:spPr>
          <a:xfrm>
            <a:off x="8907496" y="3621970"/>
            <a:ext cx="1413988" cy="5130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solidFill>
                  <a:schemeClr val="dk1"/>
                </a:solidFill>
                <a:latin typeface="+mn-lt"/>
                <a:ea typeface="Open Sans" pitchFamily="34" charset="0"/>
                <a:cs typeface="Open Sans" pitchFamily="34" charset="0"/>
                <a:sym typeface="Candara"/>
              </a:rPr>
              <a:t>Over-Constraint</a:t>
            </a:r>
            <a:endParaRPr sz="1200" dirty="0">
              <a:latin typeface="+mn-lt"/>
              <a:ea typeface="Open Sans" pitchFamily="34" charset="0"/>
              <a:cs typeface="Open Sans" pitchFamily="34" charset="0"/>
            </a:endParaRPr>
          </a:p>
        </p:txBody>
      </p:sp>
      <p:sp>
        <p:nvSpPr>
          <p:cNvPr id="13" name="Shape 313">
            <a:extLst>
              <a:ext uri="{FF2B5EF4-FFF2-40B4-BE49-F238E27FC236}">
                <a16:creationId xmlns:a16="http://schemas.microsoft.com/office/drawing/2014/main" id="{9DF1A2AA-3557-4084-ABAE-49B215A1166B}"/>
              </a:ext>
            </a:extLst>
          </p:cNvPr>
          <p:cNvSpPr/>
          <p:nvPr/>
        </p:nvSpPr>
        <p:spPr>
          <a:xfrm>
            <a:off x="4781034" y="2776039"/>
            <a:ext cx="3287354" cy="1832086"/>
          </a:xfrm>
          <a:prstGeom prst="ellipse">
            <a:avLst/>
          </a:prstGeom>
          <a:solidFill>
            <a:srgbClr val="009900"/>
          </a:solidFill>
          <a:ln w="25400" cap="sq" cmpd="sng">
            <a:solidFill>
              <a:srgbClr val="CCFFCC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90000" tIns="46800" rIns="90000" bIns="468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  <a:latin typeface="+mn-lt"/>
              <a:ea typeface="Arial"/>
              <a:cs typeface="Arial"/>
              <a:sym typeface="Arial"/>
            </a:endParaRPr>
          </a:p>
        </p:txBody>
      </p:sp>
      <p:sp>
        <p:nvSpPr>
          <p:cNvPr id="14" name="Shape 314">
            <a:extLst>
              <a:ext uri="{FF2B5EF4-FFF2-40B4-BE49-F238E27FC236}">
                <a16:creationId xmlns:a16="http://schemas.microsoft.com/office/drawing/2014/main" id="{0C055821-9068-4930-BD15-BE607F959A79}"/>
              </a:ext>
            </a:extLst>
          </p:cNvPr>
          <p:cNvSpPr/>
          <p:nvPr/>
        </p:nvSpPr>
        <p:spPr>
          <a:xfrm>
            <a:off x="7086600" y="2486692"/>
            <a:ext cx="1540155" cy="24361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5593" y="0"/>
                </a:moveTo>
                <a:lnTo>
                  <a:pt x="0" y="120000"/>
                </a:lnTo>
                <a:lnTo>
                  <a:pt x="119999" y="120000"/>
                </a:lnTo>
                <a:lnTo>
                  <a:pt x="119322" y="555"/>
                </a:lnTo>
                <a:lnTo>
                  <a:pt x="119322" y="555"/>
                </a:lnTo>
              </a:path>
            </a:pathLst>
          </a:custGeom>
          <a:solidFill>
            <a:srgbClr val="FF0000">
              <a:alpha val="60784"/>
            </a:srgbClr>
          </a:solidFill>
          <a:ln w="12700" cap="flat" cmpd="sng">
            <a:solidFill>
              <a:srgbClr val="FFFFFF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lt1"/>
              </a:solidFill>
              <a:latin typeface="+mn-lt"/>
              <a:ea typeface="Arial"/>
              <a:cs typeface="Arial"/>
              <a:sym typeface="Arial"/>
            </a:endParaRPr>
          </a:p>
        </p:txBody>
      </p:sp>
      <p:cxnSp>
        <p:nvCxnSpPr>
          <p:cNvPr id="15" name="Shape 315">
            <a:extLst>
              <a:ext uri="{FF2B5EF4-FFF2-40B4-BE49-F238E27FC236}">
                <a16:creationId xmlns:a16="http://schemas.microsoft.com/office/drawing/2014/main" id="{B1F43A38-BEC1-41F7-85F2-E0BF0EA67851}"/>
              </a:ext>
            </a:extLst>
          </p:cNvPr>
          <p:cNvCxnSpPr/>
          <p:nvPr/>
        </p:nvCxnSpPr>
        <p:spPr>
          <a:xfrm rot="10800000" flipH="1">
            <a:off x="7749336" y="3784086"/>
            <a:ext cx="1110775" cy="3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miter lim="8000"/>
            <a:headEnd type="none" w="sm" len="sm"/>
            <a:tailEnd type="stealth" w="med" len="med"/>
          </a:ln>
        </p:spPr>
      </p:cxnSp>
      <p:sp>
        <p:nvSpPr>
          <p:cNvPr id="16" name="Shape 316">
            <a:extLst>
              <a:ext uri="{FF2B5EF4-FFF2-40B4-BE49-F238E27FC236}">
                <a16:creationId xmlns:a16="http://schemas.microsoft.com/office/drawing/2014/main" id="{74BA8401-17E8-4401-BC20-5AFB4EE08598}"/>
              </a:ext>
            </a:extLst>
          </p:cNvPr>
          <p:cNvSpPr txBox="1"/>
          <p:nvPr/>
        </p:nvSpPr>
        <p:spPr>
          <a:xfrm>
            <a:off x="2430496" y="3365440"/>
            <a:ext cx="1454450" cy="5130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solidFill>
                  <a:schemeClr val="dk1"/>
                </a:solidFill>
                <a:latin typeface="+mn-lt"/>
                <a:ea typeface="Open Sans" pitchFamily="34" charset="0"/>
                <a:cs typeface="Open Sans" pitchFamily="34" charset="0"/>
                <a:sym typeface="Candara"/>
              </a:rPr>
              <a:t>Under-Constraint</a:t>
            </a:r>
            <a:endParaRPr sz="1200" dirty="0">
              <a:latin typeface="+mn-lt"/>
              <a:ea typeface="Open Sans" pitchFamily="34" charset="0"/>
              <a:cs typeface="Open Sans" pitchFamily="34" charset="0"/>
            </a:endParaRPr>
          </a:p>
        </p:txBody>
      </p:sp>
      <p:cxnSp>
        <p:nvCxnSpPr>
          <p:cNvPr id="17" name="Shape 317">
            <a:extLst>
              <a:ext uri="{FF2B5EF4-FFF2-40B4-BE49-F238E27FC236}">
                <a16:creationId xmlns:a16="http://schemas.microsoft.com/office/drawing/2014/main" id="{3D5738CF-3882-4A3F-8C1E-113E5178F241}"/>
              </a:ext>
            </a:extLst>
          </p:cNvPr>
          <p:cNvCxnSpPr/>
          <p:nvPr/>
        </p:nvCxnSpPr>
        <p:spPr>
          <a:xfrm rot="10800000" flipH="1">
            <a:off x="3959619" y="3494726"/>
            <a:ext cx="588058" cy="13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miter lim="8000"/>
            <a:headEnd type="none" w="sm" len="sm"/>
            <a:tailEnd type="stealth" w="med" len="med"/>
          </a:ln>
        </p:spPr>
      </p:cxnSp>
      <p:sp>
        <p:nvSpPr>
          <p:cNvPr id="18" name="Shape 318">
            <a:extLst>
              <a:ext uri="{FF2B5EF4-FFF2-40B4-BE49-F238E27FC236}">
                <a16:creationId xmlns:a16="http://schemas.microsoft.com/office/drawing/2014/main" id="{0B1A6DBA-A8F8-4237-9051-904814175067}"/>
              </a:ext>
            </a:extLst>
          </p:cNvPr>
          <p:cNvSpPr/>
          <p:nvPr/>
        </p:nvSpPr>
        <p:spPr>
          <a:xfrm>
            <a:off x="4330032" y="2552028"/>
            <a:ext cx="833708" cy="634696"/>
          </a:xfrm>
          <a:prstGeom prst="ellipse">
            <a:avLst/>
          </a:prstGeom>
          <a:solidFill>
            <a:srgbClr val="FF0000">
              <a:alpha val="50980"/>
            </a:srgbClr>
          </a:solidFill>
          <a:ln w="9525" cap="flat" cmpd="sng">
            <a:solidFill>
              <a:srgbClr val="FFFFFF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lt1"/>
              </a:solidFill>
              <a:latin typeface="+mn-lt"/>
              <a:ea typeface="Arial"/>
              <a:cs typeface="Arial"/>
              <a:sym typeface="Arial"/>
            </a:endParaRPr>
          </a:p>
        </p:txBody>
      </p:sp>
      <p:sp>
        <p:nvSpPr>
          <p:cNvPr id="19" name="Shape 319">
            <a:extLst>
              <a:ext uri="{FF2B5EF4-FFF2-40B4-BE49-F238E27FC236}">
                <a16:creationId xmlns:a16="http://schemas.microsoft.com/office/drawing/2014/main" id="{EE79902B-70DC-4AB6-BDBA-63059CAB2F2A}"/>
              </a:ext>
            </a:extLst>
          </p:cNvPr>
          <p:cNvSpPr/>
          <p:nvPr/>
        </p:nvSpPr>
        <p:spPr>
          <a:xfrm>
            <a:off x="3731040" y="5199806"/>
            <a:ext cx="597394" cy="186675"/>
          </a:xfrm>
          <a:prstGeom prst="rect">
            <a:avLst/>
          </a:prstGeom>
          <a:solidFill>
            <a:schemeClr val="accent5"/>
          </a:solidFill>
          <a:ln w="19050" cap="flat" cmpd="sng">
            <a:solidFill>
              <a:schemeClr val="lt1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lt1"/>
              </a:solidFill>
              <a:latin typeface="+mn-lt"/>
              <a:ea typeface="Arial"/>
              <a:cs typeface="Arial"/>
              <a:sym typeface="Arial"/>
            </a:endParaRPr>
          </a:p>
        </p:txBody>
      </p:sp>
      <p:sp>
        <p:nvSpPr>
          <p:cNvPr id="20" name="Shape 320">
            <a:extLst>
              <a:ext uri="{FF2B5EF4-FFF2-40B4-BE49-F238E27FC236}">
                <a16:creationId xmlns:a16="http://schemas.microsoft.com/office/drawing/2014/main" id="{21BB64EF-ECD6-4366-8B83-96048CF8168C}"/>
              </a:ext>
            </a:extLst>
          </p:cNvPr>
          <p:cNvSpPr txBox="1"/>
          <p:nvPr/>
        </p:nvSpPr>
        <p:spPr>
          <a:xfrm>
            <a:off x="4328434" y="5143078"/>
            <a:ext cx="1486325" cy="2931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solidFill>
                  <a:schemeClr val="dk1"/>
                </a:solidFill>
                <a:latin typeface="+mn-lt"/>
                <a:ea typeface="Open Sans" pitchFamily="34" charset="0"/>
                <a:cs typeface="Open Sans" pitchFamily="34" charset="0"/>
                <a:sym typeface="Candara"/>
              </a:rPr>
              <a:t>Total Input Space</a:t>
            </a:r>
            <a:endParaRPr sz="1200" dirty="0">
              <a:latin typeface="+mn-lt"/>
              <a:ea typeface="Open Sans" pitchFamily="34" charset="0"/>
              <a:cs typeface="Open Sans" pitchFamily="34" charset="0"/>
            </a:endParaRPr>
          </a:p>
        </p:txBody>
      </p:sp>
      <p:sp>
        <p:nvSpPr>
          <p:cNvPr id="21" name="Shape 321">
            <a:extLst>
              <a:ext uri="{FF2B5EF4-FFF2-40B4-BE49-F238E27FC236}">
                <a16:creationId xmlns:a16="http://schemas.microsoft.com/office/drawing/2014/main" id="{5DDDDB9B-741C-471E-A4EF-ED199EC2EBC4}"/>
              </a:ext>
            </a:extLst>
          </p:cNvPr>
          <p:cNvSpPr/>
          <p:nvPr/>
        </p:nvSpPr>
        <p:spPr>
          <a:xfrm>
            <a:off x="5886887" y="5199806"/>
            <a:ext cx="597394" cy="186675"/>
          </a:xfrm>
          <a:prstGeom prst="rect">
            <a:avLst/>
          </a:prstGeom>
          <a:solidFill>
            <a:srgbClr val="009900"/>
          </a:solidFill>
          <a:ln w="19050" cap="flat" cmpd="sng">
            <a:solidFill>
              <a:schemeClr val="lt1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lt1"/>
              </a:solidFill>
              <a:latin typeface="+mn-lt"/>
              <a:ea typeface="Arial"/>
              <a:cs typeface="Arial"/>
              <a:sym typeface="Arial"/>
            </a:endParaRPr>
          </a:p>
        </p:txBody>
      </p:sp>
      <p:sp>
        <p:nvSpPr>
          <p:cNvPr id="22" name="Shape 322">
            <a:extLst>
              <a:ext uri="{FF2B5EF4-FFF2-40B4-BE49-F238E27FC236}">
                <a16:creationId xmlns:a16="http://schemas.microsoft.com/office/drawing/2014/main" id="{A036FB10-4623-4CAA-9944-7664E90D702C}"/>
              </a:ext>
            </a:extLst>
          </p:cNvPr>
          <p:cNvSpPr txBox="1"/>
          <p:nvPr/>
        </p:nvSpPr>
        <p:spPr>
          <a:xfrm>
            <a:off x="6493616" y="5143078"/>
            <a:ext cx="1518355" cy="2931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solidFill>
                  <a:schemeClr val="dk1"/>
                </a:solidFill>
                <a:latin typeface="+mn-lt"/>
                <a:ea typeface="Open Sans" pitchFamily="34" charset="0"/>
                <a:cs typeface="Open Sans" pitchFamily="34" charset="0"/>
                <a:sym typeface="Candara"/>
              </a:rPr>
              <a:t>Legal Input Space</a:t>
            </a:r>
            <a:endParaRPr sz="1200" dirty="0">
              <a:latin typeface="+mn-lt"/>
              <a:ea typeface="Open Sans" pitchFamily="34" charset="0"/>
              <a:cs typeface="Open Sans" pitchFamily="34" charset="0"/>
            </a:endParaRPr>
          </a:p>
        </p:txBody>
      </p:sp>
      <p:sp>
        <p:nvSpPr>
          <p:cNvPr id="23" name="Shape 323">
            <a:extLst>
              <a:ext uri="{FF2B5EF4-FFF2-40B4-BE49-F238E27FC236}">
                <a16:creationId xmlns:a16="http://schemas.microsoft.com/office/drawing/2014/main" id="{FF9F7B56-2F9F-4C0F-8E47-F98109752D7C}"/>
              </a:ext>
            </a:extLst>
          </p:cNvPr>
          <p:cNvSpPr/>
          <p:nvPr/>
        </p:nvSpPr>
        <p:spPr>
          <a:xfrm>
            <a:off x="8098739" y="5199806"/>
            <a:ext cx="597394" cy="186675"/>
          </a:xfrm>
          <a:prstGeom prst="rect">
            <a:avLst/>
          </a:prstGeom>
          <a:solidFill>
            <a:srgbClr val="B8434E"/>
          </a:solidFill>
          <a:ln w="19050" cap="flat" cmpd="sng">
            <a:solidFill>
              <a:schemeClr val="lt1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lt1"/>
              </a:solidFill>
              <a:latin typeface="+mn-lt"/>
              <a:ea typeface="Arial"/>
              <a:cs typeface="Arial"/>
              <a:sym typeface="Arial"/>
            </a:endParaRPr>
          </a:p>
        </p:txBody>
      </p:sp>
      <p:sp>
        <p:nvSpPr>
          <p:cNvPr id="24" name="Shape 324">
            <a:extLst>
              <a:ext uri="{FF2B5EF4-FFF2-40B4-BE49-F238E27FC236}">
                <a16:creationId xmlns:a16="http://schemas.microsoft.com/office/drawing/2014/main" id="{131530F9-7F9F-49E6-ACD2-2D9D567DEAB6}"/>
              </a:ext>
            </a:extLst>
          </p:cNvPr>
          <p:cNvSpPr txBox="1"/>
          <p:nvPr/>
        </p:nvSpPr>
        <p:spPr>
          <a:xfrm>
            <a:off x="8686800" y="5143078"/>
            <a:ext cx="1027876" cy="2931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solidFill>
                  <a:schemeClr val="dk1"/>
                </a:solidFill>
                <a:latin typeface="+mn-lt"/>
                <a:ea typeface="Open Sans" pitchFamily="34" charset="0"/>
                <a:cs typeface="Open Sans" pitchFamily="34" charset="0"/>
                <a:sym typeface="Candara"/>
              </a:rPr>
              <a:t>Constraints</a:t>
            </a:r>
            <a:endParaRPr sz="1200" dirty="0">
              <a:latin typeface="+mn-lt"/>
              <a:ea typeface="Open Sans" pitchFamily="34" charset="0"/>
              <a:cs typeface="Open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2763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  <p:bldP spid="14" grpId="0" animBg="1"/>
      <p:bldP spid="16" grpId="0"/>
      <p:bldP spid="18" grpId="0" animBg="1"/>
      <p:bldP spid="23" grpId="0" animBg="1"/>
      <p:bldP spid="2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BD7914-FF9D-4612-91C7-D845911634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XPI Interface Constraints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5559C21-7E1F-42CE-8498-23FDC0F65F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2C9685-4B05-4346-AC81-E84C183FAB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9B8EBEE-FF56-4522-971B-3EDEAC529A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9370" y="1450295"/>
            <a:ext cx="7331660" cy="4698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5515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8EEBFD-E145-4447-8931-E5F5DFBEEA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Coverage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B5FD60DC-6DA1-4623-80CE-1857B46172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447801"/>
            <a:ext cx="7696200" cy="4495800"/>
          </a:xfrm>
        </p:spPr>
        <p:txBody>
          <a:bodyPr/>
          <a:lstStyle/>
          <a:p>
            <a:r>
              <a:rPr lang="en-CA"/>
              <a:t>Formal coverage is part of the sign-off criteria</a:t>
            </a:r>
          </a:p>
          <a:p>
            <a:pPr lvl="1"/>
            <a:r>
              <a:rPr lang="en-CA"/>
              <a:t>Grades the quality of the other 3 Cs</a:t>
            </a:r>
          </a:p>
          <a:p>
            <a:pPr lvl="1"/>
            <a:endParaRPr lang="en-CA"/>
          </a:p>
          <a:p>
            <a:r>
              <a:rPr lang="en-CA"/>
              <a:t>Types:</a:t>
            </a:r>
          </a:p>
          <a:p>
            <a:pPr lvl="1"/>
            <a:r>
              <a:rPr lang="en-CA"/>
              <a:t>Controllability coverage</a:t>
            </a:r>
          </a:p>
          <a:p>
            <a:pPr lvl="2"/>
            <a:r>
              <a:rPr lang="en-CA"/>
              <a:t>How much of the design is </a:t>
            </a:r>
            <a:r>
              <a:rPr lang="en-CA" u="sng"/>
              <a:t>reached</a:t>
            </a:r>
            <a:r>
              <a:rPr lang="en-CA"/>
              <a:t> by formal?</a:t>
            </a:r>
          </a:p>
          <a:p>
            <a:pPr lvl="2"/>
            <a:endParaRPr lang="en-CA"/>
          </a:p>
          <a:p>
            <a:pPr lvl="1"/>
            <a:r>
              <a:rPr lang="en-CA"/>
              <a:t>Observability coverage</a:t>
            </a:r>
          </a:p>
          <a:p>
            <a:pPr lvl="2"/>
            <a:r>
              <a:rPr lang="en-CA"/>
              <a:t>How much of the design is </a:t>
            </a:r>
            <a:r>
              <a:rPr lang="en-CA" u="sng"/>
              <a:t>checked</a:t>
            </a:r>
            <a:r>
              <a:rPr lang="en-CA"/>
              <a:t> by formal?</a:t>
            </a:r>
          </a:p>
          <a:p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312C56-0978-469D-95C1-F60A36FE4B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7CF8E813-75F5-4207-A305-93D9973599BE}"/>
              </a:ext>
            </a:extLst>
          </p:cNvPr>
          <p:cNvSpPr/>
          <p:nvPr/>
        </p:nvSpPr>
        <p:spPr>
          <a:xfrm>
            <a:off x="8648986" y="4191000"/>
            <a:ext cx="2328985" cy="133384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/>
              <a:t>DUT</a:t>
            </a:r>
          </a:p>
        </p:txBody>
      </p:sp>
      <p:sp>
        <p:nvSpPr>
          <p:cNvPr id="29" name="Arrow: Bent 28">
            <a:extLst>
              <a:ext uri="{FF2B5EF4-FFF2-40B4-BE49-F238E27FC236}">
                <a16:creationId xmlns:a16="http://schemas.microsoft.com/office/drawing/2014/main" id="{4A25C268-CE05-476B-AAA4-B81309C56150}"/>
              </a:ext>
            </a:extLst>
          </p:cNvPr>
          <p:cNvSpPr/>
          <p:nvPr/>
        </p:nvSpPr>
        <p:spPr>
          <a:xfrm>
            <a:off x="10195704" y="4377223"/>
            <a:ext cx="992554" cy="480641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437FF8E-509C-4971-9F06-ED255AA5A0D6}"/>
              </a:ext>
            </a:extLst>
          </p:cNvPr>
          <p:cNvSpPr txBox="1"/>
          <p:nvPr/>
        </p:nvSpPr>
        <p:spPr>
          <a:xfrm>
            <a:off x="11185607" y="3927850"/>
            <a:ext cx="57664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6000" dirty="0">
                <a:solidFill>
                  <a:srgbClr val="00B050"/>
                </a:solidFill>
                <a:sym typeface="Wingdings" panose="05000000000000000000" pitchFamily="2" charset="2"/>
              </a:rPr>
              <a:t></a:t>
            </a:r>
            <a:endParaRPr lang="en-CA" sz="6000" dirty="0">
              <a:solidFill>
                <a:srgbClr val="00B050"/>
              </a:solidFill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7809C0EE-9497-40F9-A810-C00950118072}"/>
              </a:ext>
            </a:extLst>
          </p:cNvPr>
          <p:cNvSpPr/>
          <p:nvPr/>
        </p:nvSpPr>
        <p:spPr>
          <a:xfrm>
            <a:off x="9966407" y="5021010"/>
            <a:ext cx="304800" cy="39175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2" name="Isosceles Triangle 31">
            <a:extLst>
              <a:ext uri="{FF2B5EF4-FFF2-40B4-BE49-F238E27FC236}">
                <a16:creationId xmlns:a16="http://schemas.microsoft.com/office/drawing/2014/main" id="{DD35CC36-74D4-4815-BD30-6C159E6826A9}"/>
              </a:ext>
            </a:extLst>
          </p:cNvPr>
          <p:cNvSpPr/>
          <p:nvPr/>
        </p:nvSpPr>
        <p:spPr>
          <a:xfrm rot="5400000">
            <a:off x="9958019" y="5225274"/>
            <a:ext cx="163941" cy="147166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F94F2487-E78A-4C52-8C32-0D3B081D3913}"/>
              </a:ext>
            </a:extLst>
          </p:cNvPr>
          <p:cNvSpPr/>
          <p:nvPr/>
        </p:nvSpPr>
        <p:spPr>
          <a:xfrm>
            <a:off x="8646335" y="2570561"/>
            <a:ext cx="2328985" cy="133384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/>
              <a:t>DUT</a:t>
            </a:r>
          </a:p>
        </p:txBody>
      </p:sp>
      <p:sp>
        <p:nvSpPr>
          <p:cNvPr id="41" name="Arrow: Bent 40">
            <a:extLst>
              <a:ext uri="{FF2B5EF4-FFF2-40B4-BE49-F238E27FC236}">
                <a16:creationId xmlns:a16="http://schemas.microsoft.com/office/drawing/2014/main" id="{F83E0403-9D3F-4CBC-B00A-76B09F6B7412}"/>
              </a:ext>
            </a:extLst>
          </p:cNvPr>
          <p:cNvSpPr/>
          <p:nvPr/>
        </p:nvSpPr>
        <p:spPr>
          <a:xfrm rot="5400000">
            <a:off x="8944144" y="2153251"/>
            <a:ext cx="480641" cy="1804625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A8CED2F1-19F3-4A0D-AF80-B9A508E78DDA}"/>
              </a:ext>
            </a:extLst>
          </p:cNvPr>
          <p:cNvSpPr/>
          <p:nvPr/>
        </p:nvSpPr>
        <p:spPr>
          <a:xfrm>
            <a:off x="9963756" y="3400571"/>
            <a:ext cx="304800" cy="39175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3" name="Isosceles Triangle 42">
            <a:extLst>
              <a:ext uri="{FF2B5EF4-FFF2-40B4-BE49-F238E27FC236}">
                <a16:creationId xmlns:a16="http://schemas.microsoft.com/office/drawing/2014/main" id="{FB249C53-EEF2-4EFF-97ED-0A0D38491D75}"/>
              </a:ext>
            </a:extLst>
          </p:cNvPr>
          <p:cNvSpPr/>
          <p:nvPr/>
        </p:nvSpPr>
        <p:spPr>
          <a:xfrm rot="5400000">
            <a:off x="9955368" y="3604835"/>
            <a:ext cx="163941" cy="147166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76468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  <p:bldP spid="30" grpId="0"/>
      <p:bldP spid="31" grpId="0" animBg="1"/>
      <p:bldP spid="32" grpId="0" animBg="1"/>
      <p:bldP spid="40" grpId="0" animBg="1"/>
      <p:bldP spid="41" grpId="0" animBg="1"/>
      <p:bldP spid="42" grpId="0" animBg="1"/>
      <p:bldP spid="4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F1EA27-84AB-4735-B5F0-2806116B0B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Formal Controllability Coverage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2849FC-88A2-451A-9DCF-AEF3C9CFCA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447801"/>
            <a:ext cx="5615377" cy="4495800"/>
          </a:xfrm>
        </p:spPr>
        <p:txBody>
          <a:bodyPr>
            <a:normAutofit lnSpcReduction="10000"/>
          </a:bodyPr>
          <a:lstStyle/>
          <a:p>
            <a:r>
              <a:rPr lang="en-CA"/>
              <a:t>Finds dead code</a:t>
            </a:r>
          </a:p>
          <a:p>
            <a:pPr lvl="1"/>
            <a:r>
              <a:rPr lang="en-CA"/>
              <a:t>Proven unreachable with </a:t>
            </a:r>
            <a:r>
              <a:rPr lang="en-CA" b="1"/>
              <a:t>no</a:t>
            </a:r>
            <a:r>
              <a:rPr lang="en-CA"/>
              <a:t> constraints</a:t>
            </a:r>
          </a:p>
          <a:p>
            <a:pPr lvl="1"/>
            <a:endParaRPr lang="en-CA"/>
          </a:p>
          <a:p>
            <a:r>
              <a:rPr lang="en-CA"/>
              <a:t>Grades constraints</a:t>
            </a:r>
          </a:p>
          <a:p>
            <a:pPr lvl="1"/>
            <a:r>
              <a:rPr lang="en-CA"/>
              <a:t>Proven unreachable </a:t>
            </a:r>
            <a:r>
              <a:rPr lang="en-CA" b="1"/>
              <a:t>due to </a:t>
            </a:r>
            <a:r>
              <a:rPr lang="en-CA"/>
              <a:t>constraints</a:t>
            </a:r>
          </a:p>
          <a:p>
            <a:pPr lvl="1"/>
            <a:r>
              <a:rPr lang="en-CA"/>
              <a:t>Can indicate overconstraints</a:t>
            </a:r>
          </a:p>
          <a:p>
            <a:pPr lvl="1"/>
            <a:endParaRPr lang="en-CA"/>
          </a:p>
          <a:p>
            <a:r>
              <a:rPr lang="en-CA"/>
              <a:t>Grades complexity</a:t>
            </a:r>
          </a:p>
          <a:p>
            <a:pPr lvl="1"/>
            <a:r>
              <a:rPr lang="en-CA"/>
              <a:t>Bounded proofs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26A9D03-EFD4-4CD6-8CED-13C61E989E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9441CF-A30D-4E21-9AED-D4898B4319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17</a:t>
            </a:fld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3B00E67-DAEB-43D8-B4C5-D76B6A23F39A}"/>
              </a:ext>
            </a:extLst>
          </p:cNvPr>
          <p:cNvGrpSpPr/>
          <p:nvPr/>
        </p:nvGrpSpPr>
        <p:grpSpPr>
          <a:xfrm>
            <a:off x="9067800" y="2345120"/>
            <a:ext cx="2380593" cy="2167759"/>
            <a:chOff x="8868103" y="2420007"/>
            <a:chExt cx="2380593" cy="2167759"/>
          </a:xfrm>
        </p:grpSpPr>
        <p:sp>
          <p:nvSpPr>
            <p:cNvPr id="7" name="Cloud 6">
              <a:extLst>
                <a:ext uri="{FF2B5EF4-FFF2-40B4-BE49-F238E27FC236}">
                  <a16:creationId xmlns:a16="http://schemas.microsoft.com/office/drawing/2014/main" id="{A0975449-CB3A-44BE-B621-7A4595C57A93}"/>
                </a:ext>
              </a:extLst>
            </p:cNvPr>
            <p:cNvSpPr/>
            <p:nvPr/>
          </p:nvSpPr>
          <p:spPr>
            <a:xfrm>
              <a:off x="8868103" y="2420007"/>
              <a:ext cx="2380593" cy="2167759"/>
            </a:xfrm>
            <a:prstGeom prst="cloud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058ED3C7-F38F-46D4-9B97-E3D193884015}"/>
                </a:ext>
              </a:extLst>
            </p:cNvPr>
            <p:cNvSpPr/>
            <p:nvPr/>
          </p:nvSpPr>
          <p:spPr>
            <a:xfrm>
              <a:off x="8868103" y="2420007"/>
              <a:ext cx="1868214" cy="119029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E1EBAAA4-1C81-4ACF-B959-F0DDFE1D615F}"/>
                </a:ext>
              </a:extLst>
            </p:cNvPr>
            <p:cNvSpPr/>
            <p:nvPr/>
          </p:nvSpPr>
          <p:spPr>
            <a:xfrm>
              <a:off x="8868103" y="3594538"/>
              <a:ext cx="1269125" cy="9932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7A560809-11F0-47B9-8737-F0ED87BC4E5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7438"/>
          <a:stretch/>
        </p:blipFill>
        <p:spPr>
          <a:xfrm>
            <a:off x="6530648" y="2649024"/>
            <a:ext cx="2070978" cy="1863855"/>
          </a:xfrm>
          <a:prstGeom prst="rect">
            <a:avLst/>
          </a:prstGeom>
        </p:spPr>
      </p:pic>
      <p:sp>
        <p:nvSpPr>
          <p:cNvPr id="11" name="Arrow: Right 10">
            <a:extLst>
              <a:ext uri="{FF2B5EF4-FFF2-40B4-BE49-F238E27FC236}">
                <a16:creationId xmlns:a16="http://schemas.microsoft.com/office/drawing/2014/main" id="{82151644-654C-43F9-8B8C-66838DE56EC6}"/>
              </a:ext>
            </a:extLst>
          </p:cNvPr>
          <p:cNvSpPr/>
          <p:nvPr/>
        </p:nvSpPr>
        <p:spPr>
          <a:xfrm>
            <a:off x="8641585" y="3390378"/>
            <a:ext cx="386255" cy="2900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1D63C57-6BD4-479D-A349-EED3CE674ADA}"/>
              </a:ext>
            </a:extLst>
          </p:cNvPr>
          <p:cNvSpPr txBox="1"/>
          <p:nvPr/>
        </p:nvSpPr>
        <p:spPr>
          <a:xfrm>
            <a:off x="6691151" y="2279692"/>
            <a:ext cx="19104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>
                <a:solidFill>
                  <a:schemeClr val="accent1">
                    <a:lumMod val="75000"/>
                  </a:schemeClr>
                </a:solidFill>
              </a:rPr>
              <a:t>Formal Engines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E803AAE-B8A5-4154-A0C5-BD3F97C6C9D2}"/>
              </a:ext>
            </a:extLst>
          </p:cNvPr>
          <p:cNvSpPr/>
          <p:nvPr/>
        </p:nvSpPr>
        <p:spPr>
          <a:xfrm>
            <a:off x="9067800" y="2345120"/>
            <a:ext cx="2703787" cy="216775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>
                <a:solidFill>
                  <a:schemeClr val="bg1"/>
                </a:solidFill>
              </a:rPr>
              <a:t>DUT</a:t>
            </a:r>
          </a:p>
        </p:txBody>
      </p:sp>
    </p:spTree>
    <p:extLst>
      <p:ext uri="{BB962C8B-B14F-4D97-AF65-F5344CB8AC3E}">
        <p14:creationId xmlns:p14="http://schemas.microsoft.com/office/powerpoint/2010/main" val="3207888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854A23-A5CD-4D18-B437-9CB81AE805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2528" y="55975"/>
            <a:ext cx="10972800" cy="1143000"/>
          </a:xfrm>
        </p:spPr>
        <p:txBody>
          <a:bodyPr/>
          <a:lstStyle/>
          <a:p>
            <a:r>
              <a:rPr lang="en-CA"/>
              <a:t>Bounded Proof Coverage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310784-E1C1-48E0-8538-34BFAA6B3A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27627" y="1704964"/>
            <a:ext cx="5049523" cy="4495800"/>
          </a:xfrm>
        </p:spPr>
        <p:txBody>
          <a:bodyPr>
            <a:normAutofit/>
          </a:bodyPr>
          <a:lstStyle/>
          <a:p>
            <a:r>
              <a:rPr lang="en-CA"/>
              <a:t>Bounded proofs are exhaustive analysis to N-cycles</a:t>
            </a:r>
          </a:p>
          <a:p>
            <a:endParaRPr lang="en-CA"/>
          </a:p>
          <a:p>
            <a:r>
              <a:rPr lang="en-CA"/>
              <a:t>Deepest coverage point (C)</a:t>
            </a:r>
          </a:p>
          <a:p>
            <a:pPr lvl="1"/>
            <a:r>
              <a:rPr lang="en-CA"/>
              <a:t>For C &gt; N, cannot sign-off</a:t>
            </a:r>
          </a:p>
          <a:p>
            <a:pPr lvl="1"/>
            <a:r>
              <a:rPr lang="en-CA"/>
              <a:t>All cases not covered by bounded proof</a:t>
            </a:r>
          </a:p>
          <a:p>
            <a:pPr lvl="1"/>
            <a:r>
              <a:rPr lang="en-CA"/>
              <a:t>Need to overcome complexity barriers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D65DC5-2EA6-4015-86F0-5301F89EBF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A276DC-B0D4-4505-B03A-B443DD782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18</a:t>
            </a:fld>
            <a:endParaRPr lang="en-US"/>
          </a:p>
        </p:txBody>
      </p:sp>
      <p:grpSp>
        <p:nvGrpSpPr>
          <p:cNvPr id="92" name="Group 91">
            <a:extLst>
              <a:ext uri="{FF2B5EF4-FFF2-40B4-BE49-F238E27FC236}">
                <a16:creationId xmlns:a16="http://schemas.microsoft.com/office/drawing/2014/main" id="{F8F238A9-F960-4267-A843-840CE0743C4B}"/>
              </a:ext>
            </a:extLst>
          </p:cNvPr>
          <p:cNvGrpSpPr/>
          <p:nvPr/>
        </p:nvGrpSpPr>
        <p:grpSpPr>
          <a:xfrm>
            <a:off x="3530469" y="3403146"/>
            <a:ext cx="381000" cy="381000"/>
            <a:chOff x="4495800" y="3505200"/>
            <a:chExt cx="381000" cy="381000"/>
          </a:xfrm>
          <a:solidFill>
            <a:schemeClr val="accent2"/>
          </a:solidFill>
        </p:grpSpPr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3E4EF02B-E295-474A-90A3-547E30787350}"/>
                </a:ext>
              </a:extLst>
            </p:cNvPr>
            <p:cNvSpPr/>
            <p:nvPr/>
          </p:nvSpPr>
          <p:spPr>
            <a:xfrm>
              <a:off x="4495800" y="3505200"/>
              <a:ext cx="381000" cy="381000"/>
            </a:xfrm>
            <a:prstGeom prst="ellips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49856C4E-CA7D-4CA0-97ED-6EDD55013248}"/>
                </a:ext>
              </a:extLst>
            </p:cNvPr>
            <p:cNvSpPr txBox="1"/>
            <p:nvPr/>
          </p:nvSpPr>
          <p:spPr>
            <a:xfrm>
              <a:off x="4538663" y="3559277"/>
              <a:ext cx="295274" cy="27699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200" b="1" dirty="0">
                  <a:solidFill>
                    <a:schemeClr val="bg1"/>
                  </a:solidFill>
                </a:rPr>
                <a:t>R</a:t>
              </a:r>
            </a:p>
          </p:txBody>
        </p: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92A2C4D2-94A2-4AF0-84D1-D459D7EB15E2}"/>
              </a:ext>
            </a:extLst>
          </p:cNvPr>
          <p:cNvGrpSpPr/>
          <p:nvPr/>
        </p:nvGrpSpPr>
        <p:grpSpPr>
          <a:xfrm>
            <a:off x="2885489" y="2793546"/>
            <a:ext cx="1676400" cy="1676400"/>
            <a:chOff x="1595577" y="2793546"/>
            <a:chExt cx="1676400" cy="1676400"/>
          </a:xfrm>
        </p:grpSpPr>
        <p:cxnSp>
          <p:nvCxnSpPr>
            <p:cNvPr id="96" name="Straight Arrow Connector 95">
              <a:extLst>
                <a:ext uri="{FF2B5EF4-FFF2-40B4-BE49-F238E27FC236}">
                  <a16:creationId xmlns:a16="http://schemas.microsoft.com/office/drawing/2014/main" id="{C22F979C-48F4-4948-9465-4E775F19BE3D}"/>
                </a:ext>
              </a:extLst>
            </p:cNvPr>
            <p:cNvCxnSpPr/>
            <p:nvPr/>
          </p:nvCxnSpPr>
          <p:spPr>
            <a:xfrm flipV="1">
              <a:off x="2439221" y="3174546"/>
              <a:ext cx="0" cy="228600"/>
            </a:xfrm>
            <a:prstGeom prst="straightConnector1">
              <a:avLst/>
            </a:prstGeom>
            <a:ln w="19050">
              <a:solidFill>
                <a:schemeClr val="tx2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Arrow Connector 96">
              <a:extLst>
                <a:ext uri="{FF2B5EF4-FFF2-40B4-BE49-F238E27FC236}">
                  <a16:creationId xmlns:a16="http://schemas.microsoft.com/office/drawing/2014/main" id="{E7E7883B-0ACE-44A9-A3D0-DAE1B7A2459F}"/>
                </a:ext>
              </a:extLst>
            </p:cNvPr>
            <p:cNvCxnSpPr/>
            <p:nvPr/>
          </p:nvCxnSpPr>
          <p:spPr>
            <a:xfrm>
              <a:off x="2629721" y="3593646"/>
              <a:ext cx="266700" cy="1588"/>
            </a:xfrm>
            <a:prstGeom prst="straightConnector1">
              <a:avLst/>
            </a:prstGeom>
            <a:ln w="19050">
              <a:solidFill>
                <a:schemeClr val="tx2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Arrow Connector 97">
              <a:extLst>
                <a:ext uri="{FF2B5EF4-FFF2-40B4-BE49-F238E27FC236}">
                  <a16:creationId xmlns:a16="http://schemas.microsoft.com/office/drawing/2014/main" id="{4F3FFB26-F7BD-4631-80CE-CE4051E72A04}"/>
                </a:ext>
              </a:extLst>
            </p:cNvPr>
            <p:cNvCxnSpPr/>
            <p:nvPr/>
          </p:nvCxnSpPr>
          <p:spPr>
            <a:xfrm>
              <a:off x="2439221" y="3784146"/>
              <a:ext cx="0" cy="304800"/>
            </a:xfrm>
            <a:prstGeom prst="straightConnector1">
              <a:avLst/>
            </a:prstGeom>
            <a:ln w="19050">
              <a:solidFill>
                <a:schemeClr val="tx2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9" name="Group 32">
              <a:extLst>
                <a:ext uri="{FF2B5EF4-FFF2-40B4-BE49-F238E27FC236}">
                  <a16:creationId xmlns:a16="http://schemas.microsoft.com/office/drawing/2014/main" id="{E5FE61CB-8E4A-422A-A08E-B65C48E730C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68677" y="2793546"/>
              <a:ext cx="381000" cy="381000"/>
              <a:chOff x="4495800" y="3505200"/>
              <a:chExt cx="381000" cy="381000"/>
            </a:xfrm>
          </p:grpSpPr>
          <p:sp>
            <p:nvSpPr>
              <p:cNvPr id="110" name="Oval 109">
                <a:extLst>
                  <a:ext uri="{FF2B5EF4-FFF2-40B4-BE49-F238E27FC236}">
                    <a16:creationId xmlns:a16="http://schemas.microsoft.com/office/drawing/2014/main" id="{B7F8727A-8C86-411D-A6C9-B71617E96459}"/>
                  </a:ext>
                </a:extLst>
              </p:cNvPr>
              <p:cNvSpPr/>
              <p:nvPr/>
            </p:nvSpPr>
            <p:spPr>
              <a:xfrm>
                <a:off x="4495800" y="3505200"/>
                <a:ext cx="381000" cy="381000"/>
              </a:xfrm>
              <a:prstGeom prst="ellipse">
                <a:avLst/>
              </a:prstGeom>
              <a:solidFill>
                <a:schemeClr val="accent2"/>
              </a:solidFill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11" name="TextBox 34">
                <a:extLst>
                  <a:ext uri="{FF2B5EF4-FFF2-40B4-BE49-F238E27FC236}">
                    <a16:creationId xmlns:a16="http://schemas.microsoft.com/office/drawing/2014/main" id="{A328376E-B008-42A3-B9A7-FB1A791540E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538663" y="3559277"/>
                <a:ext cx="269626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sz="1200" b="1" dirty="0">
                    <a:solidFill>
                      <a:schemeClr val="bg1"/>
                    </a:solidFill>
                  </a:rPr>
                  <a:t>1</a:t>
                </a:r>
              </a:p>
            </p:txBody>
          </p:sp>
        </p:grpSp>
        <p:grpSp>
          <p:nvGrpSpPr>
            <p:cNvPr id="100" name="Group 35">
              <a:extLst>
                <a:ext uri="{FF2B5EF4-FFF2-40B4-BE49-F238E27FC236}">
                  <a16:creationId xmlns:a16="http://schemas.microsoft.com/office/drawing/2014/main" id="{AB54B7B0-75E5-4FF2-8FA1-FA0D0D2C5A8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90977" y="3403146"/>
              <a:ext cx="381000" cy="381000"/>
              <a:chOff x="4495800" y="3505200"/>
              <a:chExt cx="381000" cy="381000"/>
            </a:xfrm>
          </p:grpSpPr>
          <p:sp>
            <p:nvSpPr>
              <p:cNvPr id="108" name="Oval 107">
                <a:extLst>
                  <a:ext uri="{FF2B5EF4-FFF2-40B4-BE49-F238E27FC236}">
                    <a16:creationId xmlns:a16="http://schemas.microsoft.com/office/drawing/2014/main" id="{2F6BEB20-83AA-4E4F-9BEF-0E48E17BDDB9}"/>
                  </a:ext>
                </a:extLst>
              </p:cNvPr>
              <p:cNvSpPr/>
              <p:nvPr/>
            </p:nvSpPr>
            <p:spPr>
              <a:xfrm>
                <a:off x="4495800" y="3505200"/>
                <a:ext cx="381000" cy="381000"/>
              </a:xfrm>
              <a:prstGeom prst="ellipse">
                <a:avLst/>
              </a:prstGeom>
              <a:solidFill>
                <a:schemeClr val="accent2"/>
              </a:solidFill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9" name="TextBox 37">
                <a:extLst>
                  <a:ext uri="{FF2B5EF4-FFF2-40B4-BE49-F238E27FC236}">
                    <a16:creationId xmlns:a16="http://schemas.microsoft.com/office/drawing/2014/main" id="{370570A9-791F-4AD0-9408-BD619174273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538663" y="3559277"/>
                <a:ext cx="269626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sz="1200" b="1" dirty="0">
                    <a:solidFill>
                      <a:schemeClr val="bg1"/>
                    </a:solidFill>
                  </a:rPr>
                  <a:t>1</a:t>
                </a:r>
              </a:p>
            </p:txBody>
          </p:sp>
        </p:grpSp>
        <p:grpSp>
          <p:nvGrpSpPr>
            <p:cNvPr id="101" name="Group 41">
              <a:extLst>
                <a:ext uri="{FF2B5EF4-FFF2-40B4-BE49-F238E27FC236}">
                  <a16:creationId xmlns:a16="http://schemas.microsoft.com/office/drawing/2014/main" id="{259DFC46-CE09-4C21-B84C-DBC8EB88013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81377" y="4088946"/>
              <a:ext cx="381000" cy="381000"/>
              <a:chOff x="4495800" y="3505200"/>
              <a:chExt cx="381000" cy="381000"/>
            </a:xfrm>
          </p:grpSpPr>
          <p:sp>
            <p:nvSpPr>
              <p:cNvPr id="106" name="Oval 105">
                <a:extLst>
                  <a:ext uri="{FF2B5EF4-FFF2-40B4-BE49-F238E27FC236}">
                    <a16:creationId xmlns:a16="http://schemas.microsoft.com/office/drawing/2014/main" id="{52C13592-AE4D-456C-BAC6-1DFC4E9A7976}"/>
                  </a:ext>
                </a:extLst>
              </p:cNvPr>
              <p:cNvSpPr/>
              <p:nvPr/>
            </p:nvSpPr>
            <p:spPr>
              <a:xfrm>
                <a:off x="4495800" y="3505200"/>
                <a:ext cx="381000" cy="381000"/>
              </a:xfrm>
              <a:prstGeom prst="ellipse">
                <a:avLst/>
              </a:prstGeom>
              <a:solidFill>
                <a:schemeClr val="accent2"/>
              </a:solidFill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7" name="TextBox 43">
                <a:extLst>
                  <a:ext uri="{FF2B5EF4-FFF2-40B4-BE49-F238E27FC236}">
                    <a16:creationId xmlns:a16="http://schemas.microsoft.com/office/drawing/2014/main" id="{C9EC6B3B-D5F8-45C1-8214-99EBD50C04E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538663" y="3559277"/>
                <a:ext cx="269626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sz="1200" b="1" dirty="0">
                    <a:solidFill>
                      <a:schemeClr val="bg1"/>
                    </a:solidFill>
                  </a:rPr>
                  <a:t>1</a:t>
                </a:r>
              </a:p>
            </p:txBody>
          </p:sp>
        </p:grpSp>
        <p:grpSp>
          <p:nvGrpSpPr>
            <p:cNvPr id="102" name="Group 44">
              <a:extLst>
                <a:ext uri="{FF2B5EF4-FFF2-40B4-BE49-F238E27FC236}">
                  <a16:creationId xmlns:a16="http://schemas.microsoft.com/office/drawing/2014/main" id="{C80C2DD4-3B1A-479B-96B0-BA94A850D59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95577" y="3403146"/>
              <a:ext cx="381000" cy="381000"/>
              <a:chOff x="4495800" y="3505200"/>
              <a:chExt cx="381000" cy="381000"/>
            </a:xfrm>
          </p:grpSpPr>
          <p:sp>
            <p:nvSpPr>
              <p:cNvPr id="104" name="Oval 103">
                <a:extLst>
                  <a:ext uri="{FF2B5EF4-FFF2-40B4-BE49-F238E27FC236}">
                    <a16:creationId xmlns:a16="http://schemas.microsoft.com/office/drawing/2014/main" id="{207DE976-CDEE-4904-A05E-5F1D961EEC96}"/>
                  </a:ext>
                </a:extLst>
              </p:cNvPr>
              <p:cNvSpPr/>
              <p:nvPr/>
            </p:nvSpPr>
            <p:spPr>
              <a:xfrm>
                <a:off x="4495800" y="3505200"/>
                <a:ext cx="381000" cy="381000"/>
              </a:xfrm>
              <a:prstGeom prst="ellipse">
                <a:avLst/>
              </a:prstGeom>
              <a:solidFill>
                <a:schemeClr val="accent2"/>
              </a:solidFill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5" name="TextBox 46">
                <a:extLst>
                  <a:ext uri="{FF2B5EF4-FFF2-40B4-BE49-F238E27FC236}">
                    <a16:creationId xmlns:a16="http://schemas.microsoft.com/office/drawing/2014/main" id="{65B8A620-CDD8-4D65-96D0-601892AC26B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538663" y="3559277"/>
                <a:ext cx="269626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sz="1200" b="1" dirty="0">
                    <a:solidFill>
                      <a:schemeClr val="bg1"/>
                    </a:solidFill>
                  </a:rPr>
                  <a:t>1</a:t>
                </a:r>
              </a:p>
            </p:txBody>
          </p:sp>
        </p:grpSp>
        <p:cxnSp>
          <p:nvCxnSpPr>
            <p:cNvPr id="103" name="Straight Arrow Connector 102">
              <a:extLst>
                <a:ext uri="{FF2B5EF4-FFF2-40B4-BE49-F238E27FC236}">
                  <a16:creationId xmlns:a16="http://schemas.microsoft.com/office/drawing/2014/main" id="{1393E697-0D30-4E8A-A3E9-C97F5AAF9D9F}"/>
                </a:ext>
              </a:extLst>
            </p:cNvPr>
            <p:cNvCxnSpPr/>
            <p:nvPr/>
          </p:nvCxnSpPr>
          <p:spPr>
            <a:xfrm flipH="1">
              <a:off x="1943921" y="3593646"/>
              <a:ext cx="304800" cy="0"/>
            </a:xfrm>
            <a:prstGeom prst="straightConnector1">
              <a:avLst/>
            </a:prstGeom>
            <a:ln w="19050">
              <a:solidFill>
                <a:schemeClr val="tx2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A43B44CD-EC42-4BFA-9E72-0E8D3AC32707}"/>
              </a:ext>
            </a:extLst>
          </p:cNvPr>
          <p:cNvGrpSpPr/>
          <p:nvPr/>
        </p:nvGrpSpPr>
        <p:grpSpPr>
          <a:xfrm>
            <a:off x="1854069" y="3094524"/>
            <a:ext cx="425970" cy="1212969"/>
            <a:chOff x="604977" y="3094524"/>
            <a:chExt cx="425970" cy="1212969"/>
          </a:xfrm>
        </p:grpSpPr>
        <p:grpSp>
          <p:nvGrpSpPr>
            <p:cNvPr id="113" name="Group 99">
              <a:extLst>
                <a:ext uri="{FF2B5EF4-FFF2-40B4-BE49-F238E27FC236}">
                  <a16:creationId xmlns:a16="http://schemas.microsoft.com/office/drawing/2014/main" id="{6E11CFB6-ADFC-45F1-83DB-75A6F458008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4977" y="3094524"/>
              <a:ext cx="381000" cy="381000"/>
              <a:chOff x="4495800" y="3505200"/>
              <a:chExt cx="381000" cy="381000"/>
            </a:xfrm>
          </p:grpSpPr>
          <p:sp>
            <p:nvSpPr>
              <p:cNvPr id="117" name="Oval 116">
                <a:extLst>
                  <a:ext uri="{FF2B5EF4-FFF2-40B4-BE49-F238E27FC236}">
                    <a16:creationId xmlns:a16="http://schemas.microsoft.com/office/drawing/2014/main" id="{599E87D3-68BB-45DB-89D4-DCCCC26AEDAD}"/>
                  </a:ext>
                </a:extLst>
              </p:cNvPr>
              <p:cNvSpPr/>
              <p:nvPr/>
            </p:nvSpPr>
            <p:spPr>
              <a:xfrm>
                <a:off x="4495800" y="3505200"/>
                <a:ext cx="381000" cy="381000"/>
              </a:xfrm>
              <a:prstGeom prst="ellipse">
                <a:avLst/>
              </a:prstGeom>
              <a:solidFill>
                <a:schemeClr val="accent2"/>
              </a:solidFill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18" name="TextBox 101">
                <a:extLst>
                  <a:ext uri="{FF2B5EF4-FFF2-40B4-BE49-F238E27FC236}">
                    <a16:creationId xmlns:a16="http://schemas.microsoft.com/office/drawing/2014/main" id="{C47A82EB-8AD4-4618-AB16-17136436E98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538663" y="3559277"/>
                <a:ext cx="269626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sz="1200" b="1" dirty="0">
                    <a:solidFill>
                      <a:schemeClr val="bg1"/>
                    </a:solidFill>
                  </a:rPr>
                  <a:t>2</a:t>
                </a:r>
              </a:p>
            </p:txBody>
          </p:sp>
        </p:grpSp>
        <p:grpSp>
          <p:nvGrpSpPr>
            <p:cNvPr id="114" name="Group 53">
              <a:extLst>
                <a:ext uri="{FF2B5EF4-FFF2-40B4-BE49-F238E27FC236}">
                  <a16:creationId xmlns:a16="http://schemas.microsoft.com/office/drawing/2014/main" id="{1B028528-5629-4180-A9AC-A8AF3FFD392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9947" y="3926493"/>
              <a:ext cx="381000" cy="381000"/>
              <a:chOff x="4495800" y="3505200"/>
              <a:chExt cx="381000" cy="381000"/>
            </a:xfrm>
          </p:grpSpPr>
          <p:sp>
            <p:nvSpPr>
              <p:cNvPr id="115" name="Oval 114">
                <a:extLst>
                  <a:ext uri="{FF2B5EF4-FFF2-40B4-BE49-F238E27FC236}">
                    <a16:creationId xmlns:a16="http://schemas.microsoft.com/office/drawing/2014/main" id="{31DB62B6-B208-4770-A0A9-BE38F9549382}"/>
                  </a:ext>
                </a:extLst>
              </p:cNvPr>
              <p:cNvSpPr/>
              <p:nvPr/>
            </p:nvSpPr>
            <p:spPr>
              <a:xfrm>
                <a:off x="4495800" y="3505200"/>
                <a:ext cx="381000" cy="381000"/>
              </a:xfrm>
              <a:prstGeom prst="ellipse">
                <a:avLst/>
              </a:prstGeom>
              <a:solidFill>
                <a:schemeClr val="accent2"/>
              </a:solidFill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16" name="TextBox 55">
                <a:extLst>
                  <a:ext uri="{FF2B5EF4-FFF2-40B4-BE49-F238E27FC236}">
                    <a16:creationId xmlns:a16="http://schemas.microsoft.com/office/drawing/2014/main" id="{039B2E61-8F36-4DDA-A811-405C2CDFE90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538663" y="3559277"/>
                <a:ext cx="269626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sz="1200" b="1" dirty="0">
                    <a:solidFill>
                      <a:schemeClr val="bg1"/>
                    </a:solidFill>
                  </a:rPr>
                  <a:t>2</a:t>
                </a:r>
              </a:p>
            </p:txBody>
          </p:sp>
        </p:grpSp>
      </p:grp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20A844CD-E56A-4CC0-BF33-C5E69752DE67}"/>
              </a:ext>
            </a:extLst>
          </p:cNvPr>
          <p:cNvGrpSpPr/>
          <p:nvPr/>
        </p:nvGrpSpPr>
        <p:grpSpPr>
          <a:xfrm>
            <a:off x="2406209" y="4512416"/>
            <a:ext cx="2434650" cy="961672"/>
            <a:chOff x="1157117" y="4512416"/>
            <a:chExt cx="2434650" cy="961672"/>
          </a:xfrm>
        </p:grpSpPr>
        <p:grpSp>
          <p:nvGrpSpPr>
            <p:cNvPr id="120" name="Group 29">
              <a:extLst>
                <a:ext uri="{FF2B5EF4-FFF2-40B4-BE49-F238E27FC236}">
                  <a16:creationId xmlns:a16="http://schemas.microsoft.com/office/drawing/2014/main" id="{DBFB29BD-3703-4B44-AAB4-E986D903ED2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96567" y="5079546"/>
              <a:ext cx="381000" cy="381000"/>
              <a:chOff x="4495800" y="3505200"/>
              <a:chExt cx="381000" cy="381000"/>
            </a:xfrm>
          </p:grpSpPr>
          <p:sp>
            <p:nvSpPr>
              <p:cNvPr id="130" name="Oval 129">
                <a:extLst>
                  <a:ext uri="{FF2B5EF4-FFF2-40B4-BE49-F238E27FC236}">
                    <a16:creationId xmlns:a16="http://schemas.microsoft.com/office/drawing/2014/main" id="{A4B8CEA7-86BA-49BB-B124-AF7804503D53}"/>
                  </a:ext>
                </a:extLst>
              </p:cNvPr>
              <p:cNvSpPr/>
              <p:nvPr/>
            </p:nvSpPr>
            <p:spPr>
              <a:xfrm>
                <a:off x="4495800" y="3505200"/>
                <a:ext cx="381000" cy="381000"/>
              </a:xfrm>
              <a:prstGeom prst="ellipse">
                <a:avLst/>
              </a:prstGeom>
              <a:solidFill>
                <a:schemeClr val="accent2"/>
              </a:solidFill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31" name="TextBox 31">
                <a:extLst>
                  <a:ext uri="{FF2B5EF4-FFF2-40B4-BE49-F238E27FC236}">
                    <a16:creationId xmlns:a16="http://schemas.microsoft.com/office/drawing/2014/main" id="{820ACD3B-4296-4111-A204-B18B9DE83C5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538663" y="3559277"/>
                <a:ext cx="269626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sz="1200" b="1" dirty="0">
                    <a:solidFill>
                      <a:schemeClr val="bg1"/>
                    </a:solidFill>
                  </a:rPr>
                  <a:t>2</a:t>
                </a:r>
              </a:p>
            </p:txBody>
          </p:sp>
        </p:grpSp>
        <p:grpSp>
          <p:nvGrpSpPr>
            <p:cNvPr id="121" name="Group 38">
              <a:extLst>
                <a:ext uri="{FF2B5EF4-FFF2-40B4-BE49-F238E27FC236}">
                  <a16:creationId xmlns:a16="http://schemas.microsoft.com/office/drawing/2014/main" id="{2A56EFB0-3A92-46C7-B92E-558DD739035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10767" y="4527406"/>
              <a:ext cx="381000" cy="381000"/>
              <a:chOff x="4495800" y="3505200"/>
              <a:chExt cx="381000" cy="381000"/>
            </a:xfrm>
          </p:grpSpPr>
          <p:sp>
            <p:nvSpPr>
              <p:cNvPr id="128" name="Oval 127">
                <a:extLst>
                  <a:ext uri="{FF2B5EF4-FFF2-40B4-BE49-F238E27FC236}">
                    <a16:creationId xmlns:a16="http://schemas.microsoft.com/office/drawing/2014/main" id="{B3A9C484-A250-4599-860A-B56F309E20AB}"/>
                  </a:ext>
                </a:extLst>
              </p:cNvPr>
              <p:cNvSpPr/>
              <p:nvPr/>
            </p:nvSpPr>
            <p:spPr>
              <a:xfrm>
                <a:off x="4495800" y="3505200"/>
                <a:ext cx="381000" cy="381000"/>
              </a:xfrm>
              <a:prstGeom prst="ellipse">
                <a:avLst/>
              </a:prstGeom>
              <a:solidFill>
                <a:schemeClr val="accent2"/>
              </a:solidFill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29" name="TextBox 40">
                <a:extLst>
                  <a:ext uri="{FF2B5EF4-FFF2-40B4-BE49-F238E27FC236}">
                    <a16:creationId xmlns:a16="http://schemas.microsoft.com/office/drawing/2014/main" id="{4B59DF9C-BA0A-45FF-BF35-EA2094E52DE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538663" y="3559277"/>
                <a:ext cx="269626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sz="1200" b="1" dirty="0">
                    <a:solidFill>
                      <a:schemeClr val="bg1"/>
                    </a:solidFill>
                  </a:rPr>
                  <a:t>2</a:t>
                </a:r>
              </a:p>
            </p:txBody>
          </p:sp>
        </p:grpSp>
        <p:grpSp>
          <p:nvGrpSpPr>
            <p:cNvPr id="122" name="Group 53">
              <a:extLst>
                <a:ext uri="{FF2B5EF4-FFF2-40B4-BE49-F238E27FC236}">
                  <a16:creationId xmlns:a16="http://schemas.microsoft.com/office/drawing/2014/main" id="{9B5FBBA1-D5B1-45A5-868D-E2B7D2FADD9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57117" y="4512416"/>
              <a:ext cx="381000" cy="381000"/>
              <a:chOff x="4495800" y="3505200"/>
              <a:chExt cx="381000" cy="381000"/>
            </a:xfrm>
          </p:grpSpPr>
          <p:sp>
            <p:nvSpPr>
              <p:cNvPr id="126" name="Oval 125">
                <a:extLst>
                  <a:ext uri="{FF2B5EF4-FFF2-40B4-BE49-F238E27FC236}">
                    <a16:creationId xmlns:a16="http://schemas.microsoft.com/office/drawing/2014/main" id="{10FC72DC-725B-4A69-868C-EC0083596E57}"/>
                  </a:ext>
                </a:extLst>
              </p:cNvPr>
              <p:cNvSpPr/>
              <p:nvPr/>
            </p:nvSpPr>
            <p:spPr>
              <a:xfrm>
                <a:off x="4495800" y="3505200"/>
                <a:ext cx="381000" cy="381000"/>
              </a:xfrm>
              <a:prstGeom prst="ellipse">
                <a:avLst/>
              </a:prstGeom>
              <a:solidFill>
                <a:schemeClr val="accent2"/>
              </a:solidFill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27" name="TextBox 55">
                <a:extLst>
                  <a:ext uri="{FF2B5EF4-FFF2-40B4-BE49-F238E27FC236}">
                    <a16:creationId xmlns:a16="http://schemas.microsoft.com/office/drawing/2014/main" id="{2CA0180D-575E-4D3F-89E2-F758FD85EF7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538663" y="3559277"/>
                <a:ext cx="269626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sz="1200" b="1" dirty="0">
                    <a:solidFill>
                      <a:schemeClr val="bg1"/>
                    </a:solidFill>
                  </a:rPr>
                  <a:t>2</a:t>
                </a:r>
              </a:p>
            </p:txBody>
          </p:sp>
        </p:grpSp>
        <p:grpSp>
          <p:nvGrpSpPr>
            <p:cNvPr id="123" name="Group 29">
              <a:extLst>
                <a:ext uri="{FF2B5EF4-FFF2-40B4-BE49-F238E27FC236}">
                  <a16:creationId xmlns:a16="http://schemas.microsoft.com/office/drawing/2014/main" id="{23E43B4B-2343-459A-9C2E-B4DC2198EF5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19515" y="5093088"/>
              <a:ext cx="381000" cy="381000"/>
              <a:chOff x="4495800" y="3505200"/>
              <a:chExt cx="381000" cy="381000"/>
            </a:xfrm>
          </p:grpSpPr>
          <p:sp>
            <p:nvSpPr>
              <p:cNvPr id="124" name="Oval 123">
                <a:extLst>
                  <a:ext uri="{FF2B5EF4-FFF2-40B4-BE49-F238E27FC236}">
                    <a16:creationId xmlns:a16="http://schemas.microsoft.com/office/drawing/2014/main" id="{1D6435DE-C0AB-49B4-8D5D-3C34A5F21906}"/>
                  </a:ext>
                </a:extLst>
              </p:cNvPr>
              <p:cNvSpPr/>
              <p:nvPr/>
            </p:nvSpPr>
            <p:spPr>
              <a:xfrm>
                <a:off x="4495800" y="3505200"/>
                <a:ext cx="381000" cy="381000"/>
              </a:xfrm>
              <a:prstGeom prst="ellipse">
                <a:avLst/>
              </a:prstGeom>
              <a:solidFill>
                <a:schemeClr val="accent2"/>
              </a:solidFill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25" name="TextBox 31">
                <a:extLst>
                  <a:ext uri="{FF2B5EF4-FFF2-40B4-BE49-F238E27FC236}">
                    <a16:creationId xmlns:a16="http://schemas.microsoft.com/office/drawing/2014/main" id="{9A206E88-011E-440E-9EE6-A628883CD07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538663" y="3559277"/>
                <a:ext cx="269626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sz="1200" b="1" dirty="0">
                    <a:solidFill>
                      <a:schemeClr val="bg1"/>
                    </a:solidFill>
                  </a:rPr>
                  <a:t>2</a:t>
                </a:r>
              </a:p>
            </p:txBody>
          </p:sp>
        </p:grpSp>
      </p:grpSp>
      <p:grpSp>
        <p:nvGrpSpPr>
          <p:cNvPr id="132" name="Group 131">
            <a:extLst>
              <a:ext uri="{FF2B5EF4-FFF2-40B4-BE49-F238E27FC236}">
                <a16:creationId xmlns:a16="http://schemas.microsoft.com/office/drawing/2014/main" id="{F8BB5286-C599-4890-BF14-4E9C18B47BDA}"/>
              </a:ext>
            </a:extLst>
          </p:cNvPr>
          <p:cNvGrpSpPr/>
          <p:nvPr/>
        </p:nvGrpSpPr>
        <p:grpSpPr>
          <a:xfrm>
            <a:off x="2235069" y="2147434"/>
            <a:ext cx="2867259" cy="2945654"/>
            <a:chOff x="985977" y="2147434"/>
            <a:chExt cx="2867259" cy="2945654"/>
          </a:xfrm>
        </p:grpSpPr>
        <p:cxnSp>
          <p:nvCxnSpPr>
            <p:cNvPr id="133" name="Straight Arrow Connector 132">
              <a:extLst>
                <a:ext uri="{FF2B5EF4-FFF2-40B4-BE49-F238E27FC236}">
                  <a16:creationId xmlns:a16="http://schemas.microsoft.com/office/drawing/2014/main" id="{1FB8743E-2451-45FB-9871-1D0B31CDFD8E}"/>
                </a:ext>
              </a:extLst>
            </p:cNvPr>
            <p:cNvCxnSpPr>
              <a:stCxn id="104" idx="0"/>
              <a:endCxn id="161" idx="5"/>
            </p:cNvCxnSpPr>
            <p:nvPr/>
          </p:nvCxnSpPr>
          <p:spPr>
            <a:xfrm flipH="1" flipV="1">
              <a:off x="1371141" y="2661550"/>
              <a:ext cx="455756" cy="741596"/>
            </a:xfrm>
            <a:prstGeom prst="straightConnector1">
              <a:avLst/>
            </a:prstGeom>
            <a:ln w="19050">
              <a:solidFill>
                <a:schemeClr val="tx2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34" name="Group 133">
              <a:extLst>
                <a:ext uri="{FF2B5EF4-FFF2-40B4-BE49-F238E27FC236}">
                  <a16:creationId xmlns:a16="http://schemas.microsoft.com/office/drawing/2014/main" id="{E87C3AD1-F113-476A-9F5A-07F415A3A703}"/>
                </a:ext>
              </a:extLst>
            </p:cNvPr>
            <p:cNvGrpSpPr/>
            <p:nvPr/>
          </p:nvGrpSpPr>
          <p:grpSpPr>
            <a:xfrm>
              <a:off x="985977" y="2147434"/>
              <a:ext cx="2867259" cy="2945654"/>
              <a:chOff x="985977" y="2147434"/>
              <a:chExt cx="2867259" cy="2945654"/>
            </a:xfrm>
          </p:grpSpPr>
          <p:cxnSp>
            <p:nvCxnSpPr>
              <p:cNvPr id="135" name="Straight Arrow Connector 134">
                <a:extLst>
                  <a:ext uri="{FF2B5EF4-FFF2-40B4-BE49-F238E27FC236}">
                    <a16:creationId xmlns:a16="http://schemas.microsoft.com/office/drawing/2014/main" id="{EFFE4BF1-A678-4DD6-AA9B-263AC654D2C7}"/>
                  </a:ext>
                </a:extLst>
              </p:cNvPr>
              <p:cNvCxnSpPr>
                <a:stCxn id="110" idx="6"/>
                <a:endCxn id="157" idx="2"/>
              </p:cNvCxnSpPr>
              <p:nvPr/>
            </p:nvCxnSpPr>
            <p:spPr>
              <a:xfrm flipV="1">
                <a:off x="2690497" y="2607134"/>
                <a:ext cx="505280" cy="376912"/>
              </a:xfrm>
              <a:prstGeom prst="straightConnector1">
                <a:avLst/>
              </a:prstGeom>
              <a:ln w="19050">
                <a:solidFill>
                  <a:schemeClr val="tx2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Straight Arrow Connector 135">
                <a:extLst>
                  <a:ext uri="{FF2B5EF4-FFF2-40B4-BE49-F238E27FC236}">
                    <a16:creationId xmlns:a16="http://schemas.microsoft.com/office/drawing/2014/main" id="{D2CFD552-57FF-4E5D-89D0-57EC1B55F13C}"/>
                  </a:ext>
                </a:extLst>
              </p:cNvPr>
              <p:cNvCxnSpPr>
                <a:stCxn id="110" idx="2"/>
                <a:endCxn id="161" idx="6"/>
              </p:cNvCxnSpPr>
              <p:nvPr/>
            </p:nvCxnSpPr>
            <p:spPr>
              <a:xfrm flipH="1" flipV="1">
                <a:off x="1426937" y="2526846"/>
                <a:ext cx="882560" cy="457200"/>
              </a:xfrm>
              <a:prstGeom prst="straightConnector1">
                <a:avLst/>
              </a:prstGeom>
              <a:ln w="19050">
                <a:solidFill>
                  <a:schemeClr val="tx2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Straight Arrow Connector 136">
                <a:extLst>
                  <a:ext uri="{FF2B5EF4-FFF2-40B4-BE49-F238E27FC236}">
                    <a16:creationId xmlns:a16="http://schemas.microsoft.com/office/drawing/2014/main" id="{E2A061F2-102E-4B15-BDF2-0AD4E1C47C15}"/>
                  </a:ext>
                </a:extLst>
              </p:cNvPr>
              <p:cNvCxnSpPr>
                <a:stCxn id="104" idx="4"/>
                <a:endCxn id="126" idx="7"/>
              </p:cNvCxnSpPr>
              <p:nvPr/>
            </p:nvCxnSpPr>
            <p:spPr>
              <a:xfrm flipH="1">
                <a:off x="1482321" y="3784146"/>
                <a:ext cx="344576" cy="784066"/>
              </a:xfrm>
              <a:prstGeom prst="straightConnector1">
                <a:avLst/>
              </a:prstGeom>
              <a:ln w="19050">
                <a:solidFill>
                  <a:schemeClr val="tx2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Straight Arrow Connector 137">
                <a:extLst>
                  <a:ext uri="{FF2B5EF4-FFF2-40B4-BE49-F238E27FC236}">
                    <a16:creationId xmlns:a16="http://schemas.microsoft.com/office/drawing/2014/main" id="{C6EC3FA0-9D6B-4216-96E5-02E262D009EB}"/>
                  </a:ext>
                </a:extLst>
              </p:cNvPr>
              <p:cNvCxnSpPr>
                <a:stCxn id="106" idx="2"/>
                <a:endCxn id="126" idx="6"/>
              </p:cNvCxnSpPr>
              <p:nvPr/>
            </p:nvCxnSpPr>
            <p:spPr>
              <a:xfrm flipH="1">
                <a:off x="1538117" y="4279446"/>
                <a:ext cx="784080" cy="423470"/>
              </a:xfrm>
              <a:prstGeom prst="straightConnector1">
                <a:avLst/>
              </a:prstGeom>
              <a:ln w="19050">
                <a:solidFill>
                  <a:schemeClr val="tx2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Straight Arrow Connector 138">
                <a:extLst>
                  <a:ext uri="{FF2B5EF4-FFF2-40B4-BE49-F238E27FC236}">
                    <a16:creationId xmlns:a16="http://schemas.microsoft.com/office/drawing/2014/main" id="{B92FF118-1B1F-447E-A2CD-562CE76F78D5}"/>
                  </a:ext>
                </a:extLst>
              </p:cNvPr>
              <p:cNvCxnSpPr>
                <a:stCxn id="106" idx="6"/>
                <a:endCxn id="128" idx="2"/>
              </p:cNvCxnSpPr>
              <p:nvPr/>
            </p:nvCxnSpPr>
            <p:spPr>
              <a:xfrm>
                <a:off x="2703197" y="4279446"/>
                <a:ext cx="507570" cy="438460"/>
              </a:xfrm>
              <a:prstGeom prst="straightConnector1">
                <a:avLst/>
              </a:prstGeom>
              <a:ln w="19050">
                <a:solidFill>
                  <a:schemeClr val="tx2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Straight Arrow Connector 139">
                <a:extLst>
                  <a:ext uri="{FF2B5EF4-FFF2-40B4-BE49-F238E27FC236}">
                    <a16:creationId xmlns:a16="http://schemas.microsoft.com/office/drawing/2014/main" id="{C6A441F5-63AB-405D-A81C-2925C88CE316}"/>
                  </a:ext>
                </a:extLst>
              </p:cNvPr>
              <p:cNvCxnSpPr>
                <a:stCxn id="108" idx="4"/>
                <a:endCxn id="128" idx="1"/>
              </p:cNvCxnSpPr>
              <p:nvPr/>
            </p:nvCxnSpPr>
            <p:spPr>
              <a:xfrm>
                <a:off x="3122297" y="3784146"/>
                <a:ext cx="144266" cy="799056"/>
              </a:xfrm>
              <a:prstGeom prst="straightConnector1">
                <a:avLst/>
              </a:prstGeom>
              <a:ln w="19050">
                <a:solidFill>
                  <a:schemeClr val="tx2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Straight Arrow Connector 140">
                <a:extLst>
                  <a:ext uri="{FF2B5EF4-FFF2-40B4-BE49-F238E27FC236}">
                    <a16:creationId xmlns:a16="http://schemas.microsoft.com/office/drawing/2014/main" id="{6A659119-2EB8-492F-B234-1CCB6403C438}"/>
                  </a:ext>
                </a:extLst>
              </p:cNvPr>
              <p:cNvCxnSpPr>
                <a:stCxn id="108" idx="0"/>
                <a:endCxn id="157" idx="3"/>
              </p:cNvCxnSpPr>
              <p:nvPr/>
            </p:nvCxnSpPr>
            <p:spPr>
              <a:xfrm flipV="1">
                <a:off x="3122297" y="2741838"/>
                <a:ext cx="129276" cy="661308"/>
              </a:xfrm>
              <a:prstGeom prst="straightConnector1">
                <a:avLst/>
              </a:prstGeom>
              <a:ln w="19050">
                <a:solidFill>
                  <a:schemeClr val="tx2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Straight Arrow Connector 141">
                <a:extLst>
                  <a:ext uri="{FF2B5EF4-FFF2-40B4-BE49-F238E27FC236}">
                    <a16:creationId xmlns:a16="http://schemas.microsoft.com/office/drawing/2014/main" id="{6EABB767-F04F-4585-868B-21B0DCC5C32E}"/>
                  </a:ext>
                </a:extLst>
              </p:cNvPr>
              <p:cNvCxnSpPr>
                <a:stCxn id="104" idx="1"/>
                <a:endCxn id="117" idx="6"/>
              </p:cNvCxnSpPr>
              <p:nvPr/>
            </p:nvCxnSpPr>
            <p:spPr>
              <a:xfrm flipH="1" flipV="1">
                <a:off x="985977" y="3285024"/>
                <a:ext cx="706216" cy="173918"/>
              </a:xfrm>
              <a:prstGeom prst="straightConnector1">
                <a:avLst/>
              </a:prstGeom>
              <a:ln w="19050">
                <a:solidFill>
                  <a:schemeClr val="tx2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Straight Arrow Connector 142">
                <a:extLst>
                  <a:ext uri="{FF2B5EF4-FFF2-40B4-BE49-F238E27FC236}">
                    <a16:creationId xmlns:a16="http://schemas.microsoft.com/office/drawing/2014/main" id="{DDF126C0-D866-406E-A1FF-2AB9874BA4E2}"/>
                  </a:ext>
                </a:extLst>
              </p:cNvPr>
              <p:cNvCxnSpPr>
                <a:stCxn id="104" idx="3"/>
                <a:endCxn id="115" idx="6"/>
              </p:cNvCxnSpPr>
              <p:nvPr/>
            </p:nvCxnSpPr>
            <p:spPr>
              <a:xfrm flipH="1">
                <a:off x="1030947" y="3728350"/>
                <a:ext cx="661246" cy="388643"/>
              </a:xfrm>
              <a:prstGeom prst="straightConnector1">
                <a:avLst/>
              </a:prstGeom>
              <a:ln w="19050">
                <a:solidFill>
                  <a:schemeClr val="tx2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" name="Straight Arrow Connector 143">
                <a:extLst>
                  <a:ext uri="{FF2B5EF4-FFF2-40B4-BE49-F238E27FC236}">
                    <a16:creationId xmlns:a16="http://schemas.microsoft.com/office/drawing/2014/main" id="{BFE64CCB-B9DD-4329-A6C4-1DF3C3C8E8D3}"/>
                  </a:ext>
                </a:extLst>
              </p:cNvPr>
              <p:cNvCxnSpPr>
                <a:stCxn id="110" idx="1"/>
                <a:endCxn id="159" idx="4"/>
              </p:cNvCxnSpPr>
              <p:nvPr/>
            </p:nvCxnSpPr>
            <p:spPr>
              <a:xfrm flipH="1" flipV="1">
                <a:off x="2069255" y="2183946"/>
                <a:ext cx="296038" cy="665396"/>
              </a:xfrm>
              <a:prstGeom prst="straightConnector1">
                <a:avLst/>
              </a:prstGeom>
              <a:ln w="19050">
                <a:solidFill>
                  <a:schemeClr val="tx2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Straight Arrow Connector 144">
                <a:extLst>
                  <a:ext uri="{FF2B5EF4-FFF2-40B4-BE49-F238E27FC236}">
                    <a16:creationId xmlns:a16="http://schemas.microsoft.com/office/drawing/2014/main" id="{41C9D265-1351-419D-87B2-CF0B640CF531}"/>
                  </a:ext>
                </a:extLst>
              </p:cNvPr>
              <p:cNvCxnSpPr>
                <a:stCxn id="110" idx="7"/>
                <a:endCxn id="155" idx="4"/>
              </p:cNvCxnSpPr>
              <p:nvPr/>
            </p:nvCxnSpPr>
            <p:spPr>
              <a:xfrm flipV="1">
                <a:off x="2634701" y="2147434"/>
                <a:ext cx="87337" cy="701908"/>
              </a:xfrm>
              <a:prstGeom prst="straightConnector1">
                <a:avLst/>
              </a:prstGeom>
              <a:ln w="19050">
                <a:solidFill>
                  <a:schemeClr val="tx2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" name="Straight Arrow Connector 145">
                <a:extLst>
                  <a:ext uri="{FF2B5EF4-FFF2-40B4-BE49-F238E27FC236}">
                    <a16:creationId xmlns:a16="http://schemas.microsoft.com/office/drawing/2014/main" id="{49B1ED88-5034-401B-AB81-D1419FC1EB0D}"/>
                  </a:ext>
                </a:extLst>
              </p:cNvPr>
              <p:cNvCxnSpPr/>
              <p:nvPr/>
            </p:nvCxnSpPr>
            <p:spPr>
              <a:xfrm>
                <a:off x="2607614" y="4420022"/>
                <a:ext cx="228848" cy="673066"/>
              </a:xfrm>
              <a:prstGeom prst="straightConnector1">
                <a:avLst/>
              </a:prstGeom>
              <a:ln w="19050">
                <a:solidFill>
                  <a:schemeClr val="tx2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Straight Arrow Connector 146">
                <a:extLst>
                  <a:ext uri="{FF2B5EF4-FFF2-40B4-BE49-F238E27FC236}">
                    <a16:creationId xmlns:a16="http://schemas.microsoft.com/office/drawing/2014/main" id="{55606931-B879-462B-9B84-2EAA84D0848D}"/>
                  </a:ext>
                </a:extLst>
              </p:cNvPr>
              <p:cNvCxnSpPr>
                <a:stCxn id="108" idx="5"/>
                <a:endCxn id="166" idx="2"/>
              </p:cNvCxnSpPr>
              <p:nvPr/>
            </p:nvCxnSpPr>
            <p:spPr>
              <a:xfrm>
                <a:off x="3257001" y="3728350"/>
                <a:ext cx="596235" cy="483016"/>
              </a:xfrm>
              <a:prstGeom prst="straightConnector1">
                <a:avLst/>
              </a:prstGeom>
              <a:ln w="19050">
                <a:solidFill>
                  <a:schemeClr val="tx2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Straight Arrow Connector 147">
                <a:extLst>
                  <a:ext uri="{FF2B5EF4-FFF2-40B4-BE49-F238E27FC236}">
                    <a16:creationId xmlns:a16="http://schemas.microsoft.com/office/drawing/2014/main" id="{92E95901-8A51-45C6-8947-544A73B9921D}"/>
                  </a:ext>
                </a:extLst>
              </p:cNvPr>
              <p:cNvCxnSpPr>
                <a:stCxn id="108" idx="7"/>
                <a:endCxn id="168" idx="2"/>
              </p:cNvCxnSpPr>
              <p:nvPr/>
            </p:nvCxnSpPr>
            <p:spPr>
              <a:xfrm flipV="1">
                <a:off x="3257001" y="3233886"/>
                <a:ext cx="534636" cy="225056"/>
              </a:xfrm>
              <a:prstGeom prst="straightConnector1">
                <a:avLst/>
              </a:prstGeom>
              <a:ln w="19050">
                <a:solidFill>
                  <a:schemeClr val="tx2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Straight Arrow Connector 148">
                <a:extLst>
                  <a:ext uri="{FF2B5EF4-FFF2-40B4-BE49-F238E27FC236}">
                    <a16:creationId xmlns:a16="http://schemas.microsoft.com/office/drawing/2014/main" id="{77FA614C-2091-462C-B92E-A201C77AC6D0}"/>
                  </a:ext>
                </a:extLst>
              </p:cNvPr>
              <p:cNvCxnSpPr>
                <a:stCxn id="106" idx="3"/>
                <a:endCxn id="130" idx="0"/>
              </p:cNvCxnSpPr>
              <p:nvPr/>
            </p:nvCxnSpPr>
            <p:spPr>
              <a:xfrm flipH="1">
                <a:off x="2187067" y="4414150"/>
                <a:ext cx="190926" cy="665396"/>
              </a:xfrm>
              <a:prstGeom prst="straightConnector1">
                <a:avLst/>
              </a:prstGeom>
              <a:ln w="19050">
                <a:solidFill>
                  <a:schemeClr val="tx2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50" name="Group 149">
            <a:extLst>
              <a:ext uri="{FF2B5EF4-FFF2-40B4-BE49-F238E27FC236}">
                <a16:creationId xmlns:a16="http://schemas.microsoft.com/office/drawing/2014/main" id="{1EED6A1C-1F50-4951-9912-AB52C840B3A1}"/>
              </a:ext>
            </a:extLst>
          </p:cNvPr>
          <p:cNvGrpSpPr/>
          <p:nvPr/>
        </p:nvGrpSpPr>
        <p:grpSpPr>
          <a:xfrm>
            <a:off x="2295029" y="1766434"/>
            <a:ext cx="2530840" cy="1031200"/>
            <a:chOff x="1045937" y="1766434"/>
            <a:chExt cx="2530840" cy="1031200"/>
          </a:xfrm>
        </p:grpSpPr>
        <p:grpSp>
          <p:nvGrpSpPr>
            <p:cNvPr id="151" name="Group 60">
              <a:extLst>
                <a:ext uri="{FF2B5EF4-FFF2-40B4-BE49-F238E27FC236}">
                  <a16:creationId xmlns:a16="http://schemas.microsoft.com/office/drawing/2014/main" id="{321737FC-32A5-4646-AAE5-6E7ABE78392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45937" y="2336346"/>
              <a:ext cx="381000" cy="381000"/>
              <a:chOff x="4495800" y="3505200"/>
              <a:chExt cx="381000" cy="381000"/>
            </a:xfrm>
          </p:grpSpPr>
          <p:sp>
            <p:nvSpPr>
              <p:cNvPr id="161" name="Oval 160">
                <a:extLst>
                  <a:ext uri="{FF2B5EF4-FFF2-40B4-BE49-F238E27FC236}">
                    <a16:creationId xmlns:a16="http://schemas.microsoft.com/office/drawing/2014/main" id="{3B425BDE-4161-4F73-9E60-F2B3DA62D350}"/>
                  </a:ext>
                </a:extLst>
              </p:cNvPr>
              <p:cNvSpPr/>
              <p:nvPr/>
            </p:nvSpPr>
            <p:spPr>
              <a:xfrm>
                <a:off x="4495800" y="3505200"/>
                <a:ext cx="381000" cy="381000"/>
              </a:xfrm>
              <a:prstGeom prst="ellipse">
                <a:avLst/>
              </a:prstGeom>
              <a:solidFill>
                <a:schemeClr val="accent2"/>
              </a:solidFill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62" name="TextBox 62">
                <a:extLst>
                  <a:ext uri="{FF2B5EF4-FFF2-40B4-BE49-F238E27FC236}">
                    <a16:creationId xmlns:a16="http://schemas.microsoft.com/office/drawing/2014/main" id="{EEBBE330-96C5-455E-BDE0-15F53184480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538663" y="3559277"/>
                <a:ext cx="269626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sz="1200" b="1" dirty="0">
                    <a:solidFill>
                      <a:schemeClr val="bg1"/>
                    </a:solidFill>
                  </a:rPr>
                  <a:t>2</a:t>
                </a:r>
              </a:p>
            </p:txBody>
          </p:sp>
        </p:grpSp>
        <p:grpSp>
          <p:nvGrpSpPr>
            <p:cNvPr id="152" name="Group 64">
              <a:extLst>
                <a:ext uri="{FF2B5EF4-FFF2-40B4-BE49-F238E27FC236}">
                  <a16:creationId xmlns:a16="http://schemas.microsoft.com/office/drawing/2014/main" id="{61FA1573-B79E-4F4F-9789-315D3A1515E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78755" y="1802946"/>
              <a:ext cx="381000" cy="381000"/>
              <a:chOff x="4495800" y="3505200"/>
              <a:chExt cx="381000" cy="381000"/>
            </a:xfrm>
          </p:grpSpPr>
          <p:sp>
            <p:nvSpPr>
              <p:cNvPr id="159" name="Oval 158">
                <a:extLst>
                  <a:ext uri="{FF2B5EF4-FFF2-40B4-BE49-F238E27FC236}">
                    <a16:creationId xmlns:a16="http://schemas.microsoft.com/office/drawing/2014/main" id="{4745FE0A-A5F2-4BBB-8C7A-B521CD33EE6B}"/>
                  </a:ext>
                </a:extLst>
              </p:cNvPr>
              <p:cNvSpPr/>
              <p:nvPr/>
            </p:nvSpPr>
            <p:spPr>
              <a:xfrm>
                <a:off x="4495800" y="3505200"/>
                <a:ext cx="381000" cy="381000"/>
              </a:xfrm>
              <a:prstGeom prst="ellipse">
                <a:avLst/>
              </a:prstGeom>
              <a:solidFill>
                <a:schemeClr val="accent2"/>
              </a:solidFill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60" name="TextBox 66">
                <a:extLst>
                  <a:ext uri="{FF2B5EF4-FFF2-40B4-BE49-F238E27FC236}">
                    <a16:creationId xmlns:a16="http://schemas.microsoft.com/office/drawing/2014/main" id="{AAA89D84-A937-4C2B-A656-1905BBE628D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538663" y="3559277"/>
                <a:ext cx="269626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sz="1200" b="1" dirty="0">
                    <a:solidFill>
                      <a:schemeClr val="bg1"/>
                    </a:solidFill>
                  </a:rPr>
                  <a:t>2</a:t>
                </a:r>
              </a:p>
            </p:txBody>
          </p:sp>
        </p:grpSp>
        <p:grpSp>
          <p:nvGrpSpPr>
            <p:cNvPr id="153" name="Group 73">
              <a:extLst>
                <a:ext uri="{FF2B5EF4-FFF2-40B4-BE49-F238E27FC236}">
                  <a16:creationId xmlns:a16="http://schemas.microsoft.com/office/drawing/2014/main" id="{96291987-5207-4178-A3CD-8D1C39E5244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95777" y="2416634"/>
              <a:ext cx="381000" cy="381000"/>
              <a:chOff x="4495800" y="3505200"/>
              <a:chExt cx="381000" cy="381000"/>
            </a:xfrm>
          </p:grpSpPr>
          <p:sp>
            <p:nvSpPr>
              <p:cNvPr id="157" name="Oval 156">
                <a:extLst>
                  <a:ext uri="{FF2B5EF4-FFF2-40B4-BE49-F238E27FC236}">
                    <a16:creationId xmlns:a16="http://schemas.microsoft.com/office/drawing/2014/main" id="{D843932D-105C-445D-8D56-3A7400FFBB1E}"/>
                  </a:ext>
                </a:extLst>
              </p:cNvPr>
              <p:cNvSpPr/>
              <p:nvPr/>
            </p:nvSpPr>
            <p:spPr>
              <a:xfrm>
                <a:off x="4495800" y="3505200"/>
                <a:ext cx="381000" cy="381000"/>
              </a:xfrm>
              <a:prstGeom prst="ellipse">
                <a:avLst/>
              </a:prstGeom>
              <a:solidFill>
                <a:schemeClr val="accent2"/>
              </a:solidFill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58" name="TextBox 75">
                <a:extLst>
                  <a:ext uri="{FF2B5EF4-FFF2-40B4-BE49-F238E27FC236}">
                    <a16:creationId xmlns:a16="http://schemas.microsoft.com/office/drawing/2014/main" id="{8245113A-93F6-4274-B05D-4D12A59E036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538663" y="3559277"/>
                <a:ext cx="269626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sz="1200" b="1" dirty="0">
                    <a:solidFill>
                      <a:schemeClr val="bg1"/>
                    </a:solidFill>
                  </a:rPr>
                  <a:t>2</a:t>
                </a:r>
              </a:p>
            </p:txBody>
          </p:sp>
        </p:grpSp>
        <p:grpSp>
          <p:nvGrpSpPr>
            <p:cNvPr id="154" name="Group 29">
              <a:extLst>
                <a:ext uri="{FF2B5EF4-FFF2-40B4-BE49-F238E27FC236}">
                  <a16:creationId xmlns:a16="http://schemas.microsoft.com/office/drawing/2014/main" id="{E7A9C16A-7AEC-426B-ADC3-3FA7E92C313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31538" y="1766434"/>
              <a:ext cx="381000" cy="381000"/>
              <a:chOff x="4495800" y="3505200"/>
              <a:chExt cx="381000" cy="381000"/>
            </a:xfrm>
          </p:grpSpPr>
          <p:sp>
            <p:nvSpPr>
              <p:cNvPr id="155" name="Oval 154">
                <a:extLst>
                  <a:ext uri="{FF2B5EF4-FFF2-40B4-BE49-F238E27FC236}">
                    <a16:creationId xmlns:a16="http://schemas.microsoft.com/office/drawing/2014/main" id="{9E592F32-FA88-4AC3-9F7C-E32C47E3D273}"/>
                  </a:ext>
                </a:extLst>
              </p:cNvPr>
              <p:cNvSpPr/>
              <p:nvPr/>
            </p:nvSpPr>
            <p:spPr>
              <a:xfrm>
                <a:off x="4495800" y="3505200"/>
                <a:ext cx="381000" cy="381000"/>
              </a:xfrm>
              <a:prstGeom prst="ellipse">
                <a:avLst/>
              </a:prstGeom>
              <a:solidFill>
                <a:schemeClr val="accent2"/>
              </a:solidFill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56" name="TextBox 31">
                <a:extLst>
                  <a:ext uri="{FF2B5EF4-FFF2-40B4-BE49-F238E27FC236}">
                    <a16:creationId xmlns:a16="http://schemas.microsoft.com/office/drawing/2014/main" id="{F16D0A43-AADF-4571-A4FE-EE39AF79DEE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538663" y="3559277"/>
                <a:ext cx="269626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sz="1200" b="1" dirty="0">
                    <a:solidFill>
                      <a:schemeClr val="bg1"/>
                    </a:solidFill>
                  </a:rPr>
                  <a:t>2</a:t>
                </a:r>
              </a:p>
            </p:txBody>
          </p:sp>
        </p:grpSp>
      </p:grpSp>
      <p:grpSp>
        <p:nvGrpSpPr>
          <p:cNvPr id="163" name="Group 162">
            <a:extLst>
              <a:ext uri="{FF2B5EF4-FFF2-40B4-BE49-F238E27FC236}">
                <a16:creationId xmlns:a16="http://schemas.microsoft.com/office/drawing/2014/main" id="{5F9EF5CD-29CF-46A6-87B0-9F7BEA870168}"/>
              </a:ext>
            </a:extLst>
          </p:cNvPr>
          <p:cNvGrpSpPr/>
          <p:nvPr/>
        </p:nvGrpSpPr>
        <p:grpSpPr>
          <a:xfrm>
            <a:off x="5040729" y="3043386"/>
            <a:ext cx="442599" cy="1358480"/>
            <a:chOff x="3791637" y="3043386"/>
            <a:chExt cx="442599" cy="1358480"/>
          </a:xfrm>
        </p:grpSpPr>
        <p:grpSp>
          <p:nvGrpSpPr>
            <p:cNvPr id="164" name="Group 70">
              <a:extLst>
                <a:ext uri="{FF2B5EF4-FFF2-40B4-BE49-F238E27FC236}">
                  <a16:creationId xmlns:a16="http://schemas.microsoft.com/office/drawing/2014/main" id="{ACED0CFD-5E67-4989-BB42-1736515DC01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91637" y="3043386"/>
              <a:ext cx="381000" cy="381000"/>
              <a:chOff x="4495800" y="3505200"/>
              <a:chExt cx="381000" cy="381000"/>
            </a:xfrm>
          </p:grpSpPr>
          <p:sp>
            <p:nvSpPr>
              <p:cNvPr id="168" name="Oval 167">
                <a:extLst>
                  <a:ext uri="{FF2B5EF4-FFF2-40B4-BE49-F238E27FC236}">
                    <a16:creationId xmlns:a16="http://schemas.microsoft.com/office/drawing/2014/main" id="{AAE1A3BE-1B13-4561-80FE-B27B6D1DBF2C}"/>
                  </a:ext>
                </a:extLst>
              </p:cNvPr>
              <p:cNvSpPr/>
              <p:nvPr/>
            </p:nvSpPr>
            <p:spPr>
              <a:xfrm>
                <a:off x="4495800" y="3505200"/>
                <a:ext cx="381000" cy="381000"/>
              </a:xfrm>
              <a:prstGeom prst="ellipse">
                <a:avLst/>
              </a:prstGeom>
              <a:solidFill>
                <a:schemeClr val="accent2"/>
              </a:solidFill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69" name="TextBox 72">
                <a:extLst>
                  <a:ext uri="{FF2B5EF4-FFF2-40B4-BE49-F238E27FC236}">
                    <a16:creationId xmlns:a16="http://schemas.microsoft.com/office/drawing/2014/main" id="{63B7ED4F-F594-4D4A-81DA-C963A413328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538663" y="3559277"/>
                <a:ext cx="269626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sz="1200" b="1" dirty="0">
                    <a:solidFill>
                      <a:schemeClr val="bg1"/>
                    </a:solidFill>
                  </a:rPr>
                  <a:t>2</a:t>
                </a:r>
              </a:p>
            </p:txBody>
          </p:sp>
        </p:grpSp>
        <p:grpSp>
          <p:nvGrpSpPr>
            <p:cNvPr id="165" name="Group 70">
              <a:extLst>
                <a:ext uri="{FF2B5EF4-FFF2-40B4-BE49-F238E27FC236}">
                  <a16:creationId xmlns:a16="http://schemas.microsoft.com/office/drawing/2014/main" id="{35DCCAA6-C71A-4618-89EA-4B61C724EAA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53236" y="4020866"/>
              <a:ext cx="381000" cy="381000"/>
              <a:chOff x="4495800" y="3505200"/>
              <a:chExt cx="381000" cy="381000"/>
            </a:xfrm>
          </p:grpSpPr>
          <p:sp>
            <p:nvSpPr>
              <p:cNvPr id="166" name="Oval 165">
                <a:extLst>
                  <a:ext uri="{FF2B5EF4-FFF2-40B4-BE49-F238E27FC236}">
                    <a16:creationId xmlns:a16="http://schemas.microsoft.com/office/drawing/2014/main" id="{EC5F8BEF-0EC4-4633-B021-10639EC8FA35}"/>
                  </a:ext>
                </a:extLst>
              </p:cNvPr>
              <p:cNvSpPr/>
              <p:nvPr/>
            </p:nvSpPr>
            <p:spPr>
              <a:xfrm>
                <a:off x="4495800" y="3505200"/>
                <a:ext cx="381000" cy="381000"/>
              </a:xfrm>
              <a:prstGeom prst="ellipse">
                <a:avLst/>
              </a:prstGeom>
              <a:solidFill>
                <a:schemeClr val="accent2"/>
              </a:solidFill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67" name="TextBox 72">
                <a:extLst>
                  <a:ext uri="{FF2B5EF4-FFF2-40B4-BE49-F238E27FC236}">
                    <a16:creationId xmlns:a16="http://schemas.microsoft.com/office/drawing/2014/main" id="{62C2EA7D-9E97-4024-AD7E-193E08DF170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538663" y="3559277"/>
                <a:ext cx="269626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sz="1200" b="1" dirty="0">
                    <a:solidFill>
                      <a:schemeClr val="bg1"/>
                    </a:solidFill>
                  </a:rPr>
                  <a:t>2</a:t>
                </a:r>
              </a:p>
            </p:txBody>
          </p:sp>
        </p:grpSp>
      </p:grpSp>
      <p:sp>
        <p:nvSpPr>
          <p:cNvPr id="170" name="TextBox 168">
            <a:extLst>
              <a:ext uri="{FF2B5EF4-FFF2-40B4-BE49-F238E27FC236}">
                <a16:creationId xmlns:a16="http://schemas.microsoft.com/office/drawing/2014/main" id="{8348074F-643B-4AE7-BA49-F7DAD95E64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86294" y="3261859"/>
            <a:ext cx="5365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b="1" dirty="0"/>
              <a:t>. . .</a:t>
            </a:r>
          </a:p>
        </p:txBody>
      </p:sp>
      <p:sp>
        <p:nvSpPr>
          <p:cNvPr id="171" name="TextBox 169">
            <a:extLst>
              <a:ext uri="{FF2B5EF4-FFF2-40B4-BE49-F238E27FC236}">
                <a16:creationId xmlns:a16="http://schemas.microsoft.com/office/drawing/2014/main" id="{C53AC178-FB31-4961-B00C-3A97048DA5F5}"/>
              </a:ext>
            </a:extLst>
          </p:cNvPr>
          <p:cNvSpPr txBox="1">
            <a:spLocks noChangeArrowheads="1"/>
          </p:cNvSpPr>
          <p:nvPr/>
        </p:nvSpPr>
        <p:spPr bwMode="auto">
          <a:xfrm rot="2344572">
            <a:off x="5583498" y="4431686"/>
            <a:ext cx="536575" cy="40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b="1" dirty="0"/>
              <a:t>. . .</a:t>
            </a:r>
          </a:p>
        </p:txBody>
      </p:sp>
      <p:sp>
        <p:nvSpPr>
          <p:cNvPr id="172" name="TextBox 172">
            <a:extLst>
              <a:ext uri="{FF2B5EF4-FFF2-40B4-BE49-F238E27FC236}">
                <a16:creationId xmlns:a16="http://schemas.microsoft.com/office/drawing/2014/main" id="{8C9A8B92-364A-4F1B-BE1C-A4872B1EA932}"/>
              </a:ext>
            </a:extLst>
          </p:cNvPr>
          <p:cNvSpPr txBox="1">
            <a:spLocks noChangeArrowheads="1"/>
          </p:cNvSpPr>
          <p:nvPr/>
        </p:nvSpPr>
        <p:spPr bwMode="auto">
          <a:xfrm rot="-2370774">
            <a:off x="5241785" y="2140594"/>
            <a:ext cx="5365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b="1" dirty="0"/>
              <a:t>. . .</a:t>
            </a:r>
          </a:p>
        </p:txBody>
      </p:sp>
      <p:sp>
        <p:nvSpPr>
          <p:cNvPr id="173" name="Oval 172">
            <a:extLst>
              <a:ext uri="{FF2B5EF4-FFF2-40B4-BE49-F238E27FC236}">
                <a16:creationId xmlns:a16="http://schemas.microsoft.com/office/drawing/2014/main" id="{D382C67D-642D-4DC7-AF1F-BD6C6F556FDD}"/>
              </a:ext>
            </a:extLst>
          </p:cNvPr>
          <p:cNvSpPr/>
          <p:nvPr/>
        </p:nvSpPr>
        <p:spPr>
          <a:xfrm>
            <a:off x="1118507" y="963386"/>
            <a:ext cx="5501484" cy="5192491"/>
          </a:xfrm>
          <a:prstGeom prst="ellipse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74" name="Straight Arrow Connector 173">
            <a:extLst>
              <a:ext uri="{FF2B5EF4-FFF2-40B4-BE49-F238E27FC236}">
                <a16:creationId xmlns:a16="http://schemas.microsoft.com/office/drawing/2014/main" id="{18055631-9A57-4AD4-ADAA-0B513FE114B3}"/>
              </a:ext>
            </a:extLst>
          </p:cNvPr>
          <p:cNvCxnSpPr>
            <a:stCxn id="93" idx="3"/>
          </p:cNvCxnSpPr>
          <p:nvPr/>
        </p:nvCxnSpPr>
        <p:spPr>
          <a:xfrm flipH="1">
            <a:off x="1559379" y="3728350"/>
            <a:ext cx="2026886" cy="1229168"/>
          </a:xfrm>
          <a:prstGeom prst="straightConnector1">
            <a:avLst/>
          </a:prstGeom>
          <a:noFill/>
          <a:ln>
            <a:prstDash val="dash"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75" name="TextBox 174">
            <a:extLst>
              <a:ext uri="{FF2B5EF4-FFF2-40B4-BE49-F238E27FC236}">
                <a16:creationId xmlns:a16="http://schemas.microsoft.com/office/drawing/2014/main" id="{09ADA3AD-84AC-419C-84C1-8DD7867C038F}"/>
              </a:ext>
            </a:extLst>
          </p:cNvPr>
          <p:cNvSpPr txBox="1"/>
          <p:nvPr/>
        </p:nvSpPr>
        <p:spPr>
          <a:xfrm>
            <a:off x="1647672" y="4438642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rgbClr val="CB5301"/>
                </a:solidFill>
              </a:rPr>
              <a:t>N</a:t>
            </a:r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4BC7EF18-D78B-474B-82FF-37577F7807AE}"/>
              </a:ext>
            </a:extLst>
          </p:cNvPr>
          <p:cNvSpPr txBox="1"/>
          <p:nvPr/>
        </p:nvSpPr>
        <p:spPr>
          <a:xfrm>
            <a:off x="419323" y="4890191"/>
            <a:ext cx="1140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i="1">
                <a:solidFill>
                  <a:srgbClr val="CB5301"/>
                </a:solidFill>
              </a:defRPr>
            </a:lvl1pPr>
          </a:lstStyle>
          <a:p>
            <a:r>
              <a:rPr lang="en-US" sz="1400" dirty="0"/>
              <a:t>Proof Depth</a:t>
            </a:r>
          </a:p>
        </p:txBody>
      </p:sp>
      <p:sp>
        <p:nvSpPr>
          <p:cNvPr id="177" name="Oval 176">
            <a:extLst>
              <a:ext uri="{FF2B5EF4-FFF2-40B4-BE49-F238E27FC236}">
                <a16:creationId xmlns:a16="http://schemas.microsoft.com/office/drawing/2014/main" id="{2816BC9E-CA51-4907-B6EE-8F37DFF9E458}"/>
              </a:ext>
            </a:extLst>
          </p:cNvPr>
          <p:cNvSpPr/>
          <p:nvPr/>
        </p:nvSpPr>
        <p:spPr bwMode="auto">
          <a:xfrm>
            <a:off x="562528" y="1898462"/>
            <a:ext cx="381000" cy="381000"/>
          </a:xfrm>
          <a:prstGeom prst="ellipse">
            <a:avLst/>
          </a:prstGeom>
          <a:solidFill>
            <a:schemeClr val="accent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solidFill>
                  <a:schemeClr val="bg1"/>
                </a:solidFill>
              </a:rPr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3584974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0" grpId="0"/>
      <p:bldP spid="171" grpId="0"/>
      <p:bldP spid="172" grpId="0"/>
      <p:bldP spid="173" grpId="0" animBg="1"/>
      <p:bldP spid="175" grpId="0"/>
      <p:bldP spid="176" grpId="0"/>
      <p:bldP spid="17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71A09E-0AD9-4C0C-BD92-F01C751A86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Formal Observability Coverage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AD3350-EE20-44E9-880D-6B77235225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CA"/>
              <a:t>Grades completeness of checkers</a:t>
            </a:r>
          </a:p>
          <a:p>
            <a:pPr lvl="1"/>
            <a:r>
              <a:rPr lang="en-CA"/>
              <a:t>Quantity, quality</a:t>
            </a:r>
          </a:p>
          <a:p>
            <a:pPr lvl="1"/>
            <a:endParaRPr lang="en-CA"/>
          </a:p>
          <a:p>
            <a:r>
              <a:rPr lang="en-CA"/>
              <a:t>Cone-of-influence (COI) coverage</a:t>
            </a:r>
          </a:p>
          <a:p>
            <a:pPr lvl="1"/>
            <a:r>
              <a:rPr lang="en-CA"/>
              <a:t>First approximation</a:t>
            </a:r>
          </a:p>
          <a:p>
            <a:pPr lvl="1"/>
            <a:r>
              <a:rPr lang="en-CA"/>
              <a:t>Quick feedback</a:t>
            </a:r>
          </a:p>
          <a:p>
            <a:pPr lvl="1"/>
            <a:endParaRPr lang="en-CA"/>
          </a:p>
          <a:p>
            <a:r>
              <a:rPr lang="en-CA"/>
              <a:t>Formal engine coverage</a:t>
            </a:r>
          </a:p>
          <a:p>
            <a:pPr lvl="1"/>
            <a:r>
              <a:rPr lang="en-CA"/>
              <a:t>More accurate than COI</a:t>
            </a:r>
          </a:p>
          <a:p>
            <a:pPr lvl="1"/>
            <a:r>
              <a:rPr lang="en-CA"/>
              <a:t>Collected during the formal run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C061B8B-0941-40EB-8D06-3D01BA9147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F20C65-D920-45C8-BCFE-C06CC2851A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949241B0-4AF8-4244-A254-232162B16A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49177" y="2209800"/>
            <a:ext cx="3111500" cy="2862263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en-US"/>
          </a:p>
        </p:txBody>
      </p:sp>
      <p:sp>
        <p:nvSpPr>
          <p:cNvPr id="7" name="Line 9">
            <a:extLst>
              <a:ext uri="{FF2B5EF4-FFF2-40B4-BE49-F238E27FC236}">
                <a16:creationId xmlns:a16="http://schemas.microsoft.com/office/drawing/2014/main" id="{BEC83E7A-D3F2-4149-8459-DAD206121F0C}"/>
              </a:ext>
            </a:extLst>
          </p:cNvPr>
          <p:cNvSpPr>
            <a:spLocks noChangeShapeType="1"/>
          </p:cNvSpPr>
          <p:nvPr/>
        </p:nvSpPr>
        <p:spPr bwMode="auto">
          <a:xfrm>
            <a:off x="6658578" y="3124199"/>
            <a:ext cx="96361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Line 10">
            <a:extLst>
              <a:ext uri="{FF2B5EF4-FFF2-40B4-BE49-F238E27FC236}">
                <a16:creationId xmlns:a16="http://schemas.microsoft.com/office/drawing/2014/main" id="{1FC60157-E301-4EBE-A7A3-BA1DCDE8F04F}"/>
              </a:ext>
            </a:extLst>
          </p:cNvPr>
          <p:cNvSpPr>
            <a:spLocks noChangeShapeType="1"/>
          </p:cNvSpPr>
          <p:nvPr/>
        </p:nvSpPr>
        <p:spPr bwMode="auto">
          <a:xfrm>
            <a:off x="10773378" y="3657599"/>
            <a:ext cx="9620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Text Box 11">
            <a:extLst>
              <a:ext uri="{FF2B5EF4-FFF2-40B4-BE49-F238E27FC236}">
                <a16:creationId xmlns:a16="http://schemas.microsoft.com/office/drawing/2014/main" id="{CC59C060-27D1-4960-B76E-B22FBD5000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22790" y="3200399"/>
            <a:ext cx="108234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2000" b="1" dirty="0">
                <a:latin typeface="Candara"/>
                <a:cs typeface="Candara"/>
              </a:rPr>
              <a:t>Checker</a:t>
            </a:r>
          </a:p>
        </p:txBody>
      </p:sp>
      <p:sp>
        <p:nvSpPr>
          <p:cNvPr id="10" name="Line 12">
            <a:extLst>
              <a:ext uri="{FF2B5EF4-FFF2-40B4-BE49-F238E27FC236}">
                <a16:creationId xmlns:a16="http://schemas.microsoft.com/office/drawing/2014/main" id="{AEBC48A1-9589-4A31-B269-B0EA5EEF3BD4}"/>
              </a:ext>
            </a:extLst>
          </p:cNvPr>
          <p:cNvSpPr>
            <a:spLocks noChangeShapeType="1"/>
          </p:cNvSpPr>
          <p:nvPr/>
        </p:nvSpPr>
        <p:spPr bwMode="auto">
          <a:xfrm>
            <a:off x="6658578" y="4114799"/>
            <a:ext cx="96361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" name="Freeform 5">
            <a:extLst>
              <a:ext uri="{FF2B5EF4-FFF2-40B4-BE49-F238E27FC236}">
                <a16:creationId xmlns:a16="http://schemas.microsoft.com/office/drawing/2014/main" id="{349296DE-5A30-46CA-A882-4FAC2792FCCA}"/>
              </a:ext>
            </a:extLst>
          </p:cNvPr>
          <p:cNvSpPr>
            <a:spLocks/>
          </p:cNvSpPr>
          <p:nvPr/>
        </p:nvSpPr>
        <p:spPr bwMode="auto">
          <a:xfrm>
            <a:off x="7634892" y="2629264"/>
            <a:ext cx="3140070" cy="1942489"/>
          </a:xfrm>
          <a:custGeom>
            <a:avLst/>
            <a:gdLst>
              <a:gd name="T0" fmla="*/ 0 w 1736"/>
              <a:gd name="T1" fmla="*/ 0 h 1920"/>
              <a:gd name="T2" fmla="*/ 0 w 1736"/>
              <a:gd name="T3" fmla="*/ 1601 h 1920"/>
              <a:gd name="T4" fmla="*/ 2231 w 1736"/>
              <a:gd name="T5" fmla="*/ 840 h 1920"/>
              <a:gd name="T6" fmla="*/ 0 w 1736"/>
              <a:gd name="T7" fmla="*/ 0 h 192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736" h="1920">
                <a:moveTo>
                  <a:pt x="0" y="0"/>
                </a:moveTo>
                <a:lnTo>
                  <a:pt x="0" y="1920"/>
                </a:lnTo>
                <a:lnTo>
                  <a:pt x="1736" y="1008"/>
                </a:lnTo>
                <a:lnTo>
                  <a:pt x="0" y="0"/>
                </a:lnTo>
                <a:close/>
              </a:path>
            </a:pathLst>
          </a:custGeom>
          <a:solidFill>
            <a:srgbClr val="FD9C39"/>
          </a:solidFill>
          <a:ln>
            <a:headEnd/>
            <a:tailEnd/>
          </a:ln>
          <a:ex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lIns="92075" tIns="46038" rIns="92075" bIns="46038" anchor="ctr">
            <a:spAutoFit/>
          </a:bodyPr>
          <a:lstStyle/>
          <a:p>
            <a:endParaRPr lang="en-US"/>
          </a:p>
        </p:txBody>
      </p:sp>
      <p:sp>
        <p:nvSpPr>
          <p:cNvPr id="12" name="Text Box 7">
            <a:extLst>
              <a:ext uri="{FF2B5EF4-FFF2-40B4-BE49-F238E27FC236}">
                <a16:creationId xmlns:a16="http://schemas.microsoft.com/office/drawing/2014/main" id="{34EEA322-36E9-403B-9E80-4F6A7FF8CF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70970" y="3210838"/>
            <a:ext cx="2175655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2000" b="1" dirty="0">
                <a:latin typeface="Candara"/>
                <a:cs typeface="Candara"/>
              </a:rPr>
              <a:t>Cone-of-</a:t>
            </a:r>
          </a:p>
          <a:p>
            <a:pPr algn="ctr" eaLnBrk="1" hangingPunct="1"/>
            <a:r>
              <a:rPr lang="en-US" sz="2000" b="1" dirty="0">
                <a:latin typeface="Candara"/>
                <a:cs typeface="Candara"/>
              </a:rPr>
              <a:t>Influence</a:t>
            </a:r>
          </a:p>
        </p:txBody>
      </p:sp>
      <p:sp>
        <p:nvSpPr>
          <p:cNvPr id="13" name="Freeform 3">
            <a:extLst>
              <a:ext uri="{FF2B5EF4-FFF2-40B4-BE49-F238E27FC236}">
                <a16:creationId xmlns:a16="http://schemas.microsoft.com/office/drawing/2014/main" id="{485A7D91-B542-47AA-8ADA-F004EE9A0B6A}"/>
              </a:ext>
            </a:extLst>
          </p:cNvPr>
          <p:cNvSpPr/>
          <p:nvPr/>
        </p:nvSpPr>
        <p:spPr>
          <a:xfrm>
            <a:off x="9050905" y="3279871"/>
            <a:ext cx="1722473" cy="755456"/>
          </a:xfrm>
          <a:custGeom>
            <a:avLst/>
            <a:gdLst>
              <a:gd name="connsiteX0" fmla="*/ 1148316 w 1148316"/>
              <a:gd name="connsiteY0" fmla="*/ 318976 h 542260"/>
              <a:gd name="connsiteX1" fmla="*/ 723014 w 1148316"/>
              <a:gd name="connsiteY1" fmla="*/ 180753 h 542260"/>
              <a:gd name="connsiteX2" fmla="*/ 542260 w 1148316"/>
              <a:gd name="connsiteY2" fmla="*/ 276446 h 542260"/>
              <a:gd name="connsiteX3" fmla="*/ 255181 w 1148316"/>
              <a:gd name="connsiteY3" fmla="*/ 0 h 542260"/>
              <a:gd name="connsiteX4" fmla="*/ 0 w 1148316"/>
              <a:gd name="connsiteY4" fmla="*/ 159488 h 542260"/>
              <a:gd name="connsiteX5" fmla="*/ 31898 w 1148316"/>
              <a:gd name="connsiteY5" fmla="*/ 542260 h 542260"/>
              <a:gd name="connsiteX6" fmla="*/ 457200 w 1148316"/>
              <a:gd name="connsiteY6" fmla="*/ 520995 h 542260"/>
              <a:gd name="connsiteX7" fmla="*/ 861237 w 1148316"/>
              <a:gd name="connsiteY7" fmla="*/ 361507 h 542260"/>
              <a:gd name="connsiteX0" fmla="*/ 1148316 w 1148316"/>
              <a:gd name="connsiteY0" fmla="*/ 318976 h 542260"/>
              <a:gd name="connsiteX1" fmla="*/ 723014 w 1148316"/>
              <a:gd name="connsiteY1" fmla="*/ 180753 h 542260"/>
              <a:gd name="connsiteX2" fmla="*/ 542260 w 1148316"/>
              <a:gd name="connsiteY2" fmla="*/ 276446 h 542260"/>
              <a:gd name="connsiteX3" fmla="*/ 255181 w 1148316"/>
              <a:gd name="connsiteY3" fmla="*/ 0 h 542260"/>
              <a:gd name="connsiteX4" fmla="*/ 0 w 1148316"/>
              <a:gd name="connsiteY4" fmla="*/ 159488 h 542260"/>
              <a:gd name="connsiteX5" fmla="*/ 31898 w 1148316"/>
              <a:gd name="connsiteY5" fmla="*/ 542260 h 542260"/>
              <a:gd name="connsiteX6" fmla="*/ 457200 w 1148316"/>
              <a:gd name="connsiteY6" fmla="*/ 520995 h 542260"/>
              <a:gd name="connsiteX7" fmla="*/ 861237 w 1148316"/>
              <a:gd name="connsiteY7" fmla="*/ 361507 h 542260"/>
              <a:gd name="connsiteX8" fmla="*/ 1148316 w 1148316"/>
              <a:gd name="connsiteY8" fmla="*/ 318976 h 542260"/>
              <a:gd name="connsiteX0" fmla="*/ 1701209 w 1701209"/>
              <a:gd name="connsiteY0" fmla="*/ 372139 h 595423"/>
              <a:gd name="connsiteX1" fmla="*/ 1275907 w 1701209"/>
              <a:gd name="connsiteY1" fmla="*/ 233916 h 595423"/>
              <a:gd name="connsiteX2" fmla="*/ 1095153 w 1701209"/>
              <a:gd name="connsiteY2" fmla="*/ 329609 h 595423"/>
              <a:gd name="connsiteX3" fmla="*/ 808074 w 1701209"/>
              <a:gd name="connsiteY3" fmla="*/ 53163 h 595423"/>
              <a:gd name="connsiteX4" fmla="*/ 0 w 1701209"/>
              <a:gd name="connsiteY4" fmla="*/ 0 h 595423"/>
              <a:gd name="connsiteX5" fmla="*/ 584791 w 1701209"/>
              <a:gd name="connsiteY5" fmla="*/ 595423 h 595423"/>
              <a:gd name="connsiteX6" fmla="*/ 1010093 w 1701209"/>
              <a:gd name="connsiteY6" fmla="*/ 574158 h 595423"/>
              <a:gd name="connsiteX7" fmla="*/ 1414130 w 1701209"/>
              <a:gd name="connsiteY7" fmla="*/ 414670 h 595423"/>
              <a:gd name="connsiteX8" fmla="*/ 1701209 w 1701209"/>
              <a:gd name="connsiteY8" fmla="*/ 372139 h 595423"/>
              <a:gd name="connsiteX0" fmla="*/ 1701209 w 1701209"/>
              <a:gd name="connsiteY0" fmla="*/ 372139 h 595423"/>
              <a:gd name="connsiteX1" fmla="*/ 1275907 w 1701209"/>
              <a:gd name="connsiteY1" fmla="*/ 233916 h 595423"/>
              <a:gd name="connsiteX2" fmla="*/ 1095153 w 1701209"/>
              <a:gd name="connsiteY2" fmla="*/ 329609 h 595423"/>
              <a:gd name="connsiteX3" fmla="*/ 808074 w 1701209"/>
              <a:gd name="connsiteY3" fmla="*/ 53163 h 595423"/>
              <a:gd name="connsiteX4" fmla="*/ 0 w 1701209"/>
              <a:gd name="connsiteY4" fmla="*/ 0 h 595423"/>
              <a:gd name="connsiteX5" fmla="*/ 584791 w 1701209"/>
              <a:gd name="connsiteY5" fmla="*/ 595423 h 595423"/>
              <a:gd name="connsiteX6" fmla="*/ 170122 w 1701209"/>
              <a:gd name="connsiteY6" fmla="*/ 223285 h 595423"/>
              <a:gd name="connsiteX7" fmla="*/ 1010093 w 1701209"/>
              <a:gd name="connsiteY7" fmla="*/ 574158 h 595423"/>
              <a:gd name="connsiteX8" fmla="*/ 1414130 w 1701209"/>
              <a:gd name="connsiteY8" fmla="*/ 414670 h 595423"/>
              <a:gd name="connsiteX9" fmla="*/ 1701209 w 1701209"/>
              <a:gd name="connsiteY9" fmla="*/ 372139 h 595423"/>
              <a:gd name="connsiteX0" fmla="*/ 1722473 w 1722473"/>
              <a:gd name="connsiteY0" fmla="*/ 372139 h 627322"/>
              <a:gd name="connsiteX1" fmla="*/ 1297171 w 1722473"/>
              <a:gd name="connsiteY1" fmla="*/ 233916 h 627322"/>
              <a:gd name="connsiteX2" fmla="*/ 1116417 w 1722473"/>
              <a:gd name="connsiteY2" fmla="*/ 329609 h 627322"/>
              <a:gd name="connsiteX3" fmla="*/ 829338 w 1722473"/>
              <a:gd name="connsiteY3" fmla="*/ 53163 h 627322"/>
              <a:gd name="connsiteX4" fmla="*/ 21264 w 1722473"/>
              <a:gd name="connsiteY4" fmla="*/ 0 h 627322"/>
              <a:gd name="connsiteX5" fmla="*/ 606055 w 1722473"/>
              <a:gd name="connsiteY5" fmla="*/ 595423 h 627322"/>
              <a:gd name="connsiteX6" fmla="*/ 0 w 1722473"/>
              <a:gd name="connsiteY6" fmla="*/ 627322 h 627322"/>
              <a:gd name="connsiteX7" fmla="*/ 1031357 w 1722473"/>
              <a:gd name="connsiteY7" fmla="*/ 574158 h 627322"/>
              <a:gd name="connsiteX8" fmla="*/ 1435394 w 1722473"/>
              <a:gd name="connsiteY8" fmla="*/ 414670 h 627322"/>
              <a:gd name="connsiteX9" fmla="*/ 1722473 w 1722473"/>
              <a:gd name="connsiteY9" fmla="*/ 372139 h 627322"/>
              <a:gd name="connsiteX0" fmla="*/ 1738567 w 1738567"/>
              <a:gd name="connsiteY0" fmla="*/ 372139 h 627322"/>
              <a:gd name="connsiteX1" fmla="*/ 1313265 w 1738567"/>
              <a:gd name="connsiteY1" fmla="*/ 233916 h 627322"/>
              <a:gd name="connsiteX2" fmla="*/ 1132511 w 1738567"/>
              <a:gd name="connsiteY2" fmla="*/ 329609 h 627322"/>
              <a:gd name="connsiteX3" fmla="*/ 845432 w 1738567"/>
              <a:gd name="connsiteY3" fmla="*/ 53163 h 627322"/>
              <a:gd name="connsiteX4" fmla="*/ 37358 w 1738567"/>
              <a:gd name="connsiteY4" fmla="*/ 0 h 627322"/>
              <a:gd name="connsiteX5" fmla="*/ 622149 w 1738567"/>
              <a:gd name="connsiteY5" fmla="*/ 595423 h 627322"/>
              <a:gd name="connsiteX6" fmla="*/ 16094 w 1738567"/>
              <a:gd name="connsiteY6" fmla="*/ 627322 h 627322"/>
              <a:gd name="connsiteX7" fmla="*/ 58624 w 1738567"/>
              <a:gd name="connsiteY7" fmla="*/ 404037 h 627322"/>
              <a:gd name="connsiteX8" fmla="*/ 1047451 w 1738567"/>
              <a:gd name="connsiteY8" fmla="*/ 574158 h 627322"/>
              <a:gd name="connsiteX9" fmla="*/ 1451488 w 1738567"/>
              <a:gd name="connsiteY9" fmla="*/ 414670 h 627322"/>
              <a:gd name="connsiteX10" fmla="*/ 1738567 w 1738567"/>
              <a:gd name="connsiteY10" fmla="*/ 372139 h 627322"/>
              <a:gd name="connsiteX0" fmla="*/ 1722473 w 1722473"/>
              <a:gd name="connsiteY0" fmla="*/ 372139 h 755456"/>
              <a:gd name="connsiteX1" fmla="*/ 1297171 w 1722473"/>
              <a:gd name="connsiteY1" fmla="*/ 233916 h 755456"/>
              <a:gd name="connsiteX2" fmla="*/ 1116417 w 1722473"/>
              <a:gd name="connsiteY2" fmla="*/ 329609 h 755456"/>
              <a:gd name="connsiteX3" fmla="*/ 829338 w 1722473"/>
              <a:gd name="connsiteY3" fmla="*/ 53163 h 755456"/>
              <a:gd name="connsiteX4" fmla="*/ 21264 w 1722473"/>
              <a:gd name="connsiteY4" fmla="*/ 0 h 755456"/>
              <a:gd name="connsiteX5" fmla="*/ 606055 w 1722473"/>
              <a:gd name="connsiteY5" fmla="*/ 595423 h 755456"/>
              <a:gd name="connsiteX6" fmla="*/ 0 w 1722473"/>
              <a:gd name="connsiteY6" fmla="*/ 627322 h 755456"/>
              <a:gd name="connsiteX7" fmla="*/ 446567 w 1722473"/>
              <a:gd name="connsiteY7" fmla="*/ 754912 h 755456"/>
              <a:gd name="connsiteX8" fmla="*/ 1031357 w 1722473"/>
              <a:gd name="connsiteY8" fmla="*/ 574158 h 755456"/>
              <a:gd name="connsiteX9" fmla="*/ 1435394 w 1722473"/>
              <a:gd name="connsiteY9" fmla="*/ 414670 h 755456"/>
              <a:gd name="connsiteX10" fmla="*/ 1722473 w 1722473"/>
              <a:gd name="connsiteY10" fmla="*/ 372139 h 755456"/>
              <a:gd name="connsiteX0" fmla="*/ 1722473 w 1722473"/>
              <a:gd name="connsiteY0" fmla="*/ 372139 h 755456"/>
              <a:gd name="connsiteX1" fmla="*/ 1297171 w 1722473"/>
              <a:gd name="connsiteY1" fmla="*/ 233916 h 755456"/>
              <a:gd name="connsiteX2" fmla="*/ 1116417 w 1722473"/>
              <a:gd name="connsiteY2" fmla="*/ 329609 h 755456"/>
              <a:gd name="connsiteX3" fmla="*/ 829338 w 1722473"/>
              <a:gd name="connsiteY3" fmla="*/ 53163 h 755456"/>
              <a:gd name="connsiteX4" fmla="*/ 21264 w 1722473"/>
              <a:gd name="connsiteY4" fmla="*/ 0 h 755456"/>
              <a:gd name="connsiteX5" fmla="*/ 244548 w 1722473"/>
              <a:gd name="connsiteY5" fmla="*/ 404037 h 755456"/>
              <a:gd name="connsiteX6" fmla="*/ 0 w 1722473"/>
              <a:gd name="connsiteY6" fmla="*/ 627322 h 755456"/>
              <a:gd name="connsiteX7" fmla="*/ 446567 w 1722473"/>
              <a:gd name="connsiteY7" fmla="*/ 754912 h 755456"/>
              <a:gd name="connsiteX8" fmla="*/ 1031357 w 1722473"/>
              <a:gd name="connsiteY8" fmla="*/ 574158 h 755456"/>
              <a:gd name="connsiteX9" fmla="*/ 1435394 w 1722473"/>
              <a:gd name="connsiteY9" fmla="*/ 414670 h 755456"/>
              <a:gd name="connsiteX10" fmla="*/ 1722473 w 1722473"/>
              <a:gd name="connsiteY10" fmla="*/ 372139 h 755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722473" h="755456">
                <a:moveTo>
                  <a:pt x="1722473" y="372139"/>
                </a:moveTo>
                <a:lnTo>
                  <a:pt x="1297171" y="233916"/>
                </a:lnTo>
                <a:lnTo>
                  <a:pt x="1116417" y="329609"/>
                </a:lnTo>
                <a:lnTo>
                  <a:pt x="829338" y="53163"/>
                </a:lnTo>
                <a:lnTo>
                  <a:pt x="21264" y="0"/>
                </a:lnTo>
                <a:lnTo>
                  <a:pt x="244548" y="404037"/>
                </a:lnTo>
                <a:lnTo>
                  <a:pt x="0" y="627322"/>
                </a:lnTo>
                <a:cubicBezTo>
                  <a:pt x="184298" y="616689"/>
                  <a:pt x="262269" y="765545"/>
                  <a:pt x="446567" y="754912"/>
                </a:cubicBezTo>
                <a:lnTo>
                  <a:pt x="1031357" y="574158"/>
                </a:lnTo>
                <a:lnTo>
                  <a:pt x="1435394" y="414670"/>
                </a:lnTo>
                <a:lnTo>
                  <a:pt x="1722473" y="372139"/>
                </a:lnTo>
                <a:close/>
              </a:path>
            </a:pathLst>
          </a:cu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 Box 7">
            <a:extLst>
              <a:ext uri="{FF2B5EF4-FFF2-40B4-BE49-F238E27FC236}">
                <a16:creationId xmlns:a16="http://schemas.microsoft.com/office/drawing/2014/main" id="{007A0094-9246-418F-B5B9-2EBBC51173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70915" y="3279871"/>
            <a:ext cx="979725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2000" b="1">
                <a:latin typeface="Candara"/>
                <a:cs typeface="Candara"/>
              </a:rPr>
              <a:t>Formal</a:t>
            </a:r>
            <a:endParaRPr lang="en-US" sz="2000" b="1" dirty="0">
              <a:latin typeface="Candara"/>
              <a:cs typeface="Candara"/>
            </a:endParaRPr>
          </a:p>
          <a:p>
            <a:pPr algn="ctr" eaLnBrk="1" hangingPunct="1"/>
            <a:r>
              <a:rPr lang="en-US" sz="2000" b="1">
                <a:latin typeface="Candara"/>
                <a:cs typeface="Candara"/>
              </a:rPr>
              <a:t>Engine</a:t>
            </a:r>
            <a:endParaRPr lang="en-US" sz="2000" b="1" dirty="0">
              <a:latin typeface="Candara"/>
              <a:cs typeface="Candara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FD48466-8F09-416C-9E4B-C23648A1D891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FD9C39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7741327" y="3939825"/>
            <a:ext cx="551900" cy="40444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962ADF4-D10B-4C93-8EE5-E2FC5AE9AEB0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A22F2C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8653255" y="4417462"/>
            <a:ext cx="551900" cy="404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769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/>
      <p:bldP spid="10" grpId="0" animBg="1"/>
      <p:bldP spid="11" grpId="0" animBg="1"/>
      <p:bldP spid="12" grpId="0"/>
      <p:bldP spid="13" grpId="0" animBg="1"/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1637A3-E77F-4B3B-97A4-FECDE6270F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Agenda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896A76-1492-4733-AF5E-A51ABEF222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/>
              <a:t>Introduction to XPI</a:t>
            </a:r>
          </a:p>
          <a:p>
            <a:r>
              <a:rPr lang="en-CA"/>
              <a:t>XPI Formal Sign-Off</a:t>
            </a:r>
          </a:p>
          <a:p>
            <a:r>
              <a:rPr lang="en-CA"/>
              <a:t>Conclusions and Next Steps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33119EB-7220-4CE3-8ACE-5C1445426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89EC7A9-598F-4DC4-A6A8-9BCB0750A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8046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088F20-561C-4D89-8326-CD93CC5239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XPI HW Config0 Coverage Metrics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369A18A-B451-441C-9F29-0476F9E5E5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BB9EE70-CA56-42C9-90C7-10023208A2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20</a:t>
            </a:fld>
            <a:endParaRPr lang="en-US"/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5E82EDB3-3BDA-4B84-AACB-917AD42D21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8256299"/>
              </p:ext>
            </p:extLst>
          </p:nvPr>
        </p:nvGraphicFramePr>
        <p:xfrm>
          <a:off x="458056" y="1836956"/>
          <a:ext cx="9601199" cy="114452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49921">
                  <a:extLst>
                    <a:ext uri="{9D8B030D-6E8A-4147-A177-3AD203B41FA5}">
                      <a16:colId xmlns:a16="http://schemas.microsoft.com/office/drawing/2014/main" val="3847659726"/>
                    </a:ext>
                  </a:extLst>
                </a:gridCol>
                <a:gridCol w="1412662">
                  <a:extLst>
                    <a:ext uri="{9D8B030D-6E8A-4147-A177-3AD203B41FA5}">
                      <a16:colId xmlns:a16="http://schemas.microsoft.com/office/drawing/2014/main" val="3241450993"/>
                    </a:ext>
                  </a:extLst>
                </a:gridCol>
                <a:gridCol w="1248720">
                  <a:extLst>
                    <a:ext uri="{9D8B030D-6E8A-4147-A177-3AD203B41FA5}">
                      <a16:colId xmlns:a16="http://schemas.microsoft.com/office/drawing/2014/main" val="824393208"/>
                    </a:ext>
                  </a:extLst>
                </a:gridCol>
                <a:gridCol w="1314723">
                  <a:extLst>
                    <a:ext uri="{9D8B030D-6E8A-4147-A177-3AD203B41FA5}">
                      <a16:colId xmlns:a16="http://schemas.microsoft.com/office/drawing/2014/main" val="2245507178"/>
                    </a:ext>
                  </a:extLst>
                </a:gridCol>
                <a:gridCol w="1375401">
                  <a:extLst>
                    <a:ext uri="{9D8B030D-6E8A-4147-A177-3AD203B41FA5}">
                      <a16:colId xmlns:a16="http://schemas.microsoft.com/office/drawing/2014/main" val="3503573494"/>
                    </a:ext>
                  </a:extLst>
                </a:gridCol>
                <a:gridCol w="1353045">
                  <a:extLst>
                    <a:ext uri="{9D8B030D-6E8A-4147-A177-3AD203B41FA5}">
                      <a16:colId xmlns:a16="http://schemas.microsoft.com/office/drawing/2014/main" val="5744878"/>
                    </a:ext>
                  </a:extLst>
                </a:gridCol>
                <a:gridCol w="1446727">
                  <a:extLst>
                    <a:ext uri="{9D8B030D-6E8A-4147-A177-3AD203B41FA5}">
                      <a16:colId xmlns:a16="http://schemas.microsoft.com/office/drawing/2014/main" val="2018313938"/>
                    </a:ext>
                  </a:extLst>
                </a:gridCol>
              </a:tblGrid>
              <a:tr h="164349"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CA" sz="1600" spc="-5">
                          <a:effectLst/>
                        </a:rPr>
                        <a:t>Coverage</a:t>
                      </a:r>
                      <a:endParaRPr lang="en-CA" sz="1600" spc="-5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CA" sz="1600" spc="-5">
                          <a:effectLst/>
                        </a:rPr>
                        <a:t>Total Points</a:t>
                      </a:r>
                    </a:p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CA" sz="1600" spc="-5">
                          <a:effectLst/>
                        </a:rPr>
                        <a:t>[T]</a:t>
                      </a:r>
                      <a:endParaRPr lang="en-CA" sz="1600" spc="-5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CA" sz="1600" spc="-5">
                          <a:effectLst/>
                        </a:rPr>
                        <a:t>Deadcode</a:t>
                      </a:r>
                    </a:p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CA" sz="1600" spc="-5">
                          <a:effectLst/>
                        </a:rPr>
                        <a:t>[D]</a:t>
                      </a:r>
                      <a:endParaRPr lang="en-CA" sz="1600" spc="-5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CA" sz="1600" spc="-5">
                          <a:effectLst/>
                        </a:rPr>
                        <a:t>Covered</a:t>
                      </a:r>
                    </a:p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CA" sz="1600" spc="-5">
                          <a:effectLst/>
                        </a:rPr>
                        <a:t>[C]</a:t>
                      </a:r>
                      <a:endParaRPr lang="en-CA" sz="1600" spc="-5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CA" sz="1600" spc="-5">
                          <a:effectLst/>
                        </a:rPr>
                        <a:t>Uncovered</a:t>
                      </a:r>
                      <a:endParaRPr lang="en-CA" sz="1600" spc="-5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CA" sz="1600" spc="-5">
                          <a:effectLst/>
                        </a:rPr>
                        <a:t>Inconclusive</a:t>
                      </a:r>
                      <a:endParaRPr lang="en-CA" sz="1600" spc="-5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CA" sz="1600" spc="-5">
                          <a:effectLst/>
                        </a:rPr>
                        <a:t>% Coverage</a:t>
                      </a:r>
                    </a:p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CA" sz="1600" spc="-5">
                          <a:effectLst/>
                        </a:rPr>
                        <a:t>[%C/(T-D)]</a:t>
                      </a:r>
                      <a:endParaRPr lang="en-CA" sz="1600" spc="-5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04587063"/>
                  </a:ext>
                </a:extLst>
              </a:tr>
              <a:tr h="222626">
                <a:tc>
                  <a:txBody>
                    <a:bodyPr/>
                    <a:lstStyle/>
                    <a:p>
                      <a:pPr indent="182880" algn="l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CA" sz="1600" spc="-5">
                          <a:effectLst/>
                        </a:rPr>
                        <a:t>Line</a:t>
                      </a:r>
                      <a:endParaRPr lang="en-CA" sz="1600" spc="-5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CA" sz="1600" spc="-5">
                          <a:effectLst/>
                        </a:rPr>
                        <a:t>1,223</a:t>
                      </a:r>
                      <a:endParaRPr lang="en-CA" sz="1600" spc="-5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CA" sz="1600" spc="-5">
                          <a:effectLst/>
                        </a:rPr>
                        <a:t>58</a:t>
                      </a:r>
                      <a:endParaRPr lang="en-CA" sz="1600" spc="-5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CA" sz="1600" spc="-5">
                          <a:effectLst/>
                        </a:rPr>
                        <a:t>1,163</a:t>
                      </a:r>
                      <a:endParaRPr lang="en-CA" sz="1600" spc="-5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CA" sz="1600" spc="-5">
                          <a:effectLst/>
                        </a:rPr>
                        <a:t>0</a:t>
                      </a:r>
                      <a:endParaRPr lang="en-CA" sz="1600" spc="-5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CA" sz="1600" spc="-5">
                          <a:effectLst/>
                        </a:rPr>
                        <a:t>2</a:t>
                      </a:r>
                      <a:endParaRPr lang="en-CA" sz="1600" spc="-5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CA" sz="1600" spc="-5">
                          <a:effectLst/>
                        </a:rPr>
                        <a:t>99.8</a:t>
                      </a:r>
                      <a:endParaRPr lang="en-CA" sz="1600" spc="-5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24697900"/>
                  </a:ext>
                </a:extLst>
              </a:tr>
              <a:tr h="222626">
                <a:tc>
                  <a:txBody>
                    <a:bodyPr/>
                    <a:lstStyle/>
                    <a:p>
                      <a:pPr indent="182880" algn="l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CA" sz="1600" spc="-5">
                          <a:effectLst/>
                        </a:rPr>
                        <a:t>Condition</a:t>
                      </a:r>
                      <a:endParaRPr lang="en-CA" sz="1600" spc="-5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CA" sz="1600" spc="-5">
                          <a:effectLst/>
                        </a:rPr>
                        <a:t>809</a:t>
                      </a:r>
                      <a:endParaRPr lang="en-CA" sz="1600" spc="-5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CA" sz="1600" spc="-5">
                          <a:effectLst/>
                        </a:rPr>
                        <a:t>99</a:t>
                      </a:r>
                      <a:endParaRPr lang="en-CA" sz="1600" spc="-5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CA" sz="1600" spc="-5">
                          <a:effectLst/>
                        </a:rPr>
                        <a:t>693</a:t>
                      </a:r>
                      <a:endParaRPr lang="en-CA" sz="1600" spc="-5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CA" sz="1600" spc="-5">
                          <a:effectLst/>
                        </a:rPr>
                        <a:t>1</a:t>
                      </a:r>
                      <a:endParaRPr lang="en-CA" sz="1600" spc="-5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CA" sz="1600" spc="-5">
                          <a:effectLst/>
                        </a:rPr>
                        <a:t>16</a:t>
                      </a:r>
                      <a:endParaRPr lang="en-CA" sz="1600" spc="-5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CA" sz="1600" spc="-5">
                          <a:effectLst/>
                        </a:rPr>
                        <a:t>97.6</a:t>
                      </a:r>
                      <a:endParaRPr lang="en-CA" sz="1600" spc="-5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03763255"/>
                  </a:ext>
                </a:extLst>
              </a:tr>
            </a:tbl>
          </a:graphicData>
        </a:graphic>
      </p:graphicFrame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7470FD6A-97F7-4883-99CD-91F793C3B5D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8769065"/>
              </p:ext>
            </p:extLst>
          </p:nvPr>
        </p:nvGraphicFramePr>
        <p:xfrm>
          <a:off x="473714" y="4300911"/>
          <a:ext cx="8077200" cy="78790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26883">
                  <a:extLst>
                    <a:ext uri="{9D8B030D-6E8A-4147-A177-3AD203B41FA5}">
                      <a16:colId xmlns:a16="http://schemas.microsoft.com/office/drawing/2014/main" val="1504957917"/>
                    </a:ext>
                  </a:extLst>
                </a:gridCol>
                <a:gridCol w="1398103">
                  <a:extLst>
                    <a:ext uri="{9D8B030D-6E8A-4147-A177-3AD203B41FA5}">
                      <a16:colId xmlns:a16="http://schemas.microsoft.com/office/drawing/2014/main" val="2334216794"/>
                    </a:ext>
                  </a:extLst>
                </a:gridCol>
                <a:gridCol w="1399200">
                  <a:extLst>
                    <a:ext uri="{9D8B030D-6E8A-4147-A177-3AD203B41FA5}">
                      <a16:colId xmlns:a16="http://schemas.microsoft.com/office/drawing/2014/main" val="3057952210"/>
                    </a:ext>
                  </a:extLst>
                </a:gridCol>
                <a:gridCol w="1399200">
                  <a:extLst>
                    <a:ext uri="{9D8B030D-6E8A-4147-A177-3AD203B41FA5}">
                      <a16:colId xmlns:a16="http://schemas.microsoft.com/office/drawing/2014/main" val="2087305808"/>
                    </a:ext>
                  </a:extLst>
                </a:gridCol>
                <a:gridCol w="1553814">
                  <a:extLst>
                    <a:ext uri="{9D8B030D-6E8A-4147-A177-3AD203B41FA5}">
                      <a16:colId xmlns:a16="http://schemas.microsoft.com/office/drawing/2014/main" val="317814095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indent="182880" algn="just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CA" sz="1600" spc="-5">
                          <a:effectLst/>
                        </a:rPr>
                        <a:t>Coverage</a:t>
                      </a:r>
                      <a:endParaRPr lang="en-CA" sz="1600" spc="-5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CA" sz="1600" spc="-5">
                          <a:effectLst/>
                        </a:rPr>
                        <a:t>Total Points</a:t>
                      </a:r>
                      <a:endParaRPr lang="en-CA" sz="1600" spc="-5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CA" sz="1600" spc="-5">
                          <a:effectLst/>
                        </a:rPr>
                        <a:t>In COI</a:t>
                      </a:r>
                      <a:endParaRPr lang="en-CA" sz="1600" spc="-5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CA" sz="1600" spc="-5">
                          <a:effectLst/>
                        </a:rPr>
                        <a:t>Out of COI</a:t>
                      </a:r>
                      <a:endParaRPr lang="en-CA" sz="1600" spc="-5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CA" sz="1600" spc="-5">
                          <a:effectLst/>
                        </a:rPr>
                        <a:t>% Coverage</a:t>
                      </a:r>
                      <a:endParaRPr lang="en-CA" sz="1600" spc="-5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6379337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CA" sz="1600" spc="-5">
                          <a:effectLst/>
                        </a:rPr>
                        <a:t>Cone-of-Influence (COI)</a:t>
                      </a:r>
                      <a:endParaRPr lang="en-CA" sz="1600" spc="-5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CA" sz="1600" spc="-5">
                          <a:effectLst/>
                        </a:rPr>
                        <a:t>283</a:t>
                      </a:r>
                      <a:endParaRPr lang="en-CA" sz="1600" spc="-5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CA" sz="1600" spc="-5">
                          <a:effectLst/>
                        </a:rPr>
                        <a:t>183</a:t>
                      </a:r>
                      <a:endParaRPr lang="en-CA" sz="1600" spc="-5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CA" sz="1600" spc="-5">
                          <a:effectLst/>
                        </a:rPr>
                        <a:t>100</a:t>
                      </a:r>
                      <a:endParaRPr lang="en-CA" sz="1600" spc="-5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CA" sz="1600" spc="-5">
                          <a:effectLst/>
                        </a:rPr>
                        <a:t>64.7</a:t>
                      </a:r>
                      <a:endParaRPr lang="en-CA" sz="1600" spc="-5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3388213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CA" sz="1600" spc="-5">
                          <a:effectLst/>
                        </a:rPr>
                        <a:t>Formal Engine (FE)</a:t>
                      </a:r>
                      <a:endParaRPr lang="en-CA" sz="1600" spc="-5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CA" sz="1600" spc="-5">
                          <a:effectLst/>
                        </a:rPr>
                        <a:t>283</a:t>
                      </a:r>
                      <a:endParaRPr lang="en-CA" sz="1600" spc="-5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CA" sz="1600" spc="-5">
                          <a:effectLst/>
                        </a:rPr>
                        <a:t>170</a:t>
                      </a:r>
                      <a:endParaRPr lang="en-CA" sz="1600" spc="-5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CA" sz="1600" spc="-5">
                          <a:effectLst/>
                        </a:rPr>
                        <a:t>113</a:t>
                      </a:r>
                      <a:endParaRPr lang="en-CA" sz="1600" spc="-5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CA" sz="1600" spc="-5">
                          <a:effectLst/>
                        </a:rPr>
                        <a:t>60.0</a:t>
                      </a:r>
                      <a:endParaRPr lang="en-CA" sz="1600" spc="-5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43563984"/>
                  </a:ext>
                </a:extLst>
              </a:tr>
            </a:tbl>
          </a:graphicData>
        </a:graphic>
      </p:graphicFrame>
      <p:sp>
        <p:nvSpPr>
          <p:cNvPr id="21" name="Speech Bubble: Rectangle with Corners Rounded 20">
            <a:extLst>
              <a:ext uri="{FF2B5EF4-FFF2-40B4-BE49-F238E27FC236}">
                <a16:creationId xmlns:a16="http://schemas.microsoft.com/office/drawing/2014/main" id="{BFC9A466-8D9E-4FE9-A266-8A8D43741A19}"/>
              </a:ext>
            </a:extLst>
          </p:cNvPr>
          <p:cNvSpPr/>
          <p:nvPr/>
        </p:nvSpPr>
        <p:spPr>
          <a:xfrm>
            <a:off x="10363200" y="990599"/>
            <a:ext cx="1600200" cy="1423301"/>
          </a:xfrm>
          <a:prstGeom prst="wedgeRoundRectCallout">
            <a:avLst>
              <a:gd name="adj1" fmla="val -185520"/>
              <a:gd name="adj2" fmla="val 70615"/>
              <a:gd name="adj3" fmla="val 16667"/>
            </a:avLst>
          </a:prstGeom>
          <a:solidFill>
            <a:srgbClr val="C0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>
                <a:solidFill>
                  <a:schemeClr val="bg1"/>
                </a:solidFill>
              </a:rPr>
              <a:t>18 Deep coverage points not </a:t>
            </a:r>
            <a:r>
              <a:rPr lang="en-CA" u="sng">
                <a:solidFill>
                  <a:schemeClr val="bg1"/>
                </a:solidFill>
              </a:rPr>
              <a:t>reached</a:t>
            </a:r>
          </a:p>
        </p:txBody>
      </p:sp>
      <p:sp>
        <p:nvSpPr>
          <p:cNvPr id="22" name="Speech Bubble: Rectangle with Corners Rounded 21">
            <a:extLst>
              <a:ext uri="{FF2B5EF4-FFF2-40B4-BE49-F238E27FC236}">
                <a16:creationId xmlns:a16="http://schemas.microsoft.com/office/drawing/2014/main" id="{4B26AB88-BAEB-4D5E-B154-13DD4051AFBB}"/>
              </a:ext>
            </a:extLst>
          </p:cNvPr>
          <p:cNvSpPr/>
          <p:nvPr/>
        </p:nvSpPr>
        <p:spPr>
          <a:xfrm>
            <a:off x="9471308" y="3717585"/>
            <a:ext cx="2286000" cy="994664"/>
          </a:xfrm>
          <a:prstGeom prst="wedgeRoundRectCallout">
            <a:avLst>
              <a:gd name="adj1" fmla="val -172444"/>
              <a:gd name="adj2" fmla="val 45168"/>
              <a:gd name="adj3" fmla="val 16667"/>
            </a:avLst>
          </a:prstGeom>
          <a:solidFill>
            <a:srgbClr val="0070C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>
                <a:solidFill>
                  <a:schemeClr val="tx1"/>
                </a:solidFill>
              </a:rPr>
              <a:t>100 coverage points not used in this config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0172803-FC65-4E83-810A-565CE33F60B6}"/>
              </a:ext>
            </a:extLst>
          </p:cNvPr>
          <p:cNvSpPr txBox="1"/>
          <p:nvPr/>
        </p:nvSpPr>
        <p:spPr>
          <a:xfrm>
            <a:off x="457200" y="1461401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/>
              <a:t>Controllability Coverage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0F6C807-4523-4E70-8266-4D136F445D15}"/>
              </a:ext>
            </a:extLst>
          </p:cNvPr>
          <p:cNvSpPr txBox="1"/>
          <p:nvPr/>
        </p:nvSpPr>
        <p:spPr>
          <a:xfrm>
            <a:off x="472858" y="3845948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/>
              <a:t>Observability Coverage</a:t>
            </a:r>
          </a:p>
        </p:txBody>
      </p:sp>
      <p:sp>
        <p:nvSpPr>
          <p:cNvPr id="25" name="Speech Bubble: Rectangle with Corners Rounded 24">
            <a:extLst>
              <a:ext uri="{FF2B5EF4-FFF2-40B4-BE49-F238E27FC236}">
                <a16:creationId xmlns:a16="http://schemas.microsoft.com/office/drawing/2014/main" id="{7F022603-FE62-464F-A5A9-96A8D4E2D3BD}"/>
              </a:ext>
            </a:extLst>
          </p:cNvPr>
          <p:cNvSpPr/>
          <p:nvPr/>
        </p:nvSpPr>
        <p:spPr>
          <a:xfrm>
            <a:off x="990600" y="5396599"/>
            <a:ext cx="5860550" cy="523132"/>
          </a:xfrm>
          <a:prstGeom prst="wedgeRoundRectCallout">
            <a:avLst>
              <a:gd name="adj1" fmla="val 39632"/>
              <a:gd name="adj2" fmla="val -116473"/>
              <a:gd name="adj3" fmla="val 16667"/>
            </a:avLst>
          </a:prstGeom>
          <a:solidFill>
            <a:srgbClr val="C00000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>
                <a:solidFill>
                  <a:schemeClr val="bg1"/>
                </a:solidFill>
              </a:rPr>
              <a:t>113-100 = 13 points not </a:t>
            </a:r>
            <a:r>
              <a:rPr lang="en-CA" u="sng">
                <a:solidFill>
                  <a:schemeClr val="bg1"/>
                </a:solidFill>
              </a:rPr>
              <a:t>checked</a:t>
            </a:r>
            <a:r>
              <a:rPr lang="en-CA">
                <a:solidFill>
                  <a:schemeClr val="bg1"/>
                </a:solidFill>
              </a:rPr>
              <a:t> by formal engines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A1C38C4-7BD7-49C2-8E89-B6133B518D0C}"/>
              </a:ext>
            </a:extLst>
          </p:cNvPr>
          <p:cNvSpPr txBox="1"/>
          <p:nvPr/>
        </p:nvSpPr>
        <p:spPr>
          <a:xfrm>
            <a:off x="11007595" y="3993160"/>
            <a:ext cx="57664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6000" dirty="0">
                <a:solidFill>
                  <a:srgbClr val="00B050"/>
                </a:solidFill>
                <a:sym typeface="Wingdings" panose="05000000000000000000" pitchFamily="2" charset="2"/>
              </a:rPr>
              <a:t></a:t>
            </a:r>
            <a:endParaRPr lang="en-CA" sz="6000" dirty="0">
              <a:solidFill>
                <a:srgbClr val="00B050"/>
              </a:solidFill>
            </a:endParaRPr>
          </a:p>
        </p:txBody>
      </p:sp>
      <p:sp>
        <p:nvSpPr>
          <p:cNvPr id="14" name="Speech Bubble: Rectangle with Corners Rounded 13">
            <a:extLst>
              <a:ext uri="{FF2B5EF4-FFF2-40B4-BE49-F238E27FC236}">
                <a16:creationId xmlns:a16="http://schemas.microsoft.com/office/drawing/2014/main" id="{584A58A7-E102-4F0B-9138-5847DF721FF3}"/>
              </a:ext>
            </a:extLst>
          </p:cNvPr>
          <p:cNvSpPr/>
          <p:nvPr/>
        </p:nvSpPr>
        <p:spPr>
          <a:xfrm>
            <a:off x="5218050" y="3251367"/>
            <a:ext cx="3332864" cy="666977"/>
          </a:xfrm>
          <a:prstGeom prst="wedgeRoundRectCallout">
            <a:avLst>
              <a:gd name="adj1" fmla="val -8218"/>
              <a:gd name="adj2" fmla="val -95160"/>
              <a:gd name="adj3" fmla="val 16667"/>
            </a:avLst>
          </a:prstGeom>
          <a:solidFill>
            <a:srgbClr val="0070C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>
                <a:solidFill>
                  <a:schemeClr val="tx1"/>
                </a:solidFill>
              </a:rPr>
              <a:t>1 coverage point not reachable in this config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FDF9BC6-FBB7-4DF7-B1A9-F0B3A56B3D73}"/>
              </a:ext>
            </a:extLst>
          </p:cNvPr>
          <p:cNvSpPr txBox="1"/>
          <p:nvPr/>
        </p:nvSpPr>
        <p:spPr>
          <a:xfrm>
            <a:off x="7805351" y="3209753"/>
            <a:ext cx="57664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6000" dirty="0">
                <a:solidFill>
                  <a:srgbClr val="00B050"/>
                </a:solidFill>
                <a:sym typeface="Wingdings" panose="05000000000000000000" pitchFamily="2" charset="2"/>
              </a:rPr>
              <a:t></a:t>
            </a:r>
            <a:endParaRPr lang="en-CA" sz="60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3144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4" grpId="0"/>
      <p:bldP spid="25" grpId="0" animBg="1"/>
      <p:bldP spid="2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9C3AEB-9DCE-4B29-A204-7E95CC67CE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Complexity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14257B-ADAA-4138-BFD7-AA8F378CE8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/>
              <a:t>Results of analysis of the unreached and unchecked coverage points:</a:t>
            </a:r>
          </a:p>
          <a:p>
            <a:pPr lvl="1"/>
            <a:endParaRPr lang="en-CA"/>
          </a:p>
          <a:p>
            <a:r>
              <a:rPr lang="en-CA"/>
              <a:t>Deep FIFOs</a:t>
            </a:r>
          </a:p>
          <a:p>
            <a:pPr lvl="1"/>
            <a:r>
              <a:rPr lang="en-CA"/>
              <a:t>Unable to cover full range of read/write pointer counters</a:t>
            </a:r>
          </a:p>
          <a:p>
            <a:pPr lvl="1"/>
            <a:endParaRPr lang="en-CA"/>
          </a:p>
          <a:p>
            <a:r>
              <a:rPr lang="en-CA"/>
              <a:t>Token manager</a:t>
            </a:r>
          </a:p>
          <a:p>
            <a:pPr lvl="1"/>
            <a:r>
              <a:rPr lang="en-CA"/>
              <a:t>Highest available token value is released first</a:t>
            </a:r>
          </a:p>
          <a:p>
            <a:pPr lvl="1"/>
            <a:r>
              <a:rPr lang="en-CA"/>
              <a:t>Unable to cover lower range of token values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D0DC24-7733-42AF-A5DB-BD87130EFE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2D475B4-8672-4009-A43F-49A43AA1F9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41631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Reset </a:t>
            </a:r>
            <a:r>
              <a:rPr lang="en-IN"/>
              <a:t>Value Abstraction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8433" y="1255781"/>
            <a:ext cx="10972800" cy="4495800"/>
          </a:xfrm>
        </p:spPr>
        <p:txBody>
          <a:bodyPr>
            <a:normAutofit/>
          </a:bodyPr>
          <a:lstStyle/>
          <a:p>
            <a:r>
              <a:rPr lang="en-IN" sz="2400" dirty="0"/>
              <a:t>Addition </a:t>
            </a:r>
            <a:r>
              <a:rPr lang="en-IN" sz="2400"/>
              <a:t>of allowed, </a:t>
            </a:r>
            <a:r>
              <a:rPr lang="en-IN" sz="2400" b="1"/>
              <a:t>legal</a:t>
            </a:r>
            <a:r>
              <a:rPr lang="en-IN" sz="2400"/>
              <a:t> states </a:t>
            </a:r>
            <a:r>
              <a:rPr lang="en-IN" sz="2400" dirty="0"/>
              <a:t>at reset</a:t>
            </a:r>
          </a:p>
          <a:p>
            <a:r>
              <a:rPr lang="en-IN" sz="2400" dirty="0"/>
              <a:t>Reduces required proof depth</a:t>
            </a:r>
            <a:endParaRPr lang="en-US" sz="2400" dirty="0"/>
          </a:p>
        </p:txBody>
      </p:sp>
      <p:sp>
        <p:nvSpPr>
          <p:cNvPr id="98" name="Oval 97"/>
          <p:cNvSpPr/>
          <p:nvPr/>
        </p:nvSpPr>
        <p:spPr>
          <a:xfrm>
            <a:off x="3684310" y="3941490"/>
            <a:ext cx="421707" cy="391711"/>
          </a:xfrm>
          <a:prstGeom prst="ellipse">
            <a:avLst/>
          </a:prstGeom>
          <a:ln/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333" b="1" dirty="0">
                <a:solidFill>
                  <a:schemeClr val="tx1"/>
                </a:solidFill>
                <a:latin typeface="Open Sans" panose="020B0606030504020204"/>
              </a:rPr>
              <a:t>R</a:t>
            </a:r>
          </a:p>
        </p:txBody>
      </p:sp>
      <p:cxnSp>
        <p:nvCxnSpPr>
          <p:cNvPr id="82" name="Straight Arrow Connector 81"/>
          <p:cNvCxnSpPr>
            <a:stCxn id="98" idx="0"/>
          </p:cNvCxnSpPr>
          <p:nvPr/>
        </p:nvCxnSpPr>
        <p:spPr>
          <a:xfrm flipV="1">
            <a:off x="3895163" y="3706463"/>
            <a:ext cx="0" cy="235026"/>
          </a:xfrm>
          <a:prstGeom prst="straightConnector1">
            <a:avLst/>
          </a:prstGeom>
          <a:ln w="19050">
            <a:solidFill>
              <a:schemeClr val="tx2"/>
            </a:solidFill>
            <a:headEnd type="none" w="med" len="med"/>
            <a:tailEnd type="triangl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>
            <a:stCxn id="98" idx="6"/>
          </p:cNvCxnSpPr>
          <p:nvPr/>
        </p:nvCxnSpPr>
        <p:spPr>
          <a:xfrm>
            <a:off x="4106016" y="4137345"/>
            <a:ext cx="295195" cy="1633"/>
          </a:xfrm>
          <a:prstGeom prst="straightConnector1">
            <a:avLst/>
          </a:prstGeom>
          <a:ln w="19050">
            <a:solidFill>
              <a:schemeClr val="tx2"/>
            </a:solidFill>
            <a:headEnd type="none" w="med" len="med"/>
            <a:tailEnd type="triangl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>
            <a:stCxn id="98" idx="4"/>
          </p:cNvCxnSpPr>
          <p:nvPr/>
        </p:nvCxnSpPr>
        <p:spPr>
          <a:xfrm>
            <a:off x="3895163" y="4333200"/>
            <a:ext cx="0" cy="313368"/>
          </a:xfrm>
          <a:prstGeom prst="straightConnector1">
            <a:avLst/>
          </a:prstGeom>
          <a:ln w="19050">
            <a:solidFill>
              <a:schemeClr val="tx2"/>
            </a:solidFill>
            <a:headEnd type="none" w="med" len="med"/>
            <a:tailEnd type="triangl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Oval 95"/>
          <p:cNvSpPr/>
          <p:nvPr/>
        </p:nvSpPr>
        <p:spPr bwMode="auto">
          <a:xfrm>
            <a:off x="3670253" y="3314753"/>
            <a:ext cx="421707" cy="391710"/>
          </a:xfrm>
          <a:prstGeom prst="ellipse">
            <a:avLst/>
          </a:prstGeom>
          <a:ln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333" b="1" dirty="0">
                <a:solidFill>
                  <a:schemeClr val="bg1"/>
                </a:solidFill>
                <a:latin typeface="Open Sans" panose="020B0606030504020204"/>
              </a:rPr>
              <a:t>1</a:t>
            </a:r>
          </a:p>
        </p:txBody>
      </p:sp>
      <p:sp>
        <p:nvSpPr>
          <p:cNvPr id="94" name="Oval 93"/>
          <p:cNvSpPr/>
          <p:nvPr/>
        </p:nvSpPr>
        <p:spPr bwMode="auto">
          <a:xfrm>
            <a:off x="4359040" y="3941490"/>
            <a:ext cx="421707" cy="391710"/>
          </a:xfrm>
          <a:prstGeom prst="ellipse">
            <a:avLst/>
          </a:prstGeom>
          <a:ln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333" b="1" dirty="0">
                <a:solidFill>
                  <a:schemeClr val="bg1"/>
                </a:solidFill>
                <a:latin typeface="Open Sans" panose="020B0606030504020204"/>
              </a:rPr>
              <a:t>1</a:t>
            </a:r>
          </a:p>
        </p:txBody>
      </p:sp>
      <p:sp>
        <p:nvSpPr>
          <p:cNvPr id="92" name="Oval 91"/>
          <p:cNvSpPr/>
          <p:nvPr/>
        </p:nvSpPr>
        <p:spPr bwMode="auto">
          <a:xfrm>
            <a:off x="3684310" y="4646569"/>
            <a:ext cx="421707" cy="391710"/>
          </a:xfrm>
          <a:prstGeom prst="ellipse">
            <a:avLst/>
          </a:prstGeom>
          <a:ln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333" b="1" dirty="0">
                <a:solidFill>
                  <a:schemeClr val="bg1"/>
                </a:solidFill>
                <a:latin typeface="Open Sans" panose="020B0606030504020204"/>
              </a:rPr>
              <a:t>1</a:t>
            </a:r>
          </a:p>
        </p:txBody>
      </p:sp>
      <p:sp>
        <p:nvSpPr>
          <p:cNvPr id="90" name="Oval 89"/>
          <p:cNvSpPr/>
          <p:nvPr/>
        </p:nvSpPr>
        <p:spPr bwMode="auto">
          <a:xfrm>
            <a:off x="2925238" y="3941490"/>
            <a:ext cx="421707" cy="391710"/>
          </a:xfrm>
          <a:prstGeom prst="ellipse">
            <a:avLst/>
          </a:prstGeom>
          <a:ln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333" b="1" dirty="0">
                <a:solidFill>
                  <a:schemeClr val="bg1"/>
                </a:solidFill>
                <a:latin typeface="Open Sans" panose="020B0606030504020204"/>
              </a:rPr>
              <a:t>1</a:t>
            </a:r>
          </a:p>
        </p:txBody>
      </p:sp>
      <p:cxnSp>
        <p:nvCxnSpPr>
          <p:cNvPr id="89" name="Straight Arrow Connector 88"/>
          <p:cNvCxnSpPr>
            <a:stCxn id="98" idx="2"/>
          </p:cNvCxnSpPr>
          <p:nvPr/>
        </p:nvCxnSpPr>
        <p:spPr>
          <a:xfrm flipH="1">
            <a:off x="3346945" y="4137345"/>
            <a:ext cx="337365" cy="0"/>
          </a:xfrm>
          <a:prstGeom prst="straightConnector1">
            <a:avLst/>
          </a:prstGeom>
          <a:ln w="19050">
            <a:solidFill>
              <a:schemeClr val="tx2"/>
            </a:solidFill>
            <a:headEnd type="none" w="med" len="med"/>
            <a:tailEnd type="triangl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Oval 79"/>
          <p:cNvSpPr/>
          <p:nvPr/>
        </p:nvSpPr>
        <p:spPr bwMode="auto">
          <a:xfrm>
            <a:off x="1828802" y="3624192"/>
            <a:ext cx="421706" cy="391711"/>
          </a:xfrm>
          <a:prstGeom prst="ellipse">
            <a:avLst/>
          </a:prstGeom>
          <a:ln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333" b="1" dirty="0">
                <a:solidFill>
                  <a:schemeClr val="bg1"/>
                </a:solidFill>
                <a:latin typeface="Open Sans" panose="020B0606030504020204"/>
              </a:rPr>
              <a:t>2</a:t>
            </a:r>
          </a:p>
        </p:txBody>
      </p:sp>
      <p:sp>
        <p:nvSpPr>
          <p:cNvPr id="78" name="Oval 77"/>
          <p:cNvSpPr/>
          <p:nvPr/>
        </p:nvSpPr>
        <p:spPr bwMode="auto">
          <a:xfrm>
            <a:off x="1878577" y="4479549"/>
            <a:ext cx="421706" cy="391711"/>
          </a:xfrm>
          <a:prstGeom prst="ellipse">
            <a:avLst/>
          </a:prstGeom>
          <a:ln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333" b="1" dirty="0">
                <a:solidFill>
                  <a:schemeClr val="bg1"/>
                </a:solidFill>
                <a:latin typeface="Open Sans" panose="020B0606030504020204"/>
              </a:rPr>
              <a:t>2</a:t>
            </a:r>
          </a:p>
        </p:txBody>
      </p:sp>
      <p:sp>
        <p:nvSpPr>
          <p:cNvPr id="74" name="Oval 73"/>
          <p:cNvSpPr/>
          <p:nvPr/>
        </p:nvSpPr>
        <p:spPr bwMode="auto">
          <a:xfrm>
            <a:off x="3369070" y="5665016"/>
            <a:ext cx="421707" cy="391710"/>
          </a:xfrm>
          <a:prstGeom prst="ellipse">
            <a:avLst/>
          </a:prstGeom>
          <a:ln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333" b="1" dirty="0">
                <a:solidFill>
                  <a:schemeClr val="bg1"/>
                </a:solidFill>
                <a:latin typeface="Open Sans" panose="020B0606030504020204"/>
              </a:rPr>
              <a:t>2</a:t>
            </a:r>
          </a:p>
        </p:txBody>
      </p:sp>
      <p:sp>
        <p:nvSpPr>
          <p:cNvPr id="72" name="Oval 71"/>
          <p:cNvSpPr/>
          <p:nvPr/>
        </p:nvSpPr>
        <p:spPr bwMode="auto">
          <a:xfrm>
            <a:off x="4712996" y="5097355"/>
            <a:ext cx="421707" cy="391710"/>
          </a:xfrm>
          <a:prstGeom prst="ellipse">
            <a:avLst/>
          </a:prstGeom>
          <a:ln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333" b="1" dirty="0">
                <a:solidFill>
                  <a:schemeClr val="bg1"/>
                </a:solidFill>
                <a:latin typeface="Open Sans" panose="020B0606030504020204"/>
              </a:rPr>
              <a:t>2</a:t>
            </a:r>
          </a:p>
        </p:txBody>
      </p:sp>
      <p:sp>
        <p:nvSpPr>
          <p:cNvPr id="70" name="Oval 69"/>
          <p:cNvSpPr/>
          <p:nvPr/>
        </p:nvSpPr>
        <p:spPr bwMode="auto">
          <a:xfrm>
            <a:off x="2439932" y="5081943"/>
            <a:ext cx="421707" cy="391710"/>
          </a:xfrm>
          <a:prstGeom prst="ellipse">
            <a:avLst/>
          </a:prstGeom>
          <a:ln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333" b="1" dirty="0">
                <a:solidFill>
                  <a:schemeClr val="bg1"/>
                </a:solidFill>
                <a:latin typeface="Open Sans" panose="020B0606030504020204"/>
              </a:rPr>
              <a:t>2</a:t>
            </a:r>
          </a:p>
        </p:txBody>
      </p:sp>
      <p:sp>
        <p:nvSpPr>
          <p:cNvPr id="68" name="Oval 67"/>
          <p:cNvSpPr/>
          <p:nvPr/>
        </p:nvSpPr>
        <p:spPr bwMode="auto">
          <a:xfrm>
            <a:off x="4058574" y="5678939"/>
            <a:ext cx="421707" cy="391710"/>
          </a:xfrm>
          <a:prstGeom prst="ellipse">
            <a:avLst/>
          </a:prstGeom>
          <a:ln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333" b="1" dirty="0">
                <a:solidFill>
                  <a:schemeClr val="bg1"/>
                </a:solidFill>
                <a:latin typeface="Open Sans" panose="020B0606030504020204"/>
              </a:rPr>
              <a:t>2</a:t>
            </a:r>
          </a:p>
        </p:txBody>
      </p:sp>
      <p:cxnSp>
        <p:nvCxnSpPr>
          <p:cNvPr id="47" name="Straight Arrow Connector 46"/>
          <p:cNvCxnSpPr>
            <a:stCxn id="90" idx="0"/>
            <a:endCxn id="45" idx="5"/>
          </p:cNvCxnSpPr>
          <p:nvPr/>
        </p:nvCxnSpPr>
        <p:spPr>
          <a:xfrm flipH="1" flipV="1">
            <a:off x="2676824" y="3179046"/>
            <a:ext cx="459268" cy="762443"/>
          </a:xfrm>
          <a:prstGeom prst="straightConnector1">
            <a:avLst/>
          </a:prstGeom>
          <a:ln w="19050">
            <a:solidFill>
              <a:schemeClr val="tx2"/>
            </a:solidFill>
            <a:headEnd type="none" w="med" len="med"/>
            <a:tailEnd type="triangl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Group 47"/>
          <p:cNvGrpSpPr/>
          <p:nvPr/>
        </p:nvGrpSpPr>
        <p:grpSpPr>
          <a:xfrm>
            <a:off x="2250509" y="2650477"/>
            <a:ext cx="3173601" cy="3028461"/>
            <a:chOff x="985977" y="2147434"/>
            <a:chExt cx="2867259" cy="2945654"/>
          </a:xfrm>
          <a:effectLst/>
        </p:grpSpPr>
        <p:cxnSp>
          <p:nvCxnSpPr>
            <p:cNvPr id="49" name="Straight Arrow Connector 48"/>
            <p:cNvCxnSpPr>
              <a:stCxn id="96" idx="6"/>
              <a:endCxn id="41" idx="2"/>
            </p:cNvCxnSpPr>
            <p:nvPr/>
          </p:nvCxnSpPr>
          <p:spPr>
            <a:xfrm flipV="1">
              <a:off x="2649677" y="2607134"/>
              <a:ext cx="546100" cy="376912"/>
            </a:xfrm>
            <a:prstGeom prst="straightConnector1">
              <a:avLst/>
            </a:prstGeom>
            <a:ln w="19050">
              <a:solidFill>
                <a:schemeClr val="tx2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Arrow Connector 49"/>
            <p:cNvCxnSpPr>
              <a:stCxn id="96" idx="2"/>
              <a:endCxn id="45" idx="6"/>
            </p:cNvCxnSpPr>
            <p:nvPr/>
          </p:nvCxnSpPr>
          <p:spPr>
            <a:xfrm flipH="1" flipV="1">
              <a:off x="1426937" y="2526846"/>
              <a:ext cx="841740" cy="457200"/>
            </a:xfrm>
            <a:prstGeom prst="straightConnector1">
              <a:avLst/>
            </a:prstGeom>
            <a:ln w="19050">
              <a:solidFill>
                <a:schemeClr val="tx2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Arrow Connector 50"/>
            <p:cNvCxnSpPr>
              <a:stCxn id="90" idx="4"/>
              <a:endCxn id="70" idx="7"/>
            </p:cNvCxnSpPr>
            <p:nvPr/>
          </p:nvCxnSpPr>
          <p:spPr>
            <a:xfrm flipH="1">
              <a:off x="1482321" y="3784146"/>
              <a:ext cx="303756" cy="784066"/>
            </a:xfrm>
            <a:prstGeom prst="straightConnector1">
              <a:avLst/>
            </a:prstGeom>
            <a:ln w="19050">
              <a:solidFill>
                <a:schemeClr val="tx2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Arrow Connector 51"/>
            <p:cNvCxnSpPr>
              <a:stCxn id="92" idx="2"/>
              <a:endCxn id="70" idx="6"/>
            </p:cNvCxnSpPr>
            <p:nvPr/>
          </p:nvCxnSpPr>
          <p:spPr>
            <a:xfrm flipH="1">
              <a:off x="1538117" y="4279446"/>
              <a:ext cx="743260" cy="423470"/>
            </a:xfrm>
            <a:prstGeom prst="straightConnector1">
              <a:avLst/>
            </a:prstGeom>
            <a:ln w="19050">
              <a:solidFill>
                <a:schemeClr val="tx2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Arrow Connector 52"/>
            <p:cNvCxnSpPr>
              <a:stCxn id="92" idx="6"/>
              <a:endCxn id="72" idx="2"/>
            </p:cNvCxnSpPr>
            <p:nvPr/>
          </p:nvCxnSpPr>
          <p:spPr>
            <a:xfrm>
              <a:off x="2662377" y="4279446"/>
              <a:ext cx="548390" cy="438460"/>
            </a:xfrm>
            <a:prstGeom prst="straightConnector1">
              <a:avLst/>
            </a:prstGeom>
            <a:ln w="19050">
              <a:solidFill>
                <a:schemeClr val="tx2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Arrow Connector 53"/>
            <p:cNvCxnSpPr>
              <a:stCxn id="94" idx="4"/>
              <a:endCxn id="72" idx="1"/>
            </p:cNvCxnSpPr>
            <p:nvPr/>
          </p:nvCxnSpPr>
          <p:spPr>
            <a:xfrm>
              <a:off x="3081477" y="3784146"/>
              <a:ext cx="185086" cy="799056"/>
            </a:xfrm>
            <a:prstGeom prst="straightConnector1">
              <a:avLst/>
            </a:prstGeom>
            <a:ln w="19050">
              <a:solidFill>
                <a:schemeClr val="tx2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Arrow Connector 54"/>
            <p:cNvCxnSpPr>
              <a:stCxn id="94" idx="0"/>
              <a:endCxn id="41" idx="3"/>
            </p:cNvCxnSpPr>
            <p:nvPr/>
          </p:nvCxnSpPr>
          <p:spPr>
            <a:xfrm flipV="1">
              <a:off x="3081477" y="2741838"/>
              <a:ext cx="170096" cy="661308"/>
            </a:xfrm>
            <a:prstGeom prst="straightConnector1">
              <a:avLst/>
            </a:prstGeom>
            <a:ln w="19050">
              <a:solidFill>
                <a:schemeClr val="tx2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Arrow Connector 55"/>
            <p:cNvCxnSpPr>
              <a:stCxn id="90" idx="1"/>
              <a:endCxn id="80" idx="6"/>
            </p:cNvCxnSpPr>
            <p:nvPr/>
          </p:nvCxnSpPr>
          <p:spPr>
            <a:xfrm flipH="1" flipV="1">
              <a:off x="985977" y="3285024"/>
              <a:ext cx="665396" cy="173918"/>
            </a:xfrm>
            <a:prstGeom prst="straightConnector1">
              <a:avLst/>
            </a:prstGeom>
            <a:ln w="19050">
              <a:solidFill>
                <a:schemeClr val="tx2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56"/>
            <p:cNvCxnSpPr>
              <a:stCxn id="90" idx="3"/>
              <a:endCxn id="78" idx="6"/>
            </p:cNvCxnSpPr>
            <p:nvPr/>
          </p:nvCxnSpPr>
          <p:spPr>
            <a:xfrm flipH="1">
              <a:off x="1030947" y="3728350"/>
              <a:ext cx="620426" cy="388643"/>
            </a:xfrm>
            <a:prstGeom prst="straightConnector1">
              <a:avLst/>
            </a:prstGeom>
            <a:ln w="19050">
              <a:solidFill>
                <a:schemeClr val="tx2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Arrow Connector 57"/>
            <p:cNvCxnSpPr>
              <a:stCxn id="96" idx="1"/>
              <a:endCxn id="43" idx="4"/>
            </p:cNvCxnSpPr>
            <p:nvPr/>
          </p:nvCxnSpPr>
          <p:spPr>
            <a:xfrm flipH="1" flipV="1">
              <a:off x="2069255" y="2183946"/>
              <a:ext cx="255218" cy="665396"/>
            </a:xfrm>
            <a:prstGeom prst="straightConnector1">
              <a:avLst/>
            </a:prstGeom>
            <a:ln w="19050">
              <a:solidFill>
                <a:schemeClr val="tx2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Arrow Connector 58"/>
            <p:cNvCxnSpPr>
              <a:stCxn id="96" idx="7"/>
              <a:endCxn id="39" idx="4"/>
            </p:cNvCxnSpPr>
            <p:nvPr/>
          </p:nvCxnSpPr>
          <p:spPr>
            <a:xfrm flipV="1">
              <a:off x="2593881" y="2147434"/>
              <a:ext cx="128157" cy="701908"/>
            </a:xfrm>
            <a:prstGeom prst="straightConnector1">
              <a:avLst/>
            </a:prstGeom>
            <a:ln w="19050">
              <a:solidFill>
                <a:schemeClr val="tx2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Arrow Connector 59"/>
            <p:cNvCxnSpPr>
              <a:endCxn id="68" idx="0"/>
            </p:cNvCxnSpPr>
            <p:nvPr/>
          </p:nvCxnSpPr>
          <p:spPr>
            <a:xfrm>
              <a:off x="2581167" y="4420022"/>
              <a:ext cx="228848" cy="673066"/>
            </a:xfrm>
            <a:prstGeom prst="straightConnector1">
              <a:avLst/>
            </a:prstGeom>
            <a:ln w="19050">
              <a:solidFill>
                <a:schemeClr val="tx2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Arrow Connector 60"/>
            <p:cNvCxnSpPr>
              <a:stCxn id="94" idx="5"/>
              <a:endCxn id="31" idx="2"/>
            </p:cNvCxnSpPr>
            <p:nvPr/>
          </p:nvCxnSpPr>
          <p:spPr>
            <a:xfrm>
              <a:off x="3216181" y="3728350"/>
              <a:ext cx="637055" cy="483016"/>
            </a:xfrm>
            <a:prstGeom prst="straightConnector1">
              <a:avLst/>
            </a:prstGeom>
            <a:ln w="19050">
              <a:solidFill>
                <a:schemeClr val="tx2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Arrow Connector 61"/>
            <p:cNvCxnSpPr>
              <a:stCxn id="94" idx="7"/>
              <a:endCxn id="33" idx="2"/>
            </p:cNvCxnSpPr>
            <p:nvPr/>
          </p:nvCxnSpPr>
          <p:spPr>
            <a:xfrm flipV="1">
              <a:off x="3216181" y="3233886"/>
              <a:ext cx="575456" cy="225056"/>
            </a:xfrm>
            <a:prstGeom prst="straightConnector1">
              <a:avLst/>
            </a:prstGeom>
            <a:ln w="19050">
              <a:solidFill>
                <a:schemeClr val="tx2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Arrow Connector 62"/>
            <p:cNvCxnSpPr>
              <a:stCxn id="92" idx="3"/>
              <a:endCxn id="74" idx="0"/>
            </p:cNvCxnSpPr>
            <p:nvPr/>
          </p:nvCxnSpPr>
          <p:spPr>
            <a:xfrm flipH="1">
              <a:off x="2187067" y="4414150"/>
              <a:ext cx="150106" cy="665396"/>
            </a:xfrm>
            <a:prstGeom prst="straightConnector1">
              <a:avLst/>
            </a:prstGeom>
            <a:ln w="19050">
              <a:solidFill>
                <a:schemeClr val="tx2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Oval 44"/>
          <p:cNvSpPr/>
          <p:nvPr/>
        </p:nvSpPr>
        <p:spPr bwMode="auto">
          <a:xfrm>
            <a:off x="2316875" y="2844700"/>
            <a:ext cx="421706" cy="391711"/>
          </a:xfrm>
          <a:prstGeom prst="ellipse">
            <a:avLst/>
          </a:prstGeom>
          <a:ln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333" b="1" dirty="0">
                <a:solidFill>
                  <a:schemeClr val="bg1"/>
                </a:solidFill>
                <a:latin typeface="Open Sans" panose="020B0606030504020204"/>
              </a:rPr>
              <a:t>2</a:t>
            </a:r>
          </a:p>
        </p:txBody>
      </p:sp>
      <p:sp>
        <p:nvSpPr>
          <p:cNvPr id="43" name="Oval 42"/>
          <p:cNvSpPr/>
          <p:nvPr/>
        </p:nvSpPr>
        <p:spPr bwMode="auto">
          <a:xfrm>
            <a:off x="3238672" y="2296305"/>
            <a:ext cx="421706" cy="391711"/>
          </a:xfrm>
          <a:prstGeom prst="ellipse">
            <a:avLst/>
          </a:prstGeom>
          <a:ln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333" b="1" dirty="0">
                <a:solidFill>
                  <a:schemeClr val="bg1"/>
                </a:solidFill>
                <a:latin typeface="Open Sans" panose="020B0606030504020204"/>
              </a:rPr>
              <a:t>2</a:t>
            </a:r>
          </a:p>
        </p:txBody>
      </p:sp>
      <p:sp>
        <p:nvSpPr>
          <p:cNvPr id="41" name="Oval 40"/>
          <p:cNvSpPr/>
          <p:nvPr/>
        </p:nvSpPr>
        <p:spPr bwMode="auto">
          <a:xfrm>
            <a:off x="4696407" y="2927245"/>
            <a:ext cx="421706" cy="391711"/>
          </a:xfrm>
          <a:prstGeom prst="ellipse">
            <a:avLst/>
          </a:prstGeom>
          <a:ln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333" b="1" dirty="0">
                <a:solidFill>
                  <a:schemeClr val="bg1"/>
                </a:solidFill>
                <a:latin typeface="Open Sans" panose="020B0606030504020204"/>
              </a:rPr>
              <a:t>2</a:t>
            </a:r>
          </a:p>
        </p:txBody>
      </p:sp>
      <p:sp>
        <p:nvSpPr>
          <p:cNvPr id="39" name="Oval 38"/>
          <p:cNvSpPr/>
          <p:nvPr/>
        </p:nvSpPr>
        <p:spPr bwMode="auto">
          <a:xfrm>
            <a:off x="3961199" y="2258767"/>
            <a:ext cx="421706" cy="391711"/>
          </a:xfrm>
          <a:prstGeom prst="ellipse">
            <a:avLst/>
          </a:prstGeom>
          <a:ln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333" b="1" dirty="0">
                <a:solidFill>
                  <a:schemeClr val="bg1"/>
                </a:solidFill>
                <a:latin typeface="Open Sans" panose="020B0606030504020204"/>
              </a:rPr>
              <a:t>2</a:t>
            </a:r>
          </a:p>
        </p:txBody>
      </p:sp>
      <p:sp>
        <p:nvSpPr>
          <p:cNvPr id="33" name="Oval 32"/>
          <p:cNvSpPr/>
          <p:nvPr/>
        </p:nvSpPr>
        <p:spPr bwMode="auto">
          <a:xfrm>
            <a:off x="5355929" y="3571616"/>
            <a:ext cx="421707" cy="391711"/>
          </a:xfrm>
          <a:prstGeom prst="ellipse">
            <a:avLst/>
          </a:prstGeom>
          <a:ln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333" b="1" dirty="0">
                <a:solidFill>
                  <a:schemeClr val="bg1"/>
                </a:solidFill>
                <a:latin typeface="Open Sans" panose="020B0606030504020204"/>
              </a:rPr>
              <a:t>2</a:t>
            </a:r>
          </a:p>
        </p:txBody>
      </p:sp>
      <p:sp>
        <p:nvSpPr>
          <p:cNvPr id="31" name="Oval 30"/>
          <p:cNvSpPr/>
          <p:nvPr/>
        </p:nvSpPr>
        <p:spPr bwMode="auto">
          <a:xfrm>
            <a:off x="5424109" y="4576574"/>
            <a:ext cx="421707" cy="391711"/>
          </a:xfrm>
          <a:prstGeom prst="ellipse">
            <a:avLst/>
          </a:prstGeom>
          <a:ln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333" b="1" dirty="0">
                <a:solidFill>
                  <a:schemeClr val="bg1"/>
                </a:solidFill>
                <a:latin typeface="Open Sans" panose="020B0606030504020204"/>
              </a:rPr>
              <a:t>2</a:t>
            </a:r>
          </a:p>
        </p:txBody>
      </p:sp>
      <p:sp>
        <p:nvSpPr>
          <p:cNvPr id="27" name="Oval 26"/>
          <p:cNvSpPr/>
          <p:nvPr/>
        </p:nvSpPr>
        <p:spPr bwMode="auto">
          <a:xfrm>
            <a:off x="7182181" y="2250984"/>
            <a:ext cx="421707" cy="391711"/>
          </a:xfrm>
          <a:prstGeom prst="ellipse">
            <a:avLst/>
          </a:prstGeom>
          <a:solidFill>
            <a:srgbClr val="3975BE"/>
          </a:solidFill>
          <a:ln>
            <a:noFill/>
          </a:ln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sz="2400" b="1">
              <a:solidFill>
                <a:schemeClr val="bg1"/>
              </a:solidFill>
            </a:endParaRPr>
          </a:p>
        </p:txBody>
      </p:sp>
      <p:sp>
        <p:nvSpPr>
          <p:cNvPr id="28" name="TextBox 133"/>
          <p:cNvSpPr txBox="1">
            <a:spLocks noChangeArrowheads="1"/>
          </p:cNvSpPr>
          <p:nvPr/>
        </p:nvSpPr>
        <p:spPr bwMode="auto">
          <a:xfrm>
            <a:off x="7122844" y="2296305"/>
            <a:ext cx="49885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200" b="1" dirty="0">
                <a:solidFill>
                  <a:schemeClr val="bg1"/>
                </a:solidFill>
              </a:rPr>
              <a:t>8191</a:t>
            </a:r>
          </a:p>
        </p:txBody>
      </p:sp>
      <p:sp>
        <p:nvSpPr>
          <p:cNvPr id="25" name="Oval 24"/>
          <p:cNvSpPr/>
          <p:nvPr/>
        </p:nvSpPr>
        <p:spPr bwMode="auto">
          <a:xfrm>
            <a:off x="7182712" y="5882089"/>
            <a:ext cx="423463" cy="391711"/>
          </a:xfrm>
          <a:prstGeom prst="ellipse">
            <a:avLst/>
          </a:prstGeom>
          <a:ln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26" name="TextBox 136"/>
          <p:cNvSpPr txBox="1">
            <a:spLocks noChangeArrowheads="1"/>
          </p:cNvSpPr>
          <p:nvPr/>
        </p:nvSpPr>
        <p:spPr bwMode="auto">
          <a:xfrm>
            <a:off x="7132117" y="5916761"/>
            <a:ext cx="420308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200" b="1">
                <a:solidFill>
                  <a:schemeClr val="bg1"/>
                </a:solidFill>
              </a:rPr>
              <a:t>753</a:t>
            </a:r>
            <a:endParaRPr lang="en-US" sz="1200" b="1" dirty="0">
              <a:solidFill>
                <a:schemeClr val="bg1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6753446" y="5676215"/>
            <a:ext cx="428735" cy="274197"/>
          </a:xfrm>
          <a:prstGeom prst="straightConnector1">
            <a:avLst/>
          </a:prstGeom>
          <a:ln w="19050">
            <a:solidFill>
              <a:schemeClr val="tx2"/>
            </a:solidFill>
            <a:headEnd type="none" w="med" len="med"/>
            <a:tailEnd type="triangl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Oval 22"/>
          <p:cNvSpPr/>
          <p:nvPr/>
        </p:nvSpPr>
        <p:spPr bwMode="auto">
          <a:xfrm>
            <a:off x="7516575" y="4078348"/>
            <a:ext cx="421708" cy="391711"/>
          </a:xfrm>
          <a:prstGeom prst="ellipse">
            <a:avLst/>
          </a:prstGeom>
          <a:ln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sz="2400" b="1">
              <a:solidFill>
                <a:schemeClr val="bg1"/>
              </a:solidFill>
            </a:endParaRPr>
          </a:p>
        </p:txBody>
      </p:sp>
      <p:sp>
        <p:nvSpPr>
          <p:cNvPr id="24" name="TextBox 158"/>
          <p:cNvSpPr txBox="1">
            <a:spLocks noChangeArrowheads="1"/>
          </p:cNvSpPr>
          <p:nvPr/>
        </p:nvSpPr>
        <p:spPr bwMode="auto">
          <a:xfrm>
            <a:off x="7477050" y="4136713"/>
            <a:ext cx="420308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200" b="1" dirty="0">
                <a:solidFill>
                  <a:schemeClr val="bg1"/>
                </a:solidFill>
              </a:rPr>
              <a:t>255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7015793" y="4274204"/>
            <a:ext cx="500777" cy="1632"/>
          </a:xfrm>
          <a:prstGeom prst="straightConnector1">
            <a:avLst/>
          </a:prstGeom>
          <a:ln w="19050">
            <a:solidFill>
              <a:schemeClr val="tx2"/>
            </a:solidFill>
            <a:headEnd type="none" w="med" len="med"/>
            <a:tailEnd type="triangl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6729250" y="2553513"/>
            <a:ext cx="393594" cy="287254"/>
          </a:xfrm>
          <a:prstGeom prst="straightConnector1">
            <a:avLst/>
          </a:prstGeom>
          <a:ln w="19050">
            <a:solidFill>
              <a:schemeClr val="tx2"/>
            </a:solidFill>
            <a:headEnd type="none" w="med" len="med"/>
            <a:tailEnd type="triangl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68"/>
          <p:cNvSpPr txBox="1">
            <a:spLocks noChangeArrowheads="1"/>
          </p:cNvSpPr>
          <p:nvPr/>
        </p:nvSpPr>
        <p:spPr bwMode="auto">
          <a:xfrm>
            <a:off x="5836585" y="3902230"/>
            <a:ext cx="612668" cy="502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/>
            <a:r>
              <a:rPr lang="en-US" sz="2667" b="1" dirty="0"/>
              <a:t>. . .</a:t>
            </a:r>
          </a:p>
        </p:txBody>
      </p:sp>
      <p:sp>
        <p:nvSpPr>
          <p:cNvPr id="19" name="TextBox 169"/>
          <p:cNvSpPr txBox="1">
            <a:spLocks noChangeArrowheads="1"/>
          </p:cNvSpPr>
          <p:nvPr/>
        </p:nvSpPr>
        <p:spPr bwMode="auto">
          <a:xfrm rot="2344572">
            <a:off x="5866908" y="4832792"/>
            <a:ext cx="612668" cy="502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2667" b="1" dirty="0"/>
              <a:t>. . .</a:t>
            </a:r>
          </a:p>
        </p:txBody>
      </p:sp>
      <p:sp>
        <p:nvSpPr>
          <p:cNvPr id="20" name="TextBox 172"/>
          <p:cNvSpPr txBox="1">
            <a:spLocks noChangeArrowheads="1"/>
          </p:cNvSpPr>
          <p:nvPr/>
        </p:nvSpPr>
        <p:spPr bwMode="auto">
          <a:xfrm rot="19229226">
            <a:off x="5638501" y="2957810"/>
            <a:ext cx="612668" cy="502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2667" b="1" dirty="0"/>
              <a:t>. . .</a:t>
            </a:r>
          </a:p>
        </p:txBody>
      </p:sp>
      <p:sp>
        <p:nvSpPr>
          <p:cNvPr id="21" name="TextBox 22"/>
          <p:cNvSpPr txBox="1"/>
          <p:nvPr/>
        </p:nvSpPr>
        <p:spPr>
          <a:xfrm>
            <a:off x="8589726" y="2275117"/>
            <a:ext cx="2002151" cy="359009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733">
                <a:cs typeface="Candara"/>
              </a:rPr>
              <a:t>Deep state: FIFO full</a:t>
            </a:r>
            <a:endParaRPr lang="en-US" sz="1733" dirty="0">
              <a:cs typeface="Candara"/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 flipH="1">
            <a:off x="7711037" y="2392038"/>
            <a:ext cx="87868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Oval 102"/>
          <p:cNvSpPr/>
          <p:nvPr/>
        </p:nvSpPr>
        <p:spPr bwMode="auto">
          <a:xfrm>
            <a:off x="6320101" y="2750059"/>
            <a:ext cx="421707" cy="391711"/>
          </a:xfrm>
          <a:prstGeom prst="ellipse">
            <a:avLst/>
          </a:prstGeom>
          <a:solidFill>
            <a:srgbClr val="FFCECD"/>
          </a:solidFill>
          <a:ln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333" b="1" dirty="0">
                <a:solidFill>
                  <a:schemeClr val="tx1"/>
                </a:solidFill>
              </a:rPr>
              <a:t>R</a:t>
            </a:r>
          </a:p>
        </p:txBody>
      </p:sp>
      <p:sp>
        <p:nvSpPr>
          <p:cNvPr id="104" name="Oval 103"/>
          <p:cNvSpPr/>
          <p:nvPr/>
        </p:nvSpPr>
        <p:spPr bwMode="auto">
          <a:xfrm>
            <a:off x="6367937" y="5359870"/>
            <a:ext cx="421707" cy="391711"/>
          </a:xfrm>
          <a:prstGeom prst="ellipse">
            <a:avLst/>
          </a:prstGeom>
          <a:solidFill>
            <a:srgbClr val="FFCECD"/>
          </a:solidFill>
          <a:ln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333" b="1" dirty="0">
                <a:solidFill>
                  <a:schemeClr val="tx1"/>
                </a:solidFill>
              </a:rPr>
              <a:t>R</a:t>
            </a:r>
          </a:p>
        </p:txBody>
      </p:sp>
      <p:sp>
        <p:nvSpPr>
          <p:cNvPr id="105" name="Oval 104"/>
          <p:cNvSpPr/>
          <p:nvPr/>
        </p:nvSpPr>
        <p:spPr bwMode="auto">
          <a:xfrm>
            <a:off x="6562324" y="4078349"/>
            <a:ext cx="421707" cy="391711"/>
          </a:xfrm>
          <a:prstGeom prst="ellipse">
            <a:avLst/>
          </a:prstGeom>
          <a:solidFill>
            <a:srgbClr val="FFCECD"/>
          </a:solidFill>
          <a:ln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333" b="1" dirty="0">
                <a:solidFill>
                  <a:schemeClr val="tx1"/>
                </a:solidFill>
              </a:rPr>
              <a:t>R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FAE48A9-E4D6-478C-AB1B-5DC444B8C243}"/>
              </a:ext>
            </a:extLst>
          </p:cNvPr>
          <p:cNvSpPr txBox="1"/>
          <p:nvPr/>
        </p:nvSpPr>
        <p:spPr>
          <a:xfrm>
            <a:off x="8964680" y="3213383"/>
            <a:ext cx="28292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/>
              <a:t>Apply to: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/>
              <a:t>FIFO pointer counters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/>
              <a:t>Token manager status register</a:t>
            </a:r>
          </a:p>
        </p:txBody>
      </p:sp>
      <p:sp>
        <p:nvSpPr>
          <p:cNvPr id="64" name="TextBox 22">
            <a:extLst>
              <a:ext uri="{FF2B5EF4-FFF2-40B4-BE49-F238E27FC236}">
                <a16:creationId xmlns:a16="http://schemas.microsoft.com/office/drawing/2014/main" id="{3A2098C1-7B4C-4F67-8D3E-E5556661C73A}"/>
              </a:ext>
            </a:extLst>
          </p:cNvPr>
          <p:cNvSpPr txBox="1"/>
          <p:nvPr/>
        </p:nvSpPr>
        <p:spPr>
          <a:xfrm>
            <a:off x="8385513" y="5322964"/>
            <a:ext cx="2764475" cy="359009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733">
                <a:cs typeface="Candara"/>
              </a:rPr>
              <a:t>Deep state: Token 0 released</a:t>
            </a:r>
            <a:endParaRPr lang="en-US" sz="1733" dirty="0">
              <a:cs typeface="Candara"/>
            </a:endParaRPr>
          </a:p>
        </p:txBody>
      </p: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A55BF6D4-6DA8-4637-9D06-54EE4EDD2F21}"/>
              </a:ext>
            </a:extLst>
          </p:cNvPr>
          <p:cNvCxnSpPr>
            <a:cxnSpLocks/>
          </p:cNvCxnSpPr>
          <p:nvPr/>
        </p:nvCxnSpPr>
        <p:spPr>
          <a:xfrm flipH="1">
            <a:off x="7711037" y="5676215"/>
            <a:ext cx="727245" cy="24054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1720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 animBg="1"/>
      <p:bldP spid="104" grpId="0" animBg="1"/>
      <p:bldP spid="10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088F20-561C-4D89-8326-CD93CC5239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/>
              <a:t>XPI HW Config0 Coverage with Abstraction Models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369A18A-B451-441C-9F29-0476F9E5E5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BB9EE70-CA56-42C9-90C7-10023208A2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23</a:t>
            </a:fld>
            <a:endParaRPr lang="en-US"/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5E82EDB3-3BDA-4B84-AACB-917AD42D21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2783446"/>
              </p:ext>
            </p:extLst>
          </p:nvPr>
        </p:nvGraphicFramePr>
        <p:xfrm>
          <a:off x="458056" y="1836956"/>
          <a:ext cx="9601199" cy="114452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49921">
                  <a:extLst>
                    <a:ext uri="{9D8B030D-6E8A-4147-A177-3AD203B41FA5}">
                      <a16:colId xmlns:a16="http://schemas.microsoft.com/office/drawing/2014/main" val="3847659726"/>
                    </a:ext>
                  </a:extLst>
                </a:gridCol>
                <a:gridCol w="1412662">
                  <a:extLst>
                    <a:ext uri="{9D8B030D-6E8A-4147-A177-3AD203B41FA5}">
                      <a16:colId xmlns:a16="http://schemas.microsoft.com/office/drawing/2014/main" val="3241450993"/>
                    </a:ext>
                  </a:extLst>
                </a:gridCol>
                <a:gridCol w="1248720">
                  <a:extLst>
                    <a:ext uri="{9D8B030D-6E8A-4147-A177-3AD203B41FA5}">
                      <a16:colId xmlns:a16="http://schemas.microsoft.com/office/drawing/2014/main" val="824393208"/>
                    </a:ext>
                  </a:extLst>
                </a:gridCol>
                <a:gridCol w="1314723">
                  <a:extLst>
                    <a:ext uri="{9D8B030D-6E8A-4147-A177-3AD203B41FA5}">
                      <a16:colId xmlns:a16="http://schemas.microsoft.com/office/drawing/2014/main" val="2245507178"/>
                    </a:ext>
                  </a:extLst>
                </a:gridCol>
                <a:gridCol w="1375401">
                  <a:extLst>
                    <a:ext uri="{9D8B030D-6E8A-4147-A177-3AD203B41FA5}">
                      <a16:colId xmlns:a16="http://schemas.microsoft.com/office/drawing/2014/main" val="3503573494"/>
                    </a:ext>
                  </a:extLst>
                </a:gridCol>
                <a:gridCol w="1353045">
                  <a:extLst>
                    <a:ext uri="{9D8B030D-6E8A-4147-A177-3AD203B41FA5}">
                      <a16:colId xmlns:a16="http://schemas.microsoft.com/office/drawing/2014/main" val="5744878"/>
                    </a:ext>
                  </a:extLst>
                </a:gridCol>
                <a:gridCol w="1446727">
                  <a:extLst>
                    <a:ext uri="{9D8B030D-6E8A-4147-A177-3AD203B41FA5}">
                      <a16:colId xmlns:a16="http://schemas.microsoft.com/office/drawing/2014/main" val="2018313938"/>
                    </a:ext>
                  </a:extLst>
                </a:gridCol>
              </a:tblGrid>
              <a:tr h="164349"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CA" sz="1600" spc="-5">
                          <a:effectLst/>
                        </a:rPr>
                        <a:t>Coverage</a:t>
                      </a:r>
                      <a:endParaRPr lang="en-CA" sz="1600" spc="-5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CA" sz="1600" spc="-5">
                          <a:effectLst/>
                        </a:rPr>
                        <a:t>Total Points</a:t>
                      </a:r>
                    </a:p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CA" sz="1600" spc="-5">
                          <a:effectLst/>
                        </a:rPr>
                        <a:t>[T]</a:t>
                      </a:r>
                      <a:endParaRPr lang="en-CA" sz="1600" spc="-5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CA" sz="1600" spc="-5">
                          <a:effectLst/>
                        </a:rPr>
                        <a:t>Deadcode</a:t>
                      </a:r>
                    </a:p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CA" sz="1600" spc="-5">
                          <a:effectLst/>
                        </a:rPr>
                        <a:t>[D]</a:t>
                      </a:r>
                      <a:endParaRPr lang="en-CA" sz="1600" spc="-5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CA" sz="1600" spc="-5">
                          <a:effectLst/>
                        </a:rPr>
                        <a:t>Covered</a:t>
                      </a:r>
                    </a:p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CA" sz="1600" spc="-5">
                          <a:effectLst/>
                        </a:rPr>
                        <a:t>[C]</a:t>
                      </a:r>
                      <a:endParaRPr lang="en-CA" sz="1600" spc="-5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CA" sz="1600" spc="-5">
                          <a:effectLst/>
                        </a:rPr>
                        <a:t>Uncovered</a:t>
                      </a:r>
                      <a:endParaRPr lang="en-CA" sz="1600" spc="-5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CA" sz="1600" spc="-5">
                          <a:effectLst/>
                        </a:rPr>
                        <a:t>Inconclusive</a:t>
                      </a:r>
                      <a:endParaRPr lang="en-CA" sz="1600" spc="-5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CA" sz="1600" spc="-5">
                          <a:effectLst/>
                        </a:rPr>
                        <a:t>% Coverage</a:t>
                      </a:r>
                    </a:p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CA" sz="1600" spc="-5">
                          <a:effectLst/>
                        </a:rPr>
                        <a:t>[%C/(T-D)]</a:t>
                      </a:r>
                      <a:endParaRPr lang="en-CA" sz="1600" spc="-5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04587063"/>
                  </a:ext>
                </a:extLst>
              </a:tr>
              <a:tr h="222626">
                <a:tc>
                  <a:txBody>
                    <a:bodyPr/>
                    <a:lstStyle/>
                    <a:p>
                      <a:pPr indent="182880" algn="l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CA" sz="1600" spc="-5">
                          <a:effectLst/>
                        </a:rPr>
                        <a:t>Line</a:t>
                      </a:r>
                      <a:endParaRPr lang="en-CA" sz="1600" spc="-5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CA" sz="1600" spc="-5">
                          <a:effectLst/>
                        </a:rPr>
                        <a:t>1,223</a:t>
                      </a:r>
                      <a:endParaRPr lang="en-CA" sz="1600" spc="-5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CA" sz="1600" spc="-5">
                          <a:effectLst/>
                        </a:rPr>
                        <a:t>58</a:t>
                      </a:r>
                      <a:endParaRPr lang="en-CA" sz="1600" spc="-5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CA" sz="1600" spc="-5">
                          <a:effectLst/>
                        </a:rPr>
                        <a:t>1,165</a:t>
                      </a:r>
                      <a:endParaRPr lang="en-CA" sz="1600" spc="-5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CA" sz="1600" spc="-5">
                          <a:effectLst/>
                        </a:rPr>
                        <a:t>0</a:t>
                      </a:r>
                      <a:endParaRPr lang="en-CA" sz="1600" spc="-5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CA" sz="1600" spc="-5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CA" sz="1600" spc="-5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24697900"/>
                  </a:ext>
                </a:extLst>
              </a:tr>
              <a:tr h="222626">
                <a:tc>
                  <a:txBody>
                    <a:bodyPr/>
                    <a:lstStyle/>
                    <a:p>
                      <a:pPr indent="182880" algn="l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CA" sz="1600" spc="-5">
                          <a:effectLst/>
                        </a:rPr>
                        <a:t>Condition</a:t>
                      </a:r>
                      <a:endParaRPr lang="en-CA" sz="1600" spc="-5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CA" sz="1600" spc="-5">
                          <a:effectLst/>
                        </a:rPr>
                        <a:t>809</a:t>
                      </a:r>
                      <a:endParaRPr lang="en-CA" sz="1600" spc="-5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CA" sz="1600" spc="-5">
                          <a:effectLst/>
                        </a:rPr>
                        <a:t>99</a:t>
                      </a:r>
                      <a:endParaRPr lang="en-CA" sz="1600" spc="-5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CA" sz="1600" spc="-5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709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CA" sz="1600" spc="-5">
                          <a:effectLst/>
                        </a:rPr>
                        <a:t>1</a:t>
                      </a:r>
                      <a:endParaRPr lang="en-CA" sz="1600" spc="-5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CA" sz="1600" spc="-5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CA" sz="1600" spc="-5">
                          <a:effectLst/>
                        </a:rPr>
                        <a:t>99.9</a:t>
                      </a:r>
                      <a:endParaRPr lang="en-CA" sz="1600" spc="-5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03763255"/>
                  </a:ext>
                </a:extLst>
              </a:tr>
            </a:tbl>
          </a:graphicData>
        </a:graphic>
      </p:graphicFrame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7470FD6A-97F7-4883-99CD-91F793C3B5D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3294617"/>
              </p:ext>
            </p:extLst>
          </p:nvPr>
        </p:nvGraphicFramePr>
        <p:xfrm>
          <a:off x="457200" y="4289839"/>
          <a:ext cx="10406448" cy="78790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89944">
                  <a:extLst>
                    <a:ext uri="{9D8B030D-6E8A-4147-A177-3AD203B41FA5}">
                      <a16:colId xmlns:a16="http://schemas.microsoft.com/office/drawing/2014/main" val="1504957917"/>
                    </a:ext>
                  </a:extLst>
                </a:gridCol>
                <a:gridCol w="1905000">
                  <a:extLst>
                    <a:ext uri="{9D8B030D-6E8A-4147-A177-3AD203B41FA5}">
                      <a16:colId xmlns:a16="http://schemas.microsoft.com/office/drawing/2014/main" val="2334216794"/>
                    </a:ext>
                  </a:extLst>
                </a:gridCol>
                <a:gridCol w="1905000">
                  <a:extLst>
                    <a:ext uri="{9D8B030D-6E8A-4147-A177-3AD203B41FA5}">
                      <a16:colId xmlns:a16="http://schemas.microsoft.com/office/drawing/2014/main" val="3057952210"/>
                    </a:ext>
                  </a:extLst>
                </a:gridCol>
                <a:gridCol w="2004612">
                  <a:extLst>
                    <a:ext uri="{9D8B030D-6E8A-4147-A177-3AD203B41FA5}">
                      <a16:colId xmlns:a16="http://schemas.microsoft.com/office/drawing/2014/main" val="2087305808"/>
                    </a:ext>
                  </a:extLst>
                </a:gridCol>
                <a:gridCol w="2001892">
                  <a:extLst>
                    <a:ext uri="{9D8B030D-6E8A-4147-A177-3AD203B41FA5}">
                      <a16:colId xmlns:a16="http://schemas.microsoft.com/office/drawing/2014/main" val="317814095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indent="182880" algn="just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CA" sz="1600" spc="-5">
                          <a:effectLst/>
                        </a:rPr>
                        <a:t>Coverage</a:t>
                      </a:r>
                      <a:endParaRPr lang="en-CA" sz="1600" spc="-5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CA" sz="1600" spc="-5">
                          <a:effectLst/>
                        </a:rPr>
                        <a:t>Total Points</a:t>
                      </a:r>
                      <a:endParaRPr lang="en-CA" sz="1600" spc="-5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CA" sz="1600" spc="-5">
                          <a:effectLst/>
                        </a:rPr>
                        <a:t>In COI</a:t>
                      </a:r>
                      <a:endParaRPr lang="en-CA" sz="1600" spc="-5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CA" sz="1600" spc="-5">
                          <a:effectLst/>
                        </a:rPr>
                        <a:t>Out of COI</a:t>
                      </a:r>
                      <a:endParaRPr lang="en-CA" sz="1600" spc="-5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CA" sz="1600" spc="-5">
                          <a:effectLst/>
                        </a:rPr>
                        <a:t>% Coverage</a:t>
                      </a:r>
                      <a:endParaRPr lang="en-CA" sz="1600" spc="-5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6379337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CA" sz="1600" spc="-5">
                          <a:effectLst/>
                        </a:rPr>
                        <a:t>Cone-of-Influence (COI)</a:t>
                      </a:r>
                      <a:endParaRPr lang="en-CA" sz="1600" spc="-5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CA" sz="1600" spc="-5">
                          <a:effectLst/>
                        </a:rPr>
                        <a:t>283</a:t>
                      </a:r>
                      <a:endParaRPr lang="en-CA" sz="1600" spc="-5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CA" sz="1600" spc="-5">
                          <a:effectLst/>
                        </a:rPr>
                        <a:t>183</a:t>
                      </a:r>
                      <a:endParaRPr lang="en-CA" sz="1600" spc="-5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CA" sz="1600" spc="-5">
                          <a:effectLst/>
                        </a:rPr>
                        <a:t>100</a:t>
                      </a:r>
                      <a:endParaRPr lang="en-CA" sz="1600" spc="-5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CA" sz="1600" spc="-5">
                          <a:effectLst/>
                        </a:rPr>
                        <a:t>64.7</a:t>
                      </a:r>
                      <a:endParaRPr lang="en-CA" sz="1600" spc="-5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3388213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CA" sz="1600" spc="-5">
                          <a:effectLst/>
                        </a:rPr>
                        <a:t>Formal Engine (FE)</a:t>
                      </a:r>
                      <a:endParaRPr lang="en-CA" sz="1600" spc="-5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CA" sz="1600" spc="-5">
                          <a:effectLst/>
                        </a:rPr>
                        <a:t>283</a:t>
                      </a:r>
                      <a:endParaRPr lang="en-CA" sz="1600" spc="-5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CA" sz="1600" spc="-5">
                          <a:effectLst/>
                        </a:rPr>
                        <a:t>183</a:t>
                      </a:r>
                      <a:endParaRPr lang="en-CA" sz="1600" spc="-5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CA" sz="1600" spc="-5">
                          <a:effectLst/>
                        </a:rPr>
                        <a:t>100</a:t>
                      </a:r>
                      <a:endParaRPr lang="en-CA" sz="1600" spc="-5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CA" sz="1600" spc="-5">
                          <a:effectLst/>
                        </a:rPr>
                        <a:t>64.7</a:t>
                      </a:r>
                      <a:endParaRPr lang="en-CA" sz="1600" spc="-5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91969348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70172803-FC65-4E83-810A-565CE33F60B6}"/>
              </a:ext>
            </a:extLst>
          </p:cNvPr>
          <p:cNvSpPr txBox="1"/>
          <p:nvPr/>
        </p:nvSpPr>
        <p:spPr>
          <a:xfrm>
            <a:off x="457200" y="1461401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/>
              <a:t>Controllability Coverage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0F6C807-4523-4E70-8266-4D136F445D15}"/>
              </a:ext>
            </a:extLst>
          </p:cNvPr>
          <p:cNvSpPr txBox="1"/>
          <p:nvPr/>
        </p:nvSpPr>
        <p:spPr>
          <a:xfrm>
            <a:off x="456344" y="3834876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/>
              <a:t>Observability Coverage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A1C38C4-7BD7-49C2-8E89-B6133B518D0C}"/>
              </a:ext>
            </a:extLst>
          </p:cNvPr>
          <p:cNvSpPr txBox="1"/>
          <p:nvPr/>
        </p:nvSpPr>
        <p:spPr>
          <a:xfrm>
            <a:off x="10889552" y="4019542"/>
            <a:ext cx="57664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6000" dirty="0">
                <a:solidFill>
                  <a:srgbClr val="00B050"/>
                </a:solidFill>
                <a:sym typeface="Wingdings" panose="05000000000000000000" pitchFamily="2" charset="2"/>
              </a:rPr>
              <a:t></a:t>
            </a:r>
            <a:endParaRPr lang="en-CA" sz="6000" dirty="0">
              <a:solidFill>
                <a:srgbClr val="00B05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CE531D5-DE2B-4C9F-85A6-41E6CED85984}"/>
              </a:ext>
            </a:extLst>
          </p:cNvPr>
          <p:cNvSpPr txBox="1"/>
          <p:nvPr/>
        </p:nvSpPr>
        <p:spPr>
          <a:xfrm>
            <a:off x="10057963" y="2145766"/>
            <a:ext cx="57664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6000" dirty="0">
                <a:solidFill>
                  <a:srgbClr val="00B050"/>
                </a:solidFill>
                <a:sym typeface="Wingdings" panose="05000000000000000000" pitchFamily="2" charset="2"/>
              </a:rPr>
              <a:t></a:t>
            </a:r>
            <a:endParaRPr lang="en-CA" sz="6000" dirty="0">
              <a:solidFill>
                <a:srgbClr val="00B050"/>
              </a:solidFill>
            </a:endParaRPr>
          </a:p>
        </p:txBody>
      </p:sp>
      <p:sp>
        <p:nvSpPr>
          <p:cNvPr id="17" name="Speech Bubble: Rectangle with Corners Rounded 16">
            <a:extLst>
              <a:ext uri="{FF2B5EF4-FFF2-40B4-BE49-F238E27FC236}">
                <a16:creationId xmlns:a16="http://schemas.microsoft.com/office/drawing/2014/main" id="{C34E18D3-9052-472C-95CE-E2D0AE493C0C}"/>
              </a:ext>
            </a:extLst>
          </p:cNvPr>
          <p:cNvSpPr/>
          <p:nvPr/>
        </p:nvSpPr>
        <p:spPr>
          <a:xfrm>
            <a:off x="7620000" y="5346779"/>
            <a:ext cx="2590800" cy="686851"/>
          </a:xfrm>
          <a:prstGeom prst="wedgeRoundRectCallout">
            <a:avLst>
              <a:gd name="adj1" fmla="val -31091"/>
              <a:gd name="adj2" fmla="val -96467"/>
              <a:gd name="adj3" fmla="val 16667"/>
            </a:avLst>
          </a:prstGeom>
          <a:solidFill>
            <a:srgbClr val="0070C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>
                <a:solidFill>
                  <a:schemeClr val="tx1"/>
                </a:solidFill>
              </a:rPr>
              <a:t>All coverage points checked in this config</a:t>
            </a:r>
          </a:p>
        </p:txBody>
      </p:sp>
      <p:sp>
        <p:nvSpPr>
          <p:cNvPr id="19" name="Speech Bubble: Rectangle with Corners Rounded 18">
            <a:extLst>
              <a:ext uri="{FF2B5EF4-FFF2-40B4-BE49-F238E27FC236}">
                <a16:creationId xmlns:a16="http://schemas.microsoft.com/office/drawing/2014/main" id="{577235A9-CEF9-4D49-A116-F22808F343BE}"/>
              </a:ext>
            </a:extLst>
          </p:cNvPr>
          <p:cNvSpPr/>
          <p:nvPr/>
        </p:nvSpPr>
        <p:spPr>
          <a:xfrm>
            <a:off x="6513952" y="3209544"/>
            <a:ext cx="2553847" cy="666977"/>
          </a:xfrm>
          <a:prstGeom prst="wedgeRoundRectCallout">
            <a:avLst>
              <a:gd name="adj1" fmla="val -4167"/>
              <a:gd name="adj2" fmla="val -87648"/>
              <a:gd name="adj3" fmla="val 16667"/>
            </a:avLst>
          </a:prstGeom>
          <a:solidFill>
            <a:srgbClr val="0070C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>
                <a:solidFill>
                  <a:schemeClr val="tx1"/>
                </a:solidFill>
              </a:rPr>
              <a:t>All coverage points reached in this cofig</a:t>
            </a:r>
          </a:p>
        </p:txBody>
      </p:sp>
    </p:spTree>
    <p:extLst>
      <p:ext uri="{BB962C8B-B14F-4D97-AF65-F5344CB8AC3E}">
        <p14:creationId xmlns:p14="http://schemas.microsoft.com/office/powerpoint/2010/main" val="241858411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E2CF25-8266-4AF9-8D39-0F387D90C0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XPI Formal Verification Sign-Off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9E735B-B3A3-44B6-9E0D-F2591D8B81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CA"/>
              <a:t>Developed configurable formal </a:t>
            </a:r>
            <a:r>
              <a:rPr lang="en-CA" dirty="0"/>
              <a:t>testbench</a:t>
            </a:r>
          </a:p>
          <a:p>
            <a:pPr lvl="1"/>
            <a:r>
              <a:rPr lang="en-CA" dirty="0"/>
              <a:t>Coded &gt;70 formal checkers</a:t>
            </a:r>
          </a:p>
          <a:p>
            <a:pPr lvl="1"/>
            <a:r>
              <a:rPr lang="en-CA" dirty="0"/>
              <a:t>Enables multiple HW configurations to be tested</a:t>
            </a:r>
          </a:p>
          <a:p>
            <a:pPr lvl="1"/>
            <a:r>
              <a:rPr lang="en-CA" dirty="0"/>
              <a:t>Supports the full range of legal SW configurations for each HW config</a:t>
            </a:r>
          </a:p>
          <a:p>
            <a:pPr lvl="1"/>
            <a:endParaRPr lang="en-CA" dirty="0"/>
          </a:p>
          <a:p>
            <a:r>
              <a:rPr lang="en-CA"/>
              <a:t>Sign-off criteria included:</a:t>
            </a:r>
            <a:endParaRPr lang="en-CA" dirty="0"/>
          </a:p>
          <a:p>
            <a:pPr lvl="1"/>
            <a:r>
              <a:rPr lang="en-CA"/>
              <a:t>FV plan review – list of checkers and constraints</a:t>
            </a:r>
          </a:p>
          <a:p>
            <a:pPr lvl="1"/>
            <a:r>
              <a:rPr lang="en-CA"/>
              <a:t>Formal coverage metrics</a:t>
            </a:r>
          </a:p>
          <a:p>
            <a:pPr lvl="1"/>
            <a:r>
              <a:rPr lang="en-CA"/>
              <a:t>Negative </a:t>
            </a:r>
            <a:r>
              <a:rPr lang="en-CA" dirty="0"/>
              <a:t>testing</a:t>
            </a:r>
          </a:p>
          <a:p>
            <a:pPr lvl="1"/>
            <a:r>
              <a:rPr lang="en-CA"/>
              <a:t>FV </a:t>
            </a:r>
            <a:r>
              <a:rPr lang="en-CA" dirty="0"/>
              <a:t>testbench code reviews</a:t>
            </a:r>
          </a:p>
          <a:p>
            <a:pPr lvl="1"/>
            <a:endParaRPr lang="en-CA" dirty="0"/>
          </a:p>
          <a:p>
            <a:pPr lvl="1"/>
            <a:endParaRPr lang="en-CA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734917-128F-4DAB-9787-158296BB03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CBF7F41-2547-426D-A4DE-56F2505D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63334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1637A3-E77F-4B3B-97A4-FECDE6270F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Agenda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896A76-1492-4733-AF5E-A51ABEF222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>
                <a:solidFill>
                  <a:schemeClr val="bg1">
                    <a:lumMod val="85000"/>
                  </a:schemeClr>
                </a:solidFill>
              </a:rPr>
              <a:t>Introduction to XPI</a:t>
            </a:r>
          </a:p>
          <a:p>
            <a:r>
              <a:rPr lang="en-CA">
                <a:solidFill>
                  <a:schemeClr val="bg1">
                    <a:lumMod val="85000"/>
                  </a:schemeClr>
                </a:solidFill>
              </a:rPr>
              <a:t>XPI Formal Sign-Off</a:t>
            </a:r>
          </a:p>
          <a:p>
            <a:r>
              <a:rPr lang="en-CA"/>
              <a:t>Conclusions and Next Steps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33119EB-7220-4CE3-8ACE-5C1445426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89EC7A9-598F-4DC4-A6A8-9BCB0750A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43177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8EAA3E-1A03-4DF2-938F-B1D5369074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EC4690-B407-42DF-AA21-452BFD64B2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/>
              <a:t>Verification challenge for highly configurable IP designs</a:t>
            </a:r>
          </a:p>
          <a:p>
            <a:endParaRPr lang="en-CA"/>
          </a:p>
          <a:p>
            <a:r>
              <a:rPr lang="en-CA"/>
              <a:t>Formal sign-off increases confidence</a:t>
            </a:r>
          </a:p>
          <a:p>
            <a:pPr lvl="1"/>
            <a:r>
              <a:rPr lang="en-CA"/>
              <a:t>Explores all possible SW configs in a single run</a:t>
            </a:r>
          </a:p>
          <a:p>
            <a:pPr lvl="1"/>
            <a:r>
              <a:rPr lang="en-CA"/>
              <a:t>Configurable formal testbench tests multiple hardware configurations</a:t>
            </a:r>
          </a:p>
          <a:p>
            <a:endParaRPr lang="en-CA"/>
          </a:p>
          <a:p>
            <a:r>
              <a:rPr lang="en-CA"/>
              <a:t>Formal coverage grades checkers, constraints and complexity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356738A-7B6B-4910-88CB-EC015E84A4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3316720-18D9-4360-9FF0-D8FBCB4F20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36451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A09190-BCB0-403B-ABE0-3326064650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Future Directions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4B02EC-EC9C-40B9-83D7-A592226924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/>
              <a:t>XPI formal verification testbench enhancements</a:t>
            </a:r>
          </a:p>
          <a:p>
            <a:pPr lvl="1"/>
            <a:r>
              <a:rPr lang="en-CA"/>
              <a:t>Extend to support additional HW configs</a:t>
            </a:r>
          </a:p>
          <a:p>
            <a:pPr lvl="1"/>
            <a:r>
              <a:rPr lang="en-CA"/>
              <a:t>Support corresponding legal range of SW configs</a:t>
            </a:r>
          </a:p>
          <a:p>
            <a:pPr lvl="1"/>
            <a:endParaRPr lang="en-CA"/>
          </a:p>
          <a:p>
            <a:r>
              <a:rPr lang="en-CA"/>
              <a:t>Formal coverage closure for each additional HW config</a:t>
            </a:r>
          </a:p>
          <a:p>
            <a:pPr lvl="1"/>
            <a:endParaRPr lang="en-CA"/>
          </a:p>
          <a:p>
            <a:r>
              <a:rPr lang="en-CA"/>
              <a:t>Extend formal coverage with mutation coverage</a:t>
            </a:r>
          </a:p>
          <a:p>
            <a:pPr lvl="1"/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2381314-5178-40C3-8F06-7C6AF0D808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79FB6B-8421-434E-A8EF-E4CD27CC6E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590806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>
            <a:normAutofit fontScale="90000"/>
          </a:bodyPr>
          <a:lstStyle/>
          <a:p>
            <a:r>
              <a:rPr lang="en-US"/>
              <a:t>Thank you!</a:t>
            </a:r>
            <a:br>
              <a:rPr lang="en-US"/>
            </a:br>
            <a:br>
              <a:rPr lang="en-US"/>
            </a:br>
            <a:r>
              <a:rPr lang="en-US"/>
              <a:t>Questions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235200" y="6356351"/>
            <a:ext cx="2946400" cy="365125"/>
          </a:xfrm>
        </p:spPr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876800" y="6356351"/>
            <a:ext cx="2336800" cy="365125"/>
          </a:xfrm>
        </p:spPr>
        <p:txBody>
          <a:bodyPr/>
          <a:lstStyle/>
          <a:p>
            <a:fld id="{8B820FFD-5868-4678-ACC2-C353669912D5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613B72-6E1F-42E5-8F24-426F4E91B1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Synopsys DesignWare Cores DDR Verification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C6490F-856F-4CA4-9A41-A290145877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758" y="1752600"/>
            <a:ext cx="8001001" cy="3886200"/>
          </a:xfrm>
        </p:spPr>
        <p:txBody>
          <a:bodyPr>
            <a:normAutofit fontScale="92500" lnSpcReduction="20000"/>
          </a:bodyPr>
          <a:lstStyle/>
          <a:p>
            <a:r>
              <a:rPr lang="en-CA"/>
              <a:t>Comprehensive DDR IP including protocol, memory controller and PHY</a:t>
            </a:r>
          </a:p>
          <a:p>
            <a:pPr marL="1828800" lvl="4" indent="0">
              <a:buNone/>
            </a:pPr>
            <a:endParaRPr lang="en-CA"/>
          </a:p>
          <a:p>
            <a:r>
              <a:rPr lang="en-CA"/>
              <a:t>Benefits</a:t>
            </a:r>
          </a:p>
          <a:p>
            <a:pPr lvl="1"/>
            <a:r>
              <a:rPr lang="en-CA"/>
              <a:t>Development cost, project risk, time-to-market</a:t>
            </a:r>
          </a:p>
          <a:p>
            <a:pPr lvl="3"/>
            <a:endParaRPr lang="en-CA"/>
          </a:p>
          <a:p>
            <a:r>
              <a:rPr lang="en-CA"/>
              <a:t>Highly configurable</a:t>
            </a:r>
          </a:p>
          <a:p>
            <a:pPr lvl="1"/>
            <a:r>
              <a:rPr lang="en-CA"/>
              <a:t>Allows trade-offs between performance, power and area</a:t>
            </a:r>
          </a:p>
          <a:p>
            <a:pPr lvl="3"/>
            <a:endParaRPr lang="en-CA"/>
          </a:p>
          <a:p>
            <a:r>
              <a:rPr lang="en-CA"/>
              <a:t>Verification challenge</a:t>
            </a:r>
          </a:p>
          <a:p>
            <a:pPr lvl="1"/>
            <a:r>
              <a:rPr lang="en-CA"/>
              <a:t>Too many possible configurations to practically test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893137B-6346-42B6-8932-B2F5FDB8A5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8289A7-35F3-4EBD-A5C7-C25EFE41A1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BD18859-A4C9-4CB7-98DD-E7D247718F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63000" y="1447801"/>
            <a:ext cx="3102317" cy="4104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69215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DBC4BE-EF4F-4D78-A5B1-7A8A50B042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AMBA® AXI® Port Interface (XPI) Controller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1AB0A6-41C9-4217-B060-76AD638DE7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17638"/>
            <a:ext cx="6096000" cy="4495800"/>
          </a:xfrm>
        </p:spPr>
        <p:txBody>
          <a:bodyPr/>
          <a:lstStyle/>
          <a:p>
            <a:r>
              <a:rPr lang="en-CA" dirty="0"/>
              <a:t>XPI main functions</a:t>
            </a:r>
          </a:p>
          <a:p>
            <a:pPr lvl="1"/>
            <a:r>
              <a:rPr lang="en-CA" dirty="0"/>
              <a:t>Convert AXI bursts into read/write requests to the Port Arbiter</a:t>
            </a:r>
          </a:p>
          <a:p>
            <a:pPr lvl="1"/>
            <a:r>
              <a:rPr lang="en-CA" dirty="0"/>
              <a:t>Convert replies from the DDRC into AXI responses</a:t>
            </a:r>
          </a:p>
          <a:p>
            <a:r>
              <a:rPr lang="en-CA" dirty="0"/>
              <a:t>Independent Read and Write channels</a:t>
            </a:r>
          </a:p>
          <a:p>
            <a:pPr lvl="1"/>
            <a:r>
              <a:rPr lang="en-CA" dirty="0"/>
              <a:t>Write address and data</a:t>
            </a:r>
          </a:p>
          <a:p>
            <a:pPr lvl="1"/>
            <a:r>
              <a:rPr lang="en-CA" dirty="0"/>
              <a:t>Write response</a:t>
            </a:r>
          </a:p>
          <a:p>
            <a:pPr lvl="1"/>
            <a:r>
              <a:rPr lang="en-CA" dirty="0"/>
              <a:t>Read address</a:t>
            </a:r>
          </a:p>
          <a:p>
            <a:pPr lvl="1"/>
            <a:r>
              <a:rPr lang="en-CA" dirty="0"/>
              <a:t>Read data response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DB77C73-F81F-469C-B26A-FB734C6D8B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E41F59-25DF-486F-869A-663C748C9E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29B54DE-B56A-4229-B289-EA01293EAD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10400" y="1473559"/>
            <a:ext cx="5181600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30456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DBC4BE-EF4F-4D78-A5B1-7A8A50B042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XPI Functionality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1AB0A6-41C9-4217-B060-76AD638DE7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17638"/>
            <a:ext cx="10972800" cy="4602162"/>
          </a:xfrm>
        </p:spPr>
        <p:txBody>
          <a:bodyPr>
            <a:normAutofit/>
          </a:bodyPr>
          <a:lstStyle/>
          <a:p>
            <a:r>
              <a:rPr lang="en-CA" sz="2400" dirty="0"/>
              <a:t>Converts the AXI </a:t>
            </a:r>
            <a:r>
              <a:rPr lang="en-CA" sz="2400" dirty="0" err="1"/>
              <a:t>rd</a:t>
            </a:r>
            <a:r>
              <a:rPr lang="en-CA" sz="2400" dirty="0"/>
              <a:t>/</a:t>
            </a:r>
            <a:r>
              <a:rPr lang="en-CA" sz="2400" dirty="0" err="1"/>
              <a:t>wr</a:t>
            </a:r>
            <a:r>
              <a:rPr lang="en-CA" sz="2400" dirty="0"/>
              <a:t> commands into proprietary </a:t>
            </a:r>
            <a:r>
              <a:rPr lang="en-CA" sz="2400" dirty="0" err="1"/>
              <a:t>rd</a:t>
            </a:r>
            <a:r>
              <a:rPr lang="en-CA" sz="2400" dirty="0"/>
              <a:t>/</a:t>
            </a:r>
            <a:r>
              <a:rPr lang="en-CA" sz="2400" dirty="0" err="1"/>
              <a:t>wr</a:t>
            </a:r>
            <a:r>
              <a:rPr lang="en-CA" sz="2400" dirty="0"/>
              <a:t> commands</a:t>
            </a:r>
          </a:p>
          <a:p>
            <a:r>
              <a:rPr lang="en-CA" sz="2400" dirty="0"/>
              <a:t>Split/ merge the AXI wdata beats based on the beat size at proprietary interface</a:t>
            </a:r>
          </a:p>
          <a:p>
            <a:endParaRPr lang="en-CA" sz="2400" dirty="0"/>
          </a:p>
          <a:p>
            <a:pPr marL="0" indent="0">
              <a:buNone/>
            </a:pPr>
            <a:endParaRPr lang="en-CA" sz="2400" dirty="0"/>
          </a:p>
          <a:p>
            <a:r>
              <a:rPr lang="en-CA" sz="2400" dirty="0"/>
              <a:t>Similarly, split/ merge the rdata beats from proprietary interface based on AXI beat size</a:t>
            </a:r>
          </a:p>
          <a:p>
            <a:r>
              <a:rPr lang="en-CA" sz="2400" dirty="0"/>
              <a:t>Reorder the rdata coming from proprietary interface</a:t>
            </a:r>
          </a:p>
          <a:p>
            <a:endParaRPr lang="en-CA" sz="24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DB77C73-F81F-469C-B26A-FB734C6D8B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E41F59-25DF-486F-869A-663C748C9E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CC2BE974-1A9B-4E74-A53F-CD7BF770B4AC}"/>
              </a:ext>
            </a:extLst>
          </p:cNvPr>
          <p:cNvSpPr/>
          <p:nvPr/>
        </p:nvSpPr>
        <p:spPr>
          <a:xfrm>
            <a:off x="3090596" y="5023927"/>
            <a:ext cx="381000" cy="152400"/>
          </a:xfrm>
          <a:prstGeom prst="rect">
            <a:avLst/>
          </a:prstGeom>
          <a:solidFill>
            <a:srgbClr val="FFFFCC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100" dirty="0">
                <a:solidFill>
                  <a:schemeClr val="tx1"/>
                </a:solidFill>
              </a:rPr>
              <a:t>8B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79AE81D1-0A44-4CE8-A74A-335265E5CE03}"/>
              </a:ext>
            </a:extLst>
          </p:cNvPr>
          <p:cNvSpPr/>
          <p:nvPr/>
        </p:nvSpPr>
        <p:spPr>
          <a:xfrm>
            <a:off x="3471596" y="5023927"/>
            <a:ext cx="381000" cy="152400"/>
          </a:xfrm>
          <a:prstGeom prst="rect">
            <a:avLst/>
          </a:prstGeom>
          <a:solidFill>
            <a:srgbClr val="FFCECD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100" dirty="0">
                <a:solidFill>
                  <a:schemeClr val="tx1"/>
                </a:solidFill>
              </a:rPr>
              <a:t>8B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16F1DB6B-397A-420B-9449-5C3B696A628E}"/>
              </a:ext>
            </a:extLst>
          </p:cNvPr>
          <p:cNvSpPr/>
          <p:nvPr/>
        </p:nvSpPr>
        <p:spPr>
          <a:xfrm>
            <a:off x="6749140" y="5023927"/>
            <a:ext cx="381000" cy="152400"/>
          </a:xfrm>
          <a:prstGeom prst="rect">
            <a:avLst/>
          </a:prstGeom>
          <a:solidFill>
            <a:srgbClr val="FFFFCC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100" dirty="0">
                <a:solidFill>
                  <a:schemeClr val="tx1"/>
                </a:solidFill>
              </a:rPr>
              <a:t>4B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626042EB-42A5-4AF7-8B09-7840B41E59D0}"/>
              </a:ext>
            </a:extLst>
          </p:cNvPr>
          <p:cNvSpPr/>
          <p:nvPr/>
        </p:nvSpPr>
        <p:spPr>
          <a:xfrm>
            <a:off x="7130140" y="5023927"/>
            <a:ext cx="381000" cy="152400"/>
          </a:xfrm>
          <a:prstGeom prst="rect">
            <a:avLst/>
          </a:prstGeom>
          <a:solidFill>
            <a:srgbClr val="FFFFCC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100" dirty="0">
                <a:solidFill>
                  <a:schemeClr val="tx1"/>
                </a:solidFill>
              </a:rPr>
              <a:t>4B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1A042877-8D13-4BD0-8604-BE5ADFCC0122}"/>
              </a:ext>
            </a:extLst>
          </p:cNvPr>
          <p:cNvSpPr/>
          <p:nvPr/>
        </p:nvSpPr>
        <p:spPr>
          <a:xfrm>
            <a:off x="7511140" y="5023927"/>
            <a:ext cx="381000" cy="152400"/>
          </a:xfrm>
          <a:prstGeom prst="rect">
            <a:avLst/>
          </a:prstGeom>
          <a:solidFill>
            <a:srgbClr val="FFCECD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100" dirty="0">
                <a:solidFill>
                  <a:schemeClr val="tx1"/>
                </a:solidFill>
              </a:rPr>
              <a:t>4B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1D069365-8512-4222-A824-A6C6371F2C19}"/>
              </a:ext>
            </a:extLst>
          </p:cNvPr>
          <p:cNvSpPr/>
          <p:nvPr/>
        </p:nvSpPr>
        <p:spPr>
          <a:xfrm>
            <a:off x="7892140" y="5023927"/>
            <a:ext cx="381000" cy="152400"/>
          </a:xfrm>
          <a:prstGeom prst="rect">
            <a:avLst/>
          </a:prstGeom>
          <a:solidFill>
            <a:srgbClr val="FFCECD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100" dirty="0">
                <a:solidFill>
                  <a:schemeClr val="tx1"/>
                </a:solidFill>
              </a:rPr>
              <a:t>4B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50772F2B-ED71-4A38-BC28-2966A62FDBDD}"/>
              </a:ext>
            </a:extLst>
          </p:cNvPr>
          <p:cNvSpPr/>
          <p:nvPr/>
        </p:nvSpPr>
        <p:spPr>
          <a:xfrm>
            <a:off x="4867433" y="4595915"/>
            <a:ext cx="838200" cy="13327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dirty="0"/>
              <a:t>XPI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15CAA85-E70C-4E38-BB51-D12B6A5014C3}"/>
              </a:ext>
            </a:extLst>
          </p:cNvPr>
          <p:cNvSpPr txBox="1"/>
          <p:nvPr/>
        </p:nvSpPr>
        <p:spPr>
          <a:xfrm>
            <a:off x="2962246" y="4568316"/>
            <a:ext cx="20043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100" dirty="0"/>
              <a:t>AXI interface (beat size 8B)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B2D3CED9-25BD-4F3E-955F-8E9D182EF691}"/>
              </a:ext>
            </a:extLst>
          </p:cNvPr>
          <p:cNvSpPr txBox="1"/>
          <p:nvPr/>
        </p:nvSpPr>
        <p:spPr>
          <a:xfrm>
            <a:off x="5746468" y="4595915"/>
            <a:ext cx="240693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100" dirty="0"/>
              <a:t>Proprietary interface (beat size 4B)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F717BA99-0CAC-423C-A3D5-8BE003EFD4A6}"/>
              </a:ext>
            </a:extLst>
          </p:cNvPr>
          <p:cNvSpPr/>
          <p:nvPr/>
        </p:nvSpPr>
        <p:spPr>
          <a:xfrm>
            <a:off x="6749140" y="5558916"/>
            <a:ext cx="381000" cy="152400"/>
          </a:xfrm>
          <a:prstGeom prst="rect">
            <a:avLst/>
          </a:prstGeom>
          <a:solidFill>
            <a:srgbClr val="FFCECD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100" dirty="0">
                <a:solidFill>
                  <a:schemeClr val="tx1"/>
                </a:solidFill>
              </a:rPr>
              <a:t>4B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6C39FC73-3C1F-4830-8EC1-D07CE71E6FC2}"/>
              </a:ext>
            </a:extLst>
          </p:cNvPr>
          <p:cNvSpPr/>
          <p:nvPr/>
        </p:nvSpPr>
        <p:spPr>
          <a:xfrm>
            <a:off x="7130140" y="5558916"/>
            <a:ext cx="381000" cy="152400"/>
          </a:xfrm>
          <a:prstGeom prst="rect">
            <a:avLst/>
          </a:prstGeom>
          <a:solidFill>
            <a:srgbClr val="FFCECD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100" dirty="0">
                <a:solidFill>
                  <a:schemeClr val="tx1"/>
                </a:solidFill>
              </a:rPr>
              <a:t>4B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20E4E18D-7F03-48C5-9D06-40313F2789F0}"/>
              </a:ext>
            </a:extLst>
          </p:cNvPr>
          <p:cNvSpPr/>
          <p:nvPr/>
        </p:nvSpPr>
        <p:spPr>
          <a:xfrm>
            <a:off x="7511140" y="5558916"/>
            <a:ext cx="381000" cy="152400"/>
          </a:xfrm>
          <a:prstGeom prst="rect">
            <a:avLst/>
          </a:prstGeom>
          <a:solidFill>
            <a:srgbClr val="FFFFCC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100" dirty="0">
                <a:solidFill>
                  <a:schemeClr val="tx1"/>
                </a:solidFill>
              </a:rPr>
              <a:t>4B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6C237AB8-429C-43FC-B72B-3DE813A54E76}"/>
              </a:ext>
            </a:extLst>
          </p:cNvPr>
          <p:cNvSpPr/>
          <p:nvPr/>
        </p:nvSpPr>
        <p:spPr>
          <a:xfrm>
            <a:off x="7892140" y="5558916"/>
            <a:ext cx="381000" cy="152400"/>
          </a:xfrm>
          <a:prstGeom prst="rect">
            <a:avLst/>
          </a:prstGeom>
          <a:solidFill>
            <a:srgbClr val="FFFFCC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100" dirty="0">
                <a:solidFill>
                  <a:schemeClr val="tx1"/>
                </a:solidFill>
              </a:rPr>
              <a:t>4B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C48B1F03-A27D-4D3A-B8CA-B9881C04E33E}"/>
              </a:ext>
            </a:extLst>
          </p:cNvPr>
          <p:cNvSpPr/>
          <p:nvPr/>
        </p:nvSpPr>
        <p:spPr>
          <a:xfrm>
            <a:off x="3095876" y="5566343"/>
            <a:ext cx="381000" cy="152400"/>
          </a:xfrm>
          <a:prstGeom prst="rect">
            <a:avLst/>
          </a:prstGeom>
          <a:solidFill>
            <a:srgbClr val="FFFFCC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100" dirty="0">
                <a:solidFill>
                  <a:schemeClr val="tx1"/>
                </a:solidFill>
              </a:rPr>
              <a:t>8B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18507FAB-E94E-4F9E-8591-398496CCBB5D}"/>
              </a:ext>
            </a:extLst>
          </p:cNvPr>
          <p:cNvSpPr/>
          <p:nvPr/>
        </p:nvSpPr>
        <p:spPr>
          <a:xfrm>
            <a:off x="3476876" y="5566343"/>
            <a:ext cx="381000" cy="152400"/>
          </a:xfrm>
          <a:prstGeom prst="rect">
            <a:avLst/>
          </a:prstGeom>
          <a:solidFill>
            <a:srgbClr val="FFCECD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100" dirty="0">
                <a:solidFill>
                  <a:schemeClr val="tx1"/>
                </a:solidFill>
              </a:rPr>
              <a:t>8B</a:t>
            </a:r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CBF02FA1-A58A-44C3-A2FD-7B8745D32786}"/>
              </a:ext>
            </a:extLst>
          </p:cNvPr>
          <p:cNvCxnSpPr/>
          <p:nvPr/>
        </p:nvCxnSpPr>
        <p:spPr>
          <a:xfrm>
            <a:off x="3993868" y="5100127"/>
            <a:ext cx="685800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CF7F4D99-866A-4CAF-87AD-CA5B0379C17C}"/>
              </a:ext>
            </a:extLst>
          </p:cNvPr>
          <p:cNvCxnSpPr/>
          <p:nvPr/>
        </p:nvCxnSpPr>
        <p:spPr>
          <a:xfrm>
            <a:off x="5925840" y="5100127"/>
            <a:ext cx="685800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423E7BF4-D392-46F0-A9B5-E047F980F0C0}"/>
              </a:ext>
            </a:extLst>
          </p:cNvPr>
          <p:cNvCxnSpPr>
            <a:cxnSpLocks/>
          </p:cNvCxnSpPr>
          <p:nvPr/>
        </p:nvCxnSpPr>
        <p:spPr>
          <a:xfrm flipH="1">
            <a:off x="5883968" y="5647942"/>
            <a:ext cx="727672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68ECAB8C-653B-430E-9DFC-B9986E901306}"/>
              </a:ext>
            </a:extLst>
          </p:cNvPr>
          <p:cNvCxnSpPr>
            <a:cxnSpLocks/>
          </p:cNvCxnSpPr>
          <p:nvPr/>
        </p:nvCxnSpPr>
        <p:spPr>
          <a:xfrm flipH="1">
            <a:off x="3978968" y="5647942"/>
            <a:ext cx="700700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078A197D-8A74-4422-BB95-7E0ACC49A329}"/>
              </a:ext>
            </a:extLst>
          </p:cNvPr>
          <p:cNvSpPr txBox="1"/>
          <p:nvPr/>
        </p:nvSpPr>
        <p:spPr>
          <a:xfrm>
            <a:off x="6725940" y="5758190"/>
            <a:ext cx="20043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100"/>
              <a:t>Out-of-order </a:t>
            </a:r>
            <a:r>
              <a:rPr lang="en-IN" sz="1100" dirty="0"/>
              <a:t>rdata beats 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47C575DF-9036-4F75-A404-8016EC5D24B9}"/>
              </a:ext>
            </a:extLst>
          </p:cNvPr>
          <p:cNvSpPr txBox="1"/>
          <p:nvPr/>
        </p:nvSpPr>
        <p:spPr>
          <a:xfrm>
            <a:off x="2827669" y="5197994"/>
            <a:ext cx="20043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100" dirty="0"/>
              <a:t>AXI wdata beats 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33DCB333-3C09-4C1B-8D95-8854AEC0AEA5}"/>
              </a:ext>
            </a:extLst>
          </p:cNvPr>
          <p:cNvSpPr txBox="1"/>
          <p:nvPr/>
        </p:nvSpPr>
        <p:spPr>
          <a:xfrm>
            <a:off x="6692052" y="5205649"/>
            <a:ext cx="20043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100"/>
              <a:t>Split </a:t>
            </a:r>
            <a:r>
              <a:rPr lang="en-IN" sz="1100" dirty="0"/>
              <a:t>wdata beats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9D8DEC6D-C26F-4CE3-A34C-71B89682ECDA}"/>
              </a:ext>
            </a:extLst>
          </p:cNvPr>
          <p:cNvSpPr txBox="1"/>
          <p:nvPr/>
        </p:nvSpPr>
        <p:spPr>
          <a:xfrm>
            <a:off x="2827669" y="5742373"/>
            <a:ext cx="20043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100" dirty="0"/>
              <a:t>AXI rdata beats </a:t>
            </a: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DEEBBDE4-C596-47A8-BF9A-D6723FFB50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9246843"/>
              </p:ext>
            </p:extLst>
          </p:nvPr>
        </p:nvGraphicFramePr>
        <p:xfrm>
          <a:off x="2705100" y="2282718"/>
          <a:ext cx="6477000" cy="762000"/>
        </p:xfrm>
        <a:graphic>
          <a:graphicData uri="http://schemas.openxmlformats.org/drawingml/2006/table">
            <a:tbl>
              <a:tblPr/>
              <a:tblGrid>
                <a:gridCol w="965200">
                  <a:extLst>
                    <a:ext uri="{9D8B030D-6E8A-4147-A177-3AD203B41FA5}">
                      <a16:colId xmlns:a16="http://schemas.microsoft.com/office/drawing/2014/main" val="1063055407"/>
                    </a:ext>
                  </a:extLst>
                </a:gridCol>
                <a:gridCol w="1244600">
                  <a:extLst>
                    <a:ext uri="{9D8B030D-6E8A-4147-A177-3AD203B41FA5}">
                      <a16:colId xmlns:a16="http://schemas.microsoft.com/office/drawing/2014/main" val="772236602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719248676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3508497636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105275571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491965265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1475184624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1642315900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1248735411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I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AXI transaction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I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Proprietary transaction (beat size 4B)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179792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1) Split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AXI beat size 8B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8B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8B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4B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4B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4B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4B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692282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826850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2) Merge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AXI beat size 2B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2B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2B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4B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50557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02806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FBA6B1-FBC0-407C-BCC8-32471EE533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CA"/>
              <a:t>XPI Configurability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57C609-1A33-487F-A47F-5BCE6469021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>
            <a:normAutofit lnSpcReduction="10000"/>
          </a:bodyPr>
          <a:lstStyle/>
          <a:p>
            <a:r>
              <a:rPr lang="en-CA"/>
              <a:t>HW Parameters</a:t>
            </a:r>
          </a:p>
          <a:p>
            <a:pPr lvl="1"/>
            <a:r>
              <a:rPr lang="en-CA"/>
              <a:t>&gt;100 parameters </a:t>
            </a:r>
          </a:p>
          <a:p>
            <a:pPr lvl="1"/>
            <a:r>
              <a:rPr lang="en-CA"/>
              <a:t>Controlling features, such as:</a:t>
            </a:r>
          </a:p>
          <a:p>
            <a:pPr lvl="2"/>
            <a:r>
              <a:rPr lang="en-CA"/>
              <a:t>Address and Data bus widths</a:t>
            </a:r>
          </a:p>
          <a:p>
            <a:pPr lvl="2"/>
            <a:r>
              <a:rPr lang="en-CA"/>
              <a:t>Burst lengths</a:t>
            </a:r>
          </a:p>
          <a:p>
            <a:pPr lvl="2"/>
            <a:r>
              <a:rPr lang="en-CA"/>
              <a:t>Command support</a:t>
            </a:r>
          </a:p>
          <a:p>
            <a:pPr lvl="2"/>
            <a:r>
              <a:rPr lang="en-CA"/>
              <a:t>Parity / ECC protection</a:t>
            </a:r>
          </a:p>
          <a:p>
            <a:pPr lvl="2"/>
            <a:r>
              <a:rPr lang="en-CA"/>
              <a:t>Dual channel support</a:t>
            </a:r>
          </a:p>
          <a:p>
            <a:pPr lvl="2"/>
            <a:r>
              <a:rPr lang="en-CA"/>
              <a:t>Interleaving</a:t>
            </a:r>
          </a:p>
          <a:p>
            <a:pPr lvl="2"/>
            <a:r>
              <a:rPr lang="en-CA"/>
              <a:t>Upsizing and downsizing</a:t>
            </a:r>
          </a:p>
          <a:p>
            <a:pPr lvl="1"/>
            <a:r>
              <a:rPr lang="en-CA"/>
              <a:t>Define most common HW configs for formal verification</a:t>
            </a:r>
          </a:p>
          <a:p>
            <a:pPr marL="0" indent="0">
              <a:buNone/>
            </a:pPr>
            <a:endParaRPr lang="en-CA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D820A12-5E30-4C85-93EF-AFE6903F29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>
            <a:normAutofit lnSpcReduction="10000"/>
          </a:bodyPr>
          <a:lstStyle/>
          <a:p>
            <a:r>
              <a:rPr lang="en-CA"/>
              <a:t>SW Configuration Registers</a:t>
            </a:r>
          </a:p>
          <a:p>
            <a:pPr lvl="1"/>
            <a:r>
              <a:rPr lang="en-CA"/>
              <a:t>&gt;60 config registers</a:t>
            </a:r>
          </a:p>
          <a:p>
            <a:pPr lvl="1"/>
            <a:r>
              <a:rPr lang="en-CA"/>
              <a:t>Controlling modes, such as:</a:t>
            </a:r>
          </a:p>
          <a:p>
            <a:pPr lvl="2"/>
            <a:r>
              <a:rPr lang="en-CA"/>
              <a:t>Burst length expansion mode</a:t>
            </a:r>
          </a:p>
          <a:p>
            <a:pPr lvl="2"/>
            <a:r>
              <a:rPr lang="en-CA"/>
              <a:t>Pagematch </a:t>
            </a:r>
          </a:p>
          <a:p>
            <a:pPr lvl="2"/>
            <a:r>
              <a:rPr lang="en-CA"/>
              <a:t>SDRAM burst length</a:t>
            </a:r>
          </a:p>
          <a:p>
            <a:pPr lvl="2"/>
            <a:r>
              <a:rPr lang="en-CA"/>
              <a:t>Read reorder buffer</a:t>
            </a:r>
          </a:p>
          <a:p>
            <a:pPr lvl="2"/>
            <a:r>
              <a:rPr lang="en-CA"/>
              <a:t>OCCAP</a:t>
            </a:r>
          </a:p>
          <a:p>
            <a:pPr lvl="2"/>
            <a:r>
              <a:rPr lang="en-CA"/>
              <a:t>Port enable</a:t>
            </a:r>
          </a:p>
          <a:p>
            <a:pPr lvl="2"/>
            <a:r>
              <a:rPr lang="en-CA"/>
              <a:t>On chip parity</a:t>
            </a:r>
          </a:p>
          <a:p>
            <a:pPr lvl="1"/>
            <a:r>
              <a:rPr lang="en-CA"/>
              <a:t>Define legal range of values for each HW config</a:t>
            </a:r>
            <a:endParaRPr lang="en-CA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336971B-2D3B-45B5-9980-4D176DB12E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235200" y="6356351"/>
            <a:ext cx="2946400" cy="365125"/>
          </a:xfrm>
        </p:spPr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3DF1B42-17FF-40C4-9C8B-4EA0EE74DD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876800" y="6356351"/>
            <a:ext cx="2336800" cy="365125"/>
          </a:xfrm>
        </p:spPr>
        <p:txBody>
          <a:bodyPr/>
          <a:lstStyle/>
          <a:p>
            <a:fld id="{8B820FFD-5868-4678-ACC2-C353669912D5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1336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CF6C60-F932-4331-9734-EDD3146E93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XPI Legal SW Configurations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C6B238-7172-408E-9C7E-1B7D9C6D5F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3EE95B-B617-4CB0-B6E1-4B20140BC3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77852F-9151-4853-BCAD-1A8F018BE5A1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C1F7898E-90F8-44B1-8E96-747E07570D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8974311"/>
              </p:ext>
            </p:extLst>
          </p:nvPr>
        </p:nvGraphicFramePr>
        <p:xfrm>
          <a:off x="609600" y="1295400"/>
          <a:ext cx="6261099" cy="358330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68713">
                  <a:extLst>
                    <a:ext uri="{9D8B030D-6E8A-4147-A177-3AD203B41FA5}">
                      <a16:colId xmlns:a16="http://schemas.microsoft.com/office/drawing/2014/main" val="4073573321"/>
                    </a:ext>
                  </a:extLst>
                </a:gridCol>
                <a:gridCol w="713651">
                  <a:extLst>
                    <a:ext uri="{9D8B030D-6E8A-4147-A177-3AD203B41FA5}">
                      <a16:colId xmlns:a16="http://schemas.microsoft.com/office/drawing/2014/main" val="493687979"/>
                    </a:ext>
                  </a:extLst>
                </a:gridCol>
                <a:gridCol w="2159984">
                  <a:extLst>
                    <a:ext uri="{9D8B030D-6E8A-4147-A177-3AD203B41FA5}">
                      <a16:colId xmlns:a16="http://schemas.microsoft.com/office/drawing/2014/main" val="2498124556"/>
                    </a:ext>
                  </a:extLst>
                </a:gridCol>
                <a:gridCol w="2118751">
                  <a:extLst>
                    <a:ext uri="{9D8B030D-6E8A-4147-A177-3AD203B41FA5}">
                      <a16:colId xmlns:a16="http://schemas.microsoft.com/office/drawing/2014/main" val="2533054086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CA" sz="1200" u="none" strike="noStrike">
                          <a:effectLst/>
                        </a:rPr>
                        <a:t>Register Name</a:t>
                      </a:r>
                      <a:endParaRPr lang="en-CA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u="none" strike="noStrike">
                          <a:effectLst/>
                        </a:rPr>
                        <a:t>Size</a:t>
                      </a:r>
                      <a:endParaRPr lang="en-CA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u="none" strike="noStrike">
                          <a:effectLst/>
                        </a:rPr>
                        <a:t>Legal values for HW Config0</a:t>
                      </a:r>
                      <a:endParaRPr lang="en-CA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u="none" strike="noStrike">
                          <a:effectLst/>
                        </a:rPr>
                        <a:t># Combinations for HW Config 0</a:t>
                      </a:r>
                      <a:endParaRPr lang="en-CA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4032154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CA" sz="1200" u="none" strike="noStrike">
                          <a:effectLst/>
                        </a:rPr>
                        <a:t>   reg_0</a:t>
                      </a:r>
                      <a:endParaRPr lang="en-CA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u="none" strike="noStrike">
                          <a:effectLst/>
                        </a:rPr>
                        <a:t>4</a:t>
                      </a:r>
                      <a:endParaRPr lang="en-CA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u="none" strike="noStrike">
                          <a:effectLst/>
                        </a:rPr>
                        <a:t>4, 2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u="none" strike="noStrike">
                          <a:effectLst/>
                        </a:rPr>
                        <a:t>2</a:t>
                      </a:r>
                      <a:endParaRPr lang="en-CA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226299176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CA" sz="1200" u="none" strike="noStrike">
                          <a:effectLst/>
                        </a:rPr>
                        <a:t>   reg_1</a:t>
                      </a:r>
                      <a:endParaRPr lang="en-CA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u="none" strike="noStrike">
                          <a:effectLst/>
                        </a:rPr>
                        <a:t>2</a:t>
                      </a:r>
                      <a:endParaRPr lang="en-CA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u="none" strike="noStrike">
                          <a:effectLst/>
                        </a:rPr>
                        <a:t>0, 1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u="none" strike="noStrike">
                          <a:effectLst/>
                        </a:rPr>
                        <a:t>2</a:t>
                      </a:r>
                      <a:endParaRPr lang="en-CA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831414488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CA" sz="1200" u="none" strike="noStrike">
                          <a:effectLst/>
                        </a:rPr>
                        <a:t>   reg_2</a:t>
                      </a:r>
                      <a:endParaRPr lang="en-CA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u="none" strike="noStrike">
                          <a:effectLst/>
                        </a:rPr>
                        <a:t>1</a:t>
                      </a:r>
                      <a:endParaRPr lang="en-CA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u="none" strike="noStrike">
                          <a:effectLst/>
                        </a:rPr>
                        <a:t>0, 1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u="none" strike="noStrike">
                          <a:effectLst/>
                        </a:rPr>
                        <a:t>2</a:t>
                      </a:r>
                      <a:endParaRPr lang="en-CA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432849483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CA" sz="1200" u="none" strike="noStrike">
                          <a:effectLst/>
                        </a:rPr>
                        <a:t>   reg_3 </a:t>
                      </a:r>
                      <a:endParaRPr lang="en-CA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u="none" strike="noStrike">
                          <a:effectLst/>
                        </a:rPr>
                        <a:t>4</a:t>
                      </a:r>
                      <a:endParaRPr lang="en-CA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u="none" strike="noStrike">
                          <a:effectLst/>
                        </a:rPr>
                        <a:t>0 to 7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u="none" strike="noStrike">
                          <a:effectLst/>
                        </a:rPr>
                        <a:t>8</a:t>
                      </a:r>
                      <a:endParaRPr lang="en-CA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816217184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CA" sz="1200" u="none" strike="noStrike">
                          <a:effectLst/>
                        </a:rPr>
                        <a:t>   reg_4</a:t>
                      </a:r>
                      <a:endParaRPr lang="en-CA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u="none" strike="noStrike">
                          <a:effectLst/>
                        </a:rPr>
                        <a:t>5</a:t>
                      </a:r>
                      <a:endParaRPr lang="en-CA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u="none" strike="noStrike">
                          <a:effectLst/>
                        </a:rPr>
                        <a:t>0 to 7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u="none" strike="noStrike">
                          <a:effectLst/>
                        </a:rPr>
                        <a:t>8</a:t>
                      </a:r>
                      <a:endParaRPr lang="en-CA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73084749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CA" sz="1200" u="none" strike="noStrike">
                          <a:effectLst/>
                        </a:rPr>
                        <a:t>   reg_5</a:t>
                      </a:r>
                      <a:endParaRPr lang="en-CA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u="none" strike="noStrike">
                          <a:effectLst/>
                        </a:rPr>
                        <a:t>1</a:t>
                      </a:r>
                      <a:endParaRPr lang="en-CA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u="none" strike="noStrike">
                          <a:effectLst/>
                        </a:rPr>
                        <a:t>0, 1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u="none" strike="noStrike">
                          <a:effectLst/>
                        </a:rPr>
                        <a:t>2</a:t>
                      </a:r>
                      <a:endParaRPr lang="en-CA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42955691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CA" sz="1200" u="none" strike="noStrike">
                          <a:effectLst/>
                        </a:rPr>
                        <a:t>   reg_6</a:t>
                      </a:r>
                      <a:endParaRPr lang="en-CA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u="none" strike="noStrike">
                          <a:effectLst/>
                        </a:rPr>
                        <a:t>1</a:t>
                      </a:r>
                      <a:endParaRPr lang="en-CA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u="none" strike="noStrike">
                          <a:effectLst/>
                        </a:rPr>
                        <a:t>0, 1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u="none" strike="noStrike">
                          <a:effectLst/>
                        </a:rPr>
                        <a:t>2</a:t>
                      </a:r>
                      <a:endParaRPr lang="en-CA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22789738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CA" sz="1200" u="none" strike="noStrike">
                          <a:effectLst/>
                        </a:rPr>
                        <a:t>   reg_7</a:t>
                      </a:r>
                      <a:endParaRPr lang="en-CA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u="none" strike="noStrike">
                          <a:effectLst/>
                        </a:rPr>
                        <a:t>1</a:t>
                      </a:r>
                      <a:endParaRPr lang="en-CA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u="none" strike="noStrike">
                          <a:effectLst/>
                        </a:rPr>
                        <a:t>0, 1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u="none" strike="noStrike">
                          <a:effectLst/>
                        </a:rPr>
                        <a:t>2</a:t>
                      </a:r>
                      <a:endParaRPr lang="en-CA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779718556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CA" sz="1200" u="none" strike="noStrike">
                          <a:effectLst/>
                        </a:rPr>
                        <a:t>   reg_8</a:t>
                      </a:r>
                      <a:endParaRPr lang="en-CA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u="none" strike="noStrike">
                          <a:effectLst/>
                        </a:rPr>
                        <a:t>1</a:t>
                      </a:r>
                      <a:endParaRPr lang="en-CA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u="none" strike="noStrike">
                          <a:effectLst/>
                        </a:rPr>
                        <a:t>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u="none" strike="noStrike">
                          <a:effectLst/>
                        </a:rPr>
                        <a:t>1</a:t>
                      </a:r>
                      <a:endParaRPr lang="en-CA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875860854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CA" sz="1200" u="none" strike="noStrike">
                          <a:effectLst/>
                        </a:rPr>
                        <a:t>   reg_9</a:t>
                      </a:r>
                      <a:endParaRPr lang="en-CA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u="none" strike="noStrike">
                          <a:effectLst/>
                        </a:rPr>
                        <a:t>1</a:t>
                      </a:r>
                      <a:endParaRPr lang="en-CA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u="none" strike="noStrike">
                          <a:effectLst/>
                        </a:rPr>
                        <a:t>0, 1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u="none" strike="noStrike">
                          <a:effectLst/>
                        </a:rPr>
                        <a:t>2</a:t>
                      </a:r>
                      <a:endParaRPr lang="en-CA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27276067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CA" sz="1200" u="none" strike="noStrike">
                          <a:effectLst/>
                        </a:rPr>
                        <a:t>   reg_10</a:t>
                      </a:r>
                      <a:endParaRPr lang="en-CA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u="none" strike="noStrike">
                          <a:effectLst/>
                        </a:rPr>
                        <a:t>3</a:t>
                      </a:r>
                      <a:endParaRPr lang="en-CA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u="none" strike="noStrike">
                          <a:effectLst/>
                        </a:rPr>
                        <a:t>0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u="none" strike="noStrike">
                          <a:effectLst/>
                        </a:rPr>
                        <a:t>1</a:t>
                      </a:r>
                      <a:endParaRPr lang="en-CA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063777836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CA" sz="1200" u="none" strike="noStrike">
                          <a:effectLst/>
                        </a:rPr>
                        <a:t>   reg_11</a:t>
                      </a:r>
                      <a:endParaRPr lang="en-CA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u="none" strike="noStrike">
                          <a:effectLst/>
                        </a:rPr>
                        <a:t>1</a:t>
                      </a:r>
                      <a:endParaRPr lang="en-CA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u="none" strike="noStrike">
                          <a:effectLst/>
                        </a:rPr>
                        <a:t>0, 1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u="none" strike="noStrike">
                          <a:effectLst/>
                        </a:rPr>
                        <a:t>2</a:t>
                      </a:r>
                      <a:endParaRPr lang="en-CA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2188262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en-CA" sz="1200" u="none" strike="noStrike">
                          <a:effectLst/>
                        </a:rPr>
                        <a:t>   reg_12</a:t>
                      </a:r>
                      <a:endParaRPr lang="en-CA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u="none" strike="noStrike">
                          <a:effectLst/>
                        </a:rPr>
                        <a:t>8</a:t>
                      </a:r>
                      <a:endParaRPr lang="en-CA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u="none" strike="noStrike">
                          <a:effectLst/>
                        </a:rPr>
                        <a:t>0 to 8'hFF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u="none" strike="noStrike">
                          <a:effectLst/>
                        </a:rPr>
                        <a:t>256</a:t>
                      </a:r>
                      <a:endParaRPr lang="en-CA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214171077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CA" sz="1200" u="none" strike="noStrike">
                          <a:effectLst/>
                        </a:rPr>
                        <a:t>   reg_13</a:t>
                      </a:r>
                      <a:endParaRPr lang="en-CA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u="none" strike="noStrike">
                          <a:effectLst/>
                        </a:rPr>
                        <a:t>8</a:t>
                      </a:r>
                      <a:endParaRPr lang="en-CA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u="none" strike="noStrike">
                          <a:effectLst/>
                        </a:rPr>
                        <a:t>0 to 8'hFF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u="none" strike="noStrike">
                          <a:effectLst/>
                        </a:rPr>
                        <a:t>256</a:t>
                      </a:r>
                      <a:endParaRPr lang="en-CA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39780094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CA" sz="1200" u="none" strike="noStrike">
                          <a:effectLst/>
                        </a:rPr>
                        <a:t>   reg_14</a:t>
                      </a:r>
                      <a:endParaRPr lang="en-CA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u="none" strike="noStrike">
                          <a:effectLst/>
                        </a:rPr>
                        <a:t>1</a:t>
                      </a:r>
                      <a:endParaRPr lang="en-CA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u="none" strike="noStrike">
                          <a:effectLst/>
                        </a:rPr>
                        <a:t>0 to 3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u="none" strike="noStrike">
                          <a:effectLst/>
                        </a:rPr>
                        <a:t>4</a:t>
                      </a:r>
                      <a:endParaRPr lang="en-CA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153829367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CA" sz="1200" u="none" strike="noStrike">
                          <a:effectLst/>
                        </a:rPr>
                        <a:t>   reg_15</a:t>
                      </a:r>
                      <a:endParaRPr lang="en-CA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u="none" strike="noStrike">
                          <a:effectLst/>
                        </a:rPr>
                        <a:t>1</a:t>
                      </a:r>
                      <a:endParaRPr lang="en-CA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u="none" strike="noStrike">
                          <a:effectLst/>
                        </a:rPr>
                        <a:t>0, 1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u="none" strike="noStrike">
                          <a:effectLst/>
                        </a:rPr>
                        <a:t>2</a:t>
                      </a:r>
                      <a:endParaRPr lang="en-CA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511692165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CA" sz="1200" u="none" strike="noStrike">
                          <a:effectLst/>
                        </a:rPr>
                        <a:t>   reg_16</a:t>
                      </a:r>
                      <a:endParaRPr lang="en-CA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u="none" strike="noStrike">
                          <a:effectLst/>
                        </a:rPr>
                        <a:t>1</a:t>
                      </a:r>
                      <a:endParaRPr lang="en-CA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u="none" strike="noStrike">
                          <a:effectLst/>
                        </a:rPr>
                        <a:t>0 to 3</a:t>
                      </a:r>
                      <a:endParaRPr lang="en-C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u="none" strike="noStrike">
                          <a:effectLst/>
                        </a:rPr>
                        <a:t>4</a:t>
                      </a:r>
                      <a:endParaRPr lang="en-CA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657410469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F5AACA0C-8AF0-4A1F-8BD7-131F91E407CB}"/>
              </a:ext>
            </a:extLst>
          </p:cNvPr>
          <p:cNvSpPr txBox="1"/>
          <p:nvPr/>
        </p:nvSpPr>
        <p:spPr>
          <a:xfrm>
            <a:off x="3348335" y="4869210"/>
            <a:ext cx="461665" cy="36512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CA">
                <a:solidFill>
                  <a:schemeClr val="tx2"/>
                </a:solidFill>
              </a:rPr>
              <a:t>…</a:t>
            </a:r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DFD43BD4-B745-49BD-990C-71292EB7D4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43800" y="1828800"/>
            <a:ext cx="3810000" cy="3779838"/>
          </a:xfrm>
        </p:spPr>
        <p:txBody>
          <a:bodyPr>
            <a:normAutofit lnSpcReduction="10000"/>
          </a:bodyPr>
          <a:lstStyle/>
          <a:p>
            <a:r>
              <a:rPr lang="en-CA"/>
              <a:t>Define the legal range of SW configs for a given HW config</a:t>
            </a:r>
          </a:p>
          <a:p>
            <a:endParaRPr lang="en-CA"/>
          </a:p>
          <a:p>
            <a:r>
              <a:rPr lang="en-CA"/>
              <a:t>Total number of legal combinations: </a:t>
            </a:r>
            <a:r>
              <a:rPr lang="en-CA" b="1">
                <a:solidFill>
                  <a:srgbClr val="FF0000"/>
                </a:solidFill>
              </a:rPr>
              <a:t>1x10</a:t>
            </a:r>
            <a:r>
              <a:rPr lang="en-CA" b="1" baseline="30000">
                <a:solidFill>
                  <a:srgbClr val="FF0000"/>
                </a:solidFill>
              </a:rPr>
              <a:t>16</a:t>
            </a:r>
          </a:p>
          <a:p>
            <a:endParaRPr lang="en-CA" baseline="30000"/>
          </a:p>
          <a:p>
            <a:r>
              <a:rPr lang="en-CA"/>
              <a:t>Challenge to exhaustively test</a:t>
            </a:r>
          </a:p>
        </p:txBody>
      </p:sp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FDFF10A4-392D-4F54-A36C-6C9ACE74E8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454837"/>
              </p:ext>
            </p:extLst>
          </p:nvPr>
        </p:nvGraphicFramePr>
        <p:xfrm>
          <a:off x="609599" y="5156201"/>
          <a:ext cx="6261099" cy="12001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68713">
                  <a:extLst>
                    <a:ext uri="{9D8B030D-6E8A-4147-A177-3AD203B41FA5}">
                      <a16:colId xmlns:a16="http://schemas.microsoft.com/office/drawing/2014/main" val="3907054139"/>
                    </a:ext>
                  </a:extLst>
                </a:gridCol>
                <a:gridCol w="713651">
                  <a:extLst>
                    <a:ext uri="{9D8B030D-6E8A-4147-A177-3AD203B41FA5}">
                      <a16:colId xmlns:a16="http://schemas.microsoft.com/office/drawing/2014/main" val="1973873879"/>
                    </a:ext>
                  </a:extLst>
                </a:gridCol>
                <a:gridCol w="2159984">
                  <a:extLst>
                    <a:ext uri="{9D8B030D-6E8A-4147-A177-3AD203B41FA5}">
                      <a16:colId xmlns:a16="http://schemas.microsoft.com/office/drawing/2014/main" val="3276385847"/>
                    </a:ext>
                  </a:extLst>
                </a:gridCol>
                <a:gridCol w="2118751">
                  <a:extLst>
                    <a:ext uri="{9D8B030D-6E8A-4147-A177-3AD203B41FA5}">
                      <a16:colId xmlns:a16="http://schemas.microsoft.com/office/drawing/2014/main" val="2289096480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CA" sz="1200" u="none" strike="noStrike">
                          <a:effectLst/>
                        </a:rPr>
                        <a:t>   reg_58</a:t>
                      </a:r>
                      <a:endParaRPr lang="en-CA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u="none" strike="noStrike">
                          <a:effectLst/>
                        </a:rPr>
                        <a:t>2</a:t>
                      </a:r>
                      <a:endParaRPr lang="en-CA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u="none" strike="noStrike">
                          <a:effectLst/>
                        </a:rPr>
                        <a:t>0, 1, 2</a:t>
                      </a:r>
                      <a:endParaRPr lang="en-CA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u="none" strike="noStrike">
                          <a:effectLst/>
                        </a:rPr>
                        <a:t>3</a:t>
                      </a:r>
                      <a:endParaRPr lang="en-CA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8210603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CA" sz="1200" u="none" strike="noStrike">
                          <a:effectLst/>
                        </a:rPr>
                        <a:t>   reg_59</a:t>
                      </a:r>
                      <a:endParaRPr lang="en-CA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u="none" strike="noStrike">
                          <a:effectLst/>
                        </a:rPr>
                        <a:t>2</a:t>
                      </a:r>
                      <a:endParaRPr lang="en-CA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u="none" strike="noStrike">
                          <a:effectLst/>
                        </a:rPr>
                        <a:t>0, 1, 2</a:t>
                      </a:r>
                      <a:endParaRPr lang="en-CA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u="none" strike="noStrike">
                          <a:effectLst/>
                        </a:rPr>
                        <a:t>3</a:t>
                      </a:r>
                      <a:endParaRPr lang="en-CA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403160063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CA" sz="1200" u="none" strike="noStrike">
                          <a:effectLst/>
                        </a:rPr>
                        <a:t>   reg_60</a:t>
                      </a:r>
                      <a:endParaRPr lang="en-CA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u="none" strike="noStrike">
                          <a:effectLst/>
                        </a:rPr>
                        <a:t>2</a:t>
                      </a:r>
                      <a:endParaRPr lang="en-CA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u="none" strike="noStrike">
                          <a:effectLst/>
                        </a:rPr>
                        <a:t>2</a:t>
                      </a:r>
                      <a:endParaRPr lang="en-CA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u="none" strike="noStrike">
                          <a:effectLst/>
                        </a:rPr>
                        <a:t>1</a:t>
                      </a:r>
                      <a:endParaRPr lang="en-CA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34750753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CA" sz="1200" u="none" strike="noStrike">
                          <a:effectLst/>
                        </a:rPr>
                        <a:t>   reg_61</a:t>
                      </a:r>
                      <a:endParaRPr lang="en-CA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u="none" strike="noStrike">
                          <a:effectLst/>
                        </a:rPr>
                        <a:t>2</a:t>
                      </a:r>
                      <a:endParaRPr lang="en-CA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u="none" strike="noStrike">
                          <a:effectLst/>
                        </a:rPr>
                        <a:t>0, 1</a:t>
                      </a:r>
                      <a:endParaRPr lang="en-CA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u="none" strike="noStrike">
                          <a:effectLst/>
                        </a:rPr>
                        <a:t>2</a:t>
                      </a:r>
                      <a:endParaRPr lang="en-CA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58279581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CA" sz="1200" u="none" strike="noStrike">
                          <a:effectLst/>
                        </a:rPr>
                        <a:t>   reg_62</a:t>
                      </a:r>
                      <a:endParaRPr lang="en-CA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u="none" strike="noStrike">
                          <a:effectLst/>
                        </a:rPr>
                        <a:t>2</a:t>
                      </a:r>
                      <a:endParaRPr lang="en-CA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u="none" strike="noStrike">
                          <a:effectLst/>
                        </a:rPr>
                        <a:t>0, 1</a:t>
                      </a:r>
                      <a:endParaRPr lang="en-CA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u="none" strike="noStrike">
                          <a:effectLst/>
                        </a:rPr>
                        <a:t>2</a:t>
                      </a:r>
                      <a:endParaRPr lang="en-CA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71297934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CA" sz="1200" u="none" strike="noStrike">
                          <a:effectLst/>
                        </a:rPr>
                        <a:t>   reg_63</a:t>
                      </a:r>
                      <a:endParaRPr lang="en-CA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u="none" strike="noStrike">
                          <a:effectLst/>
                        </a:rPr>
                        <a:t>2</a:t>
                      </a:r>
                      <a:endParaRPr lang="en-CA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u="none" strike="noStrike">
                          <a:effectLst/>
                        </a:rPr>
                        <a:t>0, 1</a:t>
                      </a:r>
                      <a:endParaRPr lang="en-CA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200" u="none" strike="noStrike">
                          <a:effectLst/>
                        </a:rPr>
                        <a:t>2</a:t>
                      </a:r>
                      <a:endParaRPr lang="en-CA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375723734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52B59DB3-FAED-47D0-AA1D-EF788E15C8ED}"/>
              </a:ext>
            </a:extLst>
          </p:cNvPr>
          <p:cNvSpPr txBox="1"/>
          <p:nvPr/>
        </p:nvSpPr>
        <p:spPr>
          <a:xfrm>
            <a:off x="1049635" y="4877465"/>
            <a:ext cx="461665" cy="36512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CA">
                <a:solidFill>
                  <a:schemeClr val="tx2"/>
                </a:solidFill>
              </a:rPr>
              <a:t>…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1300111-7AD7-47FE-B3EF-A657C5C16AE8}"/>
              </a:ext>
            </a:extLst>
          </p:cNvPr>
          <p:cNvSpPr txBox="1"/>
          <p:nvPr/>
        </p:nvSpPr>
        <p:spPr>
          <a:xfrm>
            <a:off x="2071016" y="4869210"/>
            <a:ext cx="461665" cy="36512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CA">
                <a:solidFill>
                  <a:schemeClr val="tx2"/>
                </a:solidFill>
              </a:rPr>
              <a:t>…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C2131F2-6BAB-4D25-A540-010F40DC517F}"/>
              </a:ext>
            </a:extLst>
          </p:cNvPr>
          <p:cNvSpPr txBox="1"/>
          <p:nvPr/>
        </p:nvSpPr>
        <p:spPr>
          <a:xfrm>
            <a:off x="5634335" y="4869210"/>
            <a:ext cx="461665" cy="36512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CA">
                <a:solidFill>
                  <a:schemeClr val="tx2"/>
                </a:solidFill>
              </a:rPr>
              <a:t>…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34E0294D-029A-43E4-9277-FABB68293D32}"/>
              </a:ext>
            </a:extLst>
          </p:cNvPr>
          <p:cNvCxnSpPr>
            <a:cxnSpLocks/>
          </p:cNvCxnSpPr>
          <p:nvPr/>
        </p:nvCxnSpPr>
        <p:spPr>
          <a:xfrm>
            <a:off x="6851648" y="4878705"/>
            <a:ext cx="234952" cy="14066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CF48E96C-18C7-4441-9F0F-87555DA868D5}"/>
              </a:ext>
            </a:extLst>
          </p:cNvPr>
          <p:cNvCxnSpPr>
            <a:cxnSpLocks/>
          </p:cNvCxnSpPr>
          <p:nvPr/>
        </p:nvCxnSpPr>
        <p:spPr>
          <a:xfrm flipH="1">
            <a:off x="6870698" y="5017453"/>
            <a:ext cx="203202" cy="1387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060046D2-0066-4335-AE96-2E118FE4717F}"/>
              </a:ext>
            </a:extLst>
          </p:cNvPr>
          <p:cNvCxnSpPr>
            <a:cxnSpLocks/>
          </p:cNvCxnSpPr>
          <p:nvPr/>
        </p:nvCxnSpPr>
        <p:spPr>
          <a:xfrm>
            <a:off x="614652" y="4882387"/>
            <a:ext cx="234952" cy="14066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F526E410-11A3-401B-BC77-E89A5183AC45}"/>
              </a:ext>
            </a:extLst>
          </p:cNvPr>
          <p:cNvCxnSpPr>
            <a:cxnSpLocks/>
          </p:cNvCxnSpPr>
          <p:nvPr/>
        </p:nvCxnSpPr>
        <p:spPr>
          <a:xfrm flipH="1">
            <a:off x="633702" y="5021135"/>
            <a:ext cx="203202" cy="1387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71145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1637A3-E77F-4B3B-97A4-FECDE6270F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Agenda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896A76-1492-4733-AF5E-A51ABEF222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>
                <a:solidFill>
                  <a:schemeClr val="bg1">
                    <a:lumMod val="85000"/>
                  </a:schemeClr>
                </a:solidFill>
              </a:rPr>
              <a:t>Introduction to XPI</a:t>
            </a:r>
          </a:p>
          <a:p>
            <a:r>
              <a:rPr lang="en-CA"/>
              <a:t>XPI Formal Sign-Off</a:t>
            </a:r>
          </a:p>
          <a:p>
            <a:r>
              <a:rPr lang="en-CA">
                <a:solidFill>
                  <a:schemeClr val="bg1">
                    <a:lumMod val="85000"/>
                  </a:schemeClr>
                </a:solidFill>
              </a:rPr>
              <a:t>Conclusions and Next Steps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33119EB-7220-4CE3-8ACE-5C1445426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89EC7A9-598F-4DC4-A6A8-9BCB0750A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0689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086933-EACA-4F53-90F4-DACBC1C6D1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Oski Formal Sign-Off Methodology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A2BE5F-2369-431C-8F11-9C8DDBEE2D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5211511"/>
            <a:ext cx="10972800" cy="732090"/>
          </a:xfrm>
        </p:spPr>
        <p:txBody>
          <a:bodyPr/>
          <a:lstStyle/>
          <a:p>
            <a:pPr marL="0" indent="0" algn="ctr">
              <a:buNone/>
            </a:pPr>
            <a:r>
              <a:rPr lang="en-CA"/>
              <a:t>Quality of formal results depends on all four “Cs”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0435285-F227-4F3D-8170-F63F2E9BAA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BE9033C-5B61-4A65-BD5A-8AB25515E1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22" name="Shape 219">
            <a:extLst>
              <a:ext uri="{FF2B5EF4-FFF2-40B4-BE49-F238E27FC236}">
                <a16:creationId xmlns:a16="http://schemas.microsoft.com/office/drawing/2014/main" id="{7957A9C5-C8DB-4A1C-B8B0-3354E715B071}"/>
              </a:ext>
            </a:extLst>
          </p:cNvPr>
          <p:cNvSpPr/>
          <p:nvPr/>
        </p:nvSpPr>
        <p:spPr>
          <a:xfrm>
            <a:off x="4667676" y="1806069"/>
            <a:ext cx="2635124" cy="673678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9050" cap="flat" cmpd="sng">
            <a:solidFill>
              <a:srgbClr val="FFFFFF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82275" tIns="41125" rIns="82275" bIns="41125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23" name="Shape 220">
            <a:extLst>
              <a:ext uri="{FF2B5EF4-FFF2-40B4-BE49-F238E27FC236}">
                <a16:creationId xmlns:a16="http://schemas.microsoft.com/office/drawing/2014/main" id="{EBDA5876-ED91-4950-AB55-3048EF1C60B2}"/>
              </a:ext>
            </a:extLst>
          </p:cNvPr>
          <p:cNvSpPr txBox="1"/>
          <p:nvPr/>
        </p:nvSpPr>
        <p:spPr>
          <a:xfrm>
            <a:off x="5386067" y="3236883"/>
            <a:ext cx="1354596" cy="4443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b="1" dirty="0">
                <a:solidFill>
                  <a:srgbClr val="FFFFFF"/>
                </a:solidFill>
                <a:latin typeface="Candara"/>
                <a:ea typeface="Candara"/>
                <a:cs typeface="Candara"/>
                <a:sym typeface="Candara"/>
              </a:rPr>
              <a:t>Design Under Test</a:t>
            </a:r>
            <a:endParaRPr dirty="0">
              <a:solidFill>
                <a:srgbClr val="000000"/>
              </a:solidFill>
              <a:latin typeface="Open Sans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b="1" dirty="0">
                <a:solidFill>
                  <a:srgbClr val="FFFFFF"/>
                </a:solidFill>
                <a:latin typeface="Candara"/>
                <a:ea typeface="Candara"/>
                <a:cs typeface="Candara"/>
                <a:sym typeface="Candara"/>
              </a:rPr>
              <a:t>(DUT)</a:t>
            </a:r>
            <a:endParaRPr dirty="0">
              <a:solidFill>
                <a:srgbClr val="000000"/>
              </a:solidFill>
              <a:latin typeface="Open Sans"/>
              <a:cs typeface="+mn-cs"/>
            </a:endParaRPr>
          </a:p>
        </p:txBody>
      </p:sp>
      <p:sp>
        <p:nvSpPr>
          <p:cNvPr id="24" name="Shape 221">
            <a:extLst>
              <a:ext uri="{FF2B5EF4-FFF2-40B4-BE49-F238E27FC236}">
                <a16:creationId xmlns:a16="http://schemas.microsoft.com/office/drawing/2014/main" id="{B87058A3-9640-4A43-9EC5-B48414E699BC}"/>
              </a:ext>
            </a:extLst>
          </p:cNvPr>
          <p:cNvSpPr txBox="1"/>
          <p:nvPr/>
        </p:nvSpPr>
        <p:spPr>
          <a:xfrm>
            <a:off x="5248592" y="2000255"/>
            <a:ext cx="1393701" cy="317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b="1" u="sng" dirty="0">
                <a:solidFill>
                  <a:srgbClr val="FFFFFF"/>
                </a:solidFill>
                <a:latin typeface="Open Sans" pitchFamily="34" charset="0"/>
                <a:ea typeface="Open Sans" pitchFamily="34" charset="0"/>
                <a:cs typeface="Open Sans" pitchFamily="34" charset="0"/>
                <a:sym typeface="Candara"/>
              </a:rPr>
              <a:t>C</a:t>
            </a:r>
            <a:r>
              <a:rPr lang="en-US" sz="1400" b="1" dirty="0">
                <a:solidFill>
                  <a:srgbClr val="FFFFFF"/>
                </a:solidFill>
                <a:latin typeface="Open Sans" pitchFamily="34" charset="0"/>
                <a:ea typeface="Open Sans" pitchFamily="34" charset="0"/>
                <a:cs typeface="Open Sans" pitchFamily="34" charset="0"/>
                <a:sym typeface="Candara"/>
              </a:rPr>
              <a:t>onstraints</a:t>
            </a:r>
            <a:endParaRPr sz="1400" dirty="0">
              <a:solidFill>
                <a:srgbClr val="FFFFFF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sp>
        <p:nvSpPr>
          <p:cNvPr id="25" name="Shape 222">
            <a:extLst>
              <a:ext uri="{FF2B5EF4-FFF2-40B4-BE49-F238E27FC236}">
                <a16:creationId xmlns:a16="http://schemas.microsoft.com/office/drawing/2014/main" id="{12C3EFB9-D92E-40EC-B566-824CC4E7E22C}"/>
              </a:ext>
            </a:extLst>
          </p:cNvPr>
          <p:cNvSpPr/>
          <p:nvPr/>
        </p:nvSpPr>
        <p:spPr>
          <a:xfrm>
            <a:off x="2749100" y="2369609"/>
            <a:ext cx="1479567" cy="2068714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9050" cap="flat" cmpd="sng">
            <a:solidFill>
              <a:srgbClr val="FFFFFF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82275" tIns="41125" rIns="82275" bIns="41125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26" name="Shape 223">
            <a:extLst>
              <a:ext uri="{FF2B5EF4-FFF2-40B4-BE49-F238E27FC236}">
                <a16:creationId xmlns:a16="http://schemas.microsoft.com/office/drawing/2014/main" id="{B63CA1A7-8C18-4C75-A9D6-49D71E874BAC}"/>
              </a:ext>
            </a:extLst>
          </p:cNvPr>
          <p:cNvSpPr txBox="1"/>
          <p:nvPr/>
        </p:nvSpPr>
        <p:spPr>
          <a:xfrm>
            <a:off x="2749100" y="3073968"/>
            <a:ext cx="1479567" cy="6131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400" b="1" u="sng" dirty="0">
                <a:solidFill>
                  <a:srgbClr val="FFFFFF"/>
                </a:solidFill>
                <a:latin typeface="Open Sans" pitchFamily="34" charset="0"/>
                <a:ea typeface="Open Sans" pitchFamily="34" charset="0"/>
                <a:cs typeface="Open Sans" pitchFamily="34" charset="0"/>
                <a:sym typeface="Candara"/>
              </a:rPr>
              <a:t>End-to-End</a:t>
            </a:r>
            <a:endParaRPr sz="1400" dirty="0">
              <a:solidFill>
                <a:srgbClr val="FFFFFF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b="1" u="sng" dirty="0">
                <a:solidFill>
                  <a:srgbClr val="FFFFFF"/>
                </a:solidFill>
                <a:latin typeface="Open Sans" pitchFamily="34" charset="0"/>
                <a:ea typeface="Open Sans" pitchFamily="34" charset="0"/>
                <a:cs typeface="Open Sans" pitchFamily="34" charset="0"/>
                <a:sym typeface="Candara"/>
              </a:rPr>
              <a:t>C</a:t>
            </a:r>
            <a:r>
              <a:rPr lang="en-US" sz="1400" b="1" dirty="0">
                <a:solidFill>
                  <a:srgbClr val="FFFFFF"/>
                </a:solidFill>
                <a:latin typeface="Open Sans" pitchFamily="34" charset="0"/>
                <a:ea typeface="Open Sans" pitchFamily="34" charset="0"/>
                <a:cs typeface="Open Sans" pitchFamily="34" charset="0"/>
                <a:sym typeface="Candara"/>
              </a:rPr>
              <a:t>heckers</a:t>
            </a:r>
            <a:endParaRPr sz="1400" dirty="0">
              <a:solidFill>
                <a:srgbClr val="FFFFFF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cxnSp>
        <p:nvCxnSpPr>
          <p:cNvPr id="27" name="Shape 224">
            <a:extLst>
              <a:ext uri="{FF2B5EF4-FFF2-40B4-BE49-F238E27FC236}">
                <a16:creationId xmlns:a16="http://schemas.microsoft.com/office/drawing/2014/main" id="{839A837C-70A7-4C89-BED3-FEDE0C1FCDD4}"/>
              </a:ext>
            </a:extLst>
          </p:cNvPr>
          <p:cNvCxnSpPr>
            <a:cxnSpLocks/>
          </p:cNvCxnSpPr>
          <p:nvPr/>
        </p:nvCxnSpPr>
        <p:spPr>
          <a:xfrm rot="10800000">
            <a:off x="4258632" y="3348051"/>
            <a:ext cx="388739" cy="0"/>
          </a:xfrm>
          <a:prstGeom prst="straightConnector1">
            <a:avLst/>
          </a:prstGeom>
          <a:noFill/>
          <a:ln w="19050" cap="flat" cmpd="sng">
            <a:solidFill>
              <a:srgbClr val="132D50"/>
            </a:solidFill>
            <a:prstDash val="solid"/>
            <a:miter lim="8000"/>
            <a:headEnd type="none" w="sm" len="sm"/>
            <a:tailEnd type="triangle" w="lg" len="lg"/>
          </a:ln>
        </p:spPr>
      </p:cxnSp>
      <p:sp>
        <p:nvSpPr>
          <p:cNvPr id="28" name="Shape 225">
            <a:extLst>
              <a:ext uri="{FF2B5EF4-FFF2-40B4-BE49-F238E27FC236}">
                <a16:creationId xmlns:a16="http://schemas.microsoft.com/office/drawing/2014/main" id="{62DDDCE8-16A3-4819-A824-6F93A3725480}"/>
              </a:ext>
            </a:extLst>
          </p:cNvPr>
          <p:cNvSpPr/>
          <p:nvPr/>
        </p:nvSpPr>
        <p:spPr>
          <a:xfrm>
            <a:off x="7696200" y="2301553"/>
            <a:ext cx="1529900" cy="2068714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9050" cap="flat" cmpd="sng">
            <a:solidFill>
              <a:srgbClr val="FFFFFF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82275" tIns="41125" rIns="82275" bIns="41125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29" name="Shape 226">
            <a:extLst>
              <a:ext uri="{FF2B5EF4-FFF2-40B4-BE49-F238E27FC236}">
                <a16:creationId xmlns:a16="http://schemas.microsoft.com/office/drawing/2014/main" id="{DB264CF8-6DF2-408B-866D-47486ADD18B8}"/>
              </a:ext>
            </a:extLst>
          </p:cNvPr>
          <p:cNvSpPr txBox="1"/>
          <p:nvPr/>
        </p:nvSpPr>
        <p:spPr>
          <a:xfrm>
            <a:off x="7696200" y="3005912"/>
            <a:ext cx="1529900" cy="6974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b="1" u="sng" dirty="0">
                <a:solidFill>
                  <a:srgbClr val="FFFFFF"/>
                </a:solidFill>
                <a:latin typeface="Open Sans" pitchFamily="34" charset="0"/>
                <a:ea typeface="Open Sans" pitchFamily="34" charset="0"/>
                <a:cs typeface="Open Sans" pitchFamily="34" charset="0"/>
                <a:sym typeface="Candara"/>
              </a:rPr>
              <a:t>C</a:t>
            </a:r>
            <a:r>
              <a:rPr lang="en-US" sz="1400" b="1" dirty="0">
                <a:solidFill>
                  <a:srgbClr val="FFFFFF"/>
                </a:solidFill>
                <a:latin typeface="Open Sans" pitchFamily="34" charset="0"/>
                <a:ea typeface="Open Sans" pitchFamily="34" charset="0"/>
                <a:cs typeface="Open Sans" pitchFamily="34" charset="0"/>
                <a:sym typeface="Candara"/>
              </a:rPr>
              <a:t>overage</a:t>
            </a:r>
            <a:endParaRPr sz="1400" dirty="0">
              <a:solidFill>
                <a:srgbClr val="FFFFFF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solidFill>
                  <a:srgbClr val="FFFFFF"/>
                </a:solidFill>
                <a:latin typeface="Open Sans" pitchFamily="34" charset="0"/>
                <a:ea typeface="Open Sans" pitchFamily="34" charset="0"/>
                <a:cs typeface="Open Sans" pitchFamily="34" charset="0"/>
                <a:sym typeface="Candara"/>
              </a:rPr>
              <a:t>(Code and Functional)</a:t>
            </a:r>
            <a:endParaRPr sz="1400" dirty="0">
              <a:solidFill>
                <a:srgbClr val="FFFFFF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cxnSp>
        <p:nvCxnSpPr>
          <p:cNvPr id="30" name="Shape 227">
            <a:extLst>
              <a:ext uri="{FF2B5EF4-FFF2-40B4-BE49-F238E27FC236}">
                <a16:creationId xmlns:a16="http://schemas.microsoft.com/office/drawing/2014/main" id="{C532CE1B-B597-4439-A51F-8613E5B3BD2C}"/>
              </a:ext>
            </a:extLst>
          </p:cNvPr>
          <p:cNvCxnSpPr>
            <a:cxnSpLocks/>
          </p:cNvCxnSpPr>
          <p:nvPr/>
        </p:nvCxnSpPr>
        <p:spPr>
          <a:xfrm>
            <a:off x="7308932" y="3329643"/>
            <a:ext cx="377082" cy="0"/>
          </a:xfrm>
          <a:prstGeom prst="straightConnector1">
            <a:avLst/>
          </a:prstGeom>
          <a:noFill/>
          <a:ln w="19050" cap="flat" cmpd="sng">
            <a:solidFill>
              <a:srgbClr val="132D50"/>
            </a:solidFill>
            <a:prstDash val="solid"/>
            <a:miter lim="8000"/>
            <a:headEnd type="none" w="sm" len="sm"/>
            <a:tailEnd type="triangle" w="lg" len="lg"/>
          </a:ln>
        </p:spPr>
      </p:cxnSp>
      <p:cxnSp>
        <p:nvCxnSpPr>
          <p:cNvPr id="31" name="Shape 228">
            <a:extLst>
              <a:ext uri="{FF2B5EF4-FFF2-40B4-BE49-F238E27FC236}">
                <a16:creationId xmlns:a16="http://schemas.microsoft.com/office/drawing/2014/main" id="{29DED2F2-DB3D-4483-A783-CB4FB7CDB088}"/>
              </a:ext>
            </a:extLst>
          </p:cNvPr>
          <p:cNvCxnSpPr>
            <a:cxnSpLocks/>
            <a:endCxn id="32" idx="0"/>
          </p:cNvCxnSpPr>
          <p:nvPr/>
        </p:nvCxnSpPr>
        <p:spPr>
          <a:xfrm>
            <a:off x="5982542" y="3842384"/>
            <a:ext cx="2696" cy="408289"/>
          </a:xfrm>
          <a:prstGeom prst="straightConnector1">
            <a:avLst/>
          </a:prstGeom>
          <a:noFill/>
          <a:ln w="19050" cap="flat" cmpd="sng">
            <a:solidFill>
              <a:srgbClr val="132D50"/>
            </a:solidFill>
            <a:prstDash val="solid"/>
            <a:miter lim="8000"/>
            <a:headEnd type="none" w="sm" len="sm"/>
            <a:tailEnd type="triangle" w="lg" len="lg"/>
          </a:ln>
        </p:spPr>
      </p:cxnSp>
      <p:sp>
        <p:nvSpPr>
          <p:cNvPr id="32" name="Shape 229">
            <a:extLst>
              <a:ext uri="{FF2B5EF4-FFF2-40B4-BE49-F238E27FC236}">
                <a16:creationId xmlns:a16="http://schemas.microsoft.com/office/drawing/2014/main" id="{7A4361CF-4B9C-434A-BBCA-99F9D4D6C18C}"/>
              </a:ext>
            </a:extLst>
          </p:cNvPr>
          <p:cNvSpPr/>
          <p:nvPr/>
        </p:nvSpPr>
        <p:spPr>
          <a:xfrm>
            <a:off x="4667676" y="4250673"/>
            <a:ext cx="2635124" cy="67367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spcFirstLastPara="1" wrap="square" lIns="82275" tIns="41125" rIns="82275" bIns="41125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33" name="Shape 230">
            <a:extLst>
              <a:ext uri="{FF2B5EF4-FFF2-40B4-BE49-F238E27FC236}">
                <a16:creationId xmlns:a16="http://schemas.microsoft.com/office/drawing/2014/main" id="{25792F59-D936-4DBF-9872-A3D92C50F6F8}"/>
              </a:ext>
            </a:extLst>
          </p:cNvPr>
          <p:cNvSpPr txBox="1"/>
          <p:nvPr/>
        </p:nvSpPr>
        <p:spPr>
          <a:xfrm>
            <a:off x="4678729" y="4290482"/>
            <a:ext cx="2642371" cy="5076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b="1" u="sng" dirty="0">
                <a:solidFill>
                  <a:srgbClr val="FFFFFF"/>
                </a:solidFill>
                <a:latin typeface="Open Sans" pitchFamily="34" charset="0"/>
                <a:ea typeface="Open Sans" pitchFamily="34" charset="0"/>
                <a:cs typeface="Open Sans" pitchFamily="34" charset="0"/>
                <a:sym typeface="Candara"/>
              </a:rPr>
              <a:t>C</a:t>
            </a:r>
            <a:r>
              <a:rPr lang="en-US" sz="1400" b="1" dirty="0">
                <a:solidFill>
                  <a:srgbClr val="FFFFFF"/>
                </a:solidFill>
                <a:latin typeface="Open Sans" pitchFamily="34" charset="0"/>
                <a:ea typeface="Open Sans" pitchFamily="34" charset="0"/>
                <a:cs typeface="Open Sans" pitchFamily="34" charset="0"/>
                <a:sym typeface="Candara"/>
              </a:rPr>
              <a:t>omplexity </a:t>
            </a:r>
            <a:endParaRPr sz="1400" dirty="0">
              <a:solidFill>
                <a:srgbClr val="FFFFFF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solidFill>
                  <a:srgbClr val="FFFFFF"/>
                </a:solidFill>
                <a:latin typeface="Open Sans" pitchFamily="34" charset="0"/>
                <a:ea typeface="Open Sans" pitchFamily="34" charset="0"/>
                <a:cs typeface="Open Sans" pitchFamily="34" charset="0"/>
                <a:sym typeface="Candara"/>
              </a:rPr>
              <a:t>(Abstraction Models)</a:t>
            </a:r>
            <a:endParaRPr sz="1400" dirty="0">
              <a:solidFill>
                <a:srgbClr val="FFFFFF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sp>
        <p:nvSpPr>
          <p:cNvPr id="34" name="Shape 231">
            <a:extLst>
              <a:ext uri="{FF2B5EF4-FFF2-40B4-BE49-F238E27FC236}">
                <a16:creationId xmlns:a16="http://schemas.microsoft.com/office/drawing/2014/main" id="{2F7DAD64-8671-4C98-908E-ADED245E42F7}"/>
              </a:ext>
            </a:extLst>
          </p:cNvPr>
          <p:cNvSpPr/>
          <p:nvPr/>
        </p:nvSpPr>
        <p:spPr>
          <a:xfrm>
            <a:off x="4677495" y="2895632"/>
            <a:ext cx="2632552" cy="971796"/>
          </a:xfrm>
          <a:prstGeom prst="rect">
            <a:avLst/>
          </a:prstGeom>
          <a:solidFill>
            <a:srgbClr val="3C9C99"/>
          </a:solidFill>
          <a:ln w="19050" cap="flat" cmpd="sng">
            <a:solidFill>
              <a:srgbClr val="FFFFFF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Shape 232">
            <a:extLst>
              <a:ext uri="{FF2B5EF4-FFF2-40B4-BE49-F238E27FC236}">
                <a16:creationId xmlns:a16="http://schemas.microsoft.com/office/drawing/2014/main" id="{4B01E127-9B00-4F18-BEB4-89342062202D}"/>
              </a:ext>
            </a:extLst>
          </p:cNvPr>
          <p:cNvSpPr txBox="1"/>
          <p:nvPr/>
        </p:nvSpPr>
        <p:spPr>
          <a:xfrm>
            <a:off x="4889693" y="3157109"/>
            <a:ext cx="2209800" cy="4443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solidFill>
                  <a:srgbClr val="FFFFFF"/>
                </a:solidFill>
                <a:latin typeface="Open Sans" pitchFamily="34" charset="0"/>
                <a:ea typeface="Open Sans" pitchFamily="34" charset="0"/>
                <a:cs typeface="Open Sans" pitchFamily="34" charset="0"/>
                <a:sym typeface="Candara"/>
              </a:rPr>
              <a:t>Design Under Test</a:t>
            </a:r>
            <a:endParaRPr sz="1400" dirty="0">
              <a:solidFill>
                <a:srgbClr val="000000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solidFill>
                  <a:srgbClr val="FFFFFF"/>
                </a:solidFill>
                <a:latin typeface="Open Sans" pitchFamily="34" charset="0"/>
                <a:ea typeface="Open Sans" pitchFamily="34" charset="0"/>
                <a:cs typeface="Open Sans" pitchFamily="34" charset="0"/>
                <a:sym typeface="Candara"/>
              </a:rPr>
              <a:t>(DUT)</a:t>
            </a:r>
            <a:endParaRPr sz="1400" dirty="0">
              <a:solidFill>
                <a:srgbClr val="000000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sp>
        <p:nvSpPr>
          <p:cNvPr id="36" name="Shape 233">
            <a:extLst>
              <a:ext uri="{FF2B5EF4-FFF2-40B4-BE49-F238E27FC236}">
                <a16:creationId xmlns:a16="http://schemas.microsoft.com/office/drawing/2014/main" id="{B5CD2EF7-08A7-4746-963E-A6BC0AAAEC02}"/>
              </a:ext>
            </a:extLst>
          </p:cNvPr>
          <p:cNvSpPr/>
          <p:nvPr/>
        </p:nvSpPr>
        <p:spPr>
          <a:xfrm>
            <a:off x="5550157" y="2511941"/>
            <a:ext cx="164594" cy="351439"/>
          </a:xfrm>
          <a:prstGeom prst="downArrow">
            <a:avLst>
              <a:gd name="adj1" fmla="val 50000"/>
              <a:gd name="adj2" fmla="val 50000"/>
            </a:avLst>
          </a:prstGeom>
          <a:gradFill>
            <a:gsLst>
              <a:gs pos="0">
                <a:srgbClr val="4B83C7"/>
              </a:gs>
              <a:gs pos="50000">
                <a:srgbClr val="1773C5"/>
              </a:gs>
              <a:gs pos="100000">
                <a:srgbClr val="0D64B5"/>
              </a:gs>
            </a:gsLst>
            <a:lin ang="5400000" scaled="0"/>
          </a:gradFill>
          <a:ln w="9525" cap="flat" cmpd="sng">
            <a:solidFill>
              <a:srgbClr val="006097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Shape 234">
            <a:extLst>
              <a:ext uri="{FF2B5EF4-FFF2-40B4-BE49-F238E27FC236}">
                <a16:creationId xmlns:a16="http://schemas.microsoft.com/office/drawing/2014/main" id="{C2BC10BB-1915-4D92-BBB1-20103F788C63}"/>
              </a:ext>
            </a:extLst>
          </p:cNvPr>
          <p:cNvSpPr/>
          <p:nvPr/>
        </p:nvSpPr>
        <p:spPr>
          <a:xfrm>
            <a:off x="6297174" y="2502176"/>
            <a:ext cx="162372" cy="369571"/>
          </a:xfrm>
          <a:prstGeom prst="upArrow">
            <a:avLst>
              <a:gd name="adj1" fmla="val 50000"/>
              <a:gd name="adj2" fmla="val 50000"/>
            </a:avLst>
          </a:prstGeom>
          <a:gradFill>
            <a:gsLst>
              <a:gs pos="0">
                <a:srgbClr val="4B83C7"/>
              </a:gs>
              <a:gs pos="50000">
                <a:srgbClr val="1773C5"/>
              </a:gs>
              <a:gs pos="100000">
                <a:srgbClr val="0D64B5"/>
              </a:gs>
            </a:gsLst>
            <a:lin ang="5400000" scaled="0"/>
          </a:gradFill>
          <a:ln w="9525" cap="flat" cmpd="sng">
            <a:solidFill>
              <a:srgbClr val="006097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993610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AC529A4D857314092F8987294A43FD3" ma:contentTypeVersion="0" ma:contentTypeDescription="Create a new document." ma:contentTypeScope="" ma:versionID="b3a40a446e339e50bd650e277a113f3f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1A855BF4-2A99-441B-9566-850307E4F0A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91CAD78-C6F6-407D-A9D5-329355F07703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3171F2A1-2ACF-4A95-B48F-47B38B7131B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1737</Words>
  <Application>Microsoft Office PowerPoint</Application>
  <PresentationFormat>Widescreen</PresentationFormat>
  <Paragraphs>598</Paragraphs>
  <Slides>28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6" baseType="lpstr">
      <vt:lpstr>MS Mincho</vt:lpstr>
      <vt:lpstr>Open Sans</vt:lpstr>
      <vt:lpstr>Arial</vt:lpstr>
      <vt:lpstr>Calibri</vt:lpstr>
      <vt:lpstr>Candara</vt:lpstr>
      <vt:lpstr>Times New Roman</vt:lpstr>
      <vt:lpstr>Wingdings</vt:lpstr>
      <vt:lpstr>Office Theme</vt:lpstr>
      <vt:lpstr>Formal Verification of a Highly Configurable DDR Controller IP</vt:lpstr>
      <vt:lpstr>Agenda</vt:lpstr>
      <vt:lpstr>Synopsys DesignWare Cores DDR Verification</vt:lpstr>
      <vt:lpstr>AMBA® AXI® Port Interface (XPI) Controller</vt:lpstr>
      <vt:lpstr>XPI Functionality </vt:lpstr>
      <vt:lpstr>XPI Configurability</vt:lpstr>
      <vt:lpstr>XPI Legal SW Configurations</vt:lpstr>
      <vt:lpstr>Agenda</vt:lpstr>
      <vt:lpstr>Oski Formal Sign-Off Methodology</vt:lpstr>
      <vt:lpstr>Decomposition for Formal Verification</vt:lpstr>
      <vt:lpstr>XPI End-to-End Requirements</vt:lpstr>
      <vt:lpstr>Configurability of Checkers</vt:lpstr>
      <vt:lpstr>Challenge of Building the End-to-End Checks</vt:lpstr>
      <vt:lpstr>Constraints</vt:lpstr>
      <vt:lpstr>XPI Interface Constraints</vt:lpstr>
      <vt:lpstr>Coverage</vt:lpstr>
      <vt:lpstr>Formal Controllability Coverage</vt:lpstr>
      <vt:lpstr>Bounded Proof Coverage</vt:lpstr>
      <vt:lpstr>Formal Observability Coverage</vt:lpstr>
      <vt:lpstr>XPI HW Config0 Coverage Metrics</vt:lpstr>
      <vt:lpstr>Complexity</vt:lpstr>
      <vt:lpstr>Reset Value Abstraction</vt:lpstr>
      <vt:lpstr>XPI HW Config0 Coverage with Abstraction Models</vt:lpstr>
      <vt:lpstr>XPI Formal Verification Sign-Off</vt:lpstr>
      <vt:lpstr>Agenda</vt:lpstr>
      <vt:lpstr>Conclusions</vt:lpstr>
      <vt:lpstr>Future Directions</vt:lpstr>
      <vt:lpstr>Thank you!  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2011-11-23T07:37:04Z</dcterms:created>
  <dcterms:modified xsi:type="dcterms:W3CDTF">2018-10-09T15:24:21Z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0x0101004AC529A4D857314092F8987294A43FD3</vt:lpwstr>
  </property>
</Properties>
</file>