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33"/>
  </p:notesMasterIdLst>
  <p:handoutMasterIdLst>
    <p:handoutMasterId r:id="rId34"/>
  </p:handoutMasterIdLst>
  <p:sldIdLst>
    <p:sldId id="501" r:id="rId5"/>
    <p:sldId id="502" r:id="rId6"/>
    <p:sldId id="508" r:id="rId7"/>
    <p:sldId id="514" r:id="rId8"/>
    <p:sldId id="513" r:id="rId9"/>
    <p:sldId id="509" r:id="rId10"/>
    <p:sldId id="510" r:id="rId11"/>
    <p:sldId id="511" r:id="rId12"/>
    <p:sldId id="515" r:id="rId13"/>
    <p:sldId id="516" r:id="rId14"/>
    <p:sldId id="519" r:id="rId15"/>
    <p:sldId id="520" r:id="rId16"/>
    <p:sldId id="512" r:id="rId17"/>
    <p:sldId id="507" r:id="rId18"/>
    <p:sldId id="521" r:id="rId19"/>
    <p:sldId id="522" r:id="rId20"/>
    <p:sldId id="525" r:id="rId21"/>
    <p:sldId id="523" r:id="rId22"/>
    <p:sldId id="524" r:id="rId23"/>
    <p:sldId id="529" r:id="rId24"/>
    <p:sldId id="530" r:id="rId25"/>
    <p:sldId id="531" r:id="rId26"/>
    <p:sldId id="532" r:id="rId27"/>
    <p:sldId id="533" r:id="rId28"/>
    <p:sldId id="526" r:id="rId29"/>
    <p:sldId id="528" r:id="rId30"/>
    <p:sldId id="527" r:id="rId31"/>
    <p:sldId id="505" r:id="rId32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AFF"/>
    <a:srgbClr val="89E0FF"/>
    <a:srgbClr val="66CCFF"/>
    <a:srgbClr val="0066FF"/>
    <a:srgbClr val="63F9B5"/>
    <a:srgbClr val="1DFF83"/>
    <a:srgbClr val="FFFF99"/>
    <a:srgbClr val="FF5353"/>
    <a:srgbClr val="0099CC"/>
    <a:srgbClr val="A0F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47" autoAdjust="0"/>
    <p:restoredTop sz="65524" autoAdjust="0"/>
  </p:normalViewPr>
  <p:slideViewPr>
    <p:cSldViewPr>
      <p:cViewPr varScale="1">
        <p:scale>
          <a:sx n="75" d="100"/>
          <a:sy n="75" d="100"/>
        </p:scale>
        <p:origin x="36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11.10.2018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96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61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50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946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55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3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65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704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13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438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69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33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36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340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948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143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64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97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91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0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de-DE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67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22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81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17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72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0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6800" y="1100109"/>
            <a:ext cx="10363200" cy="18478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Efficient Fault Injection Methods for Safety Software Testing Based on Virtual Prototypes: Application to Powertrain ECU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81000" y="3234045"/>
            <a:ext cx="11734800" cy="1752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u="sng" dirty="0" smtClean="0"/>
              <a:t>Dr. Ons Mbarek</a:t>
            </a:r>
            <a:r>
              <a:rPr lang="en-US" dirty="0" smtClean="0"/>
              <a:t>, Robert Bosch Germany GmbH</a:t>
            </a:r>
          </a:p>
          <a:p>
            <a:pPr>
              <a:spcBef>
                <a:spcPts val="0"/>
              </a:spcBef>
            </a:pPr>
            <a:r>
              <a:rPr lang="de-DE" dirty="0" err="1" smtClean="0"/>
              <a:t>Dineshkumar</a:t>
            </a:r>
            <a:r>
              <a:rPr lang="de-DE" dirty="0" smtClean="0"/>
              <a:t> </a:t>
            </a:r>
            <a:r>
              <a:rPr lang="de-DE" dirty="0" err="1" smtClean="0"/>
              <a:t>Selvaraj</a:t>
            </a:r>
            <a:r>
              <a:rPr lang="de-DE" dirty="0" smtClean="0"/>
              <a:t>, Infineon Technologies </a:t>
            </a:r>
            <a:r>
              <a:rPr lang="de-DE" dirty="0" err="1" smtClean="0"/>
              <a:t>India</a:t>
            </a:r>
            <a:r>
              <a:rPr lang="de-DE" dirty="0" smtClean="0"/>
              <a:t> AG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Romero </a:t>
            </a:r>
            <a:r>
              <a:rPr lang="de-DE" dirty="0" err="1" smtClean="0"/>
              <a:t>Chica</a:t>
            </a:r>
            <a:r>
              <a:rPr lang="de-DE" dirty="0" smtClean="0"/>
              <a:t> Jose Miguel, </a:t>
            </a:r>
            <a:r>
              <a:rPr lang="de-DE" dirty="0" err="1" smtClean="0"/>
              <a:t>Rajagopal</a:t>
            </a:r>
            <a:r>
              <a:rPr lang="de-DE" dirty="0" smtClean="0"/>
              <a:t> </a:t>
            </a:r>
            <a:r>
              <a:rPr lang="de-DE" dirty="0" err="1" smtClean="0"/>
              <a:t>Shenoy</a:t>
            </a:r>
            <a:r>
              <a:rPr lang="de-DE" dirty="0" smtClean="0"/>
              <a:t>, Holger </a:t>
            </a:r>
            <a:r>
              <a:rPr lang="de-DE" dirty="0" err="1" smtClean="0"/>
              <a:t>Riethmueller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de-DE" dirty="0" smtClean="0"/>
              <a:t> Robert Bosch Germany GmbH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5346099"/>
            <a:ext cx="2074354" cy="70489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425590"/>
            <a:ext cx="1606508" cy="564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848" y="1566601"/>
            <a:ext cx="1062438" cy="91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hteck 30"/>
          <p:cNvSpPr/>
          <p:nvPr/>
        </p:nvSpPr>
        <p:spPr>
          <a:xfrm>
            <a:off x="7775643" y="5275578"/>
            <a:ext cx="3657600" cy="598828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Virtual Prototype </a:t>
            </a:r>
            <a:r>
              <a:rPr lang="de-DE" dirty="0" err="1" smtClean="0"/>
              <a:t>for</a:t>
            </a:r>
            <a:r>
              <a:rPr lang="de-DE" dirty="0" smtClean="0"/>
              <a:t> MDG1 ECU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0"/>
            <a:ext cx="6904048" cy="5105399"/>
          </a:xfrm>
        </p:spPr>
        <p:txBody>
          <a:bodyPr>
            <a:normAutofit fontScale="92500" lnSpcReduction="20000"/>
          </a:bodyPr>
          <a:lstStyle/>
          <a:p>
            <a:r>
              <a:rPr lang="de-DE" sz="3000" dirty="0" smtClean="0"/>
              <a:t>VP </a:t>
            </a:r>
            <a:r>
              <a:rPr lang="de-DE" sz="3000" dirty="0" err="1" smtClean="0"/>
              <a:t>Use</a:t>
            </a:r>
            <a:r>
              <a:rPr lang="de-DE" sz="3000" dirty="0" smtClean="0"/>
              <a:t> Case </a:t>
            </a:r>
            <a:r>
              <a:rPr lang="de-DE" sz="3000" dirty="0" err="1" smtClean="0"/>
              <a:t>Structure</a:t>
            </a:r>
            <a:endParaRPr lang="de-DE" sz="3000" dirty="0" smtClean="0"/>
          </a:p>
          <a:p>
            <a:pPr lvl="1"/>
            <a:r>
              <a:rPr lang="de-DE" sz="2800" dirty="0" smtClean="0"/>
              <a:t>TLM </a:t>
            </a:r>
            <a:r>
              <a:rPr lang="de-DE" sz="2800" dirty="0" err="1" smtClean="0"/>
              <a:t>model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Powertrain Bosch MDG1 ECU</a:t>
            </a:r>
          </a:p>
          <a:p>
            <a:pPr lvl="1"/>
            <a:r>
              <a:rPr lang="de-DE" sz="2800" dirty="0" smtClean="0"/>
              <a:t>Infineon AURIX</a:t>
            </a:r>
            <a:r>
              <a:rPr lang="de-DE" sz="2800" baseline="30000" dirty="0" smtClean="0"/>
              <a:t>TM</a:t>
            </a:r>
            <a:r>
              <a:rPr lang="de-DE" sz="2800" dirty="0" smtClean="0"/>
              <a:t> 2G MCU </a:t>
            </a:r>
            <a:r>
              <a:rPr lang="de-DE" sz="2800" dirty="0" err="1" smtClean="0"/>
              <a:t>model</a:t>
            </a:r>
            <a:endParaRPr lang="de-DE" sz="2800" dirty="0"/>
          </a:p>
          <a:p>
            <a:pPr lvl="2"/>
            <a:r>
              <a:rPr lang="de-DE" sz="2400" dirty="0" smtClean="0"/>
              <a:t>32-bit </a:t>
            </a:r>
            <a:r>
              <a:rPr lang="de-DE" sz="2400" dirty="0" err="1" smtClean="0"/>
              <a:t>Tricore</a:t>
            </a:r>
            <a:r>
              <a:rPr lang="de-DE" sz="2400" dirty="0" smtClean="0"/>
              <a:t> Fast-</a:t>
            </a:r>
            <a:r>
              <a:rPr lang="de-DE" sz="2400" dirty="0" err="1" smtClean="0"/>
              <a:t>Timed</a:t>
            </a:r>
            <a:r>
              <a:rPr lang="de-DE" sz="2400" dirty="0" smtClean="0"/>
              <a:t> Model (FTM)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Synopsys</a:t>
            </a:r>
            <a:endParaRPr lang="de-DE" sz="2400" dirty="0" smtClean="0"/>
          </a:p>
          <a:p>
            <a:pPr lvl="2"/>
            <a:r>
              <a:rPr lang="de-DE" sz="2400" dirty="0" err="1" smtClean="0"/>
              <a:t>Loosely</a:t>
            </a:r>
            <a:r>
              <a:rPr lang="de-DE" sz="2400" dirty="0" smtClean="0"/>
              <a:t> </a:t>
            </a:r>
            <a:r>
              <a:rPr lang="de-DE" sz="2400" dirty="0" err="1" smtClean="0"/>
              <a:t>Timed</a:t>
            </a:r>
            <a:r>
              <a:rPr lang="de-DE" sz="2400" dirty="0" smtClean="0"/>
              <a:t> (LT)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Approximately</a:t>
            </a:r>
            <a:r>
              <a:rPr lang="de-DE" sz="2400" dirty="0" smtClean="0"/>
              <a:t> </a:t>
            </a:r>
            <a:r>
              <a:rPr lang="de-DE" sz="2400" dirty="0" err="1" smtClean="0"/>
              <a:t>Timed</a:t>
            </a:r>
            <a:r>
              <a:rPr lang="de-DE" sz="2400" dirty="0" smtClean="0"/>
              <a:t> (AT) </a:t>
            </a:r>
            <a:r>
              <a:rPr lang="de-DE" sz="2400" dirty="0" err="1" smtClean="0"/>
              <a:t>memory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peripheral</a:t>
            </a:r>
            <a:r>
              <a:rPr lang="de-DE" sz="2400" dirty="0" smtClean="0"/>
              <a:t> IP </a:t>
            </a:r>
            <a:r>
              <a:rPr lang="de-DE" sz="2400" dirty="0" err="1" smtClean="0"/>
              <a:t>models</a:t>
            </a:r>
            <a:endParaRPr lang="de-DE" sz="2400" dirty="0" smtClean="0"/>
          </a:p>
          <a:p>
            <a:pPr lvl="2"/>
            <a:r>
              <a:rPr lang="de-DE" sz="2400" dirty="0" smtClean="0"/>
              <a:t>3 IP </a:t>
            </a:r>
            <a:r>
              <a:rPr lang="de-DE" sz="2400" dirty="0" err="1" smtClean="0"/>
              <a:t>suppliers</a:t>
            </a:r>
            <a:r>
              <a:rPr lang="de-DE" sz="2400" dirty="0"/>
              <a:t> </a:t>
            </a:r>
            <a:r>
              <a:rPr lang="de-DE" sz="2400" dirty="0" smtClean="0"/>
              <a:t>(</a:t>
            </a:r>
            <a:r>
              <a:rPr lang="de-DE" sz="2400" dirty="0" err="1" smtClean="0"/>
              <a:t>Synopsys</a:t>
            </a:r>
            <a:r>
              <a:rPr lang="de-DE" sz="2400" dirty="0" smtClean="0"/>
              <a:t>, Bosch </a:t>
            </a:r>
            <a:r>
              <a:rPr lang="de-DE" sz="2400" dirty="0" err="1" smtClean="0"/>
              <a:t>and</a:t>
            </a:r>
            <a:r>
              <a:rPr lang="de-DE" sz="2400" dirty="0" smtClean="0"/>
              <a:t> Infineon), </a:t>
            </a:r>
            <a:r>
              <a:rPr lang="de-DE" sz="2400" dirty="0" err="1" smtClean="0"/>
              <a:t>one</a:t>
            </a:r>
            <a:r>
              <a:rPr lang="de-DE" sz="2400" dirty="0" smtClean="0"/>
              <a:t> </a:t>
            </a:r>
            <a:r>
              <a:rPr lang="de-DE" sz="2400" dirty="0" err="1" smtClean="0"/>
              <a:t>integrator</a:t>
            </a:r>
            <a:r>
              <a:rPr lang="de-DE" sz="2400" dirty="0" smtClean="0"/>
              <a:t> (Infineon)</a:t>
            </a:r>
          </a:p>
          <a:p>
            <a:pPr lvl="2"/>
            <a:r>
              <a:rPr lang="de-DE" sz="2400" dirty="0" err="1" smtClean="0"/>
              <a:t>Good</a:t>
            </a:r>
            <a:r>
              <a:rPr lang="de-DE" sz="2400" dirty="0" smtClean="0"/>
              <a:t> </a:t>
            </a:r>
            <a:r>
              <a:rPr lang="de-DE" sz="2400" dirty="0" err="1" smtClean="0"/>
              <a:t>tradeoff</a:t>
            </a:r>
            <a:r>
              <a:rPr lang="de-DE" sz="2400" dirty="0" smtClean="0"/>
              <a:t> </a:t>
            </a:r>
            <a:r>
              <a:rPr lang="de-DE" sz="2400" dirty="0" err="1" smtClean="0"/>
              <a:t>between</a:t>
            </a:r>
            <a:r>
              <a:rPr lang="de-DE" sz="2400" dirty="0" smtClean="0"/>
              <a:t> </a:t>
            </a:r>
            <a:r>
              <a:rPr lang="de-DE" sz="2400" dirty="0" err="1" smtClean="0"/>
              <a:t>timing</a:t>
            </a:r>
            <a:r>
              <a:rPr lang="de-DE" sz="2400" dirty="0" smtClean="0"/>
              <a:t> </a:t>
            </a:r>
            <a:r>
              <a:rPr lang="de-DE" sz="2400" dirty="0" err="1" smtClean="0"/>
              <a:t>accuracy</a:t>
            </a:r>
            <a:r>
              <a:rPr lang="de-DE" sz="2400" dirty="0" smtClean="0"/>
              <a:t>, </a:t>
            </a:r>
            <a:r>
              <a:rPr lang="de-DE" sz="2400" dirty="0" err="1" smtClean="0"/>
              <a:t>functionality</a:t>
            </a:r>
            <a:r>
              <a:rPr lang="de-DE" sz="2400" dirty="0" smtClean="0"/>
              <a:t> </a:t>
            </a:r>
            <a:r>
              <a:rPr lang="de-DE" sz="2400" dirty="0" err="1" smtClean="0"/>
              <a:t>accuracy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simulation</a:t>
            </a:r>
            <a:r>
              <a:rPr lang="de-DE" sz="2400" dirty="0" smtClean="0"/>
              <a:t> </a:t>
            </a:r>
            <a:r>
              <a:rPr lang="de-DE" sz="2400" dirty="0" err="1" smtClean="0"/>
              <a:t>speed</a:t>
            </a:r>
            <a:r>
              <a:rPr lang="de-DE" sz="2400" dirty="0" smtClean="0"/>
              <a:t>.</a:t>
            </a:r>
          </a:p>
          <a:p>
            <a:pPr lvl="1"/>
            <a:r>
              <a:rPr lang="de-DE" sz="2800" dirty="0" smtClean="0"/>
              <a:t>In-house Bosch ASIC &amp; </a:t>
            </a:r>
            <a:r>
              <a:rPr lang="de-DE" sz="2800" dirty="0" err="1" smtClean="0"/>
              <a:t>sensor</a:t>
            </a:r>
            <a:r>
              <a:rPr lang="de-DE" sz="2800" dirty="0" smtClean="0"/>
              <a:t> LT </a:t>
            </a:r>
            <a:r>
              <a:rPr lang="de-DE" sz="2800" dirty="0" err="1" smtClean="0"/>
              <a:t>models</a:t>
            </a:r>
            <a:endParaRPr lang="de-DE" sz="2800" dirty="0" smtClean="0"/>
          </a:p>
          <a:p>
            <a:pPr lvl="2"/>
            <a:r>
              <a:rPr lang="de-DE" sz="2600" dirty="0" err="1" smtClean="0"/>
              <a:t>External</a:t>
            </a:r>
            <a:r>
              <a:rPr lang="de-DE" sz="2600" dirty="0" smtClean="0"/>
              <a:t> </a:t>
            </a:r>
            <a:r>
              <a:rPr lang="de-DE" sz="2600" dirty="0" err="1" smtClean="0"/>
              <a:t>monitoring</a:t>
            </a:r>
            <a:r>
              <a:rPr lang="de-DE" sz="2600" dirty="0" smtClean="0"/>
              <a:t>, </a:t>
            </a:r>
            <a:r>
              <a:rPr lang="de-DE" sz="2600" dirty="0" err="1" smtClean="0"/>
              <a:t>low-side</a:t>
            </a:r>
            <a:r>
              <a:rPr lang="de-DE" sz="2600" dirty="0" smtClean="0"/>
              <a:t> </a:t>
            </a:r>
            <a:r>
              <a:rPr lang="de-DE" sz="2600" dirty="0" err="1" smtClean="0"/>
              <a:t>and</a:t>
            </a:r>
            <a:r>
              <a:rPr lang="de-DE" sz="2600" dirty="0" smtClean="0"/>
              <a:t> high-</a:t>
            </a:r>
            <a:r>
              <a:rPr lang="de-DE" sz="2600" dirty="0" err="1" smtClean="0"/>
              <a:t>side</a:t>
            </a:r>
            <a:r>
              <a:rPr lang="de-DE" sz="2600" dirty="0" smtClean="0"/>
              <a:t> power </a:t>
            </a:r>
            <a:r>
              <a:rPr lang="de-DE" sz="2600" dirty="0" err="1" smtClean="0"/>
              <a:t>stages</a:t>
            </a:r>
            <a:r>
              <a:rPr lang="de-DE" sz="2600" dirty="0" smtClean="0"/>
              <a:t>, </a:t>
            </a:r>
            <a:r>
              <a:rPr lang="de-DE" sz="2600" dirty="0" err="1" smtClean="0"/>
              <a:t>iginition</a:t>
            </a:r>
            <a:r>
              <a:rPr lang="de-DE" sz="2600" dirty="0" smtClean="0"/>
              <a:t>/</a:t>
            </a:r>
            <a:r>
              <a:rPr lang="de-DE" sz="2600" dirty="0" err="1" smtClean="0"/>
              <a:t>injection</a:t>
            </a:r>
            <a:r>
              <a:rPr lang="de-DE" sz="2600" dirty="0" smtClean="0"/>
              <a:t>, power </a:t>
            </a:r>
            <a:r>
              <a:rPr lang="de-DE" sz="2600" dirty="0" err="1" smtClean="0"/>
              <a:t>supply</a:t>
            </a:r>
            <a:r>
              <a:rPr lang="de-DE" sz="2600" dirty="0" smtClean="0"/>
              <a:t> …</a:t>
            </a:r>
          </a:p>
          <a:p>
            <a:pPr marL="457200" lvl="1" indent="0">
              <a:buNone/>
            </a:pPr>
            <a:endParaRPr lang="de-DE" sz="2600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4233" y="1602868"/>
            <a:ext cx="1277684" cy="74409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1093" y="1602868"/>
            <a:ext cx="1268974" cy="92207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2400" y="2539366"/>
            <a:ext cx="3628262" cy="2570539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7772400" y="2514600"/>
            <a:ext cx="3660843" cy="265584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7874233" y="5350799"/>
            <a:ext cx="1020787" cy="482575"/>
          </a:xfrm>
          <a:prstGeom prst="rect">
            <a:avLst/>
          </a:prstGeom>
          <a:noFill/>
          <a:ln w="31750">
            <a:solidFill>
              <a:srgbClr val="FF5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9180981" y="5350799"/>
            <a:ext cx="1067919" cy="484849"/>
          </a:xfrm>
          <a:prstGeom prst="rect">
            <a:avLst/>
          </a:prstGeom>
          <a:noFill/>
          <a:ln w="31750">
            <a:solidFill>
              <a:srgbClr val="FF5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10479583" y="5350800"/>
            <a:ext cx="874218" cy="484849"/>
          </a:xfrm>
          <a:prstGeom prst="rect">
            <a:avLst/>
          </a:prstGeom>
          <a:noFill/>
          <a:ln w="31750">
            <a:solidFill>
              <a:srgbClr val="FF5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8732922" y="4648200"/>
            <a:ext cx="160446" cy="403379"/>
          </a:xfrm>
          <a:prstGeom prst="rect">
            <a:avLst/>
          </a:prstGeom>
          <a:noFill/>
          <a:ln w="31750">
            <a:solidFill>
              <a:srgbClr val="FF5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8693288" y="2539366"/>
            <a:ext cx="1517512" cy="987106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8153401" y="3526472"/>
            <a:ext cx="533400" cy="249872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10134600" y="4038600"/>
            <a:ext cx="228600" cy="249872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7913349" y="5376575"/>
            <a:ext cx="942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/>
              <a:t>Powerstage ASICs</a:t>
            </a:r>
            <a:endParaRPr lang="de-DE" sz="1000" dirty="0"/>
          </a:p>
        </p:txBody>
      </p:sp>
      <p:sp>
        <p:nvSpPr>
          <p:cNvPr id="19" name="Textfeld 18"/>
          <p:cNvSpPr txBox="1"/>
          <p:nvPr/>
        </p:nvSpPr>
        <p:spPr>
          <a:xfrm>
            <a:off x="9260536" y="5387596"/>
            <a:ext cx="942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/>
              <a:t>Monitoring Module ASIC</a:t>
            </a:r>
            <a:endParaRPr lang="de-DE" sz="1000" dirty="0"/>
          </a:p>
        </p:txBody>
      </p:sp>
      <p:sp>
        <p:nvSpPr>
          <p:cNvPr id="20" name="Textfeld 19"/>
          <p:cNvSpPr txBox="1"/>
          <p:nvPr/>
        </p:nvSpPr>
        <p:spPr>
          <a:xfrm>
            <a:off x="10490689" y="5318241"/>
            <a:ext cx="909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/>
              <a:t>Sensor/</a:t>
            </a:r>
          </a:p>
          <a:p>
            <a:pPr algn="ctr"/>
            <a:r>
              <a:rPr lang="de-DE" sz="1000" dirty="0" smtClean="0"/>
              <a:t>Stimuli Generator</a:t>
            </a:r>
            <a:endParaRPr lang="de-DE" sz="1000" dirty="0"/>
          </a:p>
        </p:txBody>
      </p:sp>
      <p:sp>
        <p:nvSpPr>
          <p:cNvPr id="23" name="Abgerundetes Rechteck 22"/>
          <p:cNvSpPr/>
          <p:nvPr/>
        </p:nvSpPr>
        <p:spPr>
          <a:xfrm>
            <a:off x="8732922" y="4038600"/>
            <a:ext cx="182478" cy="381000"/>
          </a:xfrm>
          <a:prstGeom prst="roundRect">
            <a:avLst/>
          </a:prstGeom>
          <a:noFill/>
          <a:ln>
            <a:solidFill>
              <a:srgbClr val="1DFF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10157661" y="4659389"/>
            <a:ext cx="182478" cy="392190"/>
          </a:xfrm>
          <a:prstGeom prst="roundRect">
            <a:avLst/>
          </a:prstGeom>
          <a:noFill/>
          <a:ln>
            <a:solidFill>
              <a:srgbClr val="1DFF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Gewinkelter Verbinder 27"/>
          <p:cNvCxnSpPr>
            <a:stCxn id="24" idx="2"/>
            <a:endCxn id="31" idx="0"/>
          </p:cNvCxnSpPr>
          <p:nvPr/>
        </p:nvCxnSpPr>
        <p:spPr>
          <a:xfrm rot="5400000">
            <a:off x="9814673" y="4841350"/>
            <a:ext cx="223999" cy="644457"/>
          </a:xfrm>
          <a:prstGeom prst="bentConnector3">
            <a:avLst>
              <a:gd name="adj1" fmla="val 35005"/>
            </a:avLst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winkelter Verbinder 33"/>
          <p:cNvCxnSpPr>
            <a:stCxn id="23" idx="1"/>
            <a:endCxn id="31" idx="0"/>
          </p:cNvCxnSpPr>
          <p:nvPr/>
        </p:nvCxnSpPr>
        <p:spPr>
          <a:xfrm rot="10800000" flipH="1" flipV="1">
            <a:off x="8732921" y="4229100"/>
            <a:ext cx="871521" cy="1046478"/>
          </a:xfrm>
          <a:prstGeom prst="bentConnector4">
            <a:avLst>
              <a:gd name="adj1" fmla="val -117874"/>
              <a:gd name="adj2" fmla="val 85851"/>
            </a:avLst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 rot="16200000">
            <a:off x="7965770" y="2554852"/>
            <a:ext cx="1041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rgbClr val="FFC000"/>
                </a:solidFill>
              </a:rPr>
              <a:t>SNPS FTM </a:t>
            </a:r>
            <a:r>
              <a:rPr lang="de-DE" sz="1000" b="1" dirty="0" err="1" smtClean="0">
                <a:solidFill>
                  <a:srgbClr val="FFC000"/>
                </a:solidFill>
              </a:rPr>
              <a:t>models</a:t>
            </a:r>
            <a:endParaRPr lang="de-DE" sz="1000" b="1" dirty="0">
              <a:solidFill>
                <a:srgbClr val="FFC000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 rot="5400000">
            <a:off x="10655242" y="3736860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0070C0"/>
                </a:solidFill>
              </a:rPr>
              <a:t>IFX AURIX</a:t>
            </a:r>
            <a:r>
              <a:rPr lang="de-DE" sz="1000" baseline="30000" dirty="0" smtClean="0">
                <a:solidFill>
                  <a:srgbClr val="0070C0"/>
                </a:solidFill>
              </a:rPr>
              <a:t>TM</a:t>
            </a:r>
            <a:r>
              <a:rPr lang="de-DE" sz="1000" dirty="0" smtClean="0">
                <a:solidFill>
                  <a:srgbClr val="0070C0"/>
                </a:solidFill>
              </a:rPr>
              <a:t> 2G Model</a:t>
            </a:r>
            <a:endParaRPr lang="de-DE" sz="1000" dirty="0">
              <a:solidFill>
                <a:srgbClr val="0070C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7699444" y="5859150"/>
            <a:ext cx="192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FF0000"/>
                </a:solidFill>
              </a:rPr>
              <a:t>Bosch IP/Models</a:t>
            </a:r>
            <a:endParaRPr lang="de-DE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Virtual Prototype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smtClean="0"/>
              <a:t>MDG1 </a:t>
            </a:r>
            <a:r>
              <a:rPr lang="de-DE" dirty="0"/>
              <a:t>ECU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6269738" y="1612675"/>
            <a:ext cx="5723788" cy="4609361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sz="8600" dirty="0" smtClean="0"/>
              <a:t>MDG1 </a:t>
            </a:r>
            <a:r>
              <a:rPr lang="de-DE" sz="8600" dirty="0" err="1" smtClean="0"/>
              <a:t>Safety</a:t>
            </a:r>
            <a:r>
              <a:rPr lang="de-DE" sz="8600" dirty="0" smtClean="0"/>
              <a:t> </a:t>
            </a:r>
            <a:r>
              <a:rPr lang="de-DE" sz="8600" dirty="0" err="1" smtClean="0"/>
              <a:t>Concept</a:t>
            </a:r>
            <a:endParaRPr lang="de-DE" sz="8600" dirty="0" smtClean="0"/>
          </a:p>
          <a:p>
            <a:pPr lvl="1" fontAlgn="auto">
              <a:spcAft>
                <a:spcPts val="0"/>
              </a:spcAft>
            </a:pPr>
            <a:r>
              <a:rPr lang="de-DE" sz="8000" dirty="0" smtClean="0"/>
              <a:t>Safe </a:t>
            </a:r>
            <a:r>
              <a:rPr lang="de-DE" sz="8000" dirty="0" err="1" smtClean="0"/>
              <a:t>system</a:t>
            </a:r>
            <a:r>
              <a:rPr lang="de-DE" sz="8000" dirty="0" smtClean="0"/>
              <a:t> </a:t>
            </a:r>
            <a:r>
              <a:rPr lang="de-DE" sz="8000" dirty="0" err="1" smtClean="0"/>
              <a:t>development</a:t>
            </a:r>
            <a:r>
              <a:rPr lang="de-DE" sz="8000" dirty="0" smtClean="0"/>
              <a:t> </a:t>
            </a:r>
            <a:r>
              <a:rPr lang="de-DE" sz="8000" dirty="0" err="1" smtClean="0"/>
              <a:t>conform</a:t>
            </a:r>
            <a:r>
              <a:rPr lang="de-DE" sz="8000" dirty="0" smtClean="0"/>
              <a:t> </a:t>
            </a:r>
            <a:r>
              <a:rPr lang="de-DE" sz="8000" dirty="0" err="1" smtClean="0"/>
              <a:t>to</a:t>
            </a:r>
            <a:r>
              <a:rPr lang="de-DE" sz="8000" dirty="0" smtClean="0"/>
              <a:t> ISO 26262 </a:t>
            </a:r>
            <a:r>
              <a:rPr lang="de-DE" sz="8000" dirty="0" err="1" smtClean="0"/>
              <a:t>up</a:t>
            </a:r>
            <a:r>
              <a:rPr lang="de-DE" sz="8000" dirty="0" smtClean="0"/>
              <a:t> </a:t>
            </a:r>
            <a:r>
              <a:rPr lang="de-DE" sz="8000" dirty="0" err="1" smtClean="0"/>
              <a:t>to</a:t>
            </a:r>
            <a:r>
              <a:rPr lang="de-DE" sz="8000" dirty="0" smtClean="0"/>
              <a:t> ASIL-D</a:t>
            </a:r>
          </a:p>
          <a:p>
            <a:pPr lvl="1" fontAlgn="auto">
              <a:spcAft>
                <a:spcPts val="0"/>
              </a:spcAft>
            </a:pPr>
            <a:r>
              <a:rPr lang="de-DE" sz="8000" dirty="0" err="1"/>
              <a:t>Based</a:t>
            </a:r>
            <a:r>
              <a:rPr lang="de-DE" sz="8000" dirty="0"/>
              <a:t> on E-Gas </a:t>
            </a:r>
            <a:r>
              <a:rPr lang="de-DE" sz="8000" dirty="0" err="1"/>
              <a:t>concept</a:t>
            </a:r>
            <a:endParaRPr lang="de-DE" sz="8000" dirty="0"/>
          </a:p>
          <a:p>
            <a:pPr lvl="1" fontAlgn="auto">
              <a:spcAft>
                <a:spcPts val="0"/>
              </a:spcAft>
            </a:pPr>
            <a:r>
              <a:rPr lang="de-DE" sz="8000" dirty="0" err="1" smtClean="0"/>
              <a:t>With</a:t>
            </a:r>
            <a:r>
              <a:rPr lang="de-DE" sz="8000" dirty="0" smtClean="0"/>
              <a:t> HW </a:t>
            </a:r>
            <a:r>
              <a:rPr lang="de-DE" sz="8000" dirty="0" err="1" smtClean="0"/>
              <a:t>safety</a:t>
            </a:r>
            <a:r>
              <a:rPr lang="de-DE" sz="8000" dirty="0" smtClean="0"/>
              <a:t> </a:t>
            </a:r>
            <a:r>
              <a:rPr lang="de-DE" sz="8000" dirty="0" err="1" smtClean="0"/>
              <a:t>mechanisms</a:t>
            </a:r>
            <a:r>
              <a:rPr lang="de-DE" sz="8000" dirty="0" smtClean="0"/>
              <a:t> (SM)</a:t>
            </a:r>
          </a:p>
          <a:p>
            <a:pPr lvl="1" fontAlgn="auto">
              <a:spcAft>
                <a:spcPts val="0"/>
              </a:spcAft>
            </a:pPr>
            <a:r>
              <a:rPr lang="de-DE" sz="8000" dirty="0" err="1" smtClean="0"/>
              <a:t>Possible</a:t>
            </a:r>
            <a:r>
              <a:rPr lang="de-DE" sz="8000" dirty="0" smtClean="0"/>
              <a:t> </a:t>
            </a:r>
            <a:r>
              <a:rPr lang="de-DE" sz="8000" dirty="0" err="1" smtClean="0"/>
              <a:t>checks</a:t>
            </a:r>
            <a:r>
              <a:rPr lang="de-DE" sz="8000" dirty="0" smtClean="0"/>
              <a:t> via SW/</a:t>
            </a:r>
            <a:r>
              <a:rPr lang="de-DE" sz="8000" dirty="0" err="1" smtClean="0"/>
              <a:t>error-detection</a:t>
            </a:r>
            <a:r>
              <a:rPr lang="de-DE" sz="8000" dirty="0" smtClean="0"/>
              <a:t> HW/</a:t>
            </a:r>
            <a:r>
              <a:rPr lang="de-DE" sz="8000" dirty="0" err="1" smtClean="0"/>
              <a:t>combination</a:t>
            </a:r>
            <a:r>
              <a:rPr lang="de-DE" sz="8000" dirty="0" smtClean="0"/>
              <a:t> </a:t>
            </a:r>
            <a:r>
              <a:rPr lang="de-DE" sz="8000" dirty="0" err="1" smtClean="0"/>
              <a:t>of</a:t>
            </a:r>
            <a:r>
              <a:rPr lang="de-DE" sz="8000" dirty="0" smtClean="0"/>
              <a:t> </a:t>
            </a:r>
            <a:r>
              <a:rPr lang="de-DE" sz="8000" dirty="0" err="1" smtClean="0"/>
              <a:t>both</a:t>
            </a:r>
            <a:endParaRPr lang="de-DE" sz="8000" dirty="0" smtClean="0"/>
          </a:p>
          <a:p>
            <a:pPr lvl="1" fontAlgn="auto">
              <a:spcAft>
                <a:spcPts val="0"/>
              </a:spcAft>
            </a:pPr>
            <a:r>
              <a:rPr lang="de-DE" sz="8000" dirty="0" smtClean="0"/>
              <a:t>AURIX</a:t>
            </a:r>
            <a:r>
              <a:rPr lang="de-DE" sz="8000" baseline="30000" dirty="0" smtClean="0"/>
              <a:t>TM</a:t>
            </a:r>
            <a:r>
              <a:rPr lang="de-DE" sz="8000" dirty="0" smtClean="0"/>
              <a:t> 2G MCU </a:t>
            </a:r>
            <a:r>
              <a:rPr lang="de-DE" sz="8000" dirty="0" err="1" smtClean="0"/>
              <a:t>saves</a:t>
            </a:r>
            <a:r>
              <a:rPr lang="de-DE" sz="8000" dirty="0" smtClean="0"/>
              <a:t> </a:t>
            </a:r>
            <a:r>
              <a:rPr lang="de-DE" sz="8000" dirty="0" err="1" smtClean="0"/>
              <a:t>effort</a:t>
            </a:r>
            <a:r>
              <a:rPr lang="de-DE" sz="8000" dirty="0" smtClean="0"/>
              <a:t> </a:t>
            </a:r>
            <a:r>
              <a:rPr lang="de-DE" sz="8000" dirty="0" err="1" smtClean="0"/>
              <a:t>of</a:t>
            </a:r>
            <a:r>
              <a:rPr lang="de-DE" sz="8000" dirty="0" smtClean="0"/>
              <a:t> SW </a:t>
            </a:r>
            <a:r>
              <a:rPr lang="de-DE" sz="8000" dirty="0" err="1" smtClean="0"/>
              <a:t>function</a:t>
            </a:r>
            <a:r>
              <a:rPr lang="de-DE" sz="8000" dirty="0" smtClean="0"/>
              <a:t> </a:t>
            </a:r>
            <a:r>
              <a:rPr lang="de-DE" sz="8000" dirty="0" err="1" smtClean="0"/>
              <a:t>tests</a:t>
            </a:r>
            <a:r>
              <a:rPr lang="de-DE" sz="8000" dirty="0" smtClean="0"/>
              <a:t> </a:t>
            </a:r>
            <a:r>
              <a:rPr lang="de-DE" sz="8000" dirty="0" err="1" smtClean="0"/>
              <a:t>development</a:t>
            </a:r>
            <a:endParaRPr lang="de-DE" sz="8000" dirty="0" smtClean="0"/>
          </a:p>
          <a:p>
            <a:pPr lvl="2" fontAlgn="auto">
              <a:spcAft>
                <a:spcPts val="0"/>
              </a:spcAft>
            </a:pPr>
            <a:r>
              <a:rPr lang="de-DE" sz="7400" dirty="0" err="1" smtClean="0"/>
              <a:t>Lockstep</a:t>
            </a:r>
            <a:r>
              <a:rPr lang="de-DE" sz="7400" dirty="0" smtClean="0"/>
              <a:t> cores</a:t>
            </a:r>
          </a:p>
          <a:p>
            <a:pPr lvl="2" fontAlgn="auto">
              <a:spcAft>
                <a:spcPts val="0"/>
              </a:spcAft>
            </a:pPr>
            <a:r>
              <a:rPr lang="de-DE" sz="7400" dirty="0" smtClean="0"/>
              <a:t>MBIST, LBIST, ECC, etc.</a:t>
            </a:r>
          </a:p>
          <a:p>
            <a:pPr lvl="3" fontAlgn="auto">
              <a:spcAft>
                <a:spcPts val="0"/>
              </a:spcAft>
            </a:pPr>
            <a:endParaRPr lang="de-DE" dirty="0" smtClean="0"/>
          </a:p>
          <a:p>
            <a:pPr lvl="3" fontAlgn="auto">
              <a:spcAft>
                <a:spcPts val="0"/>
              </a:spcAft>
            </a:pPr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" y="1295400"/>
            <a:ext cx="6117338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8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 Methodology Flow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6295982" cy="4495800"/>
          </a:xfrm>
        </p:spPr>
        <p:txBody>
          <a:bodyPr/>
          <a:lstStyle/>
          <a:p>
            <a:r>
              <a:rPr lang="en-US" dirty="0" smtClean="0"/>
              <a:t>A well-structured FI methodology flow:</a:t>
            </a:r>
          </a:p>
          <a:p>
            <a:pPr lvl="1"/>
            <a:r>
              <a:rPr lang="en-US" dirty="0" smtClean="0"/>
              <a:t>For the efficient VP-based FI safety test construction</a:t>
            </a:r>
          </a:p>
          <a:p>
            <a:pPr lvl="1"/>
            <a:r>
              <a:rPr lang="en-US" dirty="0" smtClean="0"/>
              <a:t>Five sequential steps</a:t>
            </a:r>
          </a:p>
          <a:p>
            <a:pPr lvl="1"/>
            <a:r>
              <a:rPr lang="en-US" dirty="0" smtClean="0"/>
              <a:t>Parallel application of the mapping rules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cxnSp>
        <p:nvCxnSpPr>
          <p:cNvPr id="11" name="Gewinkelter Verbinder 10"/>
          <p:cNvCxnSpPr/>
          <p:nvPr/>
        </p:nvCxnSpPr>
        <p:spPr>
          <a:xfrm rot="10800000">
            <a:off x="3619176" y="5419018"/>
            <a:ext cx="8191824" cy="273757"/>
          </a:xfrm>
          <a:prstGeom prst="bentConnector3">
            <a:avLst>
              <a:gd name="adj1" fmla="val 65045"/>
            </a:avLst>
          </a:prstGeom>
          <a:ln w="222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>
            <a:off x="11811000" y="5524500"/>
            <a:ext cx="0" cy="18501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17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7315200" y="1657424"/>
            <a:ext cx="4715409" cy="397422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47" y="3982509"/>
            <a:ext cx="6096000" cy="2167467"/>
          </a:xfrm>
          <a:prstGeom prst="rect">
            <a:avLst/>
          </a:prstGeom>
          <a:ln w="2222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5748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Mapping </a:t>
            </a:r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668000" cy="4495800"/>
          </a:xfrm>
        </p:spPr>
        <p:txBody>
          <a:bodyPr/>
          <a:lstStyle/>
          <a:p>
            <a:r>
              <a:rPr lang="en-US" dirty="0" smtClean="0"/>
              <a:t>4 mapping rules for the construction of safety test scenarios for VP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937532"/>
            <a:ext cx="11049000" cy="392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2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Mapping Rule 1 (MR1)</a:t>
            </a:r>
            <a:endParaRPr lang="en-US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7467601" y="2362200"/>
            <a:ext cx="4114800" cy="3211987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609600" y="1619818"/>
            <a:ext cx="66040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MR1 applicable during bring-up of a safety SW on a VP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Constraints in VP (e.g. stub functionality) can be overcome via workarounds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Workarounds in form of converters of original SW checks to alternative ones having same validation purpose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Converters intercept at runtime the real software flow and trigger differently the monitoring checks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7753391" y="5558538"/>
            <a:ext cx="3796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ADC </a:t>
            </a:r>
            <a:r>
              <a:rPr lang="de-DE" dirty="0"/>
              <a:t>M</a:t>
            </a:r>
            <a:r>
              <a:rPr lang="de-DE" dirty="0" smtClean="0"/>
              <a:t>onitoring </a:t>
            </a:r>
            <a:r>
              <a:rPr lang="de-DE" dirty="0"/>
              <a:t>H</a:t>
            </a:r>
            <a:r>
              <a:rPr lang="de-DE" dirty="0" smtClean="0"/>
              <a:t>ardware </a:t>
            </a:r>
            <a:r>
              <a:rPr lang="de-DE" dirty="0"/>
              <a:t>D</a:t>
            </a:r>
            <a:r>
              <a:rPr lang="de-DE" dirty="0" smtClean="0"/>
              <a:t>esign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8400" y="0"/>
            <a:ext cx="1524000" cy="2362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799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200" y="3657601"/>
            <a:ext cx="11353800" cy="22098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Mapping Rule 2 (MR2)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609600" y="1619817"/>
            <a:ext cx="8305800" cy="22330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Targets one to one mapping from software test code to a script-based FI scenario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All intermediate steps (error creation, detection and effects checks) are implemented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Preferred when no constraints are observed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038600" y="5742544"/>
            <a:ext cx="3796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PMU </a:t>
            </a:r>
            <a:r>
              <a:rPr lang="de-DE" dirty="0" err="1" smtClean="0"/>
              <a:t>Safety</a:t>
            </a:r>
            <a:r>
              <a:rPr lang="de-DE" dirty="0" smtClean="0"/>
              <a:t> Test Case Flow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4363" y="432913"/>
            <a:ext cx="1856576" cy="339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Mapping Rule 3 (MR3)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8915400" cy="4495800"/>
          </a:xfrm>
        </p:spPr>
        <p:txBody>
          <a:bodyPr/>
          <a:lstStyle/>
          <a:p>
            <a:r>
              <a:rPr lang="en-US" dirty="0" smtClean="0"/>
              <a:t>Applicable in case of constraints when applying MR2</a:t>
            </a:r>
          </a:p>
          <a:p>
            <a:r>
              <a:rPr lang="en-US" dirty="0" smtClean="0"/>
              <a:t>Alternatives definition to trigger the fault differently</a:t>
            </a:r>
          </a:p>
          <a:p>
            <a:r>
              <a:rPr lang="en-US" dirty="0" smtClean="0"/>
              <a:t>Inspection of error occurrence flow</a:t>
            </a:r>
          </a:p>
          <a:p>
            <a:r>
              <a:rPr lang="en-US" dirty="0" smtClean="0"/>
              <a:t>Definition of potential entry to inject a fault and get the same effect</a:t>
            </a:r>
          </a:p>
          <a:p>
            <a:r>
              <a:rPr lang="en-US" dirty="0" smtClean="0"/>
              <a:t>No need to perform intermediate behavior of a fault</a:t>
            </a:r>
          </a:p>
          <a:p>
            <a:r>
              <a:rPr lang="en-US" dirty="0" smtClean="0"/>
              <a:t>Consider only obvious parts to the software  </a:t>
            </a:r>
          </a:p>
          <a:p>
            <a:r>
              <a:rPr lang="en-US" dirty="0" smtClean="0"/>
              <a:t>Limited possibility of debug and analysis of error path propagation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9145609" y="432482"/>
            <a:ext cx="1603416" cy="1945058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3882" y="510640"/>
            <a:ext cx="1820525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1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Mapping Rule 3 (MR3)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9137692" y="1071943"/>
            <a:ext cx="1603416" cy="2239962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lum contrast="40000"/>
          </a:blip>
          <a:stretch>
            <a:fillRect/>
          </a:stretch>
        </p:blipFill>
        <p:spPr>
          <a:xfrm>
            <a:off x="2133600" y="2057400"/>
            <a:ext cx="8302708" cy="4325425"/>
          </a:xfrm>
          <a:prstGeom prst="rect">
            <a:avLst/>
          </a:prstGeom>
        </p:spPr>
      </p:pic>
      <p:sp>
        <p:nvSpPr>
          <p:cNvPr id="12" name="Inhaltsplatzhalter 2"/>
          <p:cNvSpPr txBox="1">
            <a:spLocks/>
          </p:cNvSpPr>
          <p:nvPr/>
        </p:nvSpPr>
        <p:spPr>
          <a:xfrm>
            <a:off x="818036" y="1482929"/>
            <a:ext cx="11373964" cy="1031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Interconnection </a:t>
            </a:r>
            <a:r>
              <a:rPr lang="de-DE" dirty="0" smtClean="0"/>
              <a:t>SMU</a:t>
            </a:r>
            <a:r>
              <a:rPr lang="de-DE" dirty="0"/>
              <a:t>, IR, CPU </a:t>
            </a:r>
            <a:r>
              <a:rPr lang="de-DE" dirty="0" smtClean="0"/>
              <a:t>&amp; </a:t>
            </a:r>
            <a:r>
              <a:rPr lang="de-DE" dirty="0"/>
              <a:t>PMU in AURIX</a:t>
            </a:r>
            <a:r>
              <a:rPr lang="de-DE" baseline="30000" dirty="0"/>
              <a:t>TM</a:t>
            </a:r>
            <a:r>
              <a:rPr lang="de-DE" dirty="0"/>
              <a:t> </a:t>
            </a:r>
            <a:r>
              <a:rPr lang="de-DE" dirty="0" smtClean="0"/>
              <a:t>2G</a:t>
            </a:r>
            <a:endParaRPr lang="de-DE" dirty="0"/>
          </a:p>
        </p:txBody>
      </p:sp>
      <p:sp>
        <p:nvSpPr>
          <p:cNvPr id="6" name="Gewitterblitz 5"/>
          <p:cNvSpPr/>
          <p:nvPr/>
        </p:nvSpPr>
        <p:spPr>
          <a:xfrm>
            <a:off x="9114931" y="2228278"/>
            <a:ext cx="609600" cy="551543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ewitterblitz 12"/>
          <p:cNvSpPr/>
          <p:nvPr/>
        </p:nvSpPr>
        <p:spPr>
          <a:xfrm>
            <a:off x="6604000" y="4497855"/>
            <a:ext cx="609600" cy="551543"/>
          </a:xfrm>
          <a:prstGeom prst="lightningBol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9724531" y="3581400"/>
            <a:ext cx="2086469" cy="1640476"/>
          </a:xfrm>
          <a:prstGeom prst="wedgeRectCallout">
            <a:avLst>
              <a:gd name="adj1" fmla="val -30941"/>
              <a:gd name="adj2" fmla="val -86866"/>
            </a:avLst>
          </a:prstGeom>
          <a:solidFill>
            <a:schemeClr val="bg1"/>
          </a:solidFill>
          <a:ln w="158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5770" y="2530367"/>
            <a:ext cx="452388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9901351" y="3893806"/>
            <a:ext cx="187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Set </a:t>
            </a:r>
            <a:r>
              <a:rPr lang="de-DE" sz="1200" dirty="0" err="1" smtClean="0"/>
              <a:t>the</a:t>
            </a:r>
            <a:r>
              <a:rPr lang="de-DE" sz="1200" dirty="0" smtClean="0"/>
              <a:t> LMU </a:t>
            </a:r>
            <a:r>
              <a:rPr lang="de-DE" sz="1200" dirty="0" err="1" smtClean="0"/>
              <a:t>Safety</a:t>
            </a:r>
            <a:r>
              <a:rPr lang="de-DE" sz="1200" dirty="0" smtClean="0"/>
              <a:t> </a:t>
            </a:r>
            <a:r>
              <a:rPr lang="de-DE" sz="1200" dirty="0" err="1" smtClean="0"/>
              <a:t>control</a:t>
            </a:r>
            <a:r>
              <a:rPr lang="de-DE" sz="1200" dirty="0" smtClean="0"/>
              <a:t> </a:t>
            </a:r>
            <a:r>
              <a:rPr lang="de-DE" sz="1200" dirty="0" err="1" smtClean="0"/>
              <a:t>register</a:t>
            </a:r>
            <a:r>
              <a:rPr lang="de-DE" sz="1200" dirty="0" smtClean="0"/>
              <a:t> </a:t>
            </a:r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inject</a:t>
            </a:r>
            <a:r>
              <a:rPr lang="de-DE" sz="1200" dirty="0" smtClean="0"/>
              <a:t> ECC</a:t>
            </a:r>
          </a:p>
          <a:p>
            <a:r>
              <a:rPr lang="de-DE" sz="1200" dirty="0" smtClean="0">
                <a:sym typeface="Wingdings" panose="05000000000000000000" pitchFamily="2" charset="2"/>
              </a:rPr>
              <a:t></a:t>
            </a:r>
            <a:r>
              <a:rPr lang="de-DE" sz="1200" dirty="0" smtClean="0"/>
              <a:t> non-</a:t>
            </a:r>
            <a:r>
              <a:rPr lang="de-DE" sz="1200" dirty="0" err="1" smtClean="0"/>
              <a:t>modeled</a:t>
            </a:r>
            <a:r>
              <a:rPr lang="de-DE" sz="1200" dirty="0" smtClean="0"/>
              <a:t> </a:t>
            </a:r>
            <a:r>
              <a:rPr lang="de-DE" sz="1200" dirty="0" err="1" smtClean="0"/>
              <a:t>error</a:t>
            </a:r>
            <a:r>
              <a:rPr lang="de-DE" sz="1200" dirty="0" smtClean="0"/>
              <a:t> </a:t>
            </a:r>
            <a:r>
              <a:rPr lang="de-DE" sz="1200" dirty="0" err="1" smtClean="0"/>
              <a:t>injection</a:t>
            </a:r>
            <a:r>
              <a:rPr lang="de-DE" sz="1200" dirty="0" smtClean="0"/>
              <a:t> </a:t>
            </a:r>
            <a:r>
              <a:rPr lang="de-DE" sz="1200" dirty="0" err="1" smtClean="0"/>
              <a:t>registers</a:t>
            </a:r>
            <a:r>
              <a:rPr lang="de-DE" sz="1200" dirty="0" smtClean="0"/>
              <a:t> in VP</a:t>
            </a:r>
            <a:endParaRPr lang="fr-FR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9901351" y="3709140"/>
            <a:ext cx="187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Set </a:t>
            </a:r>
            <a:r>
              <a:rPr lang="de-DE" sz="1200" dirty="0" err="1" smtClean="0"/>
              <a:t>the</a:t>
            </a:r>
            <a:r>
              <a:rPr lang="de-DE" sz="1200" dirty="0" smtClean="0"/>
              <a:t> LMU </a:t>
            </a:r>
            <a:r>
              <a:rPr lang="de-DE" sz="1200" dirty="0" err="1" smtClean="0"/>
              <a:t>control</a:t>
            </a:r>
            <a:r>
              <a:rPr lang="de-DE" sz="1200" dirty="0" smtClean="0"/>
              <a:t> </a:t>
            </a:r>
            <a:r>
              <a:rPr lang="de-DE" sz="1200" dirty="0" err="1" smtClean="0"/>
              <a:t>register</a:t>
            </a:r>
            <a:r>
              <a:rPr lang="de-DE" sz="1200" dirty="0" smtClean="0"/>
              <a:t>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hardware</a:t>
            </a:r>
            <a:r>
              <a:rPr lang="de-DE" sz="1200" dirty="0" smtClean="0"/>
              <a:t> </a:t>
            </a:r>
            <a:r>
              <a:rPr lang="de-DE" sz="1200" dirty="0" err="1" smtClean="0"/>
              <a:t>detection</a:t>
            </a:r>
            <a:r>
              <a:rPr lang="de-DE" sz="1200" dirty="0" smtClean="0"/>
              <a:t> </a:t>
            </a:r>
            <a:r>
              <a:rPr lang="de-DE" sz="1200" dirty="0" err="1" smtClean="0"/>
              <a:t>logic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ECC</a:t>
            </a:r>
          </a:p>
          <a:p>
            <a:r>
              <a:rPr lang="de-DE" sz="1200" dirty="0" smtClean="0">
                <a:sym typeface="Wingdings" panose="05000000000000000000" pitchFamily="2" charset="2"/>
              </a:rPr>
              <a:t></a:t>
            </a:r>
            <a:r>
              <a:rPr lang="de-DE" sz="1200" dirty="0" smtClean="0"/>
              <a:t> non-</a:t>
            </a:r>
            <a:r>
              <a:rPr lang="de-DE" sz="1200" dirty="0" err="1" smtClean="0"/>
              <a:t>modeled</a:t>
            </a:r>
            <a:r>
              <a:rPr lang="de-DE" sz="1200" dirty="0" smtClean="0"/>
              <a:t> HW </a:t>
            </a:r>
            <a:r>
              <a:rPr lang="de-DE" sz="1200" dirty="0" err="1" smtClean="0"/>
              <a:t>provided</a:t>
            </a:r>
            <a:r>
              <a:rPr lang="de-DE" sz="1200" dirty="0" smtClean="0"/>
              <a:t> </a:t>
            </a:r>
            <a:r>
              <a:rPr lang="de-DE" sz="1200" dirty="0" err="1" smtClean="0"/>
              <a:t>error</a:t>
            </a:r>
            <a:r>
              <a:rPr lang="de-DE" sz="1200" dirty="0" smtClean="0"/>
              <a:t> </a:t>
            </a:r>
            <a:r>
              <a:rPr lang="de-DE" sz="1200" dirty="0" err="1" smtClean="0"/>
              <a:t>detection</a:t>
            </a:r>
            <a:r>
              <a:rPr lang="de-DE" sz="1200" dirty="0" smtClean="0"/>
              <a:t> </a:t>
            </a:r>
            <a:r>
              <a:rPr lang="de-DE" sz="1200" dirty="0" err="1" smtClean="0"/>
              <a:t>logic</a:t>
            </a:r>
            <a:endParaRPr lang="fr-FR" sz="1200" dirty="0"/>
          </a:p>
        </p:txBody>
      </p:sp>
      <p:sp>
        <p:nvSpPr>
          <p:cNvPr id="15" name="Rectangle 14"/>
          <p:cNvSpPr/>
          <p:nvPr/>
        </p:nvSpPr>
        <p:spPr>
          <a:xfrm>
            <a:off x="7432646" y="5791199"/>
            <a:ext cx="1482753" cy="932833"/>
          </a:xfrm>
          <a:prstGeom prst="wedgeRectCallout">
            <a:avLst>
              <a:gd name="adj1" fmla="val -61165"/>
              <a:gd name="adj2" fmla="val -128985"/>
            </a:avLst>
          </a:prstGeom>
          <a:solidFill>
            <a:schemeClr val="bg1"/>
          </a:solidFill>
          <a:ln w="158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7525758" y="6026782"/>
            <a:ext cx="1358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Trigger </a:t>
            </a:r>
            <a:r>
              <a:rPr lang="de-DE" sz="1200" dirty="0" err="1" smtClean="0"/>
              <a:t>the</a:t>
            </a:r>
            <a:r>
              <a:rPr lang="de-DE" sz="1200" dirty="0" smtClean="0"/>
              <a:t> SMU </a:t>
            </a:r>
            <a:r>
              <a:rPr lang="de-DE" sz="1200" dirty="0" err="1" smtClean="0"/>
              <a:t>input</a:t>
            </a:r>
            <a:r>
              <a:rPr lang="de-DE" sz="1200" dirty="0" smtClean="0"/>
              <a:t> </a:t>
            </a:r>
            <a:r>
              <a:rPr lang="de-DE" sz="1200" dirty="0" err="1" smtClean="0"/>
              <a:t>alarm</a:t>
            </a:r>
            <a:endParaRPr lang="fr-FR" sz="1200" dirty="0"/>
          </a:p>
        </p:txBody>
      </p:sp>
      <p:pic>
        <p:nvPicPr>
          <p:cNvPr id="17" name="Picture 2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5267" y="5791199"/>
            <a:ext cx="452388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25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3" grpId="0" animBg="1"/>
      <p:bldP spid="3" grpId="0" animBg="1"/>
      <p:bldP spid="3" grpId="1" animBg="1"/>
      <p:bldP spid="8" grpId="0"/>
      <p:bldP spid="8" grpId="1"/>
      <p:bldP spid="14" grpId="0"/>
      <p:bldP spid="14" grpId="1"/>
      <p:bldP spid="15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Mapping Rule 4 (MR4)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Creation of new fault scenarios hard to apply on real HW</a:t>
            </a:r>
          </a:p>
          <a:p>
            <a:r>
              <a:rPr lang="en-US" dirty="0" smtClean="0"/>
              <a:t>Increases test coverage</a:t>
            </a:r>
          </a:p>
          <a:p>
            <a:r>
              <a:rPr lang="en-US" dirty="0" smtClean="0"/>
              <a:t>Examples: short circuit, open load, over-and under voltage,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Shut-off path test (E-Gas L3)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1981200" y="3505200"/>
            <a:ext cx="8153399" cy="253644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819400" y="5943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Shut-off Path and Query-Response Monitoring Concept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5999" y="514661"/>
            <a:ext cx="1905001" cy="375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6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Mapping Rule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tests cannot be converted to VP-based ones</a:t>
            </a:r>
          </a:p>
          <a:p>
            <a:r>
              <a:rPr lang="en-US" dirty="0" smtClean="0"/>
              <a:t>Nor new pure VP scenarios can be imagined</a:t>
            </a:r>
          </a:p>
          <a:p>
            <a:r>
              <a:rPr lang="en-US" dirty="0" smtClean="0"/>
              <a:t>Caused by limitations in a VP: </a:t>
            </a:r>
          </a:p>
          <a:p>
            <a:pPr lvl="1"/>
            <a:r>
              <a:rPr lang="en-US" dirty="0" smtClean="0"/>
              <a:t>Non-modeled/Stub functionality in VP</a:t>
            </a:r>
          </a:p>
          <a:p>
            <a:pPr lvl="1"/>
            <a:r>
              <a:rPr lang="en-US" dirty="0" smtClean="0"/>
              <a:t>Not enough accurate offered by VP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600" y="533400"/>
            <a:ext cx="2063826" cy="395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/>
              <a:t>Fault Injection </a:t>
            </a:r>
            <a:r>
              <a:rPr lang="en-US" dirty="0" smtClean="0"/>
              <a:t>Methods</a:t>
            </a:r>
            <a:r>
              <a:rPr lang="en-US" dirty="0"/>
              <a:t>: State-of-Art</a:t>
            </a:r>
            <a:endParaRPr lang="en-US" dirty="0" smtClean="0"/>
          </a:p>
          <a:p>
            <a:r>
              <a:rPr lang="en-US" dirty="0" smtClean="0"/>
              <a:t>Challenges of Functional Safety Compliant ECU Platforms</a:t>
            </a:r>
          </a:p>
          <a:p>
            <a:r>
              <a:rPr lang="en-US" dirty="0" smtClean="0"/>
              <a:t>Functional Safety of Powertrain ECU Vs. Virtual Prototyping</a:t>
            </a:r>
          </a:p>
          <a:p>
            <a:r>
              <a:rPr lang="en-US" dirty="0" smtClean="0"/>
              <a:t>Virtual Prototype for MDG1 ECU</a:t>
            </a:r>
          </a:p>
          <a:p>
            <a:r>
              <a:rPr lang="en-US" dirty="0" smtClean="0"/>
              <a:t>Mapping Rules and Fault Injection Methodology</a:t>
            </a:r>
          </a:p>
          <a:p>
            <a:r>
              <a:rPr lang="en-US" dirty="0" smtClean="0"/>
              <a:t>Experimental Results &amp; Observations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 for VP-based FI Tests Construction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6400800" cy="4495800"/>
          </a:xfrm>
        </p:spPr>
        <p:txBody>
          <a:bodyPr/>
          <a:lstStyle/>
          <a:p>
            <a:r>
              <a:rPr lang="en-US" dirty="0" smtClean="0"/>
              <a:t>Step 1: Analysis of Safety Requirements Test Cases</a:t>
            </a:r>
          </a:p>
          <a:p>
            <a:pPr lvl="1"/>
            <a:r>
              <a:rPr lang="en-US" dirty="0" smtClean="0"/>
              <a:t>Analysis of software test case</a:t>
            </a:r>
          </a:p>
          <a:p>
            <a:pPr lvl="1"/>
            <a:r>
              <a:rPr lang="en-US" dirty="0" smtClean="0"/>
              <a:t>Understanding of software behavior leading to safety error reaction</a:t>
            </a:r>
          </a:p>
          <a:p>
            <a:pPr lvl="1"/>
            <a:r>
              <a:rPr lang="en-US" dirty="0" smtClean="0"/>
              <a:t>Identification of triggering events/timing points</a:t>
            </a:r>
          </a:p>
          <a:p>
            <a:pPr lvl="1"/>
            <a:r>
              <a:rPr lang="en-US" dirty="0" smtClean="0"/>
              <a:t>Choice of mapping rule based on examined offered mechanisms in VP Vs. SW safety requirements.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7315200" y="1657424"/>
            <a:ext cx="4715409" cy="3974222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>
            <a:off x="7213600" y="1524000"/>
            <a:ext cx="4216400" cy="685800"/>
          </a:xfrm>
          <a:prstGeom prst="roundRect">
            <a:avLst/>
          </a:prstGeom>
          <a:noFill/>
          <a:ln w="444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71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 for VP-based FI Tests Construction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6400800" cy="4495800"/>
          </a:xfrm>
        </p:spPr>
        <p:txBody>
          <a:bodyPr/>
          <a:lstStyle/>
          <a:p>
            <a:r>
              <a:rPr lang="en-US" dirty="0" smtClean="0"/>
              <a:t>Step 2: Definition of Fault Library</a:t>
            </a:r>
          </a:p>
          <a:p>
            <a:pPr lvl="1"/>
            <a:r>
              <a:rPr lang="en-US" dirty="0" smtClean="0"/>
              <a:t>Definition of FI inspectors library</a:t>
            </a:r>
          </a:p>
          <a:p>
            <a:pPr lvl="1"/>
            <a:r>
              <a:rPr lang="en-US" dirty="0" smtClean="0"/>
              <a:t>FI inspectors are responsible to monitor execution/triggering events and inject faults into target modules.</a:t>
            </a:r>
          </a:p>
          <a:p>
            <a:pPr lvl="1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7315200" y="1657424"/>
            <a:ext cx="4715409" cy="3974222"/>
          </a:xfrm>
          <a:prstGeom prst="rect">
            <a:avLst/>
          </a:prstGeom>
        </p:spPr>
      </p:pic>
      <p:sp>
        <p:nvSpPr>
          <p:cNvPr id="9" name="Abgerundetes Rechteck 8"/>
          <p:cNvSpPr/>
          <p:nvPr/>
        </p:nvSpPr>
        <p:spPr>
          <a:xfrm>
            <a:off x="7297387" y="2362200"/>
            <a:ext cx="4216400" cy="685800"/>
          </a:xfrm>
          <a:prstGeom prst="roundRect">
            <a:avLst/>
          </a:prstGeom>
          <a:noFill/>
          <a:ln w="444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173135"/>
            <a:ext cx="6858000" cy="142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5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 for VP-based FI Tests Construction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6604000" cy="4495800"/>
          </a:xfrm>
        </p:spPr>
        <p:txBody>
          <a:bodyPr/>
          <a:lstStyle/>
          <a:p>
            <a:r>
              <a:rPr lang="en-US" dirty="0" smtClean="0"/>
              <a:t>Step 3: Definition of Fault Method Library</a:t>
            </a:r>
          </a:p>
          <a:p>
            <a:pPr lvl="1"/>
            <a:r>
              <a:rPr lang="en-US" dirty="0" smtClean="0"/>
              <a:t>Definition of callbacks to be executed at event occurrences</a:t>
            </a:r>
          </a:p>
          <a:p>
            <a:pPr lvl="1"/>
            <a:r>
              <a:rPr lang="en-US" dirty="0" smtClean="0"/>
              <a:t>Callbacks inject faults at desired timing points</a:t>
            </a:r>
          </a:p>
          <a:p>
            <a:pPr lvl="1"/>
            <a:r>
              <a:rPr lang="en-US" dirty="0" smtClean="0"/>
              <a:t>Consider latency, side effects and atomicity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7315200" y="1657424"/>
            <a:ext cx="4715409" cy="3974222"/>
          </a:xfrm>
          <a:prstGeom prst="rect">
            <a:avLst/>
          </a:prstGeom>
        </p:spPr>
      </p:pic>
      <p:sp>
        <p:nvSpPr>
          <p:cNvPr id="9" name="Abgerundetes Rechteck 8"/>
          <p:cNvSpPr/>
          <p:nvPr/>
        </p:nvSpPr>
        <p:spPr>
          <a:xfrm>
            <a:off x="7236361" y="3238500"/>
            <a:ext cx="4216400" cy="685800"/>
          </a:xfrm>
          <a:prstGeom prst="roundRect">
            <a:avLst/>
          </a:prstGeom>
          <a:noFill/>
          <a:ln w="444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1" y="3924300"/>
            <a:ext cx="6400800" cy="187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5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 for VP-based FI Tests Construction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599" y="1447801"/>
            <a:ext cx="6772275" cy="200682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Step 4: Definition of Fault Scenario Sequences</a:t>
            </a:r>
          </a:p>
          <a:p>
            <a:pPr lvl="1"/>
            <a:r>
              <a:rPr lang="en-US" dirty="0" smtClean="0"/>
              <a:t>Specification of test scenario </a:t>
            </a:r>
            <a:r>
              <a:rPr lang="en-US" sz="2600" dirty="0" smtClean="0"/>
              <a:t>flow</a:t>
            </a:r>
            <a:r>
              <a:rPr lang="en-US" dirty="0" smtClean="0"/>
              <a:t> starting from a triggering condition until calling re-defined callbacks in the right sequential order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7315200" y="1657424"/>
            <a:ext cx="4715409" cy="3974222"/>
          </a:xfrm>
          <a:prstGeom prst="rect">
            <a:avLst/>
          </a:prstGeom>
        </p:spPr>
      </p:pic>
      <p:sp>
        <p:nvSpPr>
          <p:cNvPr id="9" name="Abgerundetes Rechteck 8"/>
          <p:cNvSpPr/>
          <p:nvPr/>
        </p:nvSpPr>
        <p:spPr>
          <a:xfrm>
            <a:off x="7315200" y="4066495"/>
            <a:ext cx="4216400" cy="685800"/>
          </a:xfrm>
          <a:prstGeom prst="roundRect">
            <a:avLst/>
          </a:prstGeom>
          <a:noFill/>
          <a:ln w="444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810000"/>
            <a:ext cx="6333876" cy="182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3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 for VP-based FI Tests Construction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6400800" cy="4495800"/>
          </a:xfrm>
        </p:spPr>
        <p:txBody>
          <a:bodyPr/>
          <a:lstStyle/>
          <a:p>
            <a:r>
              <a:rPr lang="en-US" dirty="0" smtClean="0"/>
              <a:t>Step 5: Definition of Recovery from Error States Library</a:t>
            </a:r>
          </a:p>
          <a:p>
            <a:pPr lvl="1"/>
            <a:r>
              <a:rPr lang="en-US" dirty="0" smtClean="0"/>
              <a:t>Definition of checks library for desired safety reaction validation</a:t>
            </a:r>
          </a:p>
          <a:p>
            <a:pPr lvl="1"/>
            <a:r>
              <a:rPr lang="en-US" dirty="0" smtClean="0"/>
              <a:t>Check error path propagation in dependent layers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7315200" y="1657424"/>
            <a:ext cx="4715409" cy="3974222"/>
          </a:xfrm>
          <a:prstGeom prst="rect">
            <a:avLst/>
          </a:prstGeom>
        </p:spPr>
      </p:pic>
      <p:sp>
        <p:nvSpPr>
          <p:cNvPr id="9" name="Abgerundetes Rechteck 8"/>
          <p:cNvSpPr/>
          <p:nvPr/>
        </p:nvSpPr>
        <p:spPr>
          <a:xfrm>
            <a:off x="7287491" y="4982462"/>
            <a:ext cx="4216400" cy="685800"/>
          </a:xfrm>
          <a:prstGeom prst="roundRect">
            <a:avLst/>
          </a:prstGeom>
          <a:noFill/>
          <a:ln w="444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868" y="4272562"/>
            <a:ext cx="5955532" cy="141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7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Experimental </a:t>
            </a:r>
            <a:r>
              <a:rPr lang="de-DE" dirty="0" err="1" smtClean="0"/>
              <a:t>Results</a:t>
            </a:r>
            <a:r>
              <a:rPr lang="de-DE" dirty="0" smtClean="0"/>
              <a:t> &amp; </a:t>
            </a:r>
            <a:r>
              <a:rPr lang="de-DE" dirty="0" err="1" smtClean="0"/>
              <a:t>Observations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11125200" cy="4908550"/>
          </a:xfrm>
        </p:spPr>
        <p:txBody>
          <a:bodyPr>
            <a:normAutofit/>
          </a:bodyPr>
          <a:lstStyle/>
          <a:p>
            <a:r>
              <a:rPr lang="de-DE" dirty="0" smtClean="0"/>
              <a:t>Main </a:t>
            </a:r>
            <a:r>
              <a:rPr lang="de-DE" dirty="0" err="1"/>
              <a:t>B</a:t>
            </a:r>
            <a:r>
              <a:rPr lang="de-DE" dirty="0" err="1" smtClean="0"/>
              <a:t>enefits</a:t>
            </a:r>
            <a:r>
              <a:rPr lang="de-DE" dirty="0" smtClean="0"/>
              <a:t>: </a:t>
            </a:r>
          </a:p>
          <a:p>
            <a:pPr lvl="1"/>
            <a:r>
              <a:rPr lang="de-DE" sz="2600" dirty="0" smtClean="0"/>
              <a:t>Early </a:t>
            </a:r>
            <a:r>
              <a:rPr lang="de-DE" sz="2600" dirty="0" err="1" smtClean="0"/>
              <a:t>basic</a:t>
            </a:r>
            <a:r>
              <a:rPr lang="de-DE" sz="2600" dirty="0" smtClean="0"/>
              <a:t> </a:t>
            </a:r>
            <a:r>
              <a:rPr lang="de-DE" sz="2600" dirty="0" err="1" smtClean="0"/>
              <a:t>checks</a:t>
            </a:r>
            <a:r>
              <a:rPr lang="de-DE" sz="2600" dirty="0" smtClean="0"/>
              <a:t> </a:t>
            </a:r>
            <a:r>
              <a:rPr lang="de-DE" sz="2600" dirty="0" err="1" smtClean="0"/>
              <a:t>of</a:t>
            </a:r>
            <a:r>
              <a:rPr lang="de-DE" sz="2600" dirty="0" smtClean="0"/>
              <a:t> </a:t>
            </a:r>
            <a:r>
              <a:rPr lang="de-DE" sz="2600" dirty="0" err="1" smtClean="0"/>
              <a:t>safety</a:t>
            </a:r>
            <a:r>
              <a:rPr lang="de-DE" sz="2600" dirty="0" smtClean="0"/>
              <a:t> </a:t>
            </a:r>
            <a:r>
              <a:rPr lang="de-DE" sz="2600" dirty="0" err="1" smtClean="0"/>
              <a:t>monitoring</a:t>
            </a:r>
            <a:r>
              <a:rPr lang="de-DE" sz="2600" dirty="0" smtClean="0"/>
              <a:t> </a:t>
            </a:r>
            <a:r>
              <a:rPr lang="de-DE" sz="2600" dirty="0" err="1" smtClean="0"/>
              <a:t>software</a:t>
            </a:r>
            <a:r>
              <a:rPr lang="de-DE" sz="2600" dirty="0" smtClean="0"/>
              <a:t> 6 </a:t>
            </a:r>
            <a:r>
              <a:rPr lang="de-DE" sz="2600" dirty="0" err="1" smtClean="0"/>
              <a:t>Months</a:t>
            </a:r>
            <a:r>
              <a:rPr lang="de-DE" sz="2600" dirty="0" smtClean="0"/>
              <a:t> </a:t>
            </a:r>
            <a:r>
              <a:rPr lang="de-DE" sz="2600" dirty="0" err="1" smtClean="0"/>
              <a:t>before</a:t>
            </a:r>
            <a:r>
              <a:rPr lang="de-DE" sz="2600" dirty="0" smtClean="0"/>
              <a:t> real </a:t>
            </a:r>
            <a:r>
              <a:rPr lang="de-DE" sz="2600" dirty="0" err="1" smtClean="0"/>
              <a:t>silicon</a:t>
            </a:r>
            <a:endParaRPr lang="de-DE" sz="2600" dirty="0"/>
          </a:p>
          <a:p>
            <a:pPr lvl="1"/>
            <a:r>
              <a:rPr lang="de-DE" sz="2600" dirty="0" err="1" smtClean="0"/>
              <a:t>Better</a:t>
            </a:r>
            <a:r>
              <a:rPr lang="de-DE" sz="2600" dirty="0" smtClean="0"/>
              <a:t> </a:t>
            </a:r>
            <a:r>
              <a:rPr lang="de-DE" sz="2600" dirty="0" err="1" smtClean="0"/>
              <a:t>management</a:t>
            </a:r>
            <a:r>
              <a:rPr lang="de-DE" sz="2600" dirty="0" smtClean="0"/>
              <a:t> </a:t>
            </a:r>
            <a:r>
              <a:rPr lang="de-DE" sz="2600" dirty="0" err="1" smtClean="0"/>
              <a:t>of</a:t>
            </a:r>
            <a:r>
              <a:rPr lang="de-DE" sz="2600" dirty="0" smtClean="0"/>
              <a:t> </a:t>
            </a:r>
            <a:r>
              <a:rPr lang="de-DE" sz="2600" dirty="0" err="1" smtClean="0"/>
              <a:t>delays</a:t>
            </a:r>
            <a:r>
              <a:rPr lang="de-DE" sz="2600" dirty="0" smtClean="0"/>
              <a:t> in </a:t>
            </a:r>
            <a:r>
              <a:rPr lang="de-DE" sz="2600" dirty="0" err="1" smtClean="0"/>
              <a:t>silicon</a:t>
            </a:r>
            <a:r>
              <a:rPr lang="de-DE" sz="2600" dirty="0" smtClean="0"/>
              <a:t> </a:t>
            </a:r>
            <a:r>
              <a:rPr lang="de-DE" sz="2600" dirty="0" err="1" smtClean="0"/>
              <a:t>shipping</a:t>
            </a:r>
            <a:endParaRPr lang="de-DE" sz="2600" dirty="0"/>
          </a:p>
          <a:p>
            <a:pPr lvl="1"/>
            <a:r>
              <a:rPr lang="de-DE" sz="2600" dirty="0" err="1" smtClean="0"/>
              <a:t>Up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40% </a:t>
            </a:r>
            <a:r>
              <a:rPr lang="de-DE" sz="2600" dirty="0" err="1" smtClean="0"/>
              <a:t>of</a:t>
            </a:r>
            <a:r>
              <a:rPr lang="de-DE" sz="2600" dirty="0" smtClean="0"/>
              <a:t> </a:t>
            </a:r>
            <a:r>
              <a:rPr lang="de-DE" sz="2600" dirty="0" err="1" smtClean="0"/>
              <a:t>critical</a:t>
            </a:r>
            <a:r>
              <a:rPr lang="de-DE" sz="2600" dirty="0" smtClean="0"/>
              <a:t> L3 </a:t>
            </a:r>
            <a:r>
              <a:rPr lang="de-DE" sz="2600" dirty="0" err="1" smtClean="0"/>
              <a:t>software</a:t>
            </a:r>
            <a:r>
              <a:rPr lang="de-DE" sz="2600" dirty="0" smtClean="0"/>
              <a:t> </a:t>
            </a:r>
            <a:r>
              <a:rPr lang="de-DE" sz="2600" dirty="0" err="1" smtClean="0"/>
              <a:t>reactions</a:t>
            </a:r>
            <a:r>
              <a:rPr lang="de-DE" sz="2600" dirty="0" smtClean="0"/>
              <a:t> </a:t>
            </a:r>
            <a:r>
              <a:rPr lang="de-DE" sz="2600" dirty="0" err="1" smtClean="0"/>
              <a:t>tested</a:t>
            </a:r>
            <a:r>
              <a:rPr lang="de-DE" sz="2600" dirty="0" smtClean="0"/>
              <a:t> on VP</a:t>
            </a:r>
          </a:p>
          <a:p>
            <a:pPr lvl="1"/>
            <a:r>
              <a:rPr lang="de-DE" sz="2600" dirty="0" err="1" smtClean="0"/>
              <a:t>Testing</a:t>
            </a:r>
            <a:r>
              <a:rPr lang="de-DE" sz="2600" dirty="0" smtClean="0"/>
              <a:t> </a:t>
            </a:r>
            <a:r>
              <a:rPr lang="de-DE" sz="2600" dirty="0" err="1" smtClean="0"/>
              <a:t>of</a:t>
            </a:r>
            <a:r>
              <a:rPr lang="de-DE" sz="2600" dirty="0" smtClean="0"/>
              <a:t> </a:t>
            </a:r>
            <a:r>
              <a:rPr lang="de-DE" sz="2600" dirty="0" err="1" smtClean="0"/>
              <a:t>up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6 </a:t>
            </a:r>
            <a:r>
              <a:rPr lang="de-DE" sz="2600" dirty="0" err="1" smtClean="0"/>
              <a:t>critical</a:t>
            </a:r>
            <a:r>
              <a:rPr lang="de-DE" sz="2600" dirty="0" smtClean="0"/>
              <a:t> </a:t>
            </a:r>
            <a:r>
              <a:rPr lang="de-DE" sz="2600" dirty="0" err="1" smtClean="0"/>
              <a:t>safety</a:t>
            </a:r>
            <a:r>
              <a:rPr lang="de-DE" sz="2600" dirty="0" smtClean="0"/>
              <a:t> </a:t>
            </a:r>
            <a:r>
              <a:rPr lang="de-DE" sz="2600" dirty="0" err="1" smtClean="0"/>
              <a:t>error</a:t>
            </a:r>
            <a:r>
              <a:rPr lang="de-DE" sz="2600" dirty="0" smtClean="0"/>
              <a:t> </a:t>
            </a:r>
            <a:r>
              <a:rPr lang="de-DE" sz="2600" dirty="0" err="1" smtClean="0"/>
              <a:t>scenarios</a:t>
            </a:r>
            <a:r>
              <a:rPr lang="de-DE" sz="2600" dirty="0" smtClean="0"/>
              <a:t> </a:t>
            </a:r>
            <a:r>
              <a:rPr lang="de-DE" sz="2600" dirty="0" err="1" smtClean="0"/>
              <a:t>hard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realize</a:t>
            </a:r>
            <a:r>
              <a:rPr lang="de-DE" sz="2600" dirty="0" smtClean="0"/>
              <a:t> </a:t>
            </a:r>
            <a:r>
              <a:rPr lang="de-DE" sz="2600" dirty="0" err="1" smtClean="0"/>
              <a:t>ona</a:t>
            </a:r>
            <a:r>
              <a:rPr lang="de-DE" sz="2600" dirty="0" smtClean="0"/>
              <a:t> real ECU </a:t>
            </a:r>
            <a:r>
              <a:rPr lang="de-DE" sz="2600" dirty="0" err="1" smtClean="0"/>
              <a:t>thanks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VP </a:t>
            </a:r>
            <a:r>
              <a:rPr lang="de-DE" sz="2600" dirty="0" err="1" smtClean="0"/>
              <a:t>flexibility</a:t>
            </a:r>
            <a:r>
              <a:rPr lang="de-DE" sz="2600" dirty="0" smtClean="0"/>
              <a:t>.</a:t>
            </a:r>
          </a:p>
          <a:p>
            <a:pPr lvl="1"/>
            <a:r>
              <a:rPr lang="de-DE" sz="2600" dirty="0" smtClean="0"/>
              <a:t>Quick </a:t>
            </a:r>
            <a:r>
              <a:rPr lang="de-DE" sz="2600" dirty="0" err="1" smtClean="0"/>
              <a:t>production</a:t>
            </a:r>
            <a:r>
              <a:rPr lang="de-DE" sz="2600" dirty="0" smtClean="0"/>
              <a:t> </a:t>
            </a:r>
            <a:r>
              <a:rPr lang="de-DE" sz="2600" dirty="0" err="1" smtClean="0"/>
              <a:t>software</a:t>
            </a:r>
            <a:r>
              <a:rPr lang="de-DE" sz="2600" dirty="0" smtClean="0"/>
              <a:t> bring-</a:t>
            </a:r>
            <a:r>
              <a:rPr lang="de-DE" sz="2600" dirty="0" err="1" smtClean="0"/>
              <a:t>up</a:t>
            </a:r>
            <a:r>
              <a:rPr lang="de-DE" sz="2600" dirty="0" smtClean="0"/>
              <a:t>, </a:t>
            </a:r>
            <a:r>
              <a:rPr lang="de-DE" sz="2600" dirty="0" err="1" smtClean="0"/>
              <a:t>free</a:t>
            </a:r>
            <a:r>
              <a:rPr lang="de-DE" sz="2600" dirty="0" smtClean="0"/>
              <a:t> </a:t>
            </a:r>
            <a:r>
              <a:rPr lang="de-DE" sz="2600" dirty="0" err="1" smtClean="0"/>
              <a:t>of</a:t>
            </a:r>
            <a:r>
              <a:rPr lang="de-DE" sz="2600" dirty="0" smtClean="0"/>
              <a:t> traps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uncomprehensive</a:t>
            </a:r>
            <a:r>
              <a:rPr lang="de-DE" sz="2600" dirty="0" smtClean="0"/>
              <a:t> </a:t>
            </a:r>
            <a:r>
              <a:rPr lang="de-DE" sz="2600" dirty="0" err="1" smtClean="0"/>
              <a:t>shut</a:t>
            </a:r>
            <a:r>
              <a:rPr lang="de-DE" sz="2600" dirty="0" smtClean="0"/>
              <a:t>-down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resets</a:t>
            </a:r>
            <a:endParaRPr lang="de-DE" sz="2600" dirty="0" smtClean="0"/>
          </a:p>
          <a:p>
            <a:pPr lvl="1"/>
            <a:r>
              <a:rPr lang="de-DE" sz="2600" dirty="0" smtClean="0"/>
              <a:t>High </a:t>
            </a:r>
            <a:r>
              <a:rPr lang="de-DE" sz="2600" dirty="0" err="1" smtClean="0"/>
              <a:t>quality</a:t>
            </a:r>
            <a:r>
              <a:rPr lang="de-DE" sz="2600" dirty="0" smtClean="0"/>
              <a:t>, on-time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safe</a:t>
            </a:r>
            <a:r>
              <a:rPr lang="de-DE" sz="2600" dirty="0" smtClean="0"/>
              <a:t> </a:t>
            </a:r>
            <a:r>
              <a:rPr lang="de-DE" sz="2600" dirty="0" err="1" smtClean="0"/>
              <a:t>software</a:t>
            </a:r>
            <a:r>
              <a:rPr lang="de-DE" sz="2600" dirty="0" smtClean="0"/>
              <a:t> </a:t>
            </a:r>
            <a:r>
              <a:rPr lang="de-DE" sz="2600" dirty="0" err="1" smtClean="0"/>
              <a:t>releases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OEM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2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Experimental </a:t>
            </a:r>
            <a:r>
              <a:rPr lang="de-DE" dirty="0" err="1" smtClean="0"/>
              <a:t>Results</a:t>
            </a:r>
            <a:r>
              <a:rPr lang="de-DE" dirty="0" smtClean="0"/>
              <a:t> &amp; </a:t>
            </a:r>
            <a:r>
              <a:rPr lang="de-DE" dirty="0" err="1" smtClean="0"/>
              <a:t>Observations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Limitations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Main </a:t>
            </a:r>
            <a:r>
              <a:rPr lang="de-DE" dirty="0" err="1" smtClean="0"/>
              <a:t>Conclusions</a:t>
            </a:r>
            <a:r>
              <a:rPr lang="de-DE" dirty="0" smtClean="0"/>
              <a:t>: </a:t>
            </a:r>
          </a:p>
          <a:p>
            <a:pPr lvl="1"/>
            <a:r>
              <a:rPr lang="de-DE" sz="2600" dirty="0" smtClean="0"/>
              <a:t>Not </a:t>
            </a:r>
            <a:r>
              <a:rPr lang="de-DE" sz="2600" dirty="0" err="1" smtClean="0"/>
              <a:t>able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apply</a:t>
            </a:r>
            <a:r>
              <a:rPr lang="de-DE" sz="2600" dirty="0" smtClean="0"/>
              <a:t> </a:t>
            </a:r>
            <a:r>
              <a:rPr lang="de-DE" sz="2600" dirty="0" err="1" smtClean="0"/>
              <a:t>the</a:t>
            </a:r>
            <a:r>
              <a:rPr lang="de-DE" sz="2600" dirty="0" smtClean="0"/>
              <a:t> 60% </a:t>
            </a:r>
            <a:r>
              <a:rPr lang="de-DE" sz="2600" dirty="0" err="1" smtClean="0"/>
              <a:t>test</a:t>
            </a:r>
            <a:r>
              <a:rPr lang="de-DE" sz="2600" dirty="0" smtClean="0"/>
              <a:t> </a:t>
            </a:r>
            <a:r>
              <a:rPr lang="de-DE" sz="2600" dirty="0" err="1" smtClean="0"/>
              <a:t>cases</a:t>
            </a:r>
            <a:r>
              <a:rPr lang="de-DE" sz="2600" dirty="0" smtClean="0"/>
              <a:t> due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missing</a:t>
            </a:r>
            <a:r>
              <a:rPr lang="de-DE" sz="2600" dirty="0" smtClean="0"/>
              <a:t> </a:t>
            </a:r>
            <a:r>
              <a:rPr lang="de-DE" sz="2600" dirty="0" err="1" smtClean="0"/>
              <a:t>functional</a:t>
            </a:r>
            <a:r>
              <a:rPr lang="de-DE" sz="2600" dirty="0" smtClean="0"/>
              <a:t> </a:t>
            </a:r>
            <a:r>
              <a:rPr lang="de-DE" sz="2600" dirty="0" err="1" smtClean="0"/>
              <a:t>behavior</a:t>
            </a:r>
            <a:r>
              <a:rPr lang="de-DE" sz="2600" dirty="0" smtClean="0"/>
              <a:t> in MCU </a:t>
            </a:r>
            <a:r>
              <a:rPr lang="de-DE" sz="2600" dirty="0" err="1" smtClean="0"/>
              <a:t>model</a:t>
            </a:r>
            <a:endParaRPr lang="de-DE" sz="2600" dirty="0" smtClean="0"/>
          </a:p>
          <a:p>
            <a:pPr lvl="1"/>
            <a:r>
              <a:rPr lang="en-US" sz="2600" dirty="0"/>
              <a:t>Additional effort and </a:t>
            </a:r>
            <a:r>
              <a:rPr lang="en-US" sz="2600" dirty="0" smtClean="0"/>
              <a:t>cost will be </a:t>
            </a:r>
            <a:r>
              <a:rPr lang="en-US" sz="2600" dirty="0"/>
              <a:t>involved if VP is not already part of </a:t>
            </a:r>
            <a:r>
              <a:rPr lang="en-US" sz="2600" dirty="0" err="1"/>
              <a:t>SoC</a:t>
            </a:r>
            <a:r>
              <a:rPr lang="en-US" sz="2600" dirty="0"/>
              <a:t> Product Life Cycle for </a:t>
            </a:r>
            <a:r>
              <a:rPr lang="en-US" sz="2600" dirty="0" smtClean="0"/>
              <a:t>pre-silicon </a:t>
            </a:r>
            <a:r>
              <a:rPr lang="en-US" sz="2600" dirty="0"/>
              <a:t>SW development </a:t>
            </a:r>
            <a:endParaRPr lang="en-US" sz="2600" dirty="0" smtClean="0"/>
          </a:p>
          <a:p>
            <a:pPr lvl="1"/>
            <a:r>
              <a:rPr lang="de-DE" sz="2600" dirty="0" smtClean="0"/>
              <a:t>Tools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models</a:t>
            </a:r>
            <a:r>
              <a:rPr lang="de-DE" sz="2600" dirty="0" smtClean="0"/>
              <a:t> </a:t>
            </a:r>
            <a:r>
              <a:rPr lang="de-DE" sz="2600" dirty="0" err="1" smtClean="0"/>
              <a:t>cannot</a:t>
            </a:r>
            <a:r>
              <a:rPr lang="de-DE" sz="2600" dirty="0" smtClean="0"/>
              <a:t> </a:t>
            </a:r>
            <a:r>
              <a:rPr lang="de-DE" sz="2600" dirty="0" err="1" smtClean="0"/>
              <a:t>be</a:t>
            </a:r>
            <a:r>
              <a:rPr lang="de-DE" sz="2600" dirty="0" smtClean="0"/>
              <a:t> </a:t>
            </a:r>
            <a:r>
              <a:rPr lang="de-DE" sz="2600" dirty="0" err="1" smtClean="0"/>
              <a:t>trusted</a:t>
            </a:r>
            <a:r>
              <a:rPr lang="de-DE" sz="2600" dirty="0" smtClean="0"/>
              <a:t> due </a:t>
            </a:r>
            <a:r>
              <a:rPr lang="de-DE" sz="2600" dirty="0" err="1" smtClean="0"/>
              <a:t>to</a:t>
            </a:r>
            <a:r>
              <a:rPr lang="de-DE" sz="2600" dirty="0" smtClean="0"/>
              <a:t> lack </a:t>
            </a:r>
            <a:r>
              <a:rPr lang="de-DE" sz="2600" dirty="0" err="1" smtClean="0"/>
              <a:t>of</a:t>
            </a:r>
            <a:r>
              <a:rPr lang="de-DE" sz="2600" dirty="0" smtClean="0"/>
              <a:t> ISO 26262 </a:t>
            </a:r>
            <a:r>
              <a:rPr lang="de-DE" sz="2600" dirty="0" err="1" smtClean="0"/>
              <a:t>qualification</a:t>
            </a:r>
            <a:endParaRPr lang="de-DE" sz="2600" dirty="0" smtClean="0"/>
          </a:p>
          <a:p>
            <a:pPr lvl="1"/>
            <a:r>
              <a:rPr lang="de-DE" sz="2600" dirty="0" err="1" smtClean="0"/>
              <a:t>Presented</a:t>
            </a:r>
            <a:r>
              <a:rPr lang="de-DE" sz="2600" dirty="0" smtClean="0"/>
              <a:t> </a:t>
            </a:r>
            <a:r>
              <a:rPr lang="de-DE" sz="2600" dirty="0" err="1" smtClean="0"/>
              <a:t>approach</a:t>
            </a:r>
            <a:r>
              <a:rPr lang="de-DE" sz="2600" dirty="0" smtClean="0"/>
              <a:t> </a:t>
            </a:r>
            <a:r>
              <a:rPr lang="de-DE" sz="2600" dirty="0" err="1" smtClean="0"/>
              <a:t>could</a:t>
            </a:r>
            <a:r>
              <a:rPr lang="de-DE" sz="2600" dirty="0" smtClean="0"/>
              <a:t> </a:t>
            </a:r>
            <a:r>
              <a:rPr lang="de-DE" sz="2600" b="1" u="sng" dirty="0" smtClean="0"/>
              <a:t>ONLY</a:t>
            </a:r>
            <a:r>
              <a:rPr lang="de-DE" sz="2600" dirty="0" smtClean="0"/>
              <a:t> </a:t>
            </a:r>
            <a:r>
              <a:rPr lang="de-DE" sz="2600" dirty="0" err="1" smtClean="0"/>
              <a:t>be</a:t>
            </a:r>
            <a:r>
              <a:rPr lang="de-DE" sz="2600" dirty="0" smtClean="0"/>
              <a:t> </a:t>
            </a:r>
            <a:r>
              <a:rPr lang="de-DE" sz="2600" dirty="0" err="1" smtClean="0"/>
              <a:t>considered</a:t>
            </a:r>
            <a:r>
              <a:rPr lang="de-DE" sz="2600" dirty="0" smtClean="0"/>
              <a:t> </a:t>
            </a:r>
            <a:r>
              <a:rPr lang="de-DE" sz="2600" dirty="0" err="1" smtClean="0"/>
              <a:t>as</a:t>
            </a:r>
            <a:r>
              <a:rPr lang="de-DE" sz="2600" dirty="0" smtClean="0"/>
              <a:t> </a:t>
            </a:r>
            <a:r>
              <a:rPr lang="de-DE" sz="2600" dirty="0" err="1" smtClean="0"/>
              <a:t>efficiency</a:t>
            </a:r>
            <a:r>
              <a:rPr lang="de-DE" sz="2600" dirty="0" smtClean="0"/>
              <a:t> </a:t>
            </a:r>
            <a:r>
              <a:rPr lang="de-DE" sz="2600" dirty="0" err="1" smtClean="0"/>
              <a:t>measure</a:t>
            </a:r>
            <a:endParaRPr lang="de-DE" sz="2600" dirty="0" smtClean="0"/>
          </a:p>
          <a:p>
            <a:pPr lvl="1"/>
            <a:r>
              <a:rPr lang="de-DE" sz="2600" dirty="0" smtClean="0"/>
              <a:t>Software </a:t>
            </a:r>
            <a:r>
              <a:rPr lang="de-DE" sz="2600" dirty="0" err="1" smtClean="0"/>
              <a:t>tests</a:t>
            </a:r>
            <a:r>
              <a:rPr lang="de-DE" sz="2600" dirty="0" smtClean="0"/>
              <a:t> </a:t>
            </a:r>
            <a:r>
              <a:rPr lang="de-DE" sz="2600" dirty="0" err="1" smtClean="0"/>
              <a:t>have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run</a:t>
            </a:r>
            <a:r>
              <a:rPr lang="de-DE" sz="2600" dirty="0" smtClean="0"/>
              <a:t> in </a:t>
            </a:r>
            <a:r>
              <a:rPr lang="de-DE" sz="2600" dirty="0" err="1" smtClean="0"/>
              <a:t>the</a:t>
            </a:r>
            <a:r>
              <a:rPr lang="de-DE" sz="2600" dirty="0" smtClean="0"/>
              <a:t> end on </a:t>
            </a:r>
            <a:r>
              <a:rPr lang="de-DE" sz="2600" dirty="0" err="1" smtClean="0"/>
              <a:t>the</a:t>
            </a:r>
            <a:r>
              <a:rPr lang="de-DE" sz="2600" dirty="0" smtClean="0"/>
              <a:t> real </a:t>
            </a:r>
            <a:r>
              <a:rPr lang="de-DE" sz="2600" dirty="0" err="1" smtClean="0"/>
              <a:t>silicon</a:t>
            </a:r>
            <a:endParaRPr lang="de-DE" sz="2600" dirty="0" smtClean="0"/>
          </a:p>
          <a:p>
            <a:pPr lvl="1"/>
            <a:endParaRPr lang="de-DE" sz="2600" dirty="0" smtClean="0"/>
          </a:p>
          <a:p>
            <a:pPr lvl="1"/>
            <a:endParaRPr lang="de-DE" sz="2600" dirty="0" smtClean="0"/>
          </a:p>
          <a:p>
            <a:pPr lvl="1"/>
            <a:endParaRPr lang="de-DE" sz="2600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8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19200"/>
            <a:ext cx="11353800" cy="4952999"/>
          </a:xfrm>
        </p:spPr>
        <p:txBody>
          <a:bodyPr>
            <a:normAutofit fontScale="92500" lnSpcReduction="20000"/>
          </a:bodyPr>
          <a:lstStyle/>
          <a:p>
            <a:r>
              <a:rPr lang="en-GB" sz="3000" dirty="0" smtClean="0"/>
              <a:t>Proof of Feasibility:</a:t>
            </a:r>
          </a:p>
          <a:p>
            <a:pPr lvl="1"/>
            <a:r>
              <a:rPr lang="en-GB" sz="2800" dirty="0" smtClean="0"/>
              <a:t>A well-structured FI methodology with proved benefits on real automotive project </a:t>
            </a:r>
          </a:p>
          <a:p>
            <a:pPr lvl="1"/>
            <a:r>
              <a:rPr lang="en-GB" sz="2800" dirty="0" smtClean="0"/>
              <a:t>VP could </a:t>
            </a:r>
            <a:r>
              <a:rPr lang="en-GB" sz="2800" b="1" u="sng" dirty="0" smtClean="0"/>
              <a:t>ONLY</a:t>
            </a:r>
            <a:r>
              <a:rPr lang="en-GB" sz="2800" dirty="0" smtClean="0"/>
              <a:t> help in a safe critical product design ecosystem</a:t>
            </a:r>
          </a:p>
          <a:p>
            <a:r>
              <a:rPr lang="en-GB" sz="3000" dirty="0" smtClean="0"/>
              <a:t>Lessons Learnt &amp; Call for Actions:</a:t>
            </a:r>
          </a:p>
          <a:p>
            <a:pPr lvl="1"/>
            <a:r>
              <a:rPr lang="en-GB" sz="2800" dirty="0" err="1" smtClean="0"/>
              <a:t>Abording</a:t>
            </a:r>
            <a:r>
              <a:rPr lang="en-GB" sz="2800" dirty="0" smtClean="0"/>
              <a:t> </a:t>
            </a:r>
            <a:r>
              <a:rPr lang="en-GB" sz="2800" dirty="0" err="1" smtClean="0"/>
              <a:t>FuSA</a:t>
            </a:r>
            <a:r>
              <a:rPr lang="en-GB" sz="2800" dirty="0" smtClean="0"/>
              <a:t> late in ECU product development phase is not an option!</a:t>
            </a:r>
          </a:p>
          <a:p>
            <a:pPr lvl="1"/>
            <a:r>
              <a:rPr lang="en-GB" sz="2800" dirty="0" smtClean="0"/>
              <a:t>Serious consideration of ISO 26262 qualification by VP suppliers</a:t>
            </a:r>
          </a:p>
          <a:p>
            <a:pPr lvl="1"/>
            <a:r>
              <a:rPr lang="en-US" sz="2800" dirty="0" smtClean="0"/>
              <a:t>Needs of safety </a:t>
            </a:r>
            <a:r>
              <a:rPr lang="en-US" sz="2800" dirty="0"/>
              <a:t>architecture exploration for the next generations of </a:t>
            </a:r>
            <a:r>
              <a:rPr lang="en-US" sz="2800" dirty="0" smtClean="0"/>
              <a:t>ECU</a:t>
            </a:r>
            <a:endParaRPr lang="de-DE" sz="2800" dirty="0"/>
          </a:p>
          <a:p>
            <a:pPr lvl="1"/>
            <a:r>
              <a:rPr lang="en-GB" sz="2800" dirty="0" smtClean="0"/>
              <a:t>Needs of strong cooperation between VP tool and model vendors to promote usefulness of VP for safety SW testing </a:t>
            </a:r>
          </a:p>
          <a:p>
            <a:r>
              <a:rPr lang="en-GB" sz="3000" dirty="0" smtClean="0"/>
              <a:t>Future Works:</a:t>
            </a:r>
          </a:p>
          <a:p>
            <a:pPr lvl="1"/>
            <a:r>
              <a:rPr lang="en-GB" sz="2800" dirty="0" smtClean="0"/>
              <a:t>Leveraging the approach in post-silicon phase via automated test setup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6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732797"/>
            <a:ext cx="3076072" cy="1045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3845483"/>
            <a:ext cx="2653170" cy="932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555" y="1905001"/>
            <a:ext cx="5743645" cy="384492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092755" y="1759899"/>
            <a:ext cx="5946845" cy="18288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600" dirty="0" smtClean="0"/>
              <a:t>From traditional automotive ICs to ADAS/Autonomous Driving, </a:t>
            </a:r>
            <a:r>
              <a:rPr lang="en-US" sz="2600" dirty="0" err="1" smtClean="0"/>
              <a:t>eMobility</a:t>
            </a:r>
            <a:r>
              <a:rPr lang="en-US" sz="2600" dirty="0" smtClean="0"/>
              <a:t>, Advanced Security and Connectivity</a:t>
            </a:r>
          </a:p>
          <a:p>
            <a:pPr fontAlgn="auto">
              <a:spcAft>
                <a:spcPts val="0"/>
              </a:spcAft>
            </a:pPr>
            <a:r>
              <a:rPr lang="en-US" sz="2600" dirty="0" smtClean="0"/>
              <a:t>Risk drivers amplified by growing HW and SW complexity </a:t>
            </a:r>
            <a:endParaRPr lang="en-US" sz="26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740" y="4362387"/>
            <a:ext cx="1807707" cy="133950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4622" y="3962400"/>
            <a:ext cx="2824268" cy="172229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8686800" y="5663695"/>
            <a:ext cx="34273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More than Moore´s Law in Automotive Newcomers</a:t>
            </a:r>
          </a:p>
          <a:p>
            <a:r>
              <a:rPr lang="en-GB" sz="1000" dirty="0" err="1" smtClean="0"/>
              <a:t>Exida</a:t>
            </a:r>
            <a:r>
              <a:rPr lang="en-GB" sz="1000" dirty="0" smtClean="0"/>
              <a:t> GmbH, FSWG´18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6944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Abgerundetes Rechteck 5"/>
          <p:cNvSpPr/>
          <p:nvPr/>
        </p:nvSpPr>
        <p:spPr>
          <a:xfrm>
            <a:off x="2590800" y="1605875"/>
            <a:ext cx="7391400" cy="13161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2800" b="1" dirty="0" smtClean="0"/>
              <a:t>Functional </a:t>
            </a:r>
            <a:r>
              <a:rPr lang="de-DE" sz="2800" b="1" dirty="0" err="1" smtClean="0"/>
              <a:t>Safety</a:t>
            </a:r>
            <a:r>
              <a:rPr lang="de-DE" sz="2800" b="1" dirty="0" smtClean="0"/>
              <a:t> (ISO 26262)</a:t>
            </a:r>
          </a:p>
          <a:p>
            <a:r>
              <a:rPr lang="de-DE" sz="2600" dirty="0" smtClean="0"/>
              <a:t>Absence </a:t>
            </a:r>
            <a:r>
              <a:rPr lang="de-DE" sz="2600" dirty="0" err="1" smtClean="0"/>
              <a:t>of</a:t>
            </a:r>
            <a:r>
              <a:rPr lang="de-DE" sz="2600" dirty="0" smtClean="0"/>
              <a:t> unacceptable </a:t>
            </a:r>
            <a:r>
              <a:rPr lang="de-DE" sz="2600" dirty="0" err="1" smtClean="0"/>
              <a:t>risk</a:t>
            </a:r>
            <a:r>
              <a:rPr lang="de-DE" sz="2600" dirty="0" smtClean="0"/>
              <a:t> due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hazards</a:t>
            </a:r>
            <a:r>
              <a:rPr lang="de-DE" sz="2600" dirty="0" smtClean="0"/>
              <a:t> </a:t>
            </a:r>
            <a:r>
              <a:rPr lang="de-DE" sz="2600" dirty="0" err="1" smtClean="0"/>
              <a:t>caused</a:t>
            </a:r>
            <a:r>
              <a:rPr lang="de-DE" sz="2600" dirty="0" smtClean="0"/>
              <a:t> </a:t>
            </a:r>
            <a:r>
              <a:rPr lang="de-DE" sz="2600" dirty="0" err="1" smtClean="0"/>
              <a:t>by</a:t>
            </a:r>
            <a:r>
              <a:rPr lang="de-DE" sz="2600" dirty="0" smtClean="0"/>
              <a:t> </a:t>
            </a:r>
            <a:r>
              <a:rPr lang="de-DE" sz="2600" dirty="0" err="1" smtClean="0"/>
              <a:t>malfunctioning</a:t>
            </a:r>
            <a:r>
              <a:rPr lang="de-DE" sz="2600" dirty="0" smtClean="0"/>
              <a:t> </a:t>
            </a:r>
            <a:r>
              <a:rPr lang="de-DE" sz="2600" dirty="0" err="1" smtClean="0"/>
              <a:t>behavior</a:t>
            </a:r>
            <a:r>
              <a:rPr lang="de-DE" sz="2600" dirty="0" smtClean="0"/>
              <a:t> </a:t>
            </a:r>
            <a:r>
              <a:rPr lang="de-DE" sz="2600" dirty="0" err="1" smtClean="0"/>
              <a:t>of</a:t>
            </a:r>
            <a:r>
              <a:rPr lang="de-DE" sz="2600" dirty="0" smtClean="0"/>
              <a:t> E/E </a:t>
            </a:r>
            <a:r>
              <a:rPr lang="de-DE" sz="2600" dirty="0" err="1" smtClean="0"/>
              <a:t>systems</a:t>
            </a:r>
            <a:endParaRPr lang="de-DE" sz="2600" dirty="0"/>
          </a:p>
        </p:txBody>
      </p:sp>
      <p:sp>
        <p:nvSpPr>
          <p:cNvPr id="10" name="Rechteck 9"/>
          <p:cNvSpPr/>
          <p:nvPr/>
        </p:nvSpPr>
        <p:spPr>
          <a:xfrm>
            <a:off x="6477000" y="3158679"/>
            <a:ext cx="4191000" cy="803721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Systematic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Faults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057401" y="3158679"/>
            <a:ext cx="4038599" cy="803721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Random Hardware </a:t>
            </a:r>
            <a:r>
              <a:rPr lang="de-DE" sz="2800" dirty="0" err="1" smtClean="0">
                <a:solidFill>
                  <a:schemeClr val="tx1"/>
                </a:solidFill>
              </a:rPr>
              <a:t>Faults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611086" y="4267200"/>
            <a:ext cx="9285514" cy="158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600" dirty="0" smtClean="0"/>
              <a:t>Divide and </a:t>
            </a:r>
            <a:r>
              <a:rPr lang="en-US" sz="2600" dirty="0"/>
              <a:t>c</a:t>
            </a:r>
            <a:r>
              <a:rPr lang="en-US" sz="2600" dirty="0" smtClean="0"/>
              <a:t>onquer approaches</a:t>
            </a:r>
          </a:p>
          <a:p>
            <a:pPr fontAlgn="auto">
              <a:spcAft>
                <a:spcPts val="0"/>
              </a:spcAft>
            </a:pPr>
            <a:r>
              <a:rPr lang="en-US" sz="2600" dirty="0" smtClean="0"/>
              <a:t>Early </a:t>
            </a:r>
            <a:r>
              <a:rPr lang="en-US" sz="2600" dirty="0"/>
              <a:t>s</a:t>
            </a:r>
            <a:r>
              <a:rPr lang="en-US" sz="2600" dirty="0" smtClean="0"/>
              <a:t>tart of HW and SW safety </a:t>
            </a:r>
            <a:r>
              <a:rPr lang="en-US" sz="2600" dirty="0"/>
              <a:t>t</a:t>
            </a:r>
            <a:r>
              <a:rPr lang="en-US" sz="2600" dirty="0" smtClean="0"/>
              <a:t>esting and in parallel</a:t>
            </a:r>
          </a:p>
          <a:p>
            <a:pPr fontAlgn="auto">
              <a:spcAft>
                <a:spcPts val="0"/>
              </a:spcAft>
            </a:pPr>
            <a:r>
              <a:rPr lang="en-US" sz="2600" dirty="0" smtClean="0"/>
              <a:t>ISO 26262 recommends </a:t>
            </a:r>
            <a:r>
              <a:rPr lang="en-US" sz="2600" u="sng" dirty="0" smtClean="0"/>
              <a:t>Fault Injection </a:t>
            </a:r>
            <a:r>
              <a:rPr lang="en-US" sz="2600" dirty="0" smtClean="0"/>
              <a:t>&amp; </a:t>
            </a:r>
            <a:r>
              <a:rPr lang="en-US" sz="2600" u="sng" dirty="0" smtClean="0"/>
              <a:t>Simulation</a:t>
            </a:r>
          </a:p>
          <a:p>
            <a:pPr fontAlgn="auto">
              <a:spcAft>
                <a:spcPts val="0"/>
              </a:spcAft>
            </a:pPr>
            <a:r>
              <a:rPr lang="en-US" sz="2600" dirty="0" smtClean="0"/>
              <a:t>Strong cooperation between OEM and IC suppliers needed</a:t>
            </a:r>
            <a:endParaRPr lang="en-US" sz="2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21" y="1770208"/>
            <a:ext cx="1807979" cy="79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2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0915" y="5523783"/>
            <a:ext cx="766545" cy="544462"/>
          </a:xfrm>
          <a:prstGeom prst="rect">
            <a:avLst/>
          </a:prstGeom>
        </p:spPr>
      </p:pic>
      <p:pic>
        <p:nvPicPr>
          <p:cNvPr id="230" name="Grafik 2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1923301"/>
            <a:ext cx="531971" cy="4723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09600" y="1610864"/>
            <a:ext cx="10972800" cy="4495800"/>
          </a:xfrm>
        </p:spPr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9" name="Abgerundetes Rechteck 8"/>
          <p:cNvSpPr/>
          <p:nvPr/>
        </p:nvSpPr>
        <p:spPr>
          <a:xfrm>
            <a:off x="756249" y="1923301"/>
            <a:ext cx="2641600" cy="3540076"/>
          </a:xfrm>
          <a:prstGeom prst="roundRect">
            <a:avLst/>
          </a:prstGeom>
          <a:solidFill>
            <a:srgbClr val="A0FAF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3845192" y="1923301"/>
            <a:ext cx="3909300" cy="3649962"/>
          </a:xfrm>
          <a:prstGeom prst="roundRect">
            <a:avLst/>
          </a:prstGeom>
          <a:solidFill>
            <a:srgbClr val="66CC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>
            <a:off x="8406491" y="1879622"/>
            <a:ext cx="3546896" cy="3693641"/>
          </a:xfrm>
          <a:prstGeom prst="roundRect">
            <a:avLst/>
          </a:prstGeom>
          <a:solidFill>
            <a:srgbClr val="A0FAF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469094" y="190320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Tier 2 Suppliers</a:t>
            </a:r>
            <a:endParaRPr lang="en-US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4781249" y="1955885"/>
            <a:ext cx="2023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Tier 1 Supplier</a:t>
            </a:r>
            <a:endParaRPr lang="en-US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8893018" y="1931132"/>
            <a:ext cx="248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OEM Company</a:t>
            </a:r>
            <a:endParaRPr lang="en-US" b="1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5201" y="5673074"/>
            <a:ext cx="871836" cy="605985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7249" y="5698217"/>
            <a:ext cx="819117" cy="62638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2447" y="5563915"/>
            <a:ext cx="522648" cy="366235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5634459"/>
            <a:ext cx="965773" cy="609601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5181272" y="2413065"/>
            <a:ext cx="1379011" cy="6635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ECU Hardware</a:t>
            </a:r>
            <a:endParaRPr lang="en-US" dirty="0"/>
          </a:p>
        </p:txBody>
      </p:sp>
      <p:sp>
        <p:nvSpPr>
          <p:cNvPr id="25" name="Rechteck 24"/>
          <p:cNvSpPr/>
          <p:nvPr/>
        </p:nvSpPr>
        <p:spPr>
          <a:xfrm>
            <a:off x="5181273" y="3297401"/>
            <a:ext cx="1404686" cy="14083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hteck 25"/>
          <p:cNvSpPr/>
          <p:nvPr/>
        </p:nvSpPr>
        <p:spPr>
          <a:xfrm>
            <a:off x="905085" y="3038524"/>
            <a:ext cx="2317750" cy="109876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hteck 26"/>
          <p:cNvSpPr/>
          <p:nvPr/>
        </p:nvSpPr>
        <p:spPr>
          <a:xfrm>
            <a:off x="8747724" y="2388059"/>
            <a:ext cx="2729901" cy="29070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Functional Architecture</a:t>
            </a:r>
            <a:endParaRPr lang="en-US" dirty="0"/>
          </a:p>
        </p:txBody>
      </p:sp>
      <p:sp>
        <p:nvSpPr>
          <p:cNvPr id="28" name="Rechteck 27"/>
          <p:cNvSpPr/>
          <p:nvPr/>
        </p:nvSpPr>
        <p:spPr>
          <a:xfrm>
            <a:off x="8747724" y="2838956"/>
            <a:ext cx="2729901" cy="2836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HW Architecture</a:t>
            </a:r>
            <a:endParaRPr lang="en-US" dirty="0"/>
          </a:p>
        </p:txBody>
      </p:sp>
      <p:sp>
        <p:nvSpPr>
          <p:cNvPr id="30" name="Rechteck 29"/>
          <p:cNvSpPr/>
          <p:nvPr/>
        </p:nvSpPr>
        <p:spPr>
          <a:xfrm>
            <a:off x="8697283" y="3297401"/>
            <a:ext cx="2732717" cy="2836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 Architecture</a:t>
            </a:r>
            <a:endParaRPr lang="en-US" dirty="0"/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1493" y="5521653"/>
            <a:ext cx="744453" cy="459576"/>
          </a:xfrm>
          <a:prstGeom prst="rect">
            <a:avLst/>
          </a:prstGeom>
        </p:spPr>
      </p:pic>
      <p:sp>
        <p:nvSpPr>
          <p:cNvPr id="33" name="Rechteck 32"/>
          <p:cNvSpPr/>
          <p:nvPr/>
        </p:nvSpPr>
        <p:spPr>
          <a:xfrm>
            <a:off x="8747724" y="3741267"/>
            <a:ext cx="2729901" cy="2836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</a:t>
            </a:r>
            <a:r>
              <a:rPr lang="en-US" dirty="0" err="1" smtClean="0"/>
              <a:t>config</a:t>
            </a:r>
            <a:r>
              <a:rPr lang="en-US" dirty="0" smtClean="0"/>
              <a:t>. description</a:t>
            </a:r>
            <a:endParaRPr lang="en-US" dirty="0"/>
          </a:p>
        </p:txBody>
      </p:sp>
      <p:sp>
        <p:nvSpPr>
          <p:cNvPr id="34" name="Rechteck 33"/>
          <p:cNvSpPr/>
          <p:nvPr/>
        </p:nvSpPr>
        <p:spPr>
          <a:xfrm>
            <a:off x="8746049" y="4583257"/>
            <a:ext cx="2729901" cy="2836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subsystem</a:t>
            </a:r>
            <a:endParaRPr lang="en-US" dirty="0"/>
          </a:p>
        </p:txBody>
      </p:sp>
      <p:sp>
        <p:nvSpPr>
          <p:cNvPr id="35" name="Rechteck 34"/>
          <p:cNvSpPr/>
          <p:nvPr/>
        </p:nvSpPr>
        <p:spPr>
          <a:xfrm>
            <a:off x="8760424" y="5025224"/>
            <a:ext cx="2729901" cy="2836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36" name="Textfeld 35"/>
          <p:cNvSpPr txBox="1"/>
          <p:nvPr/>
        </p:nvSpPr>
        <p:spPr>
          <a:xfrm>
            <a:off x="5143219" y="324109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ECU </a:t>
            </a:r>
            <a:r>
              <a:rPr lang="en-US" dirty="0" smtClean="0">
                <a:latin typeface="+mn-lt"/>
              </a:rPr>
              <a:t>Software</a:t>
            </a:r>
            <a:endParaRPr lang="en-US" dirty="0">
              <a:latin typeface="+mn-lt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5457713" y="4137287"/>
            <a:ext cx="694534" cy="1991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RTE</a:t>
            </a:r>
            <a:endParaRPr lang="en-US" dirty="0"/>
          </a:p>
        </p:txBody>
      </p:sp>
      <p:sp>
        <p:nvSpPr>
          <p:cNvPr id="38" name="Rechteck 37"/>
          <p:cNvSpPr/>
          <p:nvPr/>
        </p:nvSpPr>
        <p:spPr>
          <a:xfrm>
            <a:off x="5460398" y="4388201"/>
            <a:ext cx="704345" cy="21868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BSW</a:t>
            </a:r>
            <a:endParaRPr lang="en-US" dirty="0"/>
          </a:p>
        </p:txBody>
      </p:sp>
      <p:sp>
        <p:nvSpPr>
          <p:cNvPr id="39" name="Rechteck 38"/>
          <p:cNvSpPr/>
          <p:nvPr/>
        </p:nvSpPr>
        <p:spPr>
          <a:xfrm>
            <a:off x="4876801" y="5024500"/>
            <a:ext cx="1447800" cy="384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ECU with SW</a:t>
            </a:r>
            <a:endParaRPr lang="en-US" dirty="0"/>
          </a:p>
        </p:txBody>
      </p:sp>
      <p:sp>
        <p:nvSpPr>
          <p:cNvPr id="40" name="Rechteck 39"/>
          <p:cNvSpPr/>
          <p:nvPr/>
        </p:nvSpPr>
        <p:spPr>
          <a:xfrm>
            <a:off x="5445933" y="3859578"/>
            <a:ext cx="694534" cy="1991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CDD</a:t>
            </a:r>
            <a:endParaRPr lang="en-US" dirty="0"/>
          </a:p>
        </p:txBody>
      </p:sp>
      <p:sp>
        <p:nvSpPr>
          <p:cNvPr id="41" name="Rechteck 40"/>
          <p:cNvSpPr/>
          <p:nvPr/>
        </p:nvSpPr>
        <p:spPr>
          <a:xfrm>
            <a:off x="5434709" y="3581005"/>
            <a:ext cx="694534" cy="1991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SWC</a:t>
            </a:r>
            <a:endParaRPr lang="en-US" dirty="0"/>
          </a:p>
        </p:txBody>
      </p:sp>
      <p:sp>
        <p:nvSpPr>
          <p:cNvPr id="42" name="Rechteck 41"/>
          <p:cNvSpPr/>
          <p:nvPr/>
        </p:nvSpPr>
        <p:spPr>
          <a:xfrm>
            <a:off x="3955243" y="3710235"/>
            <a:ext cx="958932" cy="48193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Safety HW mechanisms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6738103" y="4072900"/>
            <a:ext cx="909418" cy="746073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Config.data</a:t>
            </a:r>
            <a:r>
              <a:rPr lang="en-US" sz="1200" dirty="0" smtClean="0">
                <a:solidFill>
                  <a:schemeClr val="tx1"/>
                </a:solidFill>
              </a:rPr>
              <a:t> extract for ECU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6750599" y="3387805"/>
            <a:ext cx="899101" cy="430471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SWC description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6750600" y="2412774"/>
            <a:ext cx="912114" cy="562281"/>
          </a:xfrm>
          <a:prstGeom prst="rect">
            <a:avLst/>
          </a:prstGeom>
          <a:solidFill>
            <a:srgbClr val="FFD85B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ECU resource Description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51" name="Gewinkelter Verbinder 50"/>
          <p:cNvCxnSpPr>
            <a:stCxn id="208" idx="1"/>
            <a:endCxn id="26" idx="0"/>
          </p:cNvCxnSpPr>
          <p:nvPr/>
        </p:nvCxnSpPr>
        <p:spPr>
          <a:xfrm rot="10800000" flipV="1">
            <a:off x="2063961" y="2607630"/>
            <a:ext cx="1944821" cy="430894"/>
          </a:xfrm>
          <a:prstGeom prst="bentConnector2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Gewinkelter Verbinder 51"/>
          <p:cNvCxnSpPr>
            <a:stCxn id="240" idx="2"/>
            <a:endCxn id="42" idx="1"/>
          </p:cNvCxnSpPr>
          <p:nvPr/>
        </p:nvCxnSpPr>
        <p:spPr>
          <a:xfrm rot="5400000" flipH="1" flipV="1">
            <a:off x="2840563" y="2958221"/>
            <a:ext cx="121697" cy="2107661"/>
          </a:xfrm>
          <a:prstGeom prst="bentConnector4">
            <a:avLst>
              <a:gd name="adj1" fmla="val -187844"/>
              <a:gd name="adj2" fmla="val 67462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Gewinkelter Verbinder 60"/>
          <p:cNvCxnSpPr>
            <a:stCxn id="27" idx="1"/>
            <a:endCxn id="28" idx="1"/>
          </p:cNvCxnSpPr>
          <p:nvPr/>
        </p:nvCxnSpPr>
        <p:spPr>
          <a:xfrm rot="10800000" flipV="1">
            <a:off x="8747724" y="2533412"/>
            <a:ext cx="12700" cy="447382"/>
          </a:xfrm>
          <a:prstGeom prst="bentConnector3">
            <a:avLst>
              <a:gd name="adj1" fmla="val 180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Gewinkelter Verbinder 63"/>
          <p:cNvCxnSpPr/>
          <p:nvPr/>
        </p:nvCxnSpPr>
        <p:spPr>
          <a:xfrm rot="16200000" flipH="1">
            <a:off x="8181528" y="2886286"/>
            <a:ext cx="905825" cy="200080"/>
          </a:xfrm>
          <a:prstGeom prst="bentConnector2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Gewinkelter Verbinder 67"/>
          <p:cNvCxnSpPr>
            <a:stCxn id="24" idx="3"/>
            <a:endCxn id="45" idx="1"/>
          </p:cNvCxnSpPr>
          <p:nvPr/>
        </p:nvCxnSpPr>
        <p:spPr>
          <a:xfrm flipV="1">
            <a:off x="6560283" y="2693915"/>
            <a:ext cx="190317" cy="50944"/>
          </a:xfrm>
          <a:prstGeom prst="bentConnector3">
            <a:avLst>
              <a:gd name="adj1" fmla="val 36654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Gewinkelter Verbinder 71"/>
          <p:cNvCxnSpPr/>
          <p:nvPr/>
        </p:nvCxnSpPr>
        <p:spPr>
          <a:xfrm>
            <a:off x="7662713" y="2763528"/>
            <a:ext cx="1097711" cy="295135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Rechteck 81"/>
          <p:cNvSpPr/>
          <p:nvPr/>
        </p:nvSpPr>
        <p:spPr>
          <a:xfrm>
            <a:off x="4015986" y="2967107"/>
            <a:ext cx="910505" cy="574041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ECU Safety Concept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83" name="Gewinkelter Verbinder 82"/>
          <p:cNvCxnSpPr>
            <a:stCxn id="82" idx="1"/>
            <a:endCxn id="26" idx="3"/>
          </p:cNvCxnSpPr>
          <p:nvPr/>
        </p:nvCxnSpPr>
        <p:spPr>
          <a:xfrm rot="10800000" flipV="1">
            <a:off x="3222836" y="3254128"/>
            <a:ext cx="793151" cy="333778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Gewinkelter Verbinder 87"/>
          <p:cNvCxnSpPr/>
          <p:nvPr/>
        </p:nvCxnSpPr>
        <p:spPr>
          <a:xfrm flipV="1">
            <a:off x="7649701" y="3515863"/>
            <a:ext cx="1047582" cy="139303"/>
          </a:xfrm>
          <a:prstGeom prst="bentConnector3">
            <a:avLst>
              <a:gd name="adj1" fmla="val 50000"/>
            </a:avLst>
          </a:prstGeom>
          <a:ln w="2222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Gewinkelter Verbinder 90"/>
          <p:cNvCxnSpPr>
            <a:stCxn id="28" idx="3"/>
            <a:endCxn id="33" idx="3"/>
          </p:cNvCxnSpPr>
          <p:nvPr/>
        </p:nvCxnSpPr>
        <p:spPr>
          <a:xfrm>
            <a:off x="11477625" y="2980794"/>
            <a:ext cx="12700" cy="902311"/>
          </a:xfrm>
          <a:prstGeom prst="bentConnector3">
            <a:avLst>
              <a:gd name="adj1" fmla="val 180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Gewinkelter Verbinder 93"/>
          <p:cNvCxnSpPr>
            <a:stCxn id="30" idx="3"/>
            <a:endCxn id="33" idx="3"/>
          </p:cNvCxnSpPr>
          <p:nvPr/>
        </p:nvCxnSpPr>
        <p:spPr>
          <a:xfrm>
            <a:off x="11430000" y="3439239"/>
            <a:ext cx="47625" cy="443866"/>
          </a:xfrm>
          <a:prstGeom prst="bentConnector3">
            <a:avLst>
              <a:gd name="adj1" fmla="val 58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Rechteck 99"/>
          <p:cNvSpPr/>
          <p:nvPr/>
        </p:nvSpPr>
        <p:spPr>
          <a:xfrm>
            <a:off x="8743606" y="4162262"/>
            <a:ext cx="2729901" cy="2836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config</a:t>
            </a:r>
            <a:r>
              <a:rPr lang="en-US" dirty="0" smtClean="0"/>
              <a:t>. data</a:t>
            </a:r>
            <a:endParaRPr lang="en-US" dirty="0"/>
          </a:p>
        </p:txBody>
      </p:sp>
      <p:cxnSp>
        <p:nvCxnSpPr>
          <p:cNvPr id="101" name="Gewinkelter Verbinder 100"/>
          <p:cNvCxnSpPr>
            <a:stCxn id="100" idx="1"/>
            <a:endCxn id="43" idx="3"/>
          </p:cNvCxnSpPr>
          <p:nvPr/>
        </p:nvCxnSpPr>
        <p:spPr>
          <a:xfrm rot="10800000" flipV="1">
            <a:off x="7647522" y="4304099"/>
            <a:ext cx="1096085" cy="141837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Gewinkelter Verbinder 103"/>
          <p:cNvCxnSpPr/>
          <p:nvPr/>
        </p:nvCxnSpPr>
        <p:spPr>
          <a:xfrm rot="16200000" flipH="1">
            <a:off x="10067162" y="4969981"/>
            <a:ext cx="137320" cy="2443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Gewinkelter Verbinder 108"/>
          <p:cNvCxnSpPr>
            <a:stCxn id="43" idx="2"/>
            <a:endCxn id="39" idx="3"/>
          </p:cNvCxnSpPr>
          <p:nvPr/>
        </p:nvCxnSpPr>
        <p:spPr>
          <a:xfrm rot="5400000">
            <a:off x="6559862" y="4583713"/>
            <a:ext cx="397690" cy="868211"/>
          </a:xfrm>
          <a:prstGeom prst="bentConnector2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Gewinkelter Verbinder 111"/>
          <p:cNvCxnSpPr>
            <a:stCxn id="25" idx="2"/>
            <a:endCxn id="39" idx="0"/>
          </p:cNvCxnSpPr>
          <p:nvPr/>
        </p:nvCxnSpPr>
        <p:spPr>
          <a:xfrm rot="5400000">
            <a:off x="5582763" y="4723647"/>
            <a:ext cx="318792" cy="282915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Gewinkelter Verbinder 115"/>
          <p:cNvCxnSpPr>
            <a:stCxn id="24" idx="2"/>
            <a:endCxn id="39" idx="3"/>
          </p:cNvCxnSpPr>
          <p:nvPr/>
        </p:nvCxnSpPr>
        <p:spPr>
          <a:xfrm rot="16200000" flipH="1">
            <a:off x="5027684" y="3919745"/>
            <a:ext cx="2140011" cy="453823"/>
          </a:xfrm>
          <a:prstGeom prst="bentConnector4">
            <a:avLst>
              <a:gd name="adj1" fmla="val 7133"/>
              <a:gd name="adj2" fmla="val 174321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Gewinkelter Verbinder 126"/>
          <p:cNvCxnSpPr>
            <a:stCxn id="33" idx="1"/>
            <a:endCxn id="41" idx="3"/>
          </p:cNvCxnSpPr>
          <p:nvPr/>
        </p:nvCxnSpPr>
        <p:spPr>
          <a:xfrm rot="10800000">
            <a:off x="6129244" y="3680563"/>
            <a:ext cx="2618481" cy="202542"/>
          </a:xfrm>
          <a:prstGeom prst="bentConnector3">
            <a:avLst>
              <a:gd name="adj1" fmla="val 87991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Gewinkelter Verbinder 133"/>
          <p:cNvCxnSpPr>
            <a:stCxn id="42" idx="3"/>
          </p:cNvCxnSpPr>
          <p:nvPr/>
        </p:nvCxnSpPr>
        <p:spPr>
          <a:xfrm>
            <a:off x="4914175" y="3951203"/>
            <a:ext cx="267098" cy="181308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Gewinkelter Verbinder 144"/>
          <p:cNvCxnSpPr>
            <a:stCxn id="43" idx="1"/>
            <a:endCxn id="37" idx="3"/>
          </p:cNvCxnSpPr>
          <p:nvPr/>
        </p:nvCxnSpPr>
        <p:spPr>
          <a:xfrm rot="10800000">
            <a:off x="6152247" y="4236845"/>
            <a:ext cx="585856" cy="209092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Gewinkelter Verbinder 147"/>
          <p:cNvCxnSpPr>
            <a:endCxn id="38" idx="3"/>
          </p:cNvCxnSpPr>
          <p:nvPr/>
        </p:nvCxnSpPr>
        <p:spPr>
          <a:xfrm rot="10800000" flipV="1">
            <a:off x="6164743" y="4445935"/>
            <a:ext cx="585856" cy="51607"/>
          </a:xfrm>
          <a:prstGeom prst="bentConnector3">
            <a:avLst>
              <a:gd name="adj1" fmla="val 5343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Gewinkelter Verbinder 150"/>
          <p:cNvCxnSpPr>
            <a:endCxn id="40" idx="3"/>
          </p:cNvCxnSpPr>
          <p:nvPr/>
        </p:nvCxnSpPr>
        <p:spPr>
          <a:xfrm rot="10800000">
            <a:off x="6140468" y="3959137"/>
            <a:ext cx="610131" cy="468495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Gewinkelter Verbinder 155"/>
          <p:cNvCxnSpPr>
            <a:stCxn id="44" idx="1"/>
            <a:endCxn id="41" idx="3"/>
          </p:cNvCxnSpPr>
          <p:nvPr/>
        </p:nvCxnSpPr>
        <p:spPr>
          <a:xfrm rot="10800000" flipV="1">
            <a:off x="6129243" y="3603041"/>
            <a:ext cx="621356" cy="77522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Gewinkelter Verbinder 171"/>
          <p:cNvCxnSpPr>
            <a:stCxn id="39" idx="2"/>
            <a:endCxn id="34" idx="1"/>
          </p:cNvCxnSpPr>
          <p:nvPr/>
        </p:nvCxnSpPr>
        <p:spPr>
          <a:xfrm rot="5400000" flipH="1" flipV="1">
            <a:off x="6831510" y="3494286"/>
            <a:ext cx="683730" cy="3145348"/>
          </a:xfrm>
          <a:prstGeom prst="bentConnector4">
            <a:avLst>
              <a:gd name="adj1" fmla="val -33434"/>
              <a:gd name="adj2" fmla="val 778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9" name="Rechteck 178"/>
          <p:cNvSpPr/>
          <p:nvPr/>
        </p:nvSpPr>
        <p:spPr>
          <a:xfrm>
            <a:off x="3957754" y="4324629"/>
            <a:ext cx="958932" cy="481935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Safety SW </a:t>
            </a:r>
            <a:r>
              <a:rPr lang="en-US" sz="1200" dirty="0" err="1" smtClean="0">
                <a:solidFill>
                  <a:schemeClr val="tx1"/>
                </a:solidFill>
              </a:rPr>
              <a:t>Librairies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81" name="Gewinkelter Verbinder 180"/>
          <p:cNvCxnSpPr>
            <a:endCxn id="179" idx="1"/>
          </p:cNvCxnSpPr>
          <p:nvPr/>
        </p:nvCxnSpPr>
        <p:spPr>
          <a:xfrm>
            <a:off x="1752600" y="4072900"/>
            <a:ext cx="2205154" cy="492697"/>
          </a:xfrm>
          <a:prstGeom prst="bentConnector3">
            <a:avLst>
              <a:gd name="adj1" fmla="val 141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Gewinkelter Verbinder 187"/>
          <p:cNvCxnSpPr>
            <a:stCxn id="179" idx="3"/>
          </p:cNvCxnSpPr>
          <p:nvPr/>
        </p:nvCxnSpPr>
        <p:spPr>
          <a:xfrm flipV="1">
            <a:off x="4916686" y="4373478"/>
            <a:ext cx="264587" cy="192119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Gewinkelter Verbinder 191"/>
          <p:cNvCxnSpPr>
            <a:stCxn id="42" idx="3"/>
            <a:endCxn id="24" idx="1"/>
          </p:cNvCxnSpPr>
          <p:nvPr/>
        </p:nvCxnSpPr>
        <p:spPr>
          <a:xfrm flipV="1">
            <a:off x="4914175" y="2744859"/>
            <a:ext cx="267097" cy="1206344"/>
          </a:xfrm>
          <a:prstGeom prst="bentConnector3">
            <a:avLst>
              <a:gd name="adj1" fmla="val 50000"/>
            </a:avLst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8" name="Rechteck 207"/>
          <p:cNvSpPr/>
          <p:nvPr/>
        </p:nvSpPr>
        <p:spPr>
          <a:xfrm>
            <a:off x="4008781" y="2421561"/>
            <a:ext cx="910505" cy="372137"/>
          </a:xfrm>
          <a:prstGeom prst="rect">
            <a:avLst/>
          </a:prstGeom>
          <a:solidFill>
            <a:srgbClr val="FFD85B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HW Req.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3" name="Plus 212"/>
          <p:cNvSpPr/>
          <p:nvPr/>
        </p:nvSpPr>
        <p:spPr>
          <a:xfrm>
            <a:off x="3674122" y="3799883"/>
            <a:ext cx="163709" cy="185205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7" name="Grafik 2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256" y="1879622"/>
            <a:ext cx="531971" cy="472353"/>
          </a:xfrm>
          <a:prstGeom prst="rect">
            <a:avLst/>
          </a:prstGeom>
        </p:spPr>
      </p:pic>
      <p:sp>
        <p:nvSpPr>
          <p:cNvPr id="240" name="Rechteck 239"/>
          <p:cNvSpPr/>
          <p:nvPr/>
        </p:nvSpPr>
        <p:spPr>
          <a:xfrm>
            <a:off x="1111493" y="3657600"/>
            <a:ext cx="1472178" cy="41530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IC Safety Concept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4" name="Textfeld 243"/>
          <p:cNvSpPr txBox="1"/>
          <p:nvPr/>
        </p:nvSpPr>
        <p:spPr>
          <a:xfrm>
            <a:off x="1299387" y="3046765"/>
            <a:ext cx="1616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IC Hardware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5" name="Vertikales Scrollen 244"/>
          <p:cNvSpPr/>
          <p:nvPr/>
        </p:nvSpPr>
        <p:spPr>
          <a:xfrm>
            <a:off x="4069763" y="4844779"/>
            <a:ext cx="835284" cy="491964"/>
          </a:xfrm>
          <a:prstGeom prst="verticalScroll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IC Safety Manual</a:t>
            </a:r>
            <a:endParaRPr lang="en-US" sz="1000" dirty="0"/>
          </a:p>
        </p:txBody>
      </p:sp>
      <p:sp>
        <p:nvSpPr>
          <p:cNvPr id="246" name="Nach oben gebogener Pfeil 245"/>
          <p:cNvSpPr/>
          <p:nvPr/>
        </p:nvSpPr>
        <p:spPr>
          <a:xfrm rot="5400000">
            <a:off x="2182116" y="3313635"/>
            <a:ext cx="1251532" cy="2738995"/>
          </a:xfrm>
          <a:prstGeom prst="bentUpArrow">
            <a:avLst>
              <a:gd name="adj1" fmla="val 13171"/>
              <a:gd name="adj2" fmla="val 17826"/>
              <a:gd name="adj3" fmla="val 20270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Textfeld 248"/>
          <p:cNvSpPr txBox="1"/>
          <p:nvPr/>
        </p:nvSpPr>
        <p:spPr>
          <a:xfrm>
            <a:off x="1885726" y="4970361"/>
            <a:ext cx="16968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Assumptions of use</a:t>
            </a:r>
            <a:endParaRPr lang="en-US" sz="1000" b="1" dirty="0"/>
          </a:p>
        </p:txBody>
      </p:sp>
      <p:sp>
        <p:nvSpPr>
          <p:cNvPr id="250" name="Vertikales Scrollen 249"/>
          <p:cNvSpPr/>
          <p:nvPr/>
        </p:nvSpPr>
        <p:spPr>
          <a:xfrm>
            <a:off x="10990085" y="4462392"/>
            <a:ext cx="854905" cy="501637"/>
          </a:xfrm>
          <a:prstGeom prst="verticalScroll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ECU Safety Manual</a:t>
            </a:r>
            <a:endParaRPr lang="en-US" sz="1000" dirty="0"/>
          </a:p>
        </p:txBody>
      </p:sp>
      <p:sp>
        <p:nvSpPr>
          <p:cNvPr id="76" name="Content Placeholder 2"/>
          <p:cNvSpPr txBox="1">
            <a:spLocks/>
          </p:cNvSpPr>
          <p:nvPr/>
        </p:nvSpPr>
        <p:spPr>
          <a:xfrm>
            <a:off x="722773" y="1352880"/>
            <a:ext cx="9285514" cy="158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600" dirty="0" smtClean="0"/>
              <a:t>OEM-Supplier Collaboration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7162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Fault Injection </a:t>
            </a:r>
            <a:r>
              <a:rPr lang="en-US" dirty="0" smtClean="0"/>
              <a:t>Methods</a:t>
            </a:r>
            <a:r>
              <a:rPr lang="en-US" dirty="0"/>
              <a:t>: </a:t>
            </a:r>
            <a:r>
              <a:rPr lang="en-US" dirty="0" smtClean="0"/>
              <a:t>State-of-Art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hteck 10"/>
          <p:cNvSpPr/>
          <p:nvPr/>
        </p:nvSpPr>
        <p:spPr>
          <a:xfrm>
            <a:off x="2743200" y="5261217"/>
            <a:ext cx="7355490" cy="461666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800" dirty="0">
                <a:solidFill>
                  <a:schemeClr val="tx1"/>
                </a:solidFill>
              </a:rPr>
              <a:t>Lack </a:t>
            </a:r>
            <a:r>
              <a:rPr lang="de-DE" sz="2800" dirty="0" err="1">
                <a:solidFill>
                  <a:schemeClr val="tx1"/>
                </a:solidFill>
              </a:rPr>
              <a:t>of</a:t>
            </a:r>
            <a:r>
              <a:rPr lang="de-DE" sz="2800" dirty="0">
                <a:solidFill>
                  <a:schemeClr val="tx1"/>
                </a:solidFill>
              </a:rPr>
              <a:t> a </a:t>
            </a:r>
            <a:r>
              <a:rPr lang="de-DE" sz="2800" dirty="0" err="1">
                <a:solidFill>
                  <a:schemeClr val="tx1"/>
                </a:solidFill>
              </a:rPr>
              <a:t>standardized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methodology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for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err="1">
                <a:solidFill>
                  <a:schemeClr val="tx1"/>
                </a:solidFill>
              </a:rPr>
              <a:t>virtual</a:t>
            </a:r>
            <a:r>
              <a:rPr lang="de-DE" sz="2800" dirty="0">
                <a:solidFill>
                  <a:schemeClr val="tx1"/>
                </a:solidFill>
              </a:rPr>
              <a:t> </a:t>
            </a:r>
            <a:r>
              <a:rPr lang="de-DE" sz="2800" dirty="0" smtClean="0">
                <a:solidFill>
                  <a:schemeClr val="tx1"/>
                </a:solidFill>
              </a:rPr>
              <a:t>FI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3" name="Abgerundetes Rechteck 2"/>
          <p:cNvSpPr/>
          <p:nvPr/>
        </p:nvSpPr>
        <p:spPr>
          <a:xfrm>
            <a:off x="5181600" y="1828800"/>
            <a:ext cx="1828800" cy="60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Fault Injection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1600200" y="2985555"/>
            <a:ext cx="1828800" cy="609600"/>
          </a:xfrm>
          <a:prstGeom prst="roundRect">
            <a:avLst/>
          </a:prstGeom>
          <a:solidFill>
            <a:srgbClr val="AFEAFF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HW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3949700" y="2985555"/>
            <a:ext cx="1828800" cy="609600"/>
          </a:xfrm>
          <a:prstGeom prst="roundRect">
            <a:avLst/>
          </a:prstGeom>
          <a:solidFill>
            <a:srgbClr val="AFEAFF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SW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6299200" y="2997779"/>
            <a:ext cx="1828800" cy="609600"/>
          </a:xfrm>
          <a:prstGeom prst="roundRect">
            <a:avLst/>
          </a:prstGeom>
          <a:solidFill>
            <a:srgbClr val="AFEAFF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Simulation Based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8839200" y="2985555"/>
            <a:ext cx="1828800" cy="609600"/>
          </a:xfrm>
          <a:prstGeom prst="roundRect">
            <a:avLst/>
          </a:prstGeom>
          <a:solidFill>
            <a:srgbClr val="AFEAFF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Emulation Based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5181600" y="4026951"/>
            <a:ext cx="1828800" cy="609600"/>
          </a:xfrm>
          <a:prstGeom prst="roundRect">
            <a:avLst/>
          </a:prstGeom>
          <a:solidFill>
            <a:srgbClr val="AFEAFF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Gate/RTL Simulation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7391400" y="4034484"/>
            <a:ext cx="1828800" cy="609600"/>
          </a:xfrm>
          <a:prstGeom prst="roundRect">
            <a:avLst/>
          </a:prstGeom>
          <a:solidFill>
            <a:srgbClr val="FF0000">
              <a:alpha val="34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VP Simulation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7" name="Gewinkelter Verbinder 16"/>
          <p:cNvCxnSpPr>
            <a:stCxn id="3" idx="2"/>
            <a:endCxn id="8" idx="0"/>
          </p:cNvCxnSpPr>
          <p:nvPr/>
        </p:nvCxnSpPr>
        <p:spPr>
          <a:xfrm rot="5400000">
            <a:off x="4031723" y="921277"/>
            <a:ext cx="547155" cy="35814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Gewinkelter Verbinder 19"/>
          <p:cNvCxnSpPr>
            <a:stCxn id="3" idx="2"/>
            <a:endCxn id="9" idx="0"/>
          </p:cNvCxnSpPr>
          <p:nvPr/>
        </p:nvCxnSpPr>
        <p:spPr>
          <a:xfrm rot="5400000">
            <a:off x="5206473" y="2096027"/>
            <a:ext cx="547155" cy="12319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winkelter Verbinder 26"/>
          <p:cNvCxnSpPr>
            <a:stCxn id="3" idx="2"/>
            <a:endCxn id="12" idx="0"/>
          </p:cNvCxnSpPr>
          <p:nvPr/>
        </p:nvCxnSpPr>
        <p:spPr>
          <a:xfrm rot="16200000" flipH="1">
            <a:off x="7651223" y="883177"/>
            <a:ext cx="547155" cy="3657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Gewinkelter Verbinder 30"/>
          <p:cNvCxnSpPr>
            <a:stCxn id="11" idx="2"/>
            <a:endCxn id="13" idx="0"/>
          </p:cNvCxnSpPr>
          <p:nvPr/>
        </p:nvCxnSpPr>
        <p:spPr>
          <a:xfrm rot="5400000">
            <a:off x="6445014" y="3258365"/>
            <a:ext cx="419572" cy="1117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Gewinkelter Verbinder 33"/>
          <p:cNvCxnSpPr>
            <a:stCxn id="11" idx="2"/>
            <a:endCxn id="14" idx="0"/>
          </p:cNvCxnSpPr>
          <p:nvPr/>
        </p:nvCxnSpPr>
        <p:spPr>
          <a:xfrm rot="16200000" flipH="1">
            <a:off x="7546148" y="3274831"/>
            <a:ext cx="427105" cy="10922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winkelter Verbinder 23"/>
          <p:cNvCxnSpPr>
            <a:stCxn id="3" idx="2"/>
            <a:endCxn id="11" idx="0"/>
          </p:cNvCxnSpPr>
          <p:nvPr/>
        </p:nvCxnSpPr>
        <p:spPr>
          <a:xfrm rot="16200000" flipH="1">
            <a:off x="6375111" y="2159289"/>
            <a:ext cx="559379" cy="1117600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84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797731"/>
            <a:ext cx="6477000" cy="40696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Challenges of Functional Safety Compliant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ECU Platforms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5232730" cy="49085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E-Gas Monitoring Concept</a:t>
            </a:r>
          </a:p>
          <a:p>
            <a:pPr lvl="1"/>
            <a:r>
              <a:rPr lang="en-US" sz="2800" dirty="0"/>
              <a:t>S</a:t>
            </a:r>
            <a:r>
              <a:rPr lang="en-US" sz="2800" dirty="0" smtClean="0"/>
              <a:t>afety concept standardized by the AKEGAS WG </a:t>
            </a:r>
          </a:p>
          <a:p>
            <a:pPr lvl="1"/>
            <a:r>
              <a:rPr lang="en-US" sz="2800" dirty="0" smtClean="0"/>
              <a:t>Applies to powertrain ECU</a:t>
            </a:r>
          </a:p>
          <a:p>
            <a:pPr lvl="1"/>
            <a:r>
              <a:rPr lang="en-US" sz="2800" dirty="0" smtClean="0"/>
              <a:t>Describes the monitoring system structure</a:t>
            </a:r>
          </a:p>
          <a:p>
            <a:pPr lvl="1"/>
            <a:r>
              <a:rPr lang="en-US" sz="2800" dirty="0" smtClean="0"/>
              <a:t>Complies with the ISO 26262 since 2013</a:t>
            </a:r>
          </a:p>
          <a:p>
            <a:pPr lvl="1"/>
            <a:r>
              <a:rPr lang="en-US" sz="2800" dirty="0" smtClean="0"/>
              <a:t>A three-level concept</a:t>
            </a:r>
          </a:p>
          <a:p>
            <a:pPr lvl="1"/>
            <a:r>
              <a:rPr lang="en-US" sz="2800" dirty="0" smtClean="0"/>
              <a:t>L3 relies on two independent components: </a:t>
            </a:r>
          </a:p>
          <a:p>
            <a:pPr lvl="2"/>
            <a:r>
              <a:rPr lang="en-US" sz="2600" dirty="0" smtClean="0"/>
              <a:t>Function Controller (FC)</a:t>
            </a:r>
          </a:p>
          <a:p>
            <a:pPr lvl="2"/>
            <a:r>
              <a:rPr lang="en-US" sz="2600" dirty="0" smtClean="0"/>
              <a:t>Monitoring Module (MM)</a:t>
            </a:r>
            <a:endParaRPr lang="en-US" sz="2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7543800" y="3657600"/>
            <a:ext cx="3276600" cy="2057400"/>
          </a:xfrm>
          <a:prstGeom prst="rect">
            <a:avLst/>
          </a:prstGeom>
          <a:solidFill>
            <a:srgbClr val="FFFF00">
              <a:alpha val="7000"/>
            </a:srgbClr>
          </a:solidFill>
          <a:ln w="44450">
            <a:solidFill>
              <a:srgbClr val="FFC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8382000" y="5715000"/>
            <a:ext cx="218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HW-dependent</a:t>
            </a:r>
            <a:endParaRPr lang="en-GB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8793" y="1066801"/>
            <a:ext cx="1705060" cy="813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911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FuSa</a:t>
            </a:r>
            <a:r>
              <a:rPr lang="en-US" dirty="0" smtClean="0"/>
              <a:t> of </a:t>
            </a:r>
            <a:r>
              <a:rPr lang="en-US" dirty="0"/>
              <a:t>Powertrain ECU </a:t>
            </a:r>
            <a:r>
              <a:rPr lang="en-US" dirty="0" smtClean="0"/>
              <a:t>Vs. </a:t>
            </a:r>
            <a:r>
              <a:rPr lang="en-US" dirty="0"/>
              <a:t>Virtual </a:t>
            </a:r>
            <a:r>
              <a:rPr lang="en-US" dirty="0" smtClean="0"/>
              <a:t>Prototyping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05400" y="1524000"/>
            <a:ext cx="6705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CDD includes drivers for sensors and ASIC</a:t>
            </a:r>
          </a:p>
          <a:p>
            <a:r>
              <a:rPr lang="en-US" sz="3000" dirty="0" smtClean="0"/>
              <a:t>CDD is project specific with legacy functions</a:t>
            </a:r>
          </a:p>
          <a:p>
            <a:r>
              <a:rPr lang="en-US" sz="3000" dirty="0"/>
              <a:t>Safety features specifications in AUTOSAR R4.0 onwards. </a:t>
            </a:r>
          </a:p>
          <a:p>
            <a:r>
              <a:rPr lang="en-US" sz="3000" dirty="0" smtClean="0"/>
              <a:t>CDD abides to AUTOSAR interface</a:t>
            </a:r>
          </a:p>
          <a:p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962400"/>
            <a:ext cx="3035633" cy="2148838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 flipV="1">
            <a:off x="-2215728" y="1845627"/>
            <a:ext cx="156864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1504384" y="685799"/>
            <a:ext cx="172821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6477000" y="6104889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Technical Safety Concept Status Report </a:t>
            </a:r>
            <a:r>
              <a:rPr lang="en-GB" sz="900" dirty="0" err="1" smtClean="0"/>
              <a:t>Autosar</a:t>
            </a:r>
            <a:r>
              <a:rPr lang="en-GB" sz="900" dirty="0" smtClean="0"/>
              <a:t> CP Release 4.3.1</a:t>
            </a:r>
            <a:endParaRPr lang="en-GB" sz="9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242" y="1662750"/>
            <a:ext cx="4864158" cy="405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7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FuSa</a:t>
            </a:r>
            <a:r>
              <a:rPr lang="en-US" dirty="0"/>
              <a:t> of Powertrain ECU Vs. Virtual Prototyping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29200" y="1481129"/>
            <a:ext cx="7162800" cy="2559758"/>
          </a:xfrm>
        </p:spPr>
        <p:txBody>
          <a:bodyPr>
            <a:normAutofit/>
          </a:bodyPr>
          <a:lstStyle/>
          <a:p>
            <a:r>
              <a:rPr lang="de-DE" sz="3000" dirty="0" smtClean="0"/>
              <a:t>What/</a:t>
            </a:r>
            <a:r>
              <a:rPr lang="de-DE" sz="3000" dirty="0" err="1" smtClean="0"/>
              <a:t>how</a:t>
            </a:r>
            <a:r>
              <a:rPr lang="de-DE" sz="3000" dirty="0" smtClean="0"/>
              <a:t> </a:t>
            </a:r>
            <a:r>
              <a:rPr lang="de-DE" sz="3000" dirty="0" err="1" smtClean="0"/>
              <a:t>accurate</a:t>
            </a:r>
            <a:r>
              <a:rPr lang="de-DE" sz="3000" dirty="0" smtClean="0"/>
              <a:t> </a:t>
            </a:r>
            <a:r>
              <a:rPr lang="de-DE" sz="3000" dirty="0" err="1" smtClean="0"/>
              <a:t>should</a:t>
            </a:r>
            <a:r>
              <a:rPr lang="de-DE" sz="3000" dirty="0" smtClean="0"/>
              <a:t> </a:t>
            </a:r>
            <a:r>
              <a:rPr lang="de-DE" sz="3000" dirty="0" err="1" smtClean="0"/>
              <a:t>we</a:t>
            </a:r>
            <a:r>
              <a:rPr lang="de-DE" sz="3000" dirty="0" smtClean="0"/>
              <a:t> </a:t>
            </a:r>
            <a:r>
              <a:rPr lang="de-DE" sz="3000" dirty="0" err="1" smtClean="0"/>
              <a:t>model</a:t>
            </a:r>
            <a:r>
              <a:rPr lang="de-DE" sz="3000" dirty="0" smtClean="0"/>
              <a:t>?</a:t>
            </a:r>
          </a:p>
          <a:p>
            <a:r>
              <a:rPr lang="de-DE" sz="3000" dirty="0" err="1" smtClean="0"/>
              <a:t>To</a:t>
            </a:r>
            <a:r>
              <a:rPr lang="de-DE" sz="3000" dirty="0" smtClean="0"/>
              <a:t> </a:t>
            </a:r>
            <a:r>
              <a:rPr lang="de-DE" sz="3000" dirty="0" err="1" smtClean="0"/>
              <a:t>which</a:t>
            </a:r>
            <a:r>
              <a:rPr lang="de-DE" sz="3000" dirty="0" smtClean="0"/>
              <a:t> </a:t>
            </a:r>
            <a:r>
              <a:rPr lang="de-DE" sz="3000" dirty="0" err="1" smtClean="0"/>
              <a:t>extent</a:t>
            </a:r>
            <a:r>
              <a:rPr lang="de-DE" sz="3000" dirty="0" smtClean="0"/>
              <a:t> an </a:t>
            </a:r>
            <a:r>
              <a:rPr lang="de-DE" sz="3000" dirty="0" err="1" smtClean="0"/>
              <a:t>unmodified</a:t>
            </a:r>
            <a:r>
              <a:rPr lang="de-DE" sz="3000" dirty="0" smtClean="0"/>
              <a:t> </a:t>
            </a:r>
            <a:r>
              <a:rPr lang="de-DE" sz="3000" dirty="0" err="1" smtClean="0"/>
              <a:t>safety</a:t>
            </a:r>
            <a:r>
              <a:rPr lang="de-DE" sz="3000" dirty="0" smtClean="0"/>
              <a:t> SW </a:t>
            </a:r>
            <a:r>
              <a:rPr lang="de-DE" sz="3000" dirty="0" err="1" smtClean="0"/>
              <a:t>could</a:t>
            </a:r>
            <a:r>
              <a:rPr lang="de-DE" sz="3000" dirty="0" smtClean="0"/>
              <a:t> </a:t>
            </a:r>
            <a:r>
              <a:rPr lang="de-DE" sz="3000" dirty="0" err="1" smtClean="0"/>
              <a:t>be</a:t>
            </a:r>
            <a:r>
              <a:rPr lang="de-DE" sz="3000" dirty="0" smtClean="0"/>
              <a:t> </a:t>
            </a:r>
            <a:r>
              <a:rPr lang="de-DE" sz="3000" dirty="0" err="1" smtClean="0"/>
              <a:t>validated</a:t>
            </a:r>
            <a:r>
              <a:rPr lang="de-DE" sz="3000" dirty="0" smtClean="0"/>
              <a:t> on a VP?</a:t>
            </a:r>
          </a:p>
          <a:p>
            <a:r>
              <a:rPr lang="de-DE" sz="3000" dirty="0" smtClean="0"/>
              <a:t>Are </a:t>
            </a:r>
            <a:r>
              <a:rPr lang="de-DE" sz="3000" dirty="0" err="1" smtClean="0"/>
              <a:t>there</a:t>
            </a:r>
            <a:r>
              <a:rPr lang="de-DE" sz="3000" dirty="0" smtClean="0"/>
              <a:t> </a:t>
            </a:r>
            <a:r>
              <a:rPr lang="de-DE" sz="3000" dirty="0" err="1" smtClean="0"/>
              <a:t>any</a:t>
            </a:r>
            <a:r>
              <a:rPr lang="de-DE" sz="3000" dirty="0" smtClean="0"/>
              <a:t> </a:t>
            </a:r>
            <a:r>
              <a:rPr lang="de-DE" sz="3000" dirty="0" err="1" smtClean="0"/>
              <a:t>limitations</a:t>
            </a:r>
            <a:r>
              <a:rPr lang="de-DE" sz="3000" dirty="0" smtClean="0"/>
              <a:t>?</a:t>
            </a:r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" name="Textfeld 16"/>
          <p:cNvSpPr txBox="1"/>
          <p:nvPr/>
        </p:nvSpPr>
        <p:spPr>
          <a:xfrm>
            <a:off x="4797046" y="5902128"/>
            <a:ext cx="1066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I/O</a:t>
            </a:r>
            <a:endParaRPr lang="en-GB" sz="1050" dirty="0"/>
          </a:p>
        </p:txBody>
      </p:sp>
      <p:sp>
        <p:nvSpPr>
          <p:cNvPr id="24" name="Textfeld 23"/>
          <p:cNvSpPr txBox="1"/>
          <p:nvPr/>
        </p:nvSpPr>
        <p:spPr>
          <a:xfrm>
            <a:off x="4753966" y="3498394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Binary loaded</a:t>
            </a:r>
            <a:endParaRPr lang="en-GB" sz="1000" dirty="0">
              <a:solidFill>
                <a:srgbClr val="FF0000"/>
              </a:solidFill>
            </a:endParaRPr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971" y="3973491"/>
            <a:ext cx="4679502" cy="24870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3" name="Nach unten gekrümmter Pfeil 22"/>
          <p:cNvSpPr/>
          <p:nvPr/>
        </p:nvSpPr>
        <p:spPr>
          <a:xfrm rot="637189">
            <a:off x="4679577" y="3799214"/>
            <a:ext cx="3324129" cy="547369"/>
          </a:xfrm>
          <a:prstGeom prst="curvedDownArrow">
            <a:avLst>
              <a:gd name="adj1" fmla="val 21737"/>
              <a:gd name="adj2" fmla="val 83805"/>
              <a:gd name="adj3" fmla="val 42527"/>
            </a:avLst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074" y="1877497"/>
            <a:ext cx="4403972" cy="3942442"/>
          </a:xfrm>
          <a:prstGeom prst="rect">
            <a:avLst/>
          </a:prstGeom>
        </p:spPr>
      </p:pic>
      <p:cxnSp>
        <p:nvCxnSpPr>
          <p:cNvPr id="15" name="Gewinkelter Verbinder 14"/>
          <p:cNvCxnSpPr/>
          <p:nvPr/>
        </p:nvCxnSpPr>
        <p:spPr>
          <a:xfrm>
            <a:off x="4114800" y="5514553"/>
            <a:ext cx="1225171" cy="630266"/>
          </a:xfrm>
          <a:prstGeom prst="bentConnector3">
            <a:avLst>
              <a:gd name="adj1" fmla="val -335"/>
            </a:avLst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48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1548</Words>
  <Application>Microsoft Office PowerPoint</Application>
  <PresentationFormat>Breitbild</PresentationFormat>
  <Paragraphs>303</Paragraphs>
  <Slides>28</Slides>
  <Notes>27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Efficient Fault Injection Methods for Safety Software Testing Based on Virtual Prototypes: Application to Powertrain ECU</vt:lpstr>
      <vt:lpstr>Outline</vt:lpstr>
      <vt:lpstr>Motivation</vt:lpstr>
      <vt:lpstr>Motivation</vt:lpstr>
      <vt:lpstr>Motivation</vt:lpstr>
      <vt:lpstr>Fault Injection Methods: State-of-Art</vt:lpstr>
      <vt:lpstr>Challenges of Functional Safety Compliant  ECU Platforms</vt:lpstr>
      <vt:lpstr>FuSa of Powertrain ECU Vs. Virtual Prototyping</vt:lpstr>
      <vt:lpstr>FuSa of Powertrain ECU Vs. Virtual Prototyping</vt:lpstr>
      <vt:lpstr>Virtual Prototype for MDG1 ECU</vt:lpstr>
      <vt:lpstr>Virtual Prototype for MDG1 ECU</vt:lpstr>
      <vt:lpstr>FI Methodology Flow</vt:lpstr>
      <vt:lpstr>Mapping Rules</vt:lpstr>
      <vt:lpstr>Mapping Rule 1 (MR1)</vt:lpstr>
      <vt:lpstr>Mapping Rule 2 (MR2)</vt:lpstr>
      <vt:lpstr>Mapping Rule 3 (MR3)</vt:lpstr>
      <vt:lpstr>Mapping Rule 3 (MR3)</vt:lpstr>
      <vt:lpstr>Mapping Rule 4 (MR4)</vt:lpstr>
      <vt:lpstr>No Mapping Rule</vt:lpstr>
      <vt:lpstr>Methodology for VP-based FI Tests Construction</vt:lpstr>
      <vt:lpstr>Methodology for VP-based FI Tests Construction</vt:lpstr>
      <vt:lpstr>Methodology for VP-based FI Tests Construction</vt:lpstr>
      <vt:lpstr>Methodology for VP-based FI Tests Construction</vt:lpstr>
      <vt:lpstr>Methodology for VP-based FI Tests Construction</vt:lpstr>
      <vt:lpstr>Experimental Results &amp; Observations</vt:lpstr>
      <vt:lpstr>Experimental Results &amp; Observations</vt:lpstr>
      <vt:lpstr>Summary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2018-10-11T12:01:48Z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