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96" r:id="rId4"/>
  </p:sldMasterIdLst>
  <p:notesMasterIdLst>
    <p:notesMasterId r:id="rId23"/>
  </p:notesMasterIdLst>
  <p:handoutMasterIdLst>
    <p:handoutMasterId r:id="rId24"/>
  </p:handoutMasterIdLst>
  <p:sldIdLst>
    <p:sldId id="501" r:id="rId5"/>
    <p:sldId id="506" r:id="rId6"/>
    <p:sldId id="515" r:id="rId7"/>
    <p:sldId id="511" r:id="rId8"/>
    <p:sldId id="508" r:id="rId9"/>
    <p:sldId id="518" r:id="rId10"/>
    <p:sldId id="519" r:id="rId11"/>
    <p:sldId id="520" r:id="rId12"/>
    <p:sldId id="521" r:id="rId13"/>
    <p:sldId id="512" r:id="rId14"/>
    <p:sldId id="522" r:id="rId15"/>
    <p:sldId id="523" r:id="rId16"/>
    <p:sldId id="524" r:id="rId17"/>
    <p:sldId id="525" r:id="rId18"/>
    <p:sldId id="507" r:id="rId19"/>
    <p:sldId id="513" r:id="rId20"/>
    <p:sldId id="514" r:id="rId21"/>
    <p:sldId id="505" r:id="rId22"/>
  </p:sldIdLst>
  <p:sldSz cx="9144000" cy="6858000" type="screen4x3"/>
  <p:notesSz cx="10048875" cy="6918325"/>
  <p:custDataLst>
    <p:tags r:id="rId2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D8A"/>
    <a:srgbClr val="FFFFCC"/>
    <a:srgbClr val="FF9900"/>
    <a:srgbClr val="99FF33"/>
    <a:srgbClr val="CC99FF"/>
    <a:srgbClr val="66CCFF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047" autoAdjust="0"/>
    <p:restoredTop sz="85829" autoAdjust="0"/>
  </p:normalViewPr>
  <p:slideViewPr>
    <p:cSldViewPr>
      <p:cViewPr varScale="1">
        <p:scale>
          <a:sx n="124" d="100"/>
          <a:sy n="124" d="100"/>
        </p:scale>
        <p:origin x="108" y="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/>
          <a:lstStyle>
            <a:lvl1pPr algn="r">
              <a:defRPr sz="1200"/>
            </a:lvl1pPr>
          </a:lstStyle>
          <a:p>
            <a:fld id="{9175845F-7813-4162-8E43-89DCBF023BA5}" type="datetimeFigureOut">
              <a:rPr lang="de-DE" smtClean="0"/>
              <a:pPr/>
              <a:t>03.10.2018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lIns="92766" tIns="46383" rIns="92766" bIns="46383" rtlCol="0" anchor="b"/>
          <a:lstStyle>
            <a:lvl1pPr algn="r">
              <a:defRPr sz="1200"/>
            </a:lvl1pPr>
          </a:lstStyle>
          <a:p>
            <a:fld id="{568AD7C4-ADB3-4393-A709-E94E9DB0B97C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0745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2038" y="0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A20AF34-6582-494F-851E-89D0463C3413}" type="datetimeFigureOut">
              <a:rPr lang="en-US"/>
              <a:pPr>
                <a:defRPr/>
              </a:pPr>
              <a:t>10/3/2018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95650" y="519113"/>
            <a:ext cx="3457575" cy="2593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66" tIns="46383" rIns="92766" bIns="46383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4888" y="3286205"/>
            <a:ext cx="8039100" cy="3113247"/>
          </a:xfrm>
          <a:prstGeom prst="rect">
            <a:avLst/>
          </a:prstGeom>
        </p:spPr>
        <p:txBody>
          <a:bodyPr vert="horz" lIns="92766" tIns="46383" rIns="92766" bIns="4638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2038" y="6571208"/>
            <a:ext cx="4354512" cy="345917"/>
          </a:xfrm>
          <a:prstGeom prst="rect">
            <a:avLst/>
          </a:prstGeom>
        </p:spPr>
        <p:txBody>
          <a:bodyPr vert="horz" wrap="square" lIns="92766" tIns="46383" rIns="92766" bIns="4638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1248D3D-B91D-4C0E-B577-B2CAAE2DB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142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/>
              <a:pPr/>
              <a:t>10/3/2018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20FFD-5868-4678-ACC2-C35366991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A8AA75-262C-4581-B680-B40EED1AE53C}" type="datetime1">
              <a:rPr lang="en-US" smtClean="0"/>
              <a:pPr>
                <a:defRPr/>
              </a:pPr>
              <a:t>10/3/2018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41D75C-4BF4-4FD2-BDFD-6A8F3FBC2A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1"/>
            <a:ext cx="8229600" cy="4495800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D410-BB1B-47BE-81F8-FA61DEEC5942}" type="datetimeFigureOut">
              <a:rPr lang="en-US" smtClean="0"/>
              <a:pPr/>
              <a:t>10/3/2018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76400" y="6356352"/>
            <a:ext cx="2209800" cy="365125"/>
          </a:xfrm>
        </p:spPr>
        <p:txBody>
          <a:bodyPr/>
          <a:lstStyle/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BC9A6E-F594-49C2-B860-46C046B55A0A}" type="datetime1">
              <a:rPr lang="en-US" smtClean="0"/>
              <a:pPr>
                <a:defRPr/>
              </a:pPr>
              <a:t>10/3/2018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ED2C31-2823-4D5C-9492-C333022367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73DBD0-EF53-4770-BD75-2D2F0D6ECE2F}" type="datetime1">
              <a:rPr lang="en-US" smtClean="0"/>
              <a:pPr>
                <a:defRPr/>
              </a:pPr>
              <a:t>10/3/2018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77852F-9151-4853-BCAD-1A8F018BE5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FC4C6-4205-4748-A8A0-C1F8D089C381}" type="datetime1">
              <a:rPr lang="en-US" smtClean="0"/>
              <a:pPr>
                <a:defRPr/>
              </a:pPr>
              <a:t>10/3/2018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C8F293-4BBC-458E-B2BD-F4405770B8C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1D31CF-E045-4E65-98EA-1CC49C1609F0}" type="datetime1">
              <a:rPr lang="en-US" smtClean="0"/>
              <a:pPr>
                <a:defRPr/>
              </a:pPr>
              <a:t>10/3/2018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11CC12-8E9A-49BF-AC1E-0475F8BB5EF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B1C8EF-5791-4944-A3D7-8A1B4885124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E4636B-F294-483D-938B-D9EE100D15D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© Accellera Systems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30D12D-C12F-4881-A45D-FFFF9E5E27A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381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19800" y="6356352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6D410-BB1B-47BE-81F8-FA61DEEC5942}" type="datetimeFigureOut">
              <a:rPr lang="en-US" smtClean="0"/>
              <a:pPr/>
              <a:t>10/3/2018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76400" y="6356352"/>
            <a:ext cx="2209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© Accellera Systems Initiative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57600" y="6356352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0" name="Picture 9" descr="accellera_logo_color_200x111.png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108456" y="6200478"/>
            <a:ext cx="863095" cy="5486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942" y="5867401"/>
            <a:ext cx="1054395" cy="85350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4" r:id="rId7"/>
    <p:sldLayoutId id="2147483905" r:id="rId8"/>
    <p:sldLayoutId id="2147483906" r:id="rId9"/>
    <p:sldLayoutId id="2147483907" r:id="rId10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1905001"/>
            <a:ext cx="7772400" cy="1695452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sz="4400" dirty="0"/>
              <a:t>UVM Register Map Dynamic </a:t>
            </a:r>
            <a:r>
              <a:rPr lang="en-US" sz="4400" dirty="0" smtClean="0"/>
              <a:t>Configuration</a:t>
            </a:r>
            <a:endParaRPr lang="en-US" sz="4400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sz="3200" dirty="0"/>
              <a:t>Matteo </a:t>
            </a:r>
            <a:r>
              <a:rPr lang="en-US" sz="3200" dirty="0" err="1"/>
              <a:t>Barbati</a:t>
            </a:r>
            <a:r>
              <a:rPr lang="en-US" sz="3200" dirty="0"/>
              <a:t>, STMicroelectronics </a:t>
            </a:r>
          </a:p>
          <a:p>
            <a:r>
              <a:rPr lang="en-US" sz="3200" dirty="0"/>
              <a:t> Alberto </a:t>
            </a:r>
            <a:r>
              <a:rPr lang="en-US" sz="3200" dirty="0" err="1"/>
              <a:t>Allara</a:t>
            </a:r>
            <a:r>
              <a:rPr lang="en-US" sz="3200" dirty="0"/>
              <a:t>, </a:t>
            </a:r>
            <a:r>
              <a:rPr lang="en-US" sz="3200" dirty="0" smtClean="0"/>
              <a:t>STMicroelectronics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9591" y="5314043"/>
            <a:ext cx="1489438" cy="10867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Proposed Approach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Overview</a:t>
            </a:r>
          </a:p>
          <a:p>
            <a:pPr lvl="1"/>
            <a:r>
              <a:rPr lang="en-US" sz="2200" dirty="0" smtClean="0"/>
              <a:t>Modify </a:t>
            </a:r>
            <a:r>
              <a:rPr lang="en-US" sz="2200" dirty="0" err="1" smtClean="0"/>
              <a:t>uvm_reg_field</a:t>
            </a:r>
            <a:r>
              <a:rPr lang="en-US" sz="2200" dirty="0" smtClean="0"/>
              <a:t> adding logic to generate triggers</a:t>
            </a:r>
          </a:p>
          <a:p>
            <a:pPr lvl="1"/>
            <a:r>
              <a:rPr lang="en-US" sz="2200" dirty="0" smtClean="0"/>
              <a:t>Substitute </a:t>
            </a:r>
            <a:r>
              <a:rPr lang="en-US" sz="2200" dirty="0" err="1" smtClean="0"/>
              <a:t>uvm_reg_field</a:t>
            </a:r>
            <a:r>
              <a:rPr lang="en-US" sz="2200" dirty="0" smtClean="0"/>
              <a:t> with the new one</a:t>
            </a:r>
          </a:p>
          <a:p>
            <a:pPr lvl="1"/>
            <a:endParaRPr lang="en-US" dirty="0"/>
          </a:p>
          <a:p>
            <a:r>
              <a:rPr lang="en-US" sz="2800" dirty="0" smtClean="0"/>
              <a:t>Implementation</a:t>
            </a:r>
            <a:endParaRPr lang="en-US" sz="2800" dirty="0" smtClean="0"/>
          </a:p>
          <a:p>
            <a:pPr lvl="1"/>
            <a:r>
              <a:rPr lang="en-US" sz="2200" dirty="0" smtClean="0"/>
              <a:t>Modify </a:t>
            </a:r>
            <a:r>
              <a:rPr lang="en-US" sz="2200" dirty="0" err="1" smtClean="0"/>
              <a:t>pre_read</a:t>
            </a:r>
            <a:r>
              <a:rPr lang="en-US" sz="2200" dirty="0" smtClean="0"/>
              <a:t> and </a:t>
            </a:r>
            <a:r>
              <a:rPr lang="en-US" sz="2200" dirty="0" err="1" smtClean="0"/>
              <a:t>pre_write</a:t>
            </a:r>
            <a:r>
              <a:rPr lang="en-US" sz="2200" dirty="0" smtClean="0"/>
              <a:t> to manage configuration through </a:t>
            </a:r>
            <a:r>
              <a:rPr lang="en-US" sz="2200" dirty="0" err="1" smtClean="0"/>
              <a:t>uvm_config_db</a:t>
            </a:r>
            <a:endParaRPr lang="en-US" sz="2200" dirty="0" smtClean="0"/>
          </a:p>
          <a:p>
            <a:pPr lvl="1"/>
            <a:r>
              <a:rPr lang="en-US" sz="2200" dirty="0" smtClean="0"/>
              <a:t>Add a lazy initialization mechanism</a:t>
            </a:r>
          </a:p>
          <a:p>
            <a:pPr lvl="1"/>
            <a:r>
              <a:rPr lang="en-US" sz="2200" dirty="0" smtClean="0"/>
              <a:t>Modify </a:t>
            </a:r>
            <a:r>
              <a:rPr lang="en-US" sz="2200" dirty="0" err="1" smtClean="0"/>
              <a:t>pre_read</a:t>
            </a:r>
            <a:r>
              <a:rPr lang="en-US" sz="2200" dirty="0" smtClean="0"/>
              <a:t>, </a:t>
            </a:r>
            <a:r>
              <a:rPr lang="en-US" sz="2200" dirty="0" err="1" smtClean="0"/>
              <a:t>pre_write</a:t>
            </a:r>
            <a:r>
              <a:rPr lang="en-US" sz="2200" dirty="0" smtClean="0"/>
              <a:t>, </a:t>
            </a:r>
            <a:r>
              <a:rPr lang="en-US" sz="2200" dirty="0" err="1" smtClean="0"/>
              <a:t>post_read</a:t>
            </a:r>
            <a:r>
              <a:rPr lang="en-US" sz="2200" dirty="0" smtClean="0"/>
              <a:t> and </a:t>
            </a:r>
            <a:r>
              <a:rPr lang="en-US" sz="2200" dirty="0" err="1" smtClean="0"/>
              <a:t>post_write</a:t>
            </a:r>
            <a:r>
              <a:rPr lang="en-US" sz="2200" dirty="0" smtClean="0"/>
              <a:t> to trigger events</a:t>
            </a:r>
            <a:endParaRPr lang="en-US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59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Proposed Approach (2)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New </a:t>
            </a:r>
            <a:r>
              <a:rPr lang="en-US" sz="2800" dirty="0" err="1" smtClean="0"/>
              <a:t>uvm_reg_field</a:t>
            </a:r>
            <a:r>
              <a:rPr lang="en-US" sz="2800" dirty="0" smtClean="0"/>
              <a:t> class</a:t>
            </a:r>
          </a:p>
          <a:p>
            <a:pPr lvl="1"/>
            <a:r>
              <a:rPr lang="en-US" sz="2200" dirty="0" smtClean="0"/>
              <a:t>Add required </a:t>
            </a:r>
            <a:r>
              <a:rPr lang="en-US" sz="2200" dirty="0" err="1" smtClean="0"/>
              <a:t>uvm</a:t>
            </a:r>
            <a:r>
              <a:rPr lang="en-US" sz="2200" dirty="0" smtClean="0"/>
              <a:t> events and support variables</a:t>
            </a:r>
          </a:p>
          <a:p>
            <a:pPr marL="600075" lvl="2" indent="0">
              <a:buNone/>
            </a:pPr>
            <a:r>
              <a:rPr lang="en-US" sz="1800" dirty="0"/>
              <a:t> </a:t>
            </a:r>
            <a:r>
              <a:rPr lang="en-US" sz="1800" dirty="0" err="1"/>
              <a:t>uvm_event_pool</a:t>
            </a:r>
            <a:r>
              <a:rPr lang="en-US" sz="1800" dirty="0"/>
              <a:t> ep;</a:t>
            </a:r>
          </a:p>
          <a:p>
            <a:pPr marL="600075" lvl="2" indent="0">
              <a:buNone/>
            </a:pPr>
            <a:r>
              <a:rPr lang="en-US" sz="1800" dirty="0"/>
              <a:t>  </a:t>
            </a:r>
            <a:r>
              <a:rPr lang="en-US" sz="1800" dirty="0" err="1"/>
              <a:t>uvm_event</a:t>
            </a:r>
            <a:r>
              <a:rPr lang="en-US" sz="1800" dirty="0"/>
              <a:t> </a:t>
            </a:r>
            <a:r>
              <a:rPr lang="en-US" sz="1800" dirty="0" err="1"/>
              <a:t>pre_rd_e</a:t>
            </a:r>
            <a:r>
              <a:rPr lang="en-US" sz="1800" dirty="0"/>
              <a:t>, </a:t>
            </a:r>
            <a:r>
              <a:rPr lang="en-US" sz="1800" dirty="0" err="1"/>
              <a:t>pre_wr_e</a:t>
            </a:r>
            <a:r>
              <a:rPr lang="en-US" sz="1800" dirty="0"/>
              <a:t>, </a:t>
            </a:r>
            <a:r>
              <a:rPr lang="en-US" sz="1800" dirty="0" err="1"/>
              <a:t>post_rd_e</a:t>
            </a:r>
            <a:r>
              <a:rPr lang="en-US" sz="1800" dirty="0"/>
              <a:t>, </a:t>
            </a:r>
            <a:r>
              <a:rPr lang="en-US" sz="1800" dirty="0" err="1"/>
              <a:t>post_wr_e</a:t>
            </a:r>
            <a:r>
              <a:rPr lang="en-US" sz="1800" dirty="0"/>
              <a:t>;</a:t>
            </a:r>
          </a:p>
          <a:p>
            <a:pPr marL="600075" lvl="2" indent="0">
              <a:buNone/>
            </a:pPr>
            <a:r>
              <a:rPr lang="en-US" sz="1800" dirty="0"/>
              <a:t>  local string </a:t>
            </a:r>
            <a:r>
              <a:rPr lang="en-US" sz="1800" dirty="0" err="1"/>
              <a:t>pre_rd_event_name</a:t>
            </a:r>
            <a:r>
              <a:rPr lang="en-US" sz="1800" dirty="0"/>
              <a:t>; local string </a:t>
            </a:r>
            <a:r>
              <a:rPr lang="en-US" sz="1800" dirty="0" err="1"/>
              <a:t>pre_wr_event_name</a:t>
            </a:r>
            <a:r>
              <a:rPr lang="en-US" sz="1800" dirty="0"/>
              <a:t>;</a:t>
            </a:r>
          </a:p>
          <a:p>
            <a:pPr marL="600075" lvl="2" indent="0">
              <a:buNone/>
            </a:pPr>
            <a:r>
              <a:rPr lang="en-US" sz="1800" dirty="0"/>
              <a:t>  local string </a:t>
            </a:r>
            <a:r>
              <a:rPr lang="en-US" sz="1800" dirty="0" err="1"/>
              <a:t>post_rd_event_name</a:t>
            </a:r>
            <a:r>
              <a:rPr lang="en-US" sz="1800" dirty="0"/>
              <a:t>; local string </a:t>
            </a:r>
            <a:r>
              <a:rPr lang="en-US" sz="1800" dirty="0" err="1"/>
              <a:t>post_wr_event_name</a:t>
            </a:r>
            <a:r>
              <a:rPr lang="en-US" sz="1800" dirty="0"/>
              <a:t>;</a:t>
            </a:r>
            <a:endParaRPr lang="en-US" sz="1800" dirty="0"/>
          </a:p>
          <a:p>
            <a:pPr marL="600075" lvl="2" indent="0">
              <a:buNone/>
            </a:pPr>
            <a:r>
              <a:rPr lang="en-US" sz="1800" dirty="0"/>
              <a:t>  local bit </a:t>
            </a:r>
            <a:r>
              <a:rPr lang="en-US" sz="1800" dirty="0" err="1"/>
              <a:t>en_pre_rd_event</a:t>
            </a:r>
            <a:r>
              <a:rPr lang="en-US" sz="1800" dirty="0"/>
              <a:t>, </a:t>
            </a:r>
            <a:r>
              <a:rPr lang="en-US" sz="1800" dirty="0" err="1"/>
              <a:t>en_pre_wr_event</a:t>
            </a:r>
            <a:r>
              <a:rPr lang="en-US" sz="1800" dirty="0"/>
              <a:t>, </a:t>
            </a:r>
            <a:r>
              <a:rPr lang="en-US" sz="1800" dirty="0" err="1"/>
              <a:t>en_post_rd_event</a:t>
            </a:r>
            <a:r>
              <a:rPr lang="en-US" sz="1800" dirty="0"/>
              <a:t>, </a:t>
            </a:r>
            <a:r>
              <a:rPr lang="en-US" sz="1800" dirty="0" err="1"/>
              <a:t>en_post_wr_event</a:t>
            </a:r>
            <a:r>
              <a:rPr lang="en-US" sz="1800" dirty="0"/>
              <a:t>;</a:t>
            </a:r>
            <a:endParaRPr lang="en-US" sz="1800" dirty="0"/>
          </a:p>
          <a:p>
            <a:pPr marL="600075" lvl="2" indent="0">
              <a:buNone/>
            </a:pPr>
            <a:r>
              <a:rPr lang="en-US" sz="1800" dirty="0"/>
              <a:t>  …</a:t>
            </a:r>
          </a:p>
          <a:p>
            <a:pPr marL="600075" lvl="2" indent="0">
              <a:buNone/>
            </a:pPr>
            <a:r>
              <a:rPr lang="en-US" sz="1800" dirty="0"/>
              <a:t>  local bit </a:t>
            </a:r>
            <a:r>
              <a:rPr lang="en-US" sz="1800" dirty="0" err="1"/>
              <a:t>conf</a:t>
            </a:r>
            <a:r>
              <a:rPr lang="en-US" sz="1800" dirty="0"/>
              <a:t>;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77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Proposed Approach (3)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724399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New </a:t>
            </a:r>
            <a:r>
              <a:rPr lang="en-US" sz="2800" dirty="0" err="1" smtClean="0"/>
              <a:t>uvm_reg_field</a:t>
            </a:r>
            <a:r>
              <a:rPr lang="en-US" sz="2800" dirty="0" smtClean="0"/>
              <a:t> class</a:t>
            </a:r>
          </a:p>
          <a:p>
            <a:pPr lvl="1"/>
            <a:r>
              <a:rPr lang="en-US" sz="2200" dirty="0" smtClean="0"/>
              <a:t>Implement configuration mechanism</a:t>
            </a:r>
            <a:endParaRPr lang="en-US" sz="2200" dirty="0" smtClean="0"/>
          </a:p>
          <a:p>
            <a:pPr marL="600075" lvl="2" indent="0">
              <a:buNone/>
            </a:pPr>
            <a:r>
              <a:rPr lang="en-US" sz="1800" dirty="0"/>
              <a:t> </a:t>
            </a:r>
            <a:r>
              <a:rPr lang="en-US" sz="1800" dirty="0"/>
              <a:t>virtual task </a:t>
            </a:r>
            <a:r>
              <a:rPr lang="en-US" sz="1800" dirty="0" err="1"/>
              <a:t>pre_read</a:t>
            </a:r>
            <a:r>
              <a:rPr lang="en-US" sz="1800" dirty="0"/>
              <a:t>(</a:t>
            </a:r>
            <a:r>
              <a:rPr lang="en-US" sz="1800" dirty="0" err="1"/>
              <a:t>uvm_reg_item</a:t>
            </a:r>
            <a:r>
              <a:rPr lang="en-US" sz="1800" dirty="0"/>
              <a:t> 	</a:t>
            </a:r>
            <a:r>
              <a:rPr lang="en-US" sz="1800" dirty="0" err="1"/>
              <a:t>rw</a:t>
            </a:r>
            <a:r>
              <a:rPr lang="en-US" sz="1800" dirty="0"/>
              <a:t>);</a:t>
            </a:r>
          </a:p>
          <a:p>
            <a:pPr marL="600075" lvl="2" indent="0">
              <a:buNone/>
            </a:pPr>
            <a:r>
              <a:rPr lang="en-US" sz="1800" dirty="0"/>
              <a:t>    if(</a:t>
            </a:r>
            <a:r>
              <a:rPr lang="en-US" sz="1800" dirty="0" err="1"/>
              <a:t>conf</a:t>
            </a:r>
            <a:r>
              <a:rPr lang="en-US" sz="1800" dirty="0"/>
              <a:t>) begin</a:t>
            </a:r>
          </a:p>
          <a:p>
            <a:pPr marL="600075" lvl="2" indent="0">
              <a:buNone/>
            </a:pPr>
            <a:r>
              <a:rPr lang="en-US" sz="1800" dirty="0"/>
              <a:t>      </a:t>
            </a:r>
            <a:r>
              <a:rPr lang="en-US" sz="1800" dirty="0" err="1"/>
              <a:t>uvm_config_db</a:t>
            </a:r>
            <a:r>
              <a:rPr lang="en-US" sz="1800" dirty="0"/>
              <a:t>#(bit)::get(</a:t>
            </a:r>
            <a:r>
              <a:rPr lang="en-US" sz="1800" dirty="0" err="1"/>
              <a:t>uvm_root</a:t>
            </a:r>
            <a:r>
              <a:rPr lang="en-US" sz="1800" dirty="0"/>
              <a:t>::get(), </a:t>
            </a:r>
            <a:r>
              <a:rPr lang="en-US" sz="1800" dirty="0" err="1"/>
              <a:t>get_full_name</a:t>
            </a:r>
            <a:r>
              <a:rPr lang="en-US" sz="1800" dirty="0"/>
              <a:t>(), "</a:t>
            </a:r>
            <a:r>
              <a:rPr lang="en-US" sz="1800" dirty="0" err="1"/>
              <a:t>en_pre_rd_event</a:t>
            </a:r>
            <a:r>
              <a:rPr lang="en-US" sz="1800" dirty="0"/>
              <a:t>", </a:t>
            </a:r>
            <a:r>
              <a:rPr lang="en-US" sz="1800" dirty="0" err="1"/>
              <a:t>en_pre_rd_event</a:t>
            </a:r>
            <a:r>
              <a:rPr lang="en-US" sz="1800" dirty="0"/>
              <a:t>);</a:t>
            </a:r>
          </a:p>
          <a:p>
            <a:pPr marL="600075" lvl="2" indent="0">
              <a:buNone/>
            </a:pPr>
            <a:r>
              <a:rPr lang="en-US" sz="1800" dirty="0"/>
              <a:t>      </a:t>
            </a:r>
            <a:r>
              <a:rPr lang="en-US" sz="1800" dirty="0" err="1"/>
              <a:t>uvm_config_db</a:t>
            </a:r>
            <a:r>
              <a:rPr lang="en-US" sz="1800" dirty="0"/>
              <a:t>#(bit)::get(</a:t>
            </a:r>
            <a:r>
              <a:rPr lang="en-US" sz="1800" dirty="0" err="1"/>
              <a:t>uvm_root</a:t>
            </a:r>
            <a:r>
              <a:rPr lang="en-US" sz="1800" dirty="0"/>
              <a:t>::get(), </a:t>
            </a:r>
            <a:r>
              <a:rPr lang="en-US" sz="1800" dirty="0" err="1"/>
              <a:t>get_full_name</a:t>
            </a:r>
            <a:r>
              <a:rPr lang="en-US" sz="1800" dirty="0"/>
              <a:t>(), "</a:t>
            </a:r>
            <a:r>
              <a:rPr lang="en-US" sz="1800" dirty="0" err="1"/>
              <a:t>en_pre_wr_event</a:t>
            </a:r>
            <a:r>
              <a:rPr lang="en-US" sz="1800" dirty="0"/>
              <a:t>", </a:t>
            </a:r>
            <a:r>
              <a:rPr lang="en-US" sz="1800" dirty="0" err="1"/>
              <a:t>en_pre_wr_event</a:t>
            </a:r>
            <a:r>
              <a:rPr lang="en-US" sz="1800" dirty="0"/>
              <a:t>);</a:t>
            </a:r>
          </a:p>
          <a:p>
            <a:pPr marL="600075" lvl="2" indent="0">
              <a:buNone/>
            </a:pPr>
            <a:r>
              <a:rPr lang="en-US" sz="1800" dirty="0"/>
              <a:t>      </a:t>
            </a:r>
            <a:r>
              <a:rPr lang="en-US" sz="1800" dirty="0" err="1"/>
              <a:t>uvm_config_db</a:t>
            </a:r>
            <a:r>
              <a:rPr lang="en-US" sz="1800" dirty="0"/>
              <a:t>#(bit)::get(</a:t>
            </a:r>
            <a:r>
              <a:rPr lang="en-US" sz="1800" dirty="0" err="1"/>
              <a:t>uvm_root</a:t>
            </a:r>
            <a:r>
              <a:rPr lang="en-US" sz="1800" dirty="0"/>
              <a:t>::get(), </a:t>
            </a:r>
            <a:r>
              <a:rPr lang="en-US" sz="1800" dirty="0" err="1"/>
              <a:t>get_full_name</a:t>
            </a:r>
            <a:r>
              <a:rPr lang="en-US" sz="1800" dirty="0"/>
              <a:t>(), "</a:t>
            </a:r>
            <a:r>
              <a:rPr lang="en-US" sz="1800" dirty="0" err="1"/>
              <a:t>en_post_rd_event</a:t>
            </a:r>
            <a:r>
              <a:rPr lang="en-US" sz="1800" dirty="0"/>
              <a:t>", </a:t>
            </a:r>
            <a:r>
              <a:rPr lang="en-US" sz="1800" dirty="0" err="1"/>
              <a:t>en_post_rd_event</a:t>
            </a:r>
            <a:r>
              <a:rPr lang="en-US" sz="1800" dirty="0"/>
              <a:t>);</a:t>
            </a:r>
          </a:p>
          <a:p>
            <a:pPr marL="600075" lvl="2" indent="0">
              <a:buNone/>
            </a:pPr>
            <a:r>
              <a:rPr lang="en-US" sz="1800" dirty="0"/>
              <a:t>      </a:t>
            </a:r>
            <a:r>
              <a:rPr lang="en-US" sz="1800" dirty="0" err="1"/>
              <a:t>uvm_config_db</a:t>
            </a:r>
            <a:r>
              <a:rPr lang="en-US" sz="1800" dirty="0"/>
              <a:t>#(bit)::get(</a:t>
            </a:r>
            <a:r>
              <a:rPr lang="en-US" sz="1800" dirty="0" err="1"/>
              <a:t>uvm_root</a:t>
            </a:r>
            <a:r>
              <a:rPr lang="en-US" sz="1800" dirty="0"/>
              <a:t>::get(), </a:t>
            </a:r>
            <a:r>
              <a:rPr lang="en-US" sz="1800" dirty="0" err="1"/>
              <a:t>get_full_name</a:t>
            </a:r>
            <a:r>
              <a:rPr lang="en-US" sz="1800" dirty="0"/>
              <a:t>(), "</a:t>
            </a:r>
            <a:r>
              <a:rPr lang="en-US" sz="1800" dirty="0" err="1"/>
              <a:t>en_post_wr_event</a:t>
            </a:r>
            <a:r>
              <a:rPr lang="en-US" sz="1800" dirty="0"/>
              <a:t>", </a:t>
            </a:r>
            <a:r>
              <a:rPr lang="en-US" sz="1800" dirty="0" err="1"/>
              <a:t>en_post_wr_event</a:t>
            </a:r>
            <a:r>
              <a:rPr lang="en-US" sz="1800" dirty="0"/>
              <a:t>);</a:t>
            </a:r>
          </a:p>
          <a:p>
            <a:pPr marL="600075" lvl="2" indent="0">
              <a:buNone/>
            </a:pPr>
            <a:r>
              <a:rPr lang="en-US" sz="1800" dirty="0"/>
              <a:t>      </a:t>
            </a:r>
            <a:r>
              <a:rPr lang="en-US" sz="1800" dirty="0" err="1"/>
              <a:t>conf</a:t>
            </a:r>
            <a:r>
              <a:rPr lang="en-US" sz="1800" dirty="0"/>
              <a:t> = 1'b0;</a:t>
            </a:r>
          </a:p>
          <a:p>
            <a:pPr marL="600075" lvl="2" indent="0">
              <a:buNone/>
            </a:pPr>
            <a:r>
              <a:rPr lang="en-US" sz="1800" dirty="0"/>
              <a:t>    end</a:t>
            </a:r>
          </a:p>
          <a:p>
            <a:pPr marL="600075" lvl="2" indent="0">
              <a:buNone/>
            </a:pPr>
            <a:r>
              <a:rPr lang="en-US" sz="1800" dirty="0"/>
              <a:t>    …</a:t>
            </a:r>
            <a:endParaRPr lang="en-US" sz="1800" dirty="0"/>
          </a:p>
          <a:p>
            <a:pPr marL="600075" lvl="2" indent="0">
              <a:buNone/>
            </a:pPr>
            <a:r>
              <a:rPr lang="en-US" sz="1800" dirty="0"/>
              <a:t>  </a:t>
            </a:r>
            <a:r>
              <a:rPr lang="en-US" sz="1800" dirty="0" err="1"/>
              <a:t>endtask</a:t>
            </a:r>
            <a:r>
              <a:rPr lang="en-US" sz="1800" dirty="0"/>
              <a:t> : </a:t>
            </a:r>
            <a:r>
              <a:rPr lang="en-US" sz="1800" dirty="0" err="1"/>
              <a:t>pre_read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8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Proposed Approach (4)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830762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New </a:t>
            </a:r>
            <a:r>
              <a:rPr lang="en-US" sz="2800" dirty="0" err="1" smtClean="0"/>
              <a:t>uvm_reg_field</a:t>
            </a:r>
            <a:r>
              <a:rPr lang="en-US" sz="2800" dirty="0" smtClean="0"/>
              <a:t> class</a:t>
            </a:r>
          </a:p>
          <a:p>
            <a:pPr lvl="1"/>
            <a:r>
              <a:rPr lang="en-US" sz="2600" dirty="0" smtClean="0"/>
              <a:t>Customize callbacks to generate event if required</a:t>
            </a:r>
          </a:p>
          <a:p>
            <a:pPr marL="600075" lvl="2" indent="0">
              <a:buNone/>
            </a:pPr>
            <a:r>
              <a:rPr lang="en-US" sz="1425" dirty="0"/>
              <a:t> </a:t>
            </a:r>
            <a:r>
              <a:rPr lang="en-US" sz="1800" dirty="0"/>
              <a:t>virtual task </a:t>
            </a:r>
            <a:r>
              <a:rPr lang="en-US" sz="1800" dirty="0" err="1"/>
              <a:t>pre_read</a:t>
            </a:r>
            <a:r>
              <a:rPr lang="en-US" sz="1800" dirty="0"/>
              <a:t>(</a:t>
            </a:r>
            <a:r>
              <a:rPr lang="en-US" sz="1800" dirty="0" err="1"/>
              <a:t>uvm_reg_item</a:t>
            </a:r>
            <a:r>
              <a:rPr lang="en-US" sz="1800" dirty="0"/>
              <a:t> 	</a:t>
            </a:r>
            <a:r>
              <a:rPr lang="en-US" sz="1800" dirty="0" err="1"/>
              <a:t>rw</a:t>
            </a:r>
            <a:r>
              <a:rPr lang="en-US" sz="1800" dirty="0"/>
              <a:t>);</a:t>
            </a:r>
          </a:p>
          <a:p>
            <a:pPr marL="600075" lvl="2" indent="0">
              <a:buNone/>
            </a:pPr>
            <a:r>
              <a:rPr lang="en-US" sz="1800" dirty="0"/>
              <a:t>    …</a:t>
            </a:r>
            <a:endParaRPr lang="en-US" sz="1800" dirty="0"/>
          </a:p>
          <a:p>
            <a:pPr marL="600075" lvl="2" indent="0">
              <a:buNone/>
            </a:pPr>
            <a:r>
              <a:rPr lang="en-US" sz="1800" dirty="0"/>
              <a:t>    if(</a:t>
            </a:r>
            <a:r>
              <a:rPr lang="en-US" sz="1800" dirty="0" err="1"/>
              <a:t>en_pre_rd_event</a:t>
            </a:r>
            <a:r>
              <a:rPr lang="en-US" sz="1800" dirty="0"/>
              <a:t>) begin</a:t>
            </a:r>
          </a:p>
          <a:p>
            <a:pPr marL="600075" lvl="2" indent="0">
              <a:buNone/>
            </a:pPr>
            <a:r>
              <a:rPr lang="en-US" sz="1800" dirty="0"/>
              <a:t>      `</a:t>
            </a:r>
            <a:r>
              <a:rPr lang="en-US" sz="1800" dirty="0" err="1"/>
              <a:t>uvm_info</a:t>
            </a:r>
            <a:r>
              <a:rPr lang="en-US" sz="1800" dirty="0"/>
              <a:t>(</a:t>
            </a:r>
            <a:r>
              <a:rPr lang="en-US" sz="1800" dirty="0" err="1"/>
              <a:t>get_name</a:t>
            </a:r>
            <a:r>
              <a:rPr lang="en-US" sz="1800" dirty="0"/>
              <a:t>(), "**** Firing Pre Read trigger ****", UVM_HIGH)</a:t>
            </a:r>
          </a:p>
          <a:p>
            <a:pPr marL="600075" lvl="2" indent="0">
              <a:buNone/>
            </a:pPr>
            <a:r>
              <a:rPr lang="en-US" sz="1800" dirty="0"/>
              <a:t>      </a:t>
            </a:r>
            <a:r>
              <a:rPr lang="en-US" sz="1800" dirty="0" err="1"/>
              <a:t>pre_rd_e.trigger</a:t>
            </a:r>
            <a:r>
              <a:rPr lang="en-US" sz="1800" dirty="0"/>
              <a:t>();</a:t>
            </a:r>
          </a:p>
          <a:p>
            <a:pPr marL="600075" lvl="2" indent="0">
              <a:buNone/>
            </a:pPr>
            <a:r>
              <a:rPr lang="en-US" sz="1800" dirty="0"/>
              <a:t>    end</a:t>
            </a:r>
          </a:p>
          <a:p>
            <a:pPr marL="600075" lvl="2" indent="0">
              <a:buNone/>
            </a:pPr>
            <a:r>
              <a:rPr lang="en-US" sz="1800" dirty="0"/>
              <a:t>  </a:t>
            </a:r>
            <a:r>
              <a:rPr lang="en-US" sz="1800" dirty="0" err="1"/>
              <a:t>endtask</a:t>
            </a:r>
            <a:r>
              <a:rPr lang="en-US" sz="1800" dirty="0"/>
              <a:t> : </a:t>
            </a:r>
            <a:r>
              <a:rPr lang="en-US" sz="1800" dirty="0" err="1"/>
              <a:t>pre_read</a:t>
            </a:r>
            <a:endParaRPr lang="en-US" sz="1800" dirty="0"/>
          </a:p>
          <a:p>
            <a:pPr marL="600075" lvl="2" indent="0">
              <a:buNone/>
            </a:pPr>
            <a:endParaRPr lang="en-US" sz="1800" dirty="0"/>
          </a:p>
          <a:p>
            <a:pPr marL="600075" lvl="2" indent="0">
              <a:buNone/>
            </a:pPr>
            <a:r>
              <a:rPr lang="en-US" sz="1800" dirty="0"/>
              <a:t> </a:t>
            </a:r>
            <a:r>
              <a:rPr lang="en-US" sz="1800" dirty="0"/>
              <a:t>virtual task </a:t>
            </a:r>
            <a:r>
              <a:rPr lang="en-US" sz="1800" dirty="0" err="1"/>
              <a:t>post_read</a:t>
            </a:r>
            <a:r>
              <a:rPr lang="en-US" sz="1800" dirty="0"/>
              <a:t>(</a:t>
            </a:r>
            <a:r>
              <a:rPr lang="en-US" sz="1800" dirty="0" err="1"/>
              <a:t>uvm_reg_item</a:t>
            </a:r>
            <a:r>
              <a:rPr lang="en-US" sz="1800" dirty="0"/>
              <a:t> 	</a:t>
            </a:r>
            <a:r>
              <a:rPr lang="en-US" sz="1800" dirty="0" err="1"/>
              <a:t>rw</a:t>
            </a:r>
            <a:r>
              <a:rPr lang="en-US" sz="1800" dirty="0"/>
              <a:t>);</a:t>
            </a:r>
          </a:p>
          <a:p>
            <a:pPr marL="600075" lvl="2" indent="0">
              <a:buNone/>
            </a:pPr>
            <a:r>
              <a:rPr lang="en-US" sz="1800" dirty="0"/>
              <a:t>  </a:t>
            </a:r>
            <a:r>
              <a:rPr lang="en-US" sz="1800" dirty="0"/>
              <a:t>  if(</a:t>
            </a:r>
            <a:r>
              <a:rPr lang="en-US" sz="1800" dirty="0" err="1"/>
              <a:t>en_post_rd_event</a:t>
            </a:r>
            <a:r>
              <a:rPr lang="en-US" sz="1800" dirty="0"/>
              <a:t>) begin</a:t>
            </a:r>
          </a:p>
          <a:p>
            <a:pPr marL="600075" lvl="2" indent="0">
              <a:buNone/>
            </a:pPr>
            <a:r>
              <a:rPr lang="en-US" sz="1800" dirty="0"/>
              <a:t>      `</a:t>
            </a:r>
            <a:r>
              <a:rPr lang="en-US" sz="1800" dirty="0" err="1"/>
              <a:t>uvm_info</a:t>
            </a:r>
            <a:r>
              <a:rPr lang="en-US" sz="1800" dirty="0"/>
              <a:t>(</a:t>
            </a:r>
            <a:r>
              <a:rPr lang="en-US" sz="1800" dirty="0" err="1"/>
              <a:t>get_name</a:t>
            </a:r>
            <a:r>
              <a:rPr lang="en-US" sz="1800" dirty="0"/>
              <a:t>(), "**** Firing Post Read trigger ****", UVM_HIGH)</a:t>
            </a:r>
          </a:p>
          <a:p>
            <a:pPr marL="600075" lvl="2" indent="0">
              <a:buNone/>
            </a:pPr>
            <a:r>
              <a:rPr lang="en-US" sz="1800" dirty="0"/>
              <a:t>      </a:t>
            </a:r>
            <a:r>
              <a:rPr lang="en-US" sz="1800" dirty="0" err="1"/>
              <a:t>post_rd_e.trigger</a:t>
            </a:r>
            <a:r>
              <a:rPr lang="en-US" sz="1800" dirty="0"/>
              <a:t>();</a:t>
            </a:r>
          </a:p>
          <a:p>
            <a:pPr marL="600075" lvl="2" indent="0">
              <a:buNone/>
            </a:pPr>
            <a:r>
              <a:rPr lang="en-US" sz="1800" dirty="0"/>
              <a:t>    end</a:t>
            </a:r>
          </a:p>
          <a:p>
            <a:pPr marL="600075" lvl="2" indent="0">
              <a:buNone/>
            </a:pPr>
            <a:r>
              <a:rPr lang="en-US" sz="1800" dirty="0"/>
              <a:t>  </a:t>
            </a:r>
            <a:r>
              <a:rPr lang="en-US" sz="1800" dirty="0" err="1"/>
              <a:t>endtask</a:t>
            </a:r>
            <a:r>
              <a:rPr lang="en-US" sz="1800" dirty="0"/>
              <a:t> : </a:t>
            </a:r>
            <a:r>
              <a:rPr lang="en-US" sz="1800" dirty="0" err="1"/>
              <a:t>post_read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</a:t>
            </a:r>
            <a:r>
              <a:rPr lang="en-US" dirty="0" err="1" smtClean="0"/>
              <a:t>Accellera</a:t>
            </a:r>
            <a:r>
              <a:rPr lang="en-US" dirty="0" smtClean="0"/>
              <a:t>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4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Proposed Approach (5)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sz="2800" dirty="0" smtClean="0"/>
              <a:t>Replace </a:t>
            </a:r>
            <a:r>
              <a:rPr lang="en-US" sz="2800" dirty="0" err="1" smtClean="0"/>
              <a:t>uvm_reg_field</a:t>
            </a:r>
            <a:r>
              <a:rPr lang="en-US" sz="2800" dirty="0" smtClean="0"/>
              <a:t> class with the new class in the environment</a:t>
            </a:r>
            <a:endParaRPr lang="en-US" sz="2800" dirty="0"/>
          </a:p>
          <a:p>
            <a:r>
              <a:rPr lang="en-US" sz="2800" dirty="0"/>
              <a:t>Turn on </a:t>
            </a:r>
            <a:r>
              <a:rPr lang="en-US" sz="2800" dirty="0" smtClean="0"/>
              <a:t>event generation for the desired fields</a:t>
            </a:r>
          </a:p>
          <a:p>
            <a:pPr marL="600075" lvl="2" indent="0">
              <a:buNone/>
            </a:pPr>
            <a:r>
              <a:rPr lang="en-US" sz="1800" dirty="0" smtClean="0"/>
              <a:t>…</a:t>
            </a:r>
          </a:p>
          <a:p>
            <a:pPr marL="600075" lvl="2" indent="0">
              <a:buNone/>
            </a:pPr>
            <a:r>
              <a:rPr lang="en-US" sz="1800" dirty="0" err="1"/>
              <a:t>set_type_override_by_type</a:t>
            </a:r>
            <a:r>
              <a:rPr lang="en-US" sz="1800" dirty="0"/>
              <a:t>(</a:t>
            </a:r>
            <a:r>
              <a:rPr lang="en-US" sz="1800" dirty="0" err="1"/>
              <a:t>uvm_reg_field</a:t>
            </a:r>
            <a:r>
              <a:rPr lang="en-US" sz="1800" dirty="0"/>
              <a:t>::</a:t>
            </a:r>
            <a:r>
              <a:rPr lang="en-US" sz="1800" dirty="0" err="1"/>
              <a:t>get_type</a:t>
            </a:r>
            <a:r>
              <a:rPr lang="en-US" sz="1800" dirty="0"/>
              <a:t>(),</a:t>
            </a:r>
            <a:r>
              <a:rPr lang="en-US" sz="1800" dirty="0" err="1"/>
              <a:t>uvm_reg_field_ext</a:t>
            </a:r>
            <a:r>
              <a:rPr lang="en-US" sz="1800" dirty="0"/>
              <a:t>::</a:t>
            </a:r>
            <a:r>
              <a:rPr lang="en-US" sz="1800" dirty="0" err="1"/>
              <a:t>get_type</a:t>
            </a:r>
            <a:r>
              <a:rPr lang="en-US" sz="1800" dirty="0"/>
              <a:t>());</a:t>
            </a:r>
          </a:p>
          <a:p>
            <a:pPr marL="600075" lvl="2" indent="0">
              <a:buNone/>
            </a:pPr>
            <a:r>
              <a:rPr lang="en-US" sz="1800" dirty="0" err="1"/>
              <a:t>uvm_config_db</a:t>
            </a:r>
            <a:r>
              <a:rPr lang="en-US" sz="1800" dirty="0"/>
              <a:t>#(bit)::set(</a:t>
            </a:r>
            <a:r>
              <a:rPr lang="en-US" sz="1800" dirty="0" err="1"/>
              <a:t>uvm_root</a:t>
            </a:r>
            <a:r>
              <a:rPr lang="en-US" sz="1800" dirty="0"/>
              <a:t>::get(), "regmap.MODE.field1", </a:t>
            </a:r>
            <a:r>
              <a:rPr lang="en-US" sz="1800" dirty="0" smtClean="0"/>
              <a:t>								         "</a:t>
            </a:r>
            <a:r>
              <a:rPr lang="en-US" sz="1800" dirty="0" err="1"/>
              <a:t>en_post_wr_event</a:t>
            </a:r>
            <a:r>
              <a:rPr lang="en-US" sz="1800" dirty="0"/>
              <a:t>", 1);</a:t>
            </a:r>
          </a:p>
          <a:p>
            <a:pPr marL="600075" lvl="2" indent="0">
              <a:buNone/>
            </a:pPr>
            <a:r>
              <a:rPr lang="en-US" sz="1800" dirty="0" err="1"/>
              <a:t>uvm_config_db</a:t>
            </a:r>
            <a:r>
              <a:rPr lang="en-US" sz="1800" dirty="0"/>
              <a:t>#(bit)::set(</a:t>
            </a:r>
            <a:r>
              <a:rPr lang="en-US" sz="1800" dirty="0" err="1"/>
              <a:t>uvm_root</a:t>
            </a:r>
            <a:r>
              <a:rPr lang="en-US" sz="1800" dirty="0"/>
              <a:t>::get(), "regmap.MODE.field3", </a:t>
            </a:r>
            <a:r>
              <a:rPr lang="en-US" sz="1800" dirty="0" smtClean="0"/>
              <a:t>								         "</a:t>
            </a:r>
            <a:r>
              <a:rPr lang="en-US" sz="1800" dirty="0" err="1"/>
              <a:t>en_post_wr_event</a:t>
            </a:r>
            <a:r>
              <a:rPr lang="en-US" sz="1800" dirty="0"/>
              <a:t>", 1);</a:t>
            </a:r>
          </a:p>
          <a:p>
            <a:pPr marL="600075" lvl="2" indent="0">
              <a:buNone/>
            </a:pPr>
            <a:r>
              <a:rPr lang="en-US" sz="1800" dirty="0" err="1"/>
              <a:t>uvm_config_db</a:t>
            </a:r>
            <a:r>
              <a:rPr lang="en-US" sz="1800" dirty="0"/>
              <a:t>#(bit)::set(</a:t>
            </a:r>
            <a:r>
              <a:rPr lang="en-US" sz="1800" dirty="0" err="1"/>
              <a:t>uvm_root</a:t>
            </a:r>
            <a:r>
              <a:rPr lang="en-US" sz="1800" dirty="0"/>
              <a:t>::get(), "regmap.MODE.field4", </a:t>
            </a:r>
            <a:r>
              <a:rPr lang="en-US" sz="1800" dirty="0" smtClean="0"/>
              <a:t>								         "</a:t>
            </a:r>
            <a:r>
              <a:rPr lang="en-US" sz="1800" dirty="0" err="1"/>
              <a:t>en_post_wr_event</a:t>
            </a:r>
            <a:r>
              <a:rPr lang="en-US" sz="1800" dirty="0"/>
              <a:t>", 1);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7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Real Case Example</a:t>
            </a:r>
            <a:endParaRPr lang="en-US" sz="4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15</a:t>
            </a:fld>
            <a:endParaRPr lang="en-US"/>
          </a:p>
        </p:txBody>
      </p:sp>
      <p:grpSp>
        <p:nvGrpSpPr>
          <p:cNvPr id="1142" name="Group 1141"/>
          <p:cNvGrpSpPr/>
          <p:nvPr/>
        </p:nvGrpSpPr>
        <p:grpSpPr>
          <a:xfrm>
            <a:off x="381000" y="1417638"/>
            <a:ext cx="8077200" cy="4525962"/>
            <a:chOff x="-196850" y="12700"/>
            <a:chExt cx="9078913" cy="6630988"/>
          </a:xfrm>
        </p:grpSpPr>
        <p:sp>
          <p:nvSpPr>
            <p:cNvPr id="1070" name="AutoShape 80"/>
            <p:cNvSpPr>
              <a:spLocks noChangeArrowheads="1"/>
            </p:cNvSpPr>
            <p:nvPr/>
          </p:nvSpPr>
          <p:spPr bwMode="auto">
            <a:xfrm>
              <a:off x="985838" y="55563"/>
              <a:ext cx="2619375" cy="1450975"/>
            </a:xfrm>
            <a:prstGeom prst="flowChartMultidocument">
              <a:avLst/>
            </a:prstGeom>
            <a:solidFill>
              <a:srgbClr val="FFFFFF"/>
            </a:solidFill>
            <a:ln w="254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defTabSz="685800" eaLnBrk="0" hangingPunct="0"/>
              <a:r>
                <a:rPr lang="en-US" altLang="en-US" sz="750">
                  <a:solidFill>
                    <a:srgbClr val="000000"/>
                  </a:solidFill>
                  <a:latin typeface="Calibri" panose="020F0502020204030204" pitchFamily="34" charset="0"/>
                </a:rPr>
                <a:t>Test_1</a:t>
              </a:r>
            </a:p>
            <a:p>
              <a:pPr defTabSz="685800" eaLnBrk="0" hangingPunct="0"/>
              <a:r>
                <a:rPr lang="en-US" altLang="en-US" sz="750">
                  <a:solidFill>
                    <a:srgbClr val="000000"/>
                  </a:solidFill>
                  <a:latin typeface="Calibri" panose="020F0502020204030204" pitchFamily="34" charset="0"/>
                </a:rPr>
                <a:t>…</a:t>
              </a:r>
            </a:p>
            <a:p>
              <a:pPr defTabSz="685800" eaLnBrk="0" hangingPunct="0"/>
              <a:r>
                <a:rPr lang="en-US" altLang="en-US" sz="750" b="1">
                  <a:solidFill>
                    <a:srgbClr val="0070C0"/>
                  </a:solidFill>
                  <a:latin typeface="Calibri" panose="020F0502020204030204" pitchFamily="34" charset="0"/>
                </a:rPr>
                <a:t>Write_field(tx_data_witdh, 32);</a:t>
              </a:r>
            </a:p>
            <a:p>
              <a:pPr defTabSz="685800" eaLnBrk="0" hangingPunct="0"/>
              <a:endParaRPr lang="en-US" altLang="en-US" sz="750">
                <a:solidFill>
                  <a:srgbClr val="000000"/>
                </a:solidFill>
                <a:latin typeface="Calibri" panose="020F0502020204030204" pitchFamily="34" charset="0"/>
              </a:endParaRPr>
            </a:p>
            <a:p>
              <a:pPr defTabSz="685800" eaLnBrk="0" hangingPunct="0"/>
              <a:endParaRPr lang="en-US" altLang="en-US" sz="1350">
                <a:latin typeface="Arial" panose="020B0604020202020204" pitchFamily="34" charset="0"/>
              </a:endParaRPr>
            </a:p>
          </p:txBody>
        </p:sp>
        <p:sp>
          <p:nvSpPr>
            <p:cNvPr id="1071" name="AutoShape 81"/>
            <p:cNvSpPr>
              <a:spLocks noChangeArrowheads="1"/>
            </p:cNvSpPr>
            <p:nvPr/>
          </p:nvSpPr>
          <p:spPr bwMode="auto">
            <a:xfrm>
              <a:off x="985838" y="2020888"/>
              <a:ext cx="725487" cy="1073150"/>
            </a:xfrm>
            <a:prstGeom prst="flowChartMagneticDisk">
              <a:avLst/>
            </a:prstGeom>
            <a:solidFill>
              <a:srgbClr val="FFFFFF"/>
            </a:solidFill>
            <a:ln w="2540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hangingPunct="0"/>
              <a:r>
                <a:rPr lang="en-US" altLang="en-US" sz="750">
                  <a:solidFill>
                    <a:srgbClr val="000000"/>
                  </a:solidFill>
                  <a:latin typeface="Calibri" panose="020F0502020204030204" pitchFamily="34" charset="0"/>
                </a:rPr>
                <a:t>Register </a:t>
              </a:r>
            </a:p>
            <a:p>
              <a:pPr algn="ctr" defTabSz="685800" eaLnBrk="0" hangingPunct="0"/>
              <a:r>
                <a:rPr lang="en-US" altLang="en-US" sz="750">
                  <a:solidFill>
                    <a:srgbClr val="000000"/>
                  </a:solidFill>
                  <a:latin typeface="Calibri" panose="020F0502020204030204" pitchFamily="34" charset="0"/>
                </a:rPr>
                <a:t>Model</a:t>
              </a:r>
              <a:endParaRPr lang="en-US" altLang="en-US" sz="1350">
                <a:latin typeface="Arial" panose="020B0604020202020204" pitchFamily="34" charset="0"/>
              </a:endParaRPr>
            </a:p>
          </p:txBody>
        </p:sp>
        <p:sp>
          <p:nvSpPr>
            <p:cNvPr id="1072" name="Rectangle 82"/>
            <p:cNvSpPr>
              <a:spLocks noChangeArrowheads="1"/>
            </p:cNvSpPr>
            <p:nvPr/>
          </p:nvSpPr>
          <p:spPr bwMode="auto">
            <a:xfrm>
              <a:off x="2654300" y="2800350"/>
              <a:ext cx="925513" cy="685800"/>
            </a:xfrm>
            <a:prstGeom prst="rect">
              <a:avLst/>
            </a:prstGeom>
            <a:solidFill>
              <a:srgbClr val="FFFFFF"/>
            </a:solidFill>
            <a:ln w="254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hangingPunct="0"/>
              <a:r>
                <a:rPr lang="en-US" altLang="en-US" sz="750">
                  <a:solidFill>
                    <a:srgbClr val="000000"/>
                  </a:solidFill>
                  <a:latin typeface="Calibri" panose="020F0502020204030204" pitchFamily="34" charset="0"/>
                </a:rPr>
                <a:t>TX VIP Master</a:t>
              </a:r>
            </a:p>
            <a:p>
              <a:pPr algn="ctr" defTabSz="685800" eaLnBrk="0" hangingPunct="0"/>
              <a:r>
                <a:rPr lang="en-US" altLang="en-US" sz="750">
                  <a:solidFill>
                    <a:srgbClr val="000000"/>
                  </a:solidFill>
                  <a:latin typeface="Calibri" panose="020F0502020204030204" pitchFamily="34" charset="0"/>
                </a:rPr>
                <a:t>Agent</a:t>
              </a:r>
              <a:endParaRPr lang="en-US" altLang="en-US" sz="1350">
                <a:latin typeface="Arial" panose="020B0604020202020204" pitchFamily="34" charset="0"/>
              </a:endParaRPr>
            </a:p>
          </p:txBody>
        </p:sp>
        <p:sp>
          <p:nvSpPr>
            <p:cNvPr id="1073" name="Rectangle 83"/>
            <p:cNvSpPr>
              <a:spLocks noChangeArrowheads="1"/>
            </p:cNvSpPr>
            <p:nvPr/>
          </p:nvSpPr>
          <p:spPr bwMode="auto">
            <a:xfrm>
              <a:off x="2654300" y="4918075"/>
              <a:ext cx="925513" cy="685800"/>
            </a:xfrm>
            <a:prstGeom prst="rect">
              <a:avLst/>
            </a:prstGeom>
            <a:solidFill>
              <a:srgbClr val="FFFFFF"/>
            </a:solidFill>
            <a:ln w="254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hangingPunct="0"/>
              <a:r>
                <a:rPr lang="en-US" altLang="en-US" sz="750">
                  <a:solidFill>
                    <a:srgbClr val="000000"/>
                  </a:solidFill>
                  <a:latin typeface="Calibri" panose="020F0502020204030204" pitchFamily="34" charset="0"/>
                </a:rPr>
                <a:t>RX VIP Slave </a:t>
              </a:r>
            </a:p>
            <a:p>
              <a:pPr algn="ctr" defTabSz="685800" eaLnBrk="0" hangingPunct="0"/>
              <a:r>
                <a:rPr lang="en-US" altLang="en-US" sz="750">
                  <a:solidFill>
                    <a:srgbClr val="000000"/>
                  </a:solidFill>
                  <a:latin typeface="Calibri" panose="020F0502020204030204" pitchFamily="34" charset="0"/>
                </a:rPr>
                <a:t>Agent</a:t>
              </a:r>
              <a:endParaRPr lang="en-US" altLang="en-US" sz="1350">
                <a:latin typeface="Arial" panose="020B0604020202020204" pitchFamily="34" charset="0"/>
              </a:endParaRPr>
            </a:p>
          </p:txBody>
        </p:sp>
        <p:sp>
          <p:nvSpPr>
            <p:cNvPr id="1074" name="Rectangle 84"/>
            <p:cNvSpPr>
              <a:spLocks noChangeArrowheads="1"/>
            </p:cNvSpPr>
            <p:nvPr/>
          </p:nvSpPr>
          <p:spPr bwMode="auto">
            <a:xfrm>
              <a:off x="7958138" y="4918075"/>
              <a:ext cx="923925" cy="685800"/>
            </a:xfrm>
            <a:prstGeom prst="rect">
              <a:avLst/>
            </a:prstGeom>
            <a:solidFill>
              <a:srgbClr val="FFFFFF"/>
            </a:solidFill>
            <a:ln w="254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hangingPunct="0"/>
              <a:r>
                <a:rPr lang="en-US" altLang="en-US" sz="750">
                  <a:solidFill>
                    <a:srgbClr val="000000"/>
                  </a:solidFill>
                  <a:latin typeface="Calibri" panose="020F0502020204030204" pitchFamily="34" charset="0"/>
                </a:rPr>
                <a:t>RX VIP Master</a:t>
              </a:r>
            </a:p>
            <a:p>
              <a:pPr algn="ctr" defTabSz="685800" eaLnBrk="0" hangingPunct="0"/>
              <a:r>
                <a:rPr lang="en-US" altLang="en-US" sz="750">
                  <a:solidFill>
                    <a:srgbClr val="000000"/>
                  </a:solidFill>
                  <a:latin typeface="Calibri" panose="020F0502020204030204" pitchFamily="34" charset="0"/>
                </a:rPr>
                <a:t>Agent</a:t>
              </a:r>
              <a:endParaRPr lang="en-US" altLang="en-US" sz="1350">
                <a:latin typeface="Arial" panose="020B0604020202020204" pitchFamily="34" charset="0"/>
              </a:endParaRPr>
            </a:p>
          </p:txBody>
        </p:sp>
        <p:sp>
          <p:nvSpPr>
            <p:cNvPr id="1075" name="Rectangle 85"/>
            <p:cNvSpPr>
              <a:spLocks noChangeArrowheads="1"/>
            </p:cNvSpPr>
            <p:nvPr/>
          </p:nvSpPr>
          <p:spPr bwMode="auto">
            <a:xfrm>
              <a:off x="7958138" y="2800350"/>
              <a:ext cx="923925" cy="685800"/>
            </a:xfrm>
            <a:prstGeom prst="rect">
              <a:avLst/>
            </a:prstGeom>
            <a:solidFill>
              <a:srgbClr val="FFFFFF"/>
            </a:solidFill>
            <a:ln w="254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hangingPunct="0"/>
              <a:r>
                <a:rPr lang="en-US" altLang="en-US" sz="750">
                  <a:solidFill>
                    <a:srgbClr val="000000"/>
                  </a:solidFill>
                  <a:latin typeface="Calibri" panose="020F0502020204030204" pitchFamily="34" charset="0"/>
                </a:rPr>
                <a:t>TX VIP Slave</a:t>
              </a:r>
            </a:p>
            <a:p>
              <a:pPr algn="ctr" defTabSz="685800" eaLnBrk="0" hangingPunct="0"/>
              <a:r>
                <a:rPr lang="en-US" altLang="en-US" sz="750">
                  <a:solidFill>
                    <a:srgbClr val="000000"/>
                  </a:solidFill>
                  <a:latin typeface="Calibri" panose="020F0502020204030204" pitchFamily="34" charset="0"/>
                </a:rPr>
                <a:t>Agent</a:t>
              </a:r>
              <a:endParaRPr lang="en-US" altLang="en-US" sz="1350">
                <a:latin typeface="Arial" panose="020B0604020202020204" pitchFamily="34" charset="0"/>
              </a:endParaRPr>
            </a:p>
          </p:txBody>
        </p:sp>
        <p:sp>
          <p:nvSpPr>
            <p:cNvPr id="1082" name="Rectangle 86"/>
            <p:cNvSpPr>
              <a:spLocks noChangeArrowheads="1"/>
            </p:cNvSpPr>
            <p:nvPr/>
          </p:nvSpPr>
          <p:spPr bwMode="auto">
            <a:xfrm>
              <a:off x="4138613" y="2506663"/>
              <a:ext cx="3270250" cy="1182687"/>
            </a:xfrm>
            <a:prstGeom prst="rect">
              <a:avLst/>
            </a:prstGeom>
            <a:solidFill>
              <a:srgbClr val="FFFFFF"/>
            </a:solidFill>
            <a:ln w="254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hangingPunct="0"/>
              <a:r>
                <a:rPr lang="en-US" altLang="en-US" sz="750">
                  <a:solidFill>
                    <a:srgbClr val="000000"/>
                  </a:solidFill>
                  <a:latin typeface="Calibri" panose="020F0502020204030204" pitchFamily="34" charset="0"/>
                </a:rPr>
                <a:t>Tx Datapath</a:t>
              </a:r>
              <a:endParaRPr lang="en-US" altLang="en-US" sz="1350">
                <a:latin typeface="Arial" panose="020B0604020202020204" pitchFamily="34" charset="0"/>
              </a:endParaRPr>
            </a:p>
          </p:txBody>
        </p:sp>
        <p:sp>
          <p:nvSpPr>
            <p:cNvPr id="1083" name="Rectangle 87"/>
            <p:cNvSpPr>
              <a:spLocks noChangeArrowheads="1"/>
            </p:cNvSpPr>
            <p:nvPr/>
          </p:nvSpPr>
          <p:spPr bwMode="auto">
            <a:xfrm>
              <a:off x="4138613" y="4681538"/>
              <a:ext cx="3270250" cy="1182687"/>
            </a:xfrm>
            <a:prstGeom prst="rect">
              <a:avLst/>
            </a:prstGeom>
            <a:solidFill>
              <a:srgbClr val="FFFFFF"/>
            </a:solidFill>
            <a:ln w="254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hangingPunct="0"/>
              <a:r>
                <a:rPr lang="en-US" altLang="en-US" sz="750">
                  <a:solidFill>
                    <a:srgbClr val="000000"/>
                  </a:solidFill>
                  <a:latin typeface="Calibri" panose="020F0502020204030204" pitchFamily="34" charset="0"/>
                </a:rPr>
                <a:t>Rx Datapath</a:t>
              </a:r>
              <a:endParaRPr lang="en-US" altLang="en-US" sz="1350">
                <a:latin typeface="Arial" panose="020B0604020202020204" pitchFamily="34" charset="0"/>
              </a:endParaRPr>
            </a:p>
          </p:txBody>
        </p:sp>
        <p:sp>
          <p:nvSpPr>
            <p:cNvPr id="1084" name="Rectangle 88"/>
            <p:cNvSpPr>
              <a:spLocks noChangeArrowheads="1"/>
            </p:cNvSpPr>
            <p:nvPr/>
          </p:nvSpPr>
          <p:spPr bwMode="auto">
            <a:xfrm>
              <a:off x="4138613" y="3660775"/>
              <a:ext cx="3270250" cy="1020763"/>
            </a:xfrm>
            <a:prstGeom prst="rect">
              <a:avLst/>
            </a:prstGeom>
            <a:solidFill>
              <a:srgbClr val="FFFFFF"/>
            </a:solidFill>
            <a:ln w="254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5" name="Rectangle 89"/>
            <p:cNvSpPr>
              <a:spLocks noChangeArrowheads="1"/>
            </p:cNvSpPr>
            <p:nvPr/>
          </p:nvSpPr>
          <p:spPr bwMode="auto">
            <a:xfrm>
              <a:off x="4119563" y="1682750"/>
              <a:ext cx="3289300" cy="550863"/>
            </a:xfrm>
            <a:prstGeom prst="rect">
              <a:avLst/>
            </a:prstGeom>
            <a:solidFill>
              <a:srgbClr val="FFFFFF"/>
            </a:solidFill>
            <a:ln w="254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hangingPunct="0"/>
              <a:r>
                <a:rPr lang="en-US" altLang="en-US" sz="750">
                  <a:solidFill>
                    <a:srgbClr val="000000"/>
                  </a:solidFill>
                  <a:latin typeface="Calibri" panose="020F0502020204030204" pitchFamily="34" charset="0"/>
                </a:rPr>
                <a:t>Tx Scoreboard</a:t>
              </a:r>
              <a:endParaRPr lang="en-US" altLang="en-US" sz="1350">
                <a:latin typeface="Arial" panose="020B0604020202020204" pitchFamily="34" charset="0"/>
              </a:endParaRPr>
            </a:p>
          </p:txBody>
        </p:sp>
        <p:sp>
          <p:nvSpPr>
            <p:cNvPr id="1086" name="Rectangle 90"/>
            <p:cNvSpPr>
              <a:spLocks noChangeArrowheads="1"/>
            </p:cNvSpPr>
            <p:nvPr/>
          </p:nvSpPr>
          <p:spPr bwMode="auto">
            <a:xfrm>
              <a:off x="4138613" y="6092825"/>
              <a:ext cx="3289300" cy="550863"/>
            </a:xfrm>
            <a:prstGeom prst="rect">
              <a:avLst/>
            </a:prstGeom>
            <a:solidFill>
              <a:srgbClr val="FFFFFF"/>
            </a:solidFill>
            <a:ln w="254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hangingPunct="0"/>
              <a:r>
                <a:rPr lang="en-US" altLang="en-US" sz="750">
                  <a:solidFill>
                    <a:srgbClr val="000000"/>
                  </a:solidFill>
                  <a:latin typeface="Calibri" panose="020F0502020204030204" pitchFamily="34" charset="0"/>
                </a:rPr>
                <a:t>Rx Scoreboard</a:t>
              </a:r>
              <a:endParaRPr lang="en-US" altLang="en-US" sz="1350">
                <a:latin typeface="Arial" panose="020B0604020202020204" pitchFamily="34" charset="0"/>
              </a:endParaRPr>
            </a:p>
          </p:txBody>
        </p:sp>
        <p:cxnSp>
          <p:nvCxnSpPr>
            <p:cNvPr id="1115" name="AutoShape 91"/>
            <p:cNvCxnSpPr>
              <a:cxnSpLocks noChangeShapeType="1"/>
            </p:cNvCxnSpPr>
            <p:nvPr/>
          </p:nvCxnSpPr>
          <p:spPr bwMode="auto">
            <a:xfrm flipH="1">
              <a:off x="1401763" y="1506538"/>
              <a:ext cx="363537" cy="488950"/>
            </a:xfrm>
            <a:prstGeom prst="straightConnector1">
              <a:avLst/>
            </a:prstGeom>
            <a:noFill/>
            <a:ln w="25400" algn="ctr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cxnSp>
        <p:cxnSp>
          <p:nvCxnSpPr>
            <p:cNvPr id="1116" name="AutoShape 92"/>
            <p:cNvCxnSpPr>
              <a:cxnSpLocks noChangeShapeType="1"/>
            </p:cNvCxnSpPr>
            <p:nvPr/>
          </p:nvCxnSpPr>
          <p:spPr bwMode="auto">
            <a:xfrm>
              <a:off x="1724025" y="2557463"/>
              <a:ext cx="917575" cy="1630362"/>
            </a:xfrm>
            <a:prstGeom prst="bentConnector3">
              <a:avLst>
                <a:gd name="adj1" fmla="val 50000"/>
              </a:avLst>
            </a:prstGeom>
            <a:noFill/>
            <a:ln w="25400" algn="ctr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cxnSp>
        <p:cxnSp>
          <p:nvCxnSpPr>
            <p:cNvPr id="1117" name="AutoShape 93"/>
            <p:cNvCxnSpPr>
              <a:cxnSpLocks noChangeShapeType="1"/>
            </p:cNvCxnSpPr>
            <p:nvPr/>
          </p:nvCxnSpPr>
          <p:spPr bwMode="auto">
            <a:xfrm rot="16200000" flipH="1">
              <a:off x="3245644" y="5488781"/>
              <a:ext cx="752475" cy="1008063"/>
            </a:xfrm>
            <a:prstGeom prst="bentConnector2">
              <a:avLst/>
            </a:prstGeom>
            <a:noFill/>
            <a:ln w="25400" algn="ctr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cxnSp>
        <p:cxnSp>
          <p:nvCxnSpPr>
            <p:cNvPr id="1118" name="AutoShape 94"/>
            <p:cNvCxnSpPr>
              <a:cxnSpLocks noChangeShapeType="1"/>
            </p:cNvCxnSpPr>
            <p:nvPr/>
          </p:nvCxnSpPr>
          <p:spPr bwMode="auto">
            <a:xfrm rot="5400000">
              <a:off x="7554119" y="5503069"/>
              <a:ext cx="752475" cy="979487"/>
            </a:xfrm>
            <a:prstGeom prst="bentConnector2">
              <a:avLst/>
            </a:prstGeom>
            <a:noFill/>
            <a:ln w="25400" algn="ctr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cxnSp>
        <p:cxnSp>
          <p:nvCxnSpPr>
            <p:cNvPr id="1119" name="AutoShape 95"/>
            <p:cNvCxnSpPr>
              <a:cxnSpLocks noChangeShapeType="1"/>
            </p:cNvCxnSpPr>
            <p:nvPr/>
          </p:nvCxnSpPr>
          <p:spPr bwMode="auto">
            <a:xfrm rot="16200000">
              <a:off x="3197226" y="1878012"/>
              <a:ext cx="830262" cy="989013"/>
            </a:xfrm>
            <a:prstGeom prst="bentConnector2">
              <a:avLst/>
            </a:prstGeom>
            <a:noFill/>
            <a:ln w="25400" algn="ctr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cxnSp>
        <p:cxnSp>
          <p:nvCxnSpPr>
            <p:cNvPr id="1120" name="AutoShape 96"/>
            <p:cNvCxnSpPr>
              <a:cxnSpLocks noChangeShapeType="1"/>
            </p:cNvCxnSpPr>
            <p:nvPr/>
          </p:nvCxnSpPr>
          <p:spPr bwMode="auto">
            <a:xfrm rot="5400000" flipH="1">
              <a:off x="7505701" y="1873250"/>
              <a:ext cx="830262" cy="998537"/>
            </a:xfrm>
            <a:prstGeom prst="bentConnector2">
              <a:avLst/>
            </a:prstGeom>
            <a:noFill/>
            <a:ln w="25400" algn="ctr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cxnSp>
        <p:sp>
          <p:nvSpPr>
            <p:cNvPr id="1087" name="AutoShape 97"/>
            <p:cNvSpPr>
              <a:spLocks noChangeArrowheads="1"/>
            </p:cNvSpPr>
            <p:nvPr/>
          </p:nvSpPr>
          <p:spPr bwMode="auto">
            <a:xfrm>
              <a:off x="1527175" y="2919413"/>
              <a:ext cx="238125" cy="350837"/>
            </a:xfrm>
            <a:prstGeom prst="lightningBolt">
              <a:avLst/>
            </a:prstGeom>
            <a:solidFill>
              <a:srgbClr val="FFC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1" name="AutoShape 98"/>
            <p:cNvSpPr>
              <a:spLocks noChangeArrowheads="1"/>
            </p:cNvSpPr>
            <p:nvPr/>
          </p:nvSpPr>
          <p:spPr bwMode="auto">
            <a:xfrm>
              <a:off x="3706813" y="2997200"/>
              <a:ext cx="350837" cy="312738"/>
            </a:xfrm>
            <a:prstGeom prst="rightArrow">
              <a:avLst>
                <a:gd name="adj1" fmla="val 50000"/>
                <a:gd name="adj2" fmla="val 28046"/>
              </a:avLst>
            </a:prstGeom>
            <a:solidFill>
              <a:srgbClr val="FFFFFF"/>
            </a:solidFill>
            <a:ln w="254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2" name="AutoShape 99"/>
            <p:cNvSpPr>
              <a:spLocks noChangeArrowheads="1"/>
            </p:cNvSpPr>
            <p:nvPr/>
          </p:nvSpPr>
          <p:spPr bwMode="auto">
            <a:xfrm>
              <a:off x="7507288" y="2997200"/>
              <a:ext cx="350837" cy="312738"/>
            </a:xfrm>
            <a:prstGeom prst="rightArrow">
              <a:avLst>
                <a:gd name="adj1" fmla="val 50000"/>
                <a:gd name="adj2" fmla="val 28046"/>
              </a:avLst>
            </a:prstGeom>
            <a:solidFill>
              <a:srgbClr val="FFFFFF"/>
            </a:solidFill>
            <a:ln w="254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3" name="AutoShape 100"/>
            <p:cNvSpPr>
              <a:spLocks noChangeArrowheads="1"/>
            </p:cNvSpPr>
            <p:nvPr/>
          </p:nvSpPr>
          <p:spPr bwMode="auto">
            <a:xfrm flipH="1">
              <a:off x="7507288" y="5102225"/>
              <a:ext cx="350837" cy="312738"/>
            </a:xfrm>
            <a:prstGeom prst="rightArrow">
              <a:avLst>
                <a:gd name="adj1" fmla="val 50000"/>
                <a:gd name="adj2" fmla="val 28046"/>
              </a:avLst>
            </a:prstGeom>
            <a:solidFill>
              <a:srgbClr val="FFFFFF"/>
            </a:solidFill>
            <a:ln w="254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4" name="AutoShape 101"/>
            <p:cNvSpPr>
              <a:spLocks noChangeArrowheads="1"/>
            </p:cNvSpPr>
            <p:nvPr/>
          </p:nvSpPr>
          <p:spPr bwMode="auto">
            <a:xfrm flipH="1">
              <a:off x="3706813" y="5102225"/>
              <a:ext cx="350837" cy="312738"/>
            </a:xfrm>
            <a:prstGeom prst="rightArrow">
              <a:avLst>
                <a:gd name="adj1" fmla="val 50000"/>
                <a:gd name="adj2" fmla="val 28046"/>
              </a:avLst>
            </a:prstGeom>
            <a:solidFill>
              <a:srgbClr val="FFFFFF"/>
            </a:solidFill>
            <a:ln w="254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5" name="Text Box 102"/>
            <p:cNvSpPr txBox="1">
              <a:spLocks noChangeArrowheads="1"/>
            </p:cNvSpPr>
            <p:nvPr/>
          </p:nvSpPr>
          <p:spPr bwMode="auto">
            <a:xfrm>
              <a:off x="1073150" y="3368675"/>
              <a:ext cx="1038225" cy="3127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defTabSz="685800" eaLnBrk="0" hangingPunct="0"/>
              <a:r>
                <a:rPr lang="en-US" altLang="en-US" sz="600">
                  <a:solidFill>
                    <a:srgbClr val="000000"/>
                  </a:solidFill>
                  <a:latin typeface="Calibri" panose="020F0502020204030204" pitchFamily="34" charset="0"/>
                </a:rPr>
                <a:t>postwr_tx_data_width</a:t>
              </a:r>
            </a:p>
            <a:p>
              <a:pPr defTabSz="685800" eaLnBrk="0" hangingPunct="0"/>
              <a:endParaRPr lang="en-US" altLang="en-US" sz="1350">
                <a:latin typeface="Arial" panose="020B0604020202020204" pitchFamily="34" charset="0"/>
              </a:endParaRPr>
            </a:p>
          </p:txBody>
        </p:sp>
        <p:sp>
          <p:nvSpPr>
            <p:cNvPr id="1126" name="Rectangle 103"/>
            <p:cNvSpPr>
              <a:spLocks noChangeArrowheads="1"/>
            </p:cNvSpPr>
            <p:nvPr/>
          </p:nvSpPr>
          <p:spPr bwMode="auto">
            <a:xfrm>
              <a:off x="4521200" y="4005263"/>
              <a:ext cx="2517775" cy="331787"/>
            </a:xfrm>
            <a:prstGeom prst="rect">
              <a:avLst/>
            </a:prstGeom>
            <a:solidFill>
              <a:srgbClr val="FFFFFF"/>
            </a:solidFill>
            <a:ln w="254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hangingPunct="0"/>
              <a:r>
                <a:rPr lang="en-US" altLang="en-US" sz="750" b="1">
                  <a:solidFill>
                    <a:srgbClr val="0070C0"/>
                  </a:solidFill>
                  <a:latin typeface="Calibri" panose="020F0502020204030204" pitchFamily="34" charset="0"/>
                </a:rPr>
                <a:t>tx_data_width = 32</a:t>
              </a:r>
              <a:endParaRPr lang="en-US" altLang="en-US" sz="1350">
                <a:latin typeface="Arial" panose="020B0604020202020204" pitchFamily="34" charset="0"/>
              </a:endParaRPr>
            </a:p>
          </p:txBody>
        </p:sp>
        <p:cxnSp>
          <p:nvCxnSpPr>
            <p:cNvPr id="1128" name="AutoShape 104"/>
            <p:cNvCxnSpPr>
              <a:cxnSpLocks noChangeShapeType="1"/>
            </p:cNvCxnSpPr>
            <p:nvPr/>
          </p:nvCxnSpPr>
          <p:spPr bwMode="auto">
            <a:xfrm flipV="1">
              <a:off x="5761038" y="3573463"/>
              <a:ext cx="0" cy="414337"/>
            </a:xfrm>
            <a:prstGeom prst="straightConnector1">
              <a:avLst/>
            </a:prstGeom>
            <a:noFill/>
            <a:ln w="25400" algn="ctr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cxnSp>
        <p:sp>
          <p:nvSpPr>
            <p:cNvPr id="1127" name="AutoShape 105"/>
            <p:cNvSpPr>
              <a:spLocks noChangeArrowheads="1"/>
            </p:cNvSpPr>
            <p:nvPr/>
          </p:nvSpPr>
          <p:spPr bwMode="auto">
            <a:xfrm>
              <a:off x="-196850" y="4559300"/>
              <a:ext cx="2501980" cy="1758951"/>
            </a:xfrm>
            <a:prstGeom prst="wedgeRoundRectCallout">
              <a:avLst>
                <a:gd name="adj1" fmla="val -2806"/>
                <a:gd name="adj2" fmla="val -136213"/>
                <a:gd name="adj3" fmla="val 16667"/>
              </a:avLst>
            </a:prstGeom>
            <a:noFill/>
            <a:ln w="25400" algn="ctr">
              <a:solidFill>
                <a:srgbClr val="007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defTabSz="685800" eaLnBrk="0" hangingPunct="0"/>
              <a:r>
                <a:rPr lang="en-US" altLang="en-US" sz="750" dirty="0">
                  <a:solidFill>
                    <a:srgbClr val="000000"/>
                  </a:solidFill>
                  <a:latin typeface="Calibri" panose="020F0502020204030204" pitchFamily="34" charset="0"/>
                </a:rPr>
                <a:t>...</a:t>
              </a:r>
            </a:p>
            <a:p>
              <a:pPr defTabSz="685800" eaLnBrk="0" hangingPunct="0"/>
              <a:r>
                <a:rPr lang="en-US" altLang="en-US" sz="750" b="1" dirty="0" err="1">
                  <a:solidFill>
                    <a:srgbClr val="0070C0"/>
                  </a:solidFill>
                  <a:latin typeface="Calibri" panose="020F0502020204030204" pitchFamily="34" charset="0"/>
                </a:rPr>
                <a:t>uvm_config_db</a:t>
              </a:r>
              <a:r>
                <a:rPr lang="en-US" altLang="en-US" sz="750" b="1" dirty="0">
                  <a:solidFill>
                    <a:srgbClr val="0070C0"/>
                  </a:solidFill>
                  <a:latin typeface="Calibri" panose="020F0502020204030204" pitchFamily="34" charset="0"/>
                </a:rPr>
                <a:t>#(bit)::set(</a:t>
              </a:r>
              <a:r>
                <a:rPr lang="en-US" altLang="en-US" sz="750" b="1" dirty="0" err="1">
                  <a:solidFill>
                    <a:srgbClr val="0070C0"/>
                  </a:solidFill>
                  <a:latin typeface="Calibri" panose="020F0502020204030204" pitchFamily="34" charset="0"/>
                </a:rPr>
                <a:t>uvm_root</a:t>
              </a:r>
              <a:r>
                <a:rPr lang="en-US" altLang="en-US" sz="750" b="1" dirty="0">
                  <a:solidFill>
                    <a:srgbClr val="0070C0"/>
                  </a:solidFill>
                  <a:latin typeface="Calibri" panose="020F0502020204030204" pitchFamily="34" charset="0"/>
                </a:rPr>
                <a:t>::get(), "register_model.reg1.tx_data_width", "</a:t>
              </a:r>
              <a:r>
                <a:rPr lang="en-US" altLang="en-US" sz="750" b="1" dirty="0" err="1">
                  <a:solidFill>
                    <a:srgbClr val="0070C0"/>
                  </a:solidFill>
                  <a:latin typeface="Calibri" panose="020F0502020204030204" pitchFamily="34" charset="0"/>
                </a:rPr>
                <a:t>en_post_wr_event</a:t>
              </a:r>
              <a:r>
                <a:rPr lang="en-US" altLang="en-US" sz="750" b="1" dirty="0">
                  <a:solidFill>
                    <a:srgbClr val="0070C0"/>
                  </a:solidFill>
                  <a:latin typeface="Calibri" panose="020F0502020204030204" pitchFamily="34" charset="0"/>
                </a:rPr>
                <a:t>", 1);</a:t>
              </a:r>
              <a:endParaRPr lang="en-US" altLang="en-US" sz="1350" dirty="0">
                <a:latin typeface="Arial" panose="020B0604020202020204" pitchFamily="34" charset="0"/>
              </a:endParaRPr>
            </a:p>
          </p:txBody>
        </p:sp>
        <p:sp>
          <p:nvSpPr>
            <p:cNvPr id="1129" name="AutoShape 106"/>
            <p:cNvSpPr>
              <a:spLocks noChangeArrowheads="1"/>
            </p:cNvSpPr>
            <p:nvPr/>
          </p:nvSpPr>
          <p:spPr bwMode="auto">
            <a:xfrm>
              <a:off x="2673350" y="2568575"/>
              <a:ext cx="238125" cy="350838"/>
            </a:xfrm>
            <a:prstGeom prst="lightningBolt">
              <a:avLst/>
            </a:prstGeom>
            <a:solidFill>
              <a:srgbClr val="FFC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" name="AutoShape 107"/>
            <p:cNvSpPr>
              <a:spLocks noChangeArrowheads="1"/>
            </p:cNvSpPr>
            <p:nvPr/>
          </p:nvSpPr>
          <p:spPr bwMode="auto">
            <a:xfrm>
              <a:off x="4621213" y="1330325"/>
              <a:ext cx="236537" cy="350838"/>
            </a:xfrm>
            <a:prstGeom prst="lightningBolt">
              <a:avLst/>
            </a:prstGeom>
            <a:solidFill>
              <a:srgbClr val="FFC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1" name="AutoShape 108"/>
            <p:cNvSpPr>
              <a:spLocks noChangeArrowheads="1"/>
            </p:cNvSpPr>
            <p:nvPr/>
          </p:nvSpPr>
          <p:spPr bwMode="auto">
            <a:xfrm>
              <a:off x="8012113" y="2568575"/>
              <a:ext cx="238125" cy="350838"/>
            </a:xfrm>
            <a:prstGeom prst="lightningBolt">
              <a:avLst/>
            </a:prstGeom>
            <a:solidFill>
              <a:srgbClr val="FFC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2" name="AutoShape 109"/>
            <p:cNvSpPr>
              <a:spLocks noChangeArrowheads="1"/>
            </p:cNvSpPr>
            <p:nvPr/>
          </p:nvSpPr>
          <p:spPr bwMode="auto">
            <a:xfrm>
              <a:off x="-109458" y="4187031"/>
              <a:ext cx="336550" cy="449262"/>
            </a:xfrm>
            <a:prstGeom prst="foldedCorner">
              <a:avLst>
                <a:gd name="adj" fmla="val 12500"/>
              </a:avLst>
            </a:prstGeom>
            <a:solidFill>
              <a:srgbClr val="FFDA66"/>
            </a:solidFill>
            <a:ln w="1270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hangingPunct="0"/>
              <a:r>
                <a:rPr lang="en-US" altLang="en-US" sz="1200" b="1">
                  <a:solidFill>
                    <a:srgbClr val="000000"/>
                  </a:solidFill>
                  <a:latin typeface="Calibri" panose="020F0502020204030204" pitchFamily="34" charset="0"/>
                </a:rPr>
                <a:t>1</a:t>
              </a:r>
              <a:endParaRPr lang="en-US" altLang="en-US" sz="1350">
                <a:latin typeface="Arial" panose="020B0604020202020204" pitchFamily="34" charset="0"/>
              </a:endParaRPr>
            </a:p>
          </p:txBody>
        </p:sp>
        <p:sp>
          <p:nvSpPr>
            <p:cNvPr id="1133" name="AutoShape 110"/>
            <p:cNvSpPr>
              <a:spLocks noChangeArrowheads="1"/>
            </p:cNvSpPr>
            <p:nvPr/>
          </p:nvSpPr>
          <p:spPr bwMode="auto">
            <a:xfrm>
              <a:off x="1711325" y="12700"/>
              <a:ext cx="338138" cy="449263"/>
            </a:xfrm>
            <a:prstGeom prst="foldedCorner">
              <a:avLst>
                <a:gd name="adj" fmla="val 12500"/>
              </a:avLst>
            </a:prstGeom>
            <a:solidFill>
              <a:srgbClr val="FFDA66"/>
            </a:solidFill>
            <a:ln w="1270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hangingPunct="0"/>
              <a:r>
                <a:rPr lang="en-US" altLang="en-US" sz="1200" b="1">
                  <a:solidFill>
                    <a:srgbClr val="000000"/>
                  </a:solidFill>
                  <a:latin typeface="Calibri" panose="020F0502020204030204" pitchFamily="34" charset="0"/>
                </a:rPr>
                <a:t>2</a:t>
              </a:r>
              <a:endParaRPr lang="en-US" altLang="en-US" sz="1350">
                <a:latin typeface="Arial" panose="020B0604020202020204" pitchFamily="34" charset="0"/>
              </a:endParaRPr>
            </a:p>
          </p:txBody>
        </p:sp>
        <p:sp>
          <p:nvSpPr>
            <p:cNvPr id="1134" name="AutoShape 111"/>
            <p:cNvSpPr>
              <a:spLocks noChangeArrowheads="1"/>
            </p:cNvSpPr>
            <p:nvPr/>
          </p:nvSpPr>
          <p:spPr bwMode="auto">
            <a:xfrm>
              <a:off x="4589463" y="3749675"/>
              <a:ext cx="338137" cy="450850"/>
            </a:xfrm>
            <a:prstGeom prst="foldedCorner">
              <a:avLst>
                <a:gd name="adj" fmla="val 12500"/>
              </a:avLst>
            </a:prstGeom>
            <a:solidFill>
              <a:srgbClr val="FFDA66"/>
            </a:solidFill>
            <a:ln w="1270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hangingPunct="0"/>
              <a:r>
                <a:rPr lang="en-US" altLang="en-US" sz="1200" b="1">
                  <a:solidFill>
                    <a:srgbClr val="000000"/>
                  </a:solidFill>
                  <a:latin typeface="Calibri" panose="020F0502020204030204" pitchFamily="34" charset="0"/>
                </a:rPr>
                <a:t>3</a:t>
              </a:r>
              <a:endParaRPr lang="en-US" altLang="en-US" sz="1350">
                <a:latin typeface="Arial" panose="020B0604020202020204" pitchFamily="34" charset="0"/>
              </a:endParaRPr>
            </a:p>
          </p:txBody>
        </p:sp>
        <p:sp>
          <p:nvSpPr>
            <p:cNvPr id="1135" name="AutoShape 112"/>
            <p:cNvSpPr>
              <a:spLocks noChangeArrowheads="1"/>
            </p:cNvSpPr>
            <p:nvPr/>
          </p:nvSpPr>
          <p:spPr bwMode="auto">
            <a:xfrm>
              <a:off x="1189038" y="2919413"/>
              <a:ext cx="338137" cy="449262"/>
            </a:xfrm>
            <a:prstGeom prst="foldedCorner">
              <a:avLst>
                <a:gd name="adj" fmla="val 12500"/>
              </a:avLst>
            </a:prstGeom>
            <a:solidFill>
              <a:srgbClr val="FFDA66"/>
            </a:solidFill>
            <a:ln w="1270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hangingPunct="0"/>
              <a:r>
                <a:rPr lang="en-US" altLang="en-US" sz="1200" b="1">
                  <a:solidFill>
                    <a:srgbClr val="000000"/>
                  </a:solidFill>
                  <a:latin typeface="Calibri" panose="020F0502020204030204" pitchFamily="34" charset="0"/>
                </a:rPr>
                <a:t>4</a:t>
              </a:r>
              <a:endParaRPr lang="en-US" altLang="en-US" sz="1350">
                <a:latin typeface="Arial" panose="020B0604020202020204" pitchFamily="34" charset="0"/>
              </a:endParaRPr>
            </a:p>
          </p:txBody>
        </p:sp>
        <p:sp>
          <p:nvSpPr>
            <p:cNvPr id="1136" name="AutoShape 113"/>
            <p:cNvSpPr>
              <a:spLocks noChangeArrowheads="1"/>
            </p:cNvSpPr>
            <p:nvPr/>
          </p:nvSpPr>
          <p:spPr bwMode="auto">
            <a:xfrm>
              <a:off x="2573338" y="3309938"/>
              <a:ext cx="338137" cy="450850"/>
            </a:xfrm>
            <a:prstGeom prst="foldedCorner">
              <a:avLst>
                <a:gd name="adj" fmla="val 12500"/>
              </a:avLst>
            </a:prstGeom>
            <a:solidFill>
              <a:srgbClr val="FFDA66"/>
            </a:solidFill>
            <a:ln w="1270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hangingPunct="0"/>
              <a:r>
                <a:rPr lang="en-US" altLang="en-US" sz="1200" b="1">
                  <a:solidFill>
                    <a:srgbClr val="000000"/>
                  </a:solidFill>
                  <a:latin typeface="Calibri" panose="020F0502020204030204" pitchFamily="34" charset="0"/>
                </a:rPr>
                <a:t>5</a:t>
              </a:r>
              <a:endParaRPr lang="en-US" altLang="en-US" sz="1350">
                <a:latin typeface="Arial" panose="020B0604020202020204" pitchFamily="34" charset="0"/>
              </a:endParaRPr>
            </a:p>
          </p:txBody>
        </p:sp>
        <p:sp>
          <p:nvSpPr>
            <p:cNvPr id="1137" name="AutoShape 114"/>
            <p:cNvSpPr>
              <a:spLocks noChangeArrowheads="1"/>
            </p:cNvSpPr>
            <p:nvPr/>
          </p:nvSpPr>
          <p:spPr bwMode="auto">
            <a:xfrm>
              <a:off x="4521200" y="1995488"/>
              <a:ext cx="336550" cy="449262"/>
            </a:xfrm>
            <a:prstGeom prst="foldedCorner">
              <a:avLst>
                <a:gd name="adj" fmla="val 12500"/>
              </a:avLst>
            </a:prstGeom>
            <a:solidFill>
              <a:srgbClr val="FFDA66"/>
            </a:solidFill>
            <a:ln w="1270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hangingPunct="0"/>
              <a:r>
                <a:rPr lang="en-US" altLang="en-US" sz="1200" b="1">
                  <a:solidFill>
                    <a:srgbClr val="000000"/>
                  </a:solidFill>
                  <a:latin typeface="Calibri" panose="020F0502020204030204" pitchFamily="34" charset="0"/>
                </a:rPr>
                <a:t>5</a:t>
              </a:r>
              <a:endParaRPr lang="en-US" altLang="en-US" sz="1350">
                <a:latin typeface="Arial" panose="020B0604020202020204" pitchFamily="34" charset="0"/>
              </a:endParaRPr>
            </a:p>
          </p:txBody>
        </p:sp>
        <p:sp>
          <p:nvSpPr>
            <p:cNvPr id="1138" name="AutoShape 115"/>
            <p:cNvSpPr>
              <a:spLocks noChangeArrowheads="1"/>
            </p:cNvSpPr>
            <p:nvPr/>
          </p:nvSpPr>
          <p:spPr bwMode="auto">
            <a:xfrm>
              <a:off x="8045450" y="3309938"/>
              <a:ext cx="338138" cy="450850"/>
            </a:xfrm>
            <a:prstGeom prst="foldedCorner">
              <a:avLst>
                <a:gd name="adj" fmla="val 12500"/>
              </a:avLst>
            </a:prstGeom>
            <a:solidFill>
              <a:srgbClr val="FFDA66"/>
            </a:solidFill>
            <a:ln w="1270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hangingPunct="0"/>
              <a:r>
                <a:rPr lang="en-US" altLang="en-US" sz="1200" b="1">
                  <a:solidFill>
                    <a:srgbClr val="000000"/>
                  </a:solidFill>
                  <a:latin typeface="Calibri" panose="020F0502020204030204" pitchFamily="34" charset="0"/>
                </a:rPr>
                <a:t>5</a:t>
              </a:r>
              <a:endParaRPr lang="en-US" altLang="en-US" sz="1350">
                <a:latin typeface="Arial" panose="020B0604020202020204" pitchFamily="34" charset="0"/>
              </a:endParaRPr>
            </a:p>
          </p:txBody>
        </p:sp>
        <p:sp>
          <p:nvSpPr>
            <p:cNvPr id="1139" name="Rectangle 116"/>
            <p:cNvSpPr>
              <a:spLocks noChangeArrowheads="1"/>
            </p:cNvSpPr>
            <p:nvPr/>
          </p:nvSpPr>
          <p:spPr bwMode="auto">
            <a:xfrm>
              <a:off x="2654300" y="3913188"/>
              <a:ext cx="925513" cy="547687"/>
            </a:xfrm>
            <a:prstGeom prst="rect">
              <a:avLst/>
            </a:prstGeom>
            <a:noFill/>
            <a:ln w="254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hangingPunct="0"/>
              <a:r>
                <a:rPr lang="en-US" altLang="en-US" sz="750">
                  <a:solidFill>
                    <a:srgbClr val="000000"/>
                  </a:solidFill>
                  <a:latin typeface="Calibri" panose="020F0502020204030204" pitchFamily="34" charset="0"/>
                </a:rPr>
                <a:t>APB VIP </a:t>
              </a:r>
            </a:p>
            <a:p>
              <a:pPr algn="ctr" defTabSz="685800" eaLnBrk="0" hangingPunct="0"/>
              <a:r>
                <a:rPr lang="en-US" altLang="en-US" sz="750">
                  <a:solidFill>
                    <a:srgbClr val="000000"/>
                  </a:solidFill>
                  <a:latin typeface="Calibri" panose="020F0502020204030204" pitchFamily="34" charset="0"/>
                </a:rPr>
                <a:t>Master</a:t>
              </a:r>
              <a:endParaRPr lang="en-US" altLang="en-US" sz="1350">
                <a:latin typeface="Arial" panose="020B0604020202020204" pitchFamily="34" charset="0"/>
              </a:endParaRPr>
            </a:p>
          </p:txBody>
        </p:sp>
        <p:sp>
          <p:nvSpPr>
            <p:cNvPr id="1140" name="AutoShape 117"/>
            <p:cNvSpPr>
              <a:spLocks noChangeArrowheads="1"/>
            </p:cNvSpPr>
            <p:nvPr/>
          </p:nvSpPr>
          <p:spPr bwMode="auto">
            <a:xfrm>
              <a:off x="3706813" y="4005263"/>
              <a:ext cx="350837" cy="314325"/>
            </a:xfrm>
            <a:prstGeom prst="rightArrow">
              <a:avLst>
                <a:gd name="adj1" fmla="val 50000"/>
                <a:gd name="adj2" fmla="val 27904"/>
              </a:avLst>
            </a:prstGeom>
            <a:solidFill>
              <a:srgbClr val="FFFFFF"/>
            </a:solidFill>
            <a:ln w="254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1" name="Text Box 118"/>
            <p:cNvSpPr txBox="1">
              <a:spLocks noChangeArrowheads="1"/>
            </p:cNvSpPr>
            <p:nvPr/>
          </p:nvSpPr>
          <p:spPr bwMode="auto">
            <a:xfrm>
              <a:off x="3579813" y="3724275"/>
              <a:ext cx="477837" cy="1889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hangingPunct="0"/>
              <a:r>
                <a:rPr lang="en-US" altLang="en-US" sz="750">
                  <a:solidFill>
                    <a:srgbClr val="000000"/>
                  </a:solidFill>
                  <a:latin typeface="Calibri" panose="020F0502020204030204" pitchFamily="34" charset="0"/>
                </a:rPr>
                <a:t>APB</a:t>
              </a:r>
              <a:endParaRPr lang="en-US" altLang="en-US" sz="1350"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502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PROs &amp; CONs</a:t>
            </a:r>
            <a:endParaRPr lang="en-US" sz="4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16</a:t>
            </a:fld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6084291"/>
              </p:ext>
            </p:extLst>
          </p:nvPr>
        </p:nvGraphicFramePr>
        <p:xfrm>
          <a:off x="228600" y="1417638"/>
          <a:ext cx="8610600" cy="44119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2209438629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1943306316"/>
                    </a:ext>
                  </a:extLst>
                </a:gridCol>
                <a:gridCol w="2768600">
                  <a:extLst>
                    <a:ext uri="{9D8B030D-6E8A-4147-A177-3AD203B41FA5}">
                      <a16:colId xmlns:a16="http://schemas.microsoft.com/office/drawing/2014/main" val="1704509542"/>
                    </a:ext>
                  </a:extLst>
                </a:gridCol>
                <a:gridCol w="2870200">
                  <a:extLst>
                    <a:ext uri="{9D8B030D-6E8A-4147-A177-3AD203B41FA5}">
                      <a16:colId xmlns:a16="http://schemas.microsoft.com/office/drawing/2014/main" val="2104179487"/>
                    </a:ext>
                  </a:extLst>
                </a:gridCol>
              </a:tblGrid>
              <a:tr h="30865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Custom Code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IP-XACT flow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Proposed Approach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802736771"/>
                  </a:ext>
                </a:extLst>
              </a:tr>
              <a:tr h="1217697">
                <a:tc>
                  <a:txBody>
                    <a:bodyPr/>
                    <a:lstStyle/>
                    <a:p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Pros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Code optimized: events generated only where needed</a:t>
                      </a:r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Code optimized: events generated only where needed</a:t>
                      </a:r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More flexibility: Event generation can be dynamically configured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Reduce code impact in case of customization needed on high number of registers</a:t>
                      </a:r>
                      <a:endParaRPr lang="en-US" sz="16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147923163"/>
                  </a:ext>
                </a:extLst>
              </a:tr>
              <a:tr h="1902651">
                <a:tc>
                  <a:txBody>
                    <a:bodyPr/>
                    <a:lstStyle/>
                    <a:p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Error prone in case of high number of registers to customize</a:t>
                      </a:r>
                    </a:p>
                    <a:p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Error prone in case of high number of registers to customize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 to rerun the entire flow in case of changes in register customization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Different version of the same IP-XACT description. One for Design and one for Verification</a:t>
                      </a:r>
                      <a:endParaRPr lang="en-US" sz="105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Size Overhead affecting all the fields of the entire register map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9 extra variables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4 extra </a:t>
                      </a:r>
                      <a:r>
                        <a:rPr lang="en-US" sz="1600" dirty="0" err="1" smtClean="0"/>
                        <a:t>uvm</a:t>
                      </a:r>
                      <a:r>
                        <a:rPr lang="en-US" sz="1600" dirty="0" smtClean="0"/>
                        <a:t> events</a:t>
                      </a:r>
                      <a:endParaRPr lang="en-US" sz="16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6428427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934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Conclusions &amp; Future Works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800" dirty="0"/>
              <a:t>Reduced error prone </a:t>
            </a:r>
            <a:r>
              <a:rPr lang="en-US" sz="2800" dirty="0" smtClean="0"/>
              <a:t>approach</a:t>
            </a:r>
          </a:p>
          <a:p>
            <a:endParaRPr lang="en-US" sz="2800" dirty="0"/>
          </a:p>
          <a:p>
            <a:r>
              <a:rPr lang="en-US" sz="2800" dirty="0" smtClean="0"/>
              <a:t>To reduce impact related to Data Size Overhead</a:t>
            </a:r>
          </a:p>
          <a:p>
            <a:pPr lvl="1"/>
            <a:r>
              <a:rPr lang="en-US" sz="2400" dirty="0" smtClean="0"/>
              <a:t>“cluster of events”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2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Questions</a:t>
            </a:r>
            <a:endParaRPr lang="en-US" sz="4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Outline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Motivation</a:t>
            </a:r>
          </a:p>
          <a:p>
            <a:r>
              <a:rPr lang="en-US" sz="2800" dirty="0"/>
              <a:t>UVM Register </a:t>
            </a:r>
            <a:r>
              <a:rPr lang="en-US" sz="2800" dirty="0" smtClean="0"/>
              <a:t>Model</a:t>
            </a:r>
          </a:p>
          <a:p>
            <a:r>
              <a:rPr lang="en-US" sz="2800" dirty="0" smtClean="0"/>
              <a:t>Case Study</a:t>
            </a:r>
          </a:p>
          <a:p>
            <a:r>
              <a:rPr lang="en-US" sz="2800" dirty="0" smtClean="0"/>
              <a:t>Custom Code Example</a:t>
            </a:r>
          </a:p>
          <a:p>
            <a:r>
              <a:rPr lang="en-US" sz="2800" dirty="0" smtClean="0"/>
              <a:t>IP-XACT Example</a:t>
            </a:r>
          </a:p>
          <a:p>
            <a:r>
              <a:rPr lang="en-US" sz="2800" dirty="0" smtClean="0"/>
              <a:t>Proposed </a:t>
            </a:r>
            <a:r>
              <a:rPr lang="en-US" sz="2800" dirty="0"/>
              <a:t>Approach</a:t>
            </a:r>
          </a:p>
          <a:p>
            <a:r>
              <a:rPr lang="en-US" sz="2800" dirty="0" smtClean="0"/>
              <a:t>Real Case Example</a:t>
            </a:r>
          </a:p>
          <a:p>
            <a:r>
              <a:rPr lang="en-US" sz="2800" dirty="0" smtClean="0"/>
              <a:t>PROs and CONs</a:t>
            </a:r>
          </a:p>
          <a:p>
            <a:r>
              <a:rPr lang="en-US" sz="2800" dirty="0" smtClean="0"/>
              <a:t>Conclusion &amp; Future Works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731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Motivation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sz="2800" dirty="0" smtClean="0"/>
              <a:t>Automatize the synchronization of the UVM register model with any verification component in the environment</a:t>
            </a:r>
          </a:p>
          <a:p>
            <a:r>
              <a:rPr lang="en-US" sz="2800" dirty="0" smtClean="0"/>
              <a:t>Reduce the usage of ad-hoc solutions that are error prone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23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UVM Register Model</a:t>
            </a:r>
            <a:endParaRPr lang="en-US" sz="4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2100" name="Group 2099"/>
          <p:cNvGrpSpPr/>
          <p:nvPr/>
        </p:nvGrpSpPr>
        <p:grpSpPr>
          <a:xfrm>
            <a:off x="285750" y="1828800"/>
            <a:ext cx="8515350" cy="3657600"/>
            <a:chOff x="3175" y="7938"/>
            <a:chExt cx="13138150" cy="6507162"/>
          </a:xfrm>
        </p:grpSpPr>
        <p:sp>
          <p:nvSpPr>
            <p:cNvPr id="2070" name="Rectangle 62"/>
            <p:cNvSpPr>
              <a:spLocks noChangeArrowheads="1"/>
            </p:cNvSpPr>
            <p:nvPr/>
          </p:nvSpPr>
          <p:spPr bwMode="auto">
            <a:xfrm>
              <a:off x="2898775" y="571500"/>
              <a:ext cx="6629400" cy="5943600"/>
            </a:xfrm>
            <a:prstGeom prst="rect">
              <a:avLst/>
            </a:prstGeom>
            <a:noFill/>
            <a:ln w="254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1" name="Rectangle 63"/>
            <p:cNvSpPr>
              <a:spLocks noChangeArrowheads="1"/>
            </p:cNvSpPr>
            <p:nvPr/>
          </p:nvSpPr>
          <p:spPr bwMode="auto">
            <a:xfrm>
              <a:off x="3177493" y="1303338"/>
              <a:ext cx="2733439" cy="1173163"/>
            </a:xfrm>
            <a:prstGeom prst="rect">
              <a:avLst/>
            </a:prstGeom>
            <a:noFill/>
            <a:ln w="254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defTabSz="685800" eaLnBrk="0" hangingPunct="0"/>
              <a:r>
                <a:rPr lang="en-US" altLang="en-US" sz="1350" dirty="0">
                  <a:solidFill>
                    <a:srgbClr val="000000"/>
                  </a:solidFill>
                  <a:latin typeface="Calibri" panose="020F0502020204030204" pitchFamily="34" charset="0"/>
                </a:rPr>
                <a:t>   Memory—</a:t>
              </a:r>
              <a:r>
                <a:rPr lang="en-US" altLang="en-US" sz="1350" dirty="0" err="1">
                  <a:solidFill>
                    <a:srgbClr val="000000"/>
                  </a:solidFill>
                  <a:latin typeface="Calibri" panose="020F0502020204030204" pitchFamily="34" charset="0"/>
                </a:rPr>
                <a:t>uvm_mem</a:t>
              </a:r>
              <a:endParaRPr lang="en-US" altLang="en-US" sz="1350" dirty="0">
                <a:latin typeface="Arial" panose="020B0604020202020204" pitchFamily="34" charset="0"/>
              </a:endParaRPr>
            </a:p>
          </p:txBody>
        </p:sp>
        <p:sp>
          <p:nvSpPr>
            <p:cNvPr id="2080" name="Rectangle 64"/>
            <p:cNvSpPr>
              <a:spLocks noChangeArrowheads="1"/>
            </p:cNvSpPr>
            <p:nvPr/>
          </p:nvSpPr>
          <p:spPr bwMode="auto">
            <a:xfrm>
              <a:off x="6175460" y="1303338"/>
              <a:ext cx="3174317" cy="1173163"/>
            </a:xfrm>
            <a:prstGeom prst="rect">
              <a:avLst/>
            </a:prstGeom>
            <a:noFill/>
            <a:ln w="254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hangingPunct="0"/>
              <a:r>
                <a:rPr lang="en-US" altLang="en-US" sz="1500" dirty="0">
                  <a:solidFill>
                    <a:srgbClr val="000000"/>
                  </a:solidFill>
                  <a:latin typeface="Calibri" panose="020F0502020204030204" pitchFamily="34" charset="0"/>
                </a:rPr>
                <a:t>Address Map - </a:t>
              </a:r>
              <a:r>
                <a:rPr lang="en-US" altLang="en-US" sz="1500" dirty="0" err="1">
                  <a:solidFill>
                    <a:srgbClr val="000000"/>
                  </a:solidFill>
                  <a:latin typeface="Calibri" panose="020F0502020204030204" pitchFamily="34" charset="0"/>
                </a:rPr>
                <a:t>uvm_reg_map</a:t>
              </a:r>
              <a:endParaRPr lang="en-US" altLang="en-US" sz="1350" dirty="0">
                <a:latin typeface="Arial" panose="020B0604020202020204" pitchFamily="34" charset="0"/>
              </a:endParaRPr>
            </a:p>
          </p:txBody>
        </p:sp>
        <p:sp>
          <p:nvSpPr>
            <p:cNvPr id="2081" name="Rectangle 65"/>
            <p:cNvSpPr>
              <a:spLocks noChangeArrowheads="1"/>
            </p:cNvSpPr>
            <p:nvPr/>
          </p:nvSpPr>
          <p:spPr bwMode="auto">
            <a:xfrm>
              <a:off x="3279775" y="3270250"/>
              <a:ext cx="5891213" cy="487363"/>
            </a:xfrm>
            <a:prstGeom prst="rect">
              <a:avLst/>
            </a:prstGeom>
            <a:noFill/>
            <a:ln w="254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2" name="Rectangle 66"/>
            <p:cNvSpPr>
              <a:spLocks noChangeArrowheads="1"/>
            </p:cNvSpPr>
            <p:nvPr/>
          </p:nvSpPr>
          <p:spPr bwMode="auto">
            <a:xfrm>
              <a:off x="3279775" y="3902075"/>
              <a:ext cx="5891213" cy="487363"/>
            </a:xfrm>
            <a:prstGeom prst="rect">
              <a:avLst/>
            </a:prstGeom>
            <a:noFill/>
            <a:ln w="254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3" name="Rectangle 67"/>
            <p:cNvSpPr>
              <a:spLocks noChangeArrowheads="1"/>
            </p:cNvSpPr>
            <p:nvPr/>
          </p:nvSpPr>
          <p:spPr bwMode="auto">
            <a:xfrm>
              <a:off x="3279775" y="4549775"/>
              <a:ext cx="5891213" cy="487363"/>
            </a:xfrm>
            <a:prstGeom prst="rect">
              <a:avLst/>
            </a:prstGeom>
            <a:noFill/>
            <a:ln w="254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4" name="Rectangle 68"/>
            <p:cNvSpPr>
              <a:spLocks noChangeArrowheads="1"/>
            </p:cNvSpPr>
            <p:nvPr/>
          </p:nvSpPr>
          <p:spPr bwMode="auto">
            <a:xfrm>
              <a:off x="3279775" y="5518150"/>
              <a:ext cx="5891213" cy="487363"/>
            </a:xfrm>
            <a:prstGeom prst="rect">
              <a:avLst/>
            </a:prstGeom>
            <a:noFill/>
            <a:ln w="254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5" name="Text Box 69"/>
            <p:cNvSpPr txBox="1">
              <a:spLocks noChangeArrowheads="1"/>
            </p:cNvSpPr>
            <p:nvPr/>
          </p:nvSpPr>
          <p:spPr bwMode="auto">
            <a:xfrm>
              <a:off x="5200650" y="7938"/>
              <a:ext cx="3565525" cy="4270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defTabSz="685800" eaLnBrk="0" hangingPunct="0"/>
              <a:r>
                <a:rPr lang="en-US" altLang="en-US" sz="1500">
                  <a:solidFill>
                    <a:srgbClr val="000000"/>
                  </a:solidFill>
                  <a:latin typeface="Calibri" panose="020F0502020204030204" pitchFamily="34" charset="0"/>
                </a:rPr>
                <a:t>UVM Register Model</a:t>
              </a:r>
              <a:endParaRPr lang="en-US" altLang="en-US" sz="1350">
                <a:latin typeface="Arial" panose="020B0604020202020204" pitchFamily="34" charset="0"/>
              </a:endParaRPr>
            </a:p>
          </p:txBody>
        </p:sp>
        <p:sp>
          <p:nvSpPr>
            <p:cNvPr id="2086" name="Text Box 70"/>
            <p:cNvSpPr txBox="1">
              <a:spLocks noChangeArrowheads="1"/>
            </p:cNvSpPr>
            <p:nvPr/>
          </p:nvSpPr>
          <p:spPr bwMode="auto">
            <a:xfrm>
              <a:off x="3279774" y="723901"/>
              <a:ext cx="4923721" cy="869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defTabSz="685800" eaLnBrk="0" hangingPunct="0"/>
              <a:r>
                <a:rPr lang="en-US" altLang="en-US" sz="1650" dirty="0">
                  <a:solidFill>
                    <a:srgbClr val="000000"/>
                  </a:solidFill>
                  <a:latin typeface="Calibri" panose="020F0502020204030204" pitchFamily="34" charset="0"/>
                </a:rPr>
                <a:t>Register Block—</a:t>
              </a:r>
              <a:r>
                <a:rPr lang="en-US" altLang="en-US" sz="1650" dirty="0" err="1">
                  <a:solidFill>
                    <a:srgbClr val="000000"/>
                  </a:solidFill>
                  <a:latin typeface="Calibri" panose="020F0502020204030204" pitchFamily="34" charset="0"/>
                </a:rPr>
                <a:t>uvm_reg_block</a:t>
              </a:r>
              <a:endParaRPr lang="en-US" altLang="en-US" sz="1350" dirty="0">
                <a:latin typeface="Arial" panose="020B0604020202020204" pitchFamily="34" charset="0"/>
              </a:endParaRPr>
            </a:p>
          </p:txBody>
        </p:sp>
        <p:sp>
          <p:nvSpPr>
            <p:cNvPr id="2087" name="Text Box 71"/>
            <p:cNvSpPr txBox="1">
              <a:spLocks noChangeArrowheads="1"/>
            </p:cNvSpPr>
            <p:nvPr/>
          </p:nvSpPr>
          <p:spPr bwMode="auto">
            <a:xfrm>
              <a:off x="5978525" y="4976813"/>
              <a:ext cx="1706563" cy="4873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defTabSz="685800" eaLnBrk="0" hangingPunct="0"/>
              <a:r>
                <a:rPr lang="en-US" altLang="en-US" sz="1650">
                  <a:solidFill>
                    <a:srgbClr val="000000"/>
                  </a:solidFill>
                  <a:latin typeface="Calibri" panose="020F0502020204030204" pitchFamily="34" charset="0"/>
                </a:rPr>
                <a:t>...</a:t>
              </a:r>
              <a:endParaRPr lang="en-US" altLang="en-US" sz="1350">
                <a:latin typeface="Arial" panose="020B0604020202020204" pitchFamily="34" charset="0"/>
              </a:endParaRPr>
            </a:p>
          </p:txBody>
        </p:sp>
        <p:sp>
          <p:nvSpPr>
            <p:cNvPr id="2088" name="Text Box 72"/>
            <p:cNvSpPr txBox="1">
              <a:spLocks noChangeArrowheads="1"/>
            </p:cNvSpPr>
            <p:nvPr/>
          </p:nvSpPr>
          <p:spPr bwMode="auto">
            <a:xfrm>
              <a:off x="3402013" y="3314700"/>
              <a:ext cx="1158875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defTabSz="685800" eaLnBrk="0" hangingPunct="0"/>
              <a:r>
                <a:rPr lang="en-US" altLang="en-US" sz="1500">
                  <a:solidFill>
                    <a:srgbClr val="000000"/>
                  </a:solidFill>
                  <a:latin typeface="Calibri" panose="020F0502020204030204" pitchFamily="34" charset="0"/>
                </a:rPr>
                <a:t>R1</a:t>
              </a:r>
              <a:endParaRPr lang="en-US" altLang="en-US" sz="1350">
                <a:latin typeface="Arial" panose="020B0604020202020204" pitchFamily="34" charset="0"/>
              </a:endParaRPr>
            </a:p>
          </p:txBody>
        </p:sp>
        <p:sp>
          <p:nvSpPr>
            <p:cNvPr id="2089" name="Text Box 73"/>
            <p:cNvSpPr txBox="1">
              <a:spLocks noChangeArrowheads="1"/>
            </p:cNvSpPr>
            <p:nvPr/>
          </p:nvSpPr>
          <p:spPr bwMode="auto">
            <a:xfrm>
              <a:off x="3402013" y="3948113"/>
              <a:ext cx="1158875" cy="3349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defTabSz="685800" eaLnBrk="0" hangingPunct="0"/>
              <a:r>
                <a:rPr lang="en-US" altLang="en-US" sz="1500">
                  <a:solidFill>
                    <a:srgbClr val="000000"/>
                  </a:solidFill>
                  <a:latin typeface="Calibri" panose="020F0502020204030204" pitchFamily="34" charset="0"/>
                </a:rPr>
                <a:t>R2</a:t>
              </a:r>
              <a:endParaRPr lang="en-US" altLang="en-US" sz="1350">
                <a:latin typeface="Arial" panose="020B0604020202020204" pitchFamily="34" charset="0"/>
              </a:endParaRPr>
            </a:p>
          </p:txBody>
        </p:sp>
        <p:sp>
          <p:nvSpPr>
            <p:cNvPr id="2090" name="Text Box 74"/>
            <p:cNvSpPr txBox="1">
              <a:spLocks noChangeArrowheads="1"/>
            </p:cNvSpPr>
            <p:nvPr/>
          </p:nvSpPr>
          <p:spPr bwMode="auto">
            <a:xfrm>
              <a:off x="3402013" y="4565650"/>
              <a:ext cx="1158875" cy="3349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defTabSz="685800" eaLnBrk="0" hangingPunct="0"/>
              <a:r>
                <a:rPr lang="en-US" altLang="en-US" sz="1500">
                  <a:solidFill>
                    <a:srgbClr val="000000"/>
                  </a:solidFill>
                  <a:latin typeface="Calibri" panose="020F0502020204030204" pitchFamily="34" charset="0"/>
                </a:rPr>
                <a:t>R3</a:t>
              </a:r>
              <a:endParaRPr lang="en-US" altLang="en-US" sz="1350">
                <a:latin typeface="Arial" panose="020B0604020202020204" pitchFamily="34" charset="0"/>
              </a:endParaRPr>
            </a:p>
          </p:txBody>
        </p:sp>
        <p:sp>
          <p:nvSpPr>
            <p:cNvPr id="2091" name="Text Box 75"/>
            <p:cNvSpPr txBox="1">
              <a:spLocks noChangeArrowheads="1"/>
            </p:cNvSpPr>
            <p:nvPr/>
          </p:nvSpPr>
          <p:spPr bwMode="auto">
            <a:xfrm>
              <a:off x="3402013" y="5532438"/>
              <a:ext cx="1158875" cy="3349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defTabSz="685800" eaLnBrk="0" hangingPunct="0"/>
              <a:r>
                <a:rPr lang="en-US" altLang="en-US" sz="1500">
                  <a:solidFill>
                    <a:srgbClr val="000000"/>
                  </a:solidFill>
                  <a:latin typeface="Calibri" panose="020F0502020204030204" pitchFamily="34" charset="0"/>
                </a:rPr>
                <a:t>RN</a:t>
              </a:r>
              <a:endParaRPr lang="en-US" altLang="en-US" sz="1350">
                <a:latin typeface="Arial" panose="020B0604020202020204" pitchFamily="34" charset="0"/>
              </a:endParaRPr>
            </a:p>
          </p:txBody>
        </p:sp>
        <p:sp>
          <p:nvSpPr>
            <p:cNvPr id="2092" name="Rectangle 76"/>
            <p:cNvSpPr>
              <a:spLocks noChangeArrowheads="1"/>
            </p:cNvSpPr>
            <p:nvPr/>
          </p:nvSpPr>
          <p:spPr bwMode="auto">
            <a:xfrm>
              <a:off x="4103688" y="3314700"/>
              <a:ext cx="1081087" cy="396875"/>
            </a:xfrm>
            <a:prstGeom prst="rect">
              <a:avLst/>
            </a:prstGeom>
            <a:noFill/>
            <a:ln w="254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hangingPunct="0"/>
              <a:r>
                <a:rPr lang="en-US" altLang="en-US" sz="1500">
                  <a:solidFill>
                    <a:srgbClr val="000000"/>
                  </a:solidFill>
                  <a:latin typeface="Calibri" panose="020F0502020204030204" pitchFamily="34" charset="0"/>
                </a:rPr>
                <a:t>F1</a:t>
              </a:r>
              <a:endParaRPr lang="en-US" altLang="en-US" sz="1350">
                <a:latin typeface="Arial" panose="020B0604020202020204" pitchFamily="34" charset="0"/>
              </a:endParaRPr>
            </a:p>
          </p:txBody>
        </p:sp>
        <p:sp>
          <p:nvSpPr>
            <p:cNvPr id="2093" name="Rectangle 77"/>
            <p:cNvSpPr>
              <a:spLocks noChangeArrowheads="1"/>
            </p:cNvSpPr>
            <p:nvPr/>
          </p:nvSpPr>
          <p:spPr bwMode="auto">
            <a:xfrm>
              <a:off x="5300663" y="3314700"/>
              <a:ext cx="3756025" cy="396875"/>
            </a:xfrm>
            <a:prstGeom prst="rect">
              <a:avLst/>
            </a:prstGeom>
            <a:noFill/>
            <a:ln w="254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hangingPunct="0"/>
              <a:r>
                <a:rPr lang="en-US" altLang="en-US" sz="1500">
                  <a:solidFill>
                    <a:srgbClr val="000000"/>
                  </a:solidFill>
                  <a:latin typeface="Calibri" panose="020F0502020204030204" pitchFamily="34" charset="0"/>
                </a:rPr>
                <a:t>F2</a:t>
              </a:r>
              <a:endParaRPr lang="en-US" altLang="en-US" sz="1350">
                <a:latin typeface="Arial" panose="020B0604020202020204" pitchFamily="34" charset="0"/>
              </a:endParaRPr>
            </a:p>
          </p:txBody>
        </p:sp>
        <p:sp>
          <p:nvSpPr>
            <p:cNvPr id="2094" name="Rectangle 78"/>
            <p:cNvSpPr>
              <a:spLocks noChangeArrowheads="1"/>
            </p:cNvSpPr>
            <p:nvPr/>
          </p:nvSpPr>
          <p:spPr bwMode="auto">
            <a:xfrm>
              <a:off x="5421313" y="3948113"/>
              <a:ext cx="1082675" cy="395287"/>
            </a:xfrm>
            <a:prstGeom prst="rect">
              <a:avLst/>
            </a:prstGeom>
            <a:noFill/>
            <a:ln w="254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hangingPunct="0"/>
              <a:r>
                <a:rPr lang="en-US" altLang="en-US" sz="1500">
                  <a:solidFill>
                    <a:srgbClr val="000000"/>
                  </a:solidFill>
                  <a:latin typeface="Calibri" panose="020F0502020204030204" pitchFamily="34" charset="0"/>
                </a:rPr>
                <a:t>F3</a:t>
              </a:r>
              <a:endParaRPr lang="en-US" altLang="en-US" sz="1350">
                <a:latin typeface="Arial" panose="020B0604020202020204" pitchFamily="34" charset="0"/>
              </a:endParaRPr>
            </a:p>
          </p:txBody>
        </p:sp>
        <p:sp>
          <p:nvSpPr>
            <p:cNvPr id="2095" name="Rectangle 79"/>
            <p:cNvSpPr>
              <a:spLocks noChangeArrowheads="1"/>
            </p:cNvSpPr>
            <p:nvPr/>
          </p:nvSpPr>
          <p:spPr bwMode="auto">
            <a:xfrm>
              <a:off x="6632575" y="3948113"/>
              <a:ext cx="2424113" cy="395287"/>
            </a:xfrm>
            <a:prstGeom prst="rect">
              <a:avLst/>
            </a:prstGeom>
            <a:noFill/>
            <a:ln w="254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hangingPunct="0"/>
              <a:r>
                <a:rPr lang="en-US" altLang="en-US" sz="1500">
                  <a:solidFill>
                    <a:srgbClr val="000000"/>
                  </a:solidFill>
                  <a:latin typeface="Calibri" panose="020F0502020204030204" pitchFamily="34" charset="0"/>
                </a:rPr>
                <a:t>F4</a:t>
              </a:r>
              <a:endParaRPr lang="en-US" altLang="en-US" sz="1350">
                <a:latin typeface="Arial" panose="020B0604020202020204" pitchFamily="34" charset="0"/>
              </a:endParaRPr>
            </a:p>
          </p:txBody>
        </p:sp>
        <p:sp>
          <p:nvSpPr>
            <p:cNvPr id="2096" name="Rectangle 80"/>
            <p:cNvSpPr>
              <a:spLocks noChangeArrowheads="1"/>
            </p:cNvSpPr>
            <p:nvPr/>
          </p:nvSpPr>
          <p:spPr bwMode="auto">
            <a:xfrm>
              <a:off x="7974013" y="4595813"/>
              <a:ext cx="1082675" cy="395287"/>
            </a:xfrm>
            <a:prstGeom prst="rect">
              <a:avLst/>
            </a:prstGeom>
            <a:noFill/>
            <a:ln w="254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hangingPunct="0"/>
              <a:r>
                <a:rPr lang="en-US" altLang="en-US" sz="1500">
                  <a:solidFill>
                    <a:srgbClr val="000000"/>
                  </a:solidFill>
                  <a:latin typeface="Calibri" panose="020F0502020204030204" pitchFamily="34" charset="0"/>
                </a:rPr>
                <a:t>F5</a:t>
              </a:r>
              <a:endParaRPr lang="en-US" altLang="en-US" sz="1350">
                <a:latin typeface="Arial" panose="020B0604020202020204" pitchFamily="34" charset="0"/>
              </a:endParaRPr>
            </a:p>
          </p:txBody>
        </p:sp>
        <p:sp>
          <p:nvSpPr>
            <p:cNvPr id="2097" name="Rectangle 81"/>
            <p:cNvSpPr>
              <a:spLocks noChangeArrowheads="1"/>
            </p:cNvSpPr>
            <p:nvPr/>
          </p:nvSpPr>
          <p:spPr bwMode="auto">
            <a:xfrm>
              <a:off x="4721225" y="5548313"/>
              <a:ext cx="4335463" cy="411162"/>
            </a:xfrm>
            <a:prstGeom prst="rect">
              <a:avLst/>
            </a:prstGeom>
            <a:noFill/>
            <a:ln w="254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hangingPunct="0"/>
              <a:r>
                <a:rPr lang="en-US" altLang="en-US" sz="1500">
                  <a:solidFill>
                    <a:srgbClr val="000000"/>
                  </a:solidFill>
                  <a:latin typeface="Calibri" panose="020F0502020204030204" pitchFamily="34" charset="0"/>
                </a:rPr>
                <a:t>FN</a:t>
              </a:r>
              <a:endParaRPr lang="en-US" altLang="en-US" sz="1350">
                <a:latin typeface="Arial" panose="020B0604020202020204" pitchFamily="34" charset="0"/>
              </a:endParaRPr>
            </a:p>
          </p:txBody>
        </p:sp>
        <p:sp>
          <p:nvSpPr>
            <p:cNvPr id="2098" name="Text Box 82"/>
            <p:cNvSpPr txBox="1">
              <a:spLocks noChangeArrowheads="1"/>
            </p:cNvSpPr>
            <p:nvPr/>
          </p:nvSpPr>
          <p:spPr bwMode="auto">
            <a:xfrm>
              <a:off x="3175" y="3270250"/>
              <a:ext cx="2560638" cy="5476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hangingPunct="0"/>
              <a:r>
                <a:rPr lang="en-US" altLang="en-US" sz="1500">
                  <a:solidFill>
                    <a:srgbClr val="000000"/>
                  </a:solidFill>
                  <a:latin typeface="Calibri" panose="020F0502020204030204" pitchFamily="34" charset="0"/>
                </a:rPr>
                <a:t>Registers—uvm_reg</a:t>
              </a:r>
              <a:endParaRPr lang="en-US" altLang="en-US" sz="1350">
                <a:latin typeface="Arial" panose="020B0604020202020204" pitchFamily="34" charset="0"/>
              </a:endParaRPr>
            </a:p>
          </p:txBody>
        </p:sp>
        <p:sp>
          <p:nvSpPr>
            <p:cNvPr id="2099" name="Text Box 83"/>
            <p:cNvSpPr txBox="1">
              <a:spLocks noChangeArrowheads="1"/>
            </p:cNvSpPr>
            <p:nvPr/>
          </p:nvSpPr>
          <p:spPr bwMode="auto">
            <a:xfrm>
              <a:off x="9985375" y="4473575"/>
              <a:ext cx="3155950" cy="6318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hangingPunct="0"/>
              <a:r>
                <a:rPr lang="en-US" altLang="en-US" sz="1500">
                  <a:solidFill>
                    <a:srgbClr val="000000"/>
                  </a:solidFill>
                  <a:latin typeface="Calibri" panose="020F0502020204030204" pitchFamily="34" charset="0"/>
                </a:rPr>
                <a:t>Fields—uvm_reg_field</a:t>
              </a:r>
              <a:endParaRPr lang="en-US" altLang="en-US" sz="1350">
                <a:latin typeface="Arial" panose="020B0604020202020204" pitchFamily="34" charset="0"/>
              </a:endParaRPr>
            </a:p>
          </p:txBody>
        </p:sp>
        <p:cxnSp>
          <p:nvCxnSpPr>
            <p:cNvPr id="2132" name="AutoShape 84"/>
            <p:cNvCxnSpPr>
              <a:cxnSpLocks noChangeShapeType="1"/>
            </p:cNvCxnSpPr>
            <p:nvPr/>
          </p:nvCxnSpPr>
          <p:spPr bwMode="auto">
            <a:xfrm flipV="1">
              <a:off x="1284288" y="3543300"/>
              <a:ext cx="1981200" cy="26035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cxnSp>
        <p:cxnSp>
          <p:nvCxnSpPr>
            <p:cNvPr id="2133" name="AutoShape 85"/>
            <p:cNvCxnSpPr>
              <a:cxnSpLocks noChangeShapeType="1"/>
            </p:cNvCxnSpPr>
            <p:nvPr/>
          </p:nvCxnSpPr>
          <p:spPr bwMode="auto">
            <a:xfrm>
              <a:off x="1230313" y="3810000"/>
              <a:ext cx="2027237" cy="320675"/>
            </a:xfrm>
            <a:prstGeom prst="straightConnector1">
              <a:avLst/>
            </a:prstGeom>
            <a:noFill/>
            <a:ln w="1270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cxnSp>
        <p:cxnSp>
          <p:nvCxnSpPr>
            <p:cNvPr id="2134" name="AutoShape 86"/>
            <p:cNvCxnSpPr>
              <a:cxnSpLocks noChangeShapeType="1"/>
            </p:cNvCxnSpPr>
            <p:nvPr/>
          </p:nvCxnSpPr>
          <p:spPr bwMode="auto">
            <a:xfrm>
              <a:off x="1254125" y="3833813"/>
              <a:ext cx="1981200" cy="944562"/>
            </a:xfrm>
            <a:prstGeom prst="straightConnector1">
              <a:avLst/>
            </a:prstGeom>
            <a:noFill/>
            <a:ln w="1270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cxnSp>
        <p:cxnSp>
          <p:nvCxnSpPr>
            <p:cNvPr id="2135" name="AutoShape 87"/>
            <p:cNvCxnSpPr>
              <a:cxnSpLocks noChangeShapeType="1"/>
            </p:cNvCxnSpPr>
            <p:nvPr/>
          </p:nvCxnSpPr>
          <p:spPr bwMode="auto">
            <a:xfrm>
              <a:off x="1246188" y="3810000"/>
              <a:ext cx="2011362" cy="1905000"/>
            </a:xfrm>
            <a:prstGeom prst="straightConnector1">
              <a:avLst/>
            </a:prstGeom>
            <a:noFill/>
            <a:ln w="1270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cxnSp>
        <p:cxnSp>
          <p:nvCxnSpPr>
            <p:cNvPr id="2136" name="AutoShape 88"/>
            <p:cNvCxnSpPr>
              <a:cxnSpLocks noChangeShapeType="1"/>
            </p:cNvCxnSpPr>
            <p:nvPr/>
          </p:nvCxnSpPr>
          <p:spPr bwMode="auto">
            <a:xfrm flipV="1">
              <a:off x="9070975" y="5113338"/>
              <a:ext cx="2500313" cy="639762"/>
            </a:xfrm>
            <a:prstGeom prst="straightConnector1">
              <a:avLst/>
            </a:prstGeom>
            <a:noFill/>
            <a:ln w="1270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cxnSp>
        <p:cxnSp>
          <p:nvCxnSpPr>
            <p:cNvPr id="2137" name="AutoShape 89"/>
            <p:cNvCxnSpPr>
              <a:cxnSpLocks noChangeShapeType="1"/>
            </p:cNvCxnSpPr>
            <p:nvPr/>
          </p:nvCxnSpPr>
          <p:spPr bwMode="auto">
            <a:xfrm>
              <a:off x="9048750" y="4770438"/>
              <a:ext cx="2498725" cy="334962"/>
            </a:xfrm>
            <a:prstGeom prst="straightConnector1">
              <a:avLst/>
            </a:prstGeom>
            <a:noFill/>
            <a:ln w="1270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cxnSp>
        <p:cxnSp>
          <p:nvCxnSpPr>
            <p:cNvPr id="2138" name="AutoShape 90"/>
            <p:cNvCxnSpPr>
              <a:cxnSpLocks noChangeShapeType="1"/>
            </p:cNvCxnSpPr>
            <p:nvPr/>
          </p:nvCxnSpPr>
          <p:spPr bwMode="auto">
            <a:xfrm>
              <a:off x="9056688" y="4108450"/>
              <a:ext cx="2484437" cy="334963"/>
            </a:xfrm>
            <a:prstGeom prst="straightConnector1">
              <a:avLst/>
            </a:prstGeom>
            <a:noFill/>
            <a:ln w="1270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cxnSp>
        <p:cxnSp>
          <p:nvCxnSpPr>
            <p:cNvPr id="2139" name="AutoShape 91"/>
            <p:cNvCxnSpPr>
              <a:cxnSpLocks noChangeShapeType="1"/>
            </p:cNvCxnSpPr>
            <p:nvPr/>
          </p:nvCxnSpPr>
          <p:spPr bwMode="auto">
            <a:xfrm>
              <a:off x="9064625" y="3490913"/>
              <a:ext cx="2438400" cy="928687"/>
            </a:xfrm>
            <a:prstGeom prst="straightConnector1">
              <a:avLst/>
            </a:prstGeom>
            <a:noFill/>
            <a:ln w="1270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69079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Case Study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Scenario</a:t>
            </a:r>
          </a:p>
          <a:p>
            <a:pPr lvl="1"/>
            <a:r>
              <a:rPr lang="en-US" sz="2400" dirty="0" smtClean="0"/>
              <a:t>Create a verification environment that dynamically </a:t>
            </a:r>
            <a:r>
              <a:rPr lang="en-US" sz="2400" dirty="0"/>
              <a:t>change </a:t>
            </a:r>
            <a:r>
              <a:rPr lang="en-US" sz="2400" dirty="0" smtClean="0"/>
              <a:t>behavior according to the configuration of a register. </a:t>
            </a:r>
            <a:endParaRPr lang="en-US" sz="2400" dirty="0"/>
          </a:p>
          <a:p>
            <a:pPr lvl="2"/>
            <a:r>
              <a:rPr lang="en-US" sz="2200" dirty="0" smtClean="0"/>
              <a:t>For instance consider register called “MODE”</a:t>
            </a:r>
          </a:p>
          <a:p>
            <a:pPr lvl="1"/>
            <a:r>
              <a:rPr lang="en-US" sz="2400" dirty="0" smtClean="0"/>
              <a:t>Generate </a:t>
            </a:r>
            <a:r>
              <a:rPr lang="en-US" sz="2400" dirty="0"/>
              <a:t>an event every time the fields of </a:t>
            </a:r>
            <a:r>
              <a:rPr lang="en-US" sz="2400" dirty="0" smtClean="0"/>
              <a:t>our case study register are written</a:t>
            </a:r>
          </a:p>
          <a:p>
            <a:pPr lvl="1"/>
            <a:endParaRPr lang="en-US" dirty="0"/>
          </a:p>
          <a:p>
            <a:r>
              <a:rPr lang="en-US" sz="2800" dirty="0" smtClean="0"/>
              <a:t>State of the Art</a:t>
            </a:r>
          </a:p>
          <a:p>
            <a:pPr lvl="1"/>
            <a:r>
              <a:rPr lang="en-US" sz="2400" dirty="0" smtClean="0"/>
              <a:t>Custom Code</a:t>
            </a:r>
          </a:p>
          <a:p>
            <a:pPr lvl="1"/>
            <a:r>
              <a:rPr lang="en-US" sz="2400" dirty="0" smtClean="0"/>
              <a:t>IP-XACT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79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Custom Code </a:t>
            </a:r>
            <a:r>
              <a:rPr lang="en-US" sz="4400" dirty="0" smtClean="0"/>
              <a:t>Example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600" dirty="0" smtClean="0"/>
              <a:t>Extend “</a:t>
            </a:r>
            <a:r>
              <a:rPr lang="en-US" sz="2600" dirty="0" err="1" smtClean="0"/>
              <a:t>MODE_type</a:t>
            </a:r>
            <a:r>
              <a:rPr lang="en-US" sz="2600" dirty="0" smtClean="0"/>
              <a:t>” class </a:t>
            </a:r>
          </a:p>
          <a:p>
            <a:pPr lvl="1"/>
            <a:r>
              <a:rPr lang="en-US" sz="2400" dirty="0" smtClean="0"/>
              <a:t>Adding logic to correctly manage UVM events</a:t>
            </a:r>
          </a:p>
          <a:p>
            <a:pPr marL="342900" lvl="1" indent="0">
              <a:buNone/>
            </a:pPr>
            <a:endParaRPr lang="en-US" sz="1350" dirty="0"/>
          </a:p>
          <a:p>
            <a:pPr marL="342900" lvl="1" indent="0">
              <a:buNone/>
            </a:pPr>
            <a:r>
              <a:rPr lang="en-US" dirty="0"/>
              <a:t>class </a:t>
            </a:r>
            <a:r>
              <a:rPr lang="en-US" dirty="0" err="1"/>
              <a:t>trig_MODE_type</a:t>
            </a:r>
            <a:r>
              <a:rPr lang="en-US" dirty="0"/>
              <a:t> extends </a:t>
            </a:r>
            <a:r>
              <a:rPr lang="en-US" dirty="0" err="1"/>
              <a:t>MODE_type</a:t>
            </a:r>
            <a:r>
              <a:rPr lang="en-US" dirty="0"/>
              <a:t>;</a:t>
            </a:r>
          </a:p>
          <a:p>
            <a:pPr marL="600075" lvl="2" indent="0">
              <a:buNone/>
            </a:pPr>
            <a:r>
              <a:rPr lang="en-US" sz="1800" dirty="0"/>
              <a:t> </a:t>
            </a:r>
            <a:r>
              <a:rPr lang="en-US" sz="1800" b="1" dirty="0"/>
              <a:t> </a:t>
            </a:r>
            <a:r>
              <a:rPr lang="en-US" sz="1800" b="1" dirty="0"/>
              <a:t>…</a:t>
            </a:r>
          </a:p>
          <a:p>
            <a:pPr marL="600075" lvl="2" indent="0">
              <a:buNone/>
            </a:pPr>
            <a:r>
              <a:rPr lang="en-US" sz="1800" dirty="0"/>
              <a:t>	</a:t>
            </a:r>
            <a:r>
              <a:rPr lang="en-US" sz="1800" dirty="0" err="1"/>
              <a:t>uvm_event_pool</a:t>
            </a:r>
            <a:r>
              <a:rPr lang="en-US" sz="1800" dirty="0"/>
              <a:t> </a:t>
            </a:r>
            <a:r>
              <a:rPr lang="en-US" sz="1800" dirty="0"/>
              <a:t>ep;</a:t>
            </a:r>
          </a:p>
          <a:p>
            <a:pPr marL="600075" lvl="2" indent="0">
              <a:buNone/>
            </a:pPr>
            <a:r>
              <a:rPr lang="en-US" sz="1800" dirty="0"/>
              <a:t>  </a:t>
            </a:r>
            <a:r>
              <a:rPr lang="en-US" sz="1800" dirty="0" err="1"/>
              <a:t>uvm_event</a:t>
            </a:r>
            <a:r>
              <a:rPr lang="en-US" sz="1800" dirty="0"/>
              <a:t> e;</a:t>
            </a:r>
          </a:p>
          <a:p>
            <a:pPr marL="600075" lvl="2" indent="0">
              <a:buNone/>
            </a:pPr>
            <a:r>
              <a:rPr lang="en-US" sz="1800" dirty="0"/>
              <a:t>  string </a:t>
            </a:r>
            <a:r>
              <a:rPr lang="en-US" sz="1800" dirty="0" err="1"/>
              <a:t>event_name</a:t>
            </a:r>
            <a:r>
              <a:rPr lang="en-US" sz="1800" dirty="0"/>
              <a:t> = "</a:t>
            </a:r>
            <a:r>
              <a:rPr lang="en-US" sz="1800" dirty="0" err="1"/>
              <a:t>mode_type_e</a:t>
            </a:r>
            <a:r>
              <a:rPr lang="en-US" sz="1800" dirty="0"/>
              <a:t>";</a:t>
            </a:r>
          </a:p>
          <a:p>
            <a:pPr marL="600075" lvl="2" indent="0">
              <a:buNone/>
            </a:pPr>
            <a:r>
              <a:rPr lang="en-US" sz="1800" b="1" dirty="0"/>
              <a:t>…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00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Custom Code </a:t>
            </a:r>
            <a:r>
              <a:rPr lang="en-US" sz="4400" dirty="0" smtClean="0"/>
              <a:t>Example (2)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400" dirty="0" smtClean="0"/>
              <a:t>Generating event at each write operation</a:t>
            </a:r>
          </a:p>
          <a:p>
            <a:pPr marL="942975" lvl="3" indent="0">
              <a:buNone/>
            </a:pPr>
            <a:r>
              <a:rPr lang="en-US" sz="2000" dirty="0"/>
              <a:t> </a:t>
            </a:r>
            <a:r>
              <a:rPr lang="en-US" sz="1800" dirty="0"/>
              <a:t>virtual task </a:t>
            </a:r>
            <a:r>
              <a:rPr lang="en-US" sz="1800" dirty="0" err="1"/>
              <a:t>post_write</a:t>
            </a:r>
            <a:r>
              <a:rPr lang="en-US" sz="1800" dirty="0"/>
              <a:t>(</a:t>
            </a:r>
            <a:r>
              <a:rPr lang="en-US" sz="1800" dirty="0" err="1"/>
              <a:t>uvm_reg_item</a:t>
            </a:r>
            <a:r>
              <a:rPr lang="en-US" sz="1800" dirty="0"/>
              <a:t> 	</a:t>
            </a:r>
            <a:r>
              <a:rPr lang="en-US" sz="1800" dirty="0" err="1"/>
              <a:t>rw</a:t>
            </a:r>
            <a:r>
              <a:rPr lang="en-US" sz="1800" dirty="0"/>
              <a:t>);</a:t>
            </a:r>
          </a:p>
          <a:p>
            <a:pPr marL="942975" lvl="3" indent="0">
              <a:buNone/>
            </a:pPr>
            <a:r>
              <a:rPr lang="en-US" sz="1800" dirty="0"/>
              <a:t>    `</a:t>
            </a:r>
            <a:r>
              <a:rPr lang="en-US" sz="1800" dirty="0" err="1"/>
              <a:t>uvm_info</a:t>
            </a:r>
            <a:r>
              <a:rPr lang="en-US" sz="1800" dirty="0"/>
              <a:t>("</a:t>
            </a:r>
            <a:r>
              <a:rPr lang="en-US" sz="1800" dirty="0" err="1"/>
              <a:t>trig_MODE_type</a:t>
            </a:r>
            <a:r>
              <a:rPr lang="en-US" sz="1800" dirty="0"/>
              <a:t>", "**** Firing Write trigger ****", UVM_HIGH);</a:t>
            </a:r>
          </a:p>
          <a:p>
            <a:pPr marL="942975" lvl="3" indent="0">
              <a:buNone/>
            </a:pPr>
            <a:r>
              <a:rPr lang="en-US" sz="1800" dirty="0"/>
              <a:t>    </a:t>
            </a:r>
            <a:r>
              <a:rPr lang="en-US" sz="1800" dirty="0" err="1"/>
              <a:t>e.trigger</a:t>
            </a:r>
            <a:r>
              <a:rPr lang="en-US" sz="1800" dirty="0"/>
              <a:t>();</a:t>
            </a:r>
          </a:p>
          <a:p>
            <a:pPr marL="942975" lvl="3" indent="0">
              <a:buNone/>
            </a:pPr>
            <a:r>
              <a:rPr lang="en-US" sz="1800" dirty="0"/>
              <a:t>  </a:t>
            </a:r>
            <a:r>
              <a:rPr lang="en-US" sz="1800" dirty="0" err="1"/>
              <a:t>endtask</a:t>
            </a:r>
            <a:r>
              <a:rPr lang="en-US" sz="1800" dirty="0"/>
              <a:t>: </a:t>
            </a:r>
            <a:r>
              <a:rPr lang="en-US" sz="1800" dirty="0" err="1"/>
              <a:t>post_write</a:t>
            </a:r>
            <a:endParaRPr lang="en-US" sz="1800" dirty="0"/>
          </a:p>
          <a:p>
            <a:pPr marL="942975" lvl="3" indent="0">
              <a:buNone/>
            </a:pPr>
            <a:r>
              <a:rPr lang="en-US" sz="1800" dirty="0" err="1" smtClean="0"/>
              <a:t>Endclass</a:t>
            </a:r>
            <a:endParaRPr lang="en-US" sz="1800" dirty="0"/>
          </a:p>
          <a:p>
            <a:pPr marL="942975" lvl="3" indent="0">
              <a:buNone/>
            </a:pPr>
            <a:endParaRPr lang="en-US" dirty="0"/>
          </a:p>
          <a:p>
            <a:r>
              <a:rPr lang="en-US" sz="2800" dirty="0" smtClean="0"/>
              <a:t>Overwrite the original class in the environment</a:t>
            </a:r>
          </a:p>
          <a:p>
            <a:pPr marL="600075" lvl="2" indent="0">
              <a:buNone/>
            </a:pPr>
            <a:r>
              <a:rPr lang="en-US" sz="1800" dirty="0"/>
              <a:t>…</a:t>
            </a:r>
          </a:p>
          <a:p>
            <a:pPr marL="600075" lvl="2" indent="0">
              <a:buNone/>
            </a:pPr>
            <a:r>
              <a:rPr lang="en-US" sz="1800" dirty="0" err="1"/>
              <a:t>set_type_override_by_type</a:t>
            </a:r>
            <a:r>
              <a:rPr lang="en-US" sz="1800" dirty="0"/>
              <a:t>(</a:t>
            </a:r>
            <a:r>
              <a:rPr lang="en-US" sz="1800" dirty="0" err="1"/>
              <a:t>MODE_type</a:t>
            </a:r>
            <a:r>
              <a:rPr lang="en-US" sz="1800" dirty="0"/>
              <a:t>::</a:t>
            </a:r>
            <a:r>
              <a:rPr lang="en-US" sz="1800" dirty="0" err="1"/>
              <a:t>get_type</a:t>
            </a:r>
            <a:r>
              <a:rPr lang="en-US" sz="1800" dirty="0" smtClean="0"/>
              <a:t>(),</a:t>
            </a:r>
          </a:p>
          <a:p>
            <a:pPr marL="600075" lvl="2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                                             </a:t>
            </a:r>
            <a:r>
              <a:rPr lang="en-US" sz="1800" dirty="0" err="1" smtClean="0"/>
              <a:t>trig_MODE_type</a:t>
            </a:r>
            <a:r>
              <a:rPr lang="en-US" sz="1800" dirty="0"/>
              <a:t>::</a:t>
            </a:r>
            <a:r>
              <a:rPr lang="en-US" sz="1800" dirty="0" err="1"/>
              <a:t>get_type</a:t>
            </a:r>
            <a:r>
              <a:rPr lang="en-US" sz="1800" dirty="0" smtClean="0"/>
              <a:t>());</a:t>
            </a:r>
          </a:p>
          <a:p>
            <a:pPr marL="600075" lvl="2" indent="0">
              <a:buNone/>
            </a:pPr>
            <a:r>
              <a:rPr lang="en-US" sz="1800" dirty="0" smtClean="0"/>
              <a:t>…</a:t>
            </a:r>
            <a:endParaRPr lang="en-US" sz="1800" dirty="0"/>
          </a:p>
          <a:p>
            <a:endParaRPr lang="en-US" b="1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50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IP-XACT example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 smtClean="0"/>
              <a:t>Customize IP-XACT </a:t>
            </a:r>
            <a:r>
              <a:rPr lang="en-US" sz="2800" dirty="0" err="1" smtClean="0"/>
              <a:t>regmap</a:t>
            </a:r>
            <a:r>
              <a:rPr lang="en-US" sz="2800" dirty="0" smtClean="0"/>
              <a:t> description</a:t>
            </a:r>
          </a:p>
          <a:p>
            <a:pPr marL="0" indent="0">
              <a:buNone/>
            </a:pPr>
            <a:r>
              <a:rPr lang="en-US" sz="1950" dirty="0" smtClean="0"/>
              <a:t>&lt;</a:t>
            </a:r>
            <a:r>
              <a:rPr lang="en-US" sz="1950" dirty="0" err="1"/>
              <a:t>vendorExtensions:description</a:t>
            </a:r>
            <a:r>
              <a:rPr lang="en-US" sz="1950" dirty="0"/>
              <a:t>&gt;My </a:t>
            </a:r>
            <a:r>
              <a:rPr lang="en-US" sz="1950" dirty="0" err="1" smtClean="0"/>
              <a:t>post_write</a:t>
            </a:r>
            <a:r>
              <a:rPr lang="en-US" sz="1950" dirty="0" smtClean="0"/>
              <a:t> &lt;/</a:t>
            </a:r>
            <a:r>
              <a:rPr lang="en-US" sz="1950" dirty="0" err="1"/>
              <a:t>vendorExtensions:description</a:t>
            </a:r>
            <a:r>
              <a:rPr lang="en-US" sz="1950" dirty="0"/>
              <a:t>&gt;</a:t>
            </a:r>
          </a:p>
          <a:p>
            <a:pPr marL="0" indent="0">
              <a:buNone/>
            </a:pPr>
            <a:r>
              <a:rPr lang="en-US" sz="1950" dirty="0" smtClean="0"/>
              <a:t>&lt;</a:t>
            </a:r>
            <a:r>
              <a:rPr lang="en-US" sz="1950" dirty="0" err="1"/>
              <a:t>vendorExtensions:code</a:t>
            </a:r>
            <a:r>
              <a:rPr lang="en-US" sz="1950" dirty="0"/>
              <a:t>&gt;</a:t>
            </a:r>
          </a:p>
          <a:p>
            <a:pPr marL="0" indent="0">
              <a:buNone/>
            </a:pPr>
            <a:r>
              <a:rPr lang="en-US" sz="1950" dirty="0"/>
              <a:t>	</a:t>
            </a:r>
            <a:r>
              <a:rPr lang="en-US" sz="1950" dirty="0" smtClean="0"/>
              <a:t>virtual </a:t>
            </a:r>
            <a:r>
              <a:rPr lang="en-US" sz="1950" dirty="0"/>
              <a:t>task </a:t>
            </a:r>
            <a:r>
              <a:rPr lang="en-US" sz="1950" dirty="0" err="1"/>
              <a:t>post_write</a:t>
            </a:r>
            <a:r>
              <a:rPr lang="en-US" sz="1950" dirty="0"/>
              <a:t>(</a:t>
            </a:r>
            <a:r>
              <a:rPr lang="en-US" sz="1950" dirty="0" err="1"/>
              <a:t>uvm_reg_item</a:t>
            </a:r>
            <a:r>
              <a:rPr lang="en-US" sz="1950" dirty="0"/>
              <a:t> </a:t>
            </a:r>
            <a:r>
              <a:rPr lang="en-US" sz="1950" dirty="0" err="1"/>
              <a:t>rw</a:t>
            </a:r>
            <a:r>
              <a:rPr lang="en-US" sz="1950" dirty="0"/>
              <a:t>);    </a:t>
            </a:r>
          </a:p>
          <a:p>
            <a:pPr marL="0" indent="0">
              <a:buNone/>
            </a:pPr>
            <a:r>
              <a:rPr lang="en-US" sz="1950" dirty="0"/>
              <a:t>	</a:t>
            </a:r>
            <a:r>
              <a:rPr lang="en-US" sz="1950" dirty="0"/>
              <a:t>	</a:t>
            </a:r>
            <a:r>
              <a:rPr lang="en-US" sz="1950" dirty="0" err="1" smtClean="0"/>
              <a:t>uvm_event_pool</a:t>
            </a:r>
            <a:r>
              <a:rPr lang="en-US" sz="1950" dirty="0" smtClean="0"/>
              <a:t> </a:t>
            </a:r>
            <a:r>
              <a:rPr lang="en-US" sz="1950" dirty="0"/>
              <a:t>ep; </a:t>
            </a:r>
          </a:p>
          <a:p>
            <a:pPr marL="0" indent="0">
              <a:buNone/>
            </a:pPr>
            <a:r>
              <a:rPr lang="en-US" sz="1950" dirty="0"/>
              <a:t>	</a:t>
            </a:r>
            <a:r>
              <a:rPr lang="en-US" sz="1950" dirty="0" smtClean="0"/>
              <a:t>	</a:t>
            </a:r>
            <a:r>
              <a:rPr lang="en-US" sz="1950" dirty="0" err="1" smtClean="0"/>
              <a:t>uvm_event</a:t>
            </a:r>
            <a:r>
              <a:rPr lang="en-US" sz="1950" dirty="0" smtClean="0"/>
              <a:t> </a:t>
            </a:r>
            <a:r>
              <a:rPr lang="en-US" sz="1950" dirty="0"/>
              <a:t>e; </a:t>
            </a:r>
          </a:p>
          <a:p>
            <a:pPr marL="0" indent="0">
              <a:buNone/>
            </a:pPr>
            <a:r>
              <a:rPr lang="en-US" sz="1950" dirty="0"/>
              <a:t>	</a:t>
            </a:r>
            <a:r>
              <a:rPr lang="en-US" sz="1950" dirty="0" smtClean="0"/>
              <a:t>	`</a:t>
            </a:r>
            <a:r>
              <a:rPr lang="en-US" sz="1950" dirty="0" err="1"/>
              <a:t>uvm_info</a:t>
            </a:r>
            <a:r>
              <a:rPr lang="en-US" sz="1950" dirty="0"/>
              <a:t>("</a:t>
            </a:r>
            <a:r>
              <a:rPr lang="en-US" sz="1950" dirty="0" err="1"/>
              <a:t>trig_MODE_type</a:t>
            </a:r>
            <a:r>
              <a:rPr lang="en-US" sz="1950" dirty="0"/>
              <a:t>","**Firing Write trigger**",UVM_HIGH);   </a:t>
            </a:r>
          </a:p>
          <a:p>
            <a:pPr marL="0" indent="0">
              <a:buNone/>
            </a:pPr>
            <a:r>
              <a:rPr lang="en-US" sz="1950" dirty="0"/>
              <a:t>	</a:t>
            </a:r>
            <a:r>
              <a:rPr lang="en-US" sz="1950" dirty="0" smtClean="0"/>
              <a:t>	ep=</a:t>
            </a:r>
            <a:r>
              <a:rPr lang="en-US" sz="1950" dirty="0" err="1" smtClean="0"/>
              <a:t>uvm_event_pool</a:t>
            </a:r>
            <a:r>
              <a:rPr lang="en-US" sz="1950" dirty="0"/>
              <a:t>::</a:t>
            </a:r>
            <a:r>
              <a:rPr lang="en-US" sz="1950" dirty="0" err="1" smtClean="0"/>
              <a:t>get_global_pool</a:t>
            </a:r>
            <a:r>
              <a:rPr lang="en-US" sz="1950" dirty="0" smtClean="0"/>
              <a:t>(); </a:t>
            </a:r>
          </a:p>
          <a:p>
            <a:pPr marL="0" indent="0">
              <a:buNone/>
            </a:pPr>
            <a:r>
              <a:rPr lang="en-US" sz="1950" dirty="0"/>
              <a:t>	</a:t>
            </a:r>
            <a:r>
              <a:rPr lang="en-US" sz="1950" dirty="0" smtClean="0"/>
              <a:t>	e  = </a:t>
            </a:r>
            <a:r>
              <a:rPr lang="en-US" sz="1950" dirty="0" err="1" smtClean="0"/>
              <a:t>ep.get</a:t>
            </a:r>
            <a:r>
              <a:rPr lang="en-US" sz="1950" dirty="0" smtClean="0"/>
              <a:t>("</a:t>
            </a:r>
            <a:r>
              <a:rPr lang="en-US" sz="1950" dirty="0" err="1" smtClean="0"/>
              <a:t>mode_type_e</a:t>
            </a:r>
            <a:r>
              <a:rPr lang="en-US" sz="1950" dirty="0" smtClean="0"/>
              <a:t>");</a:t>
            </a:r>
          </a:p>
          <a:p>
            <a:pPr marL="0" indent="0">
              <a:buNone/>
            </a:pPr>
            <a:r>
              <a:rPr lang="en-US" sz="1950" dirty="0" smtClean="0"/>
              <a:t> </a:t>
            </a:r>
            <a:r>
              <a:rPr lang="en-US" sz="1950" dirty="0"/>
              <a:t>	</a:t>
            </a:r>
            <a:r>
              <a:rPr lang="en-US" sz="1950" dirty="0" smtClean="0"/>
              <a:t>	</a:t>
            </a:r>
            <a:r>
              <a:rPr lang="en-US" sz="1950" dirty="0" err="1" smtClean="0"/>
              <a:t>e.trigger</a:t>
            </a:r>
            <a:r>
              <a:rPr lang="en-US" sz="1950" dirty="0"/>
              <a:t>();  </a:t>
            </a:r>
          </a:p>
          <a:p>
            <a:pPr marL="0" indent="0">
              <a:buNone/>
            </a:pPr>
            <a:r>
              <a:rPr lang="en-US" sz="1950" dirty="0"/>
              <a:t>	</a:t>
            </a:r>
            <a:r>
              <a:rPr lang="en-US" sz="1950" dirty="0" err="1" smtClean="0"/>
              <a:t>endtask</a:t>
            </a:r>
            <a:r>
              <a:rPr lang="en-US" sz="1950" dirty="0"/>
              <a:t>: </a:t>
            </a:r>
            <a:r>
              <a:rPr lang="en-US" sz="1950" dirty="0" err="1"/>
              <a:t>post_write</a:t>
            </a:r>
            <a:endParaRPr lang="en-US" sz="1950" dirty="0"/>
          </a:p>
          <a:p>
            <a:pPr marL="0" indent="0">
              <a:buNone/>
            </a:pPr>
            <a:r>
              <a:rPr lang="en-US" sz="1950" dirty="0" smtClean="0"/>
              <a:t>&lt;/</a:t>
            </a:r>
            <a:r>
              <a:rPr lang="en-US" sz="1950" dirty="0" err="1"/>
              <a:t>vendorExtensions:code</a:t>
            </a:r>
            <a:r>
              <a:rPr lang="en-US" sz="1950" dirty="0"/>
              <a:t>&gt;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58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IP-XACT Example (2)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Run the UVM register map generation flow</a:t>
            </a:r>
          </a:p>
          <a:p>
            <a:pPr marL="600075" lvl="2" indent="0">
              <a:buNone/>
            </a:pPr>
            <a:r>
              <a:rPr lang="en-US" sz="1800" b="1" dirty="0"/>
              <a:t>… </a:t>
            </a:r>
          </a:p>
          <a:p>
            <a:pPr marL="600075" lvl="2" indent="0">
              <a:buNone/>
            </a:pPr>
            <a:r>
              <a:rPr lang="en-US" sz="1800" dirty="0"/>
              <a:t>virtual </a:t>
            </a:r>
            <a:r>
              <a:rPr lang="en-US" sz="1800" dirty="0"/>
              <a:t>task </a:t>
            </a:r>
            <a:r>
              <a:rPr lang="en-US" sz="1800" dirty="0" err="1"/>
              <a:t>post_write</a:t>
            </a:r>
            <a:r>
              <a:rPr lang="en-US" sz="1800" dirty="0"/>
              <a:t>(</a:t>
            </a:r>
            <a:r>
              <a:rPr lang="en-US" sz="1800" dirty="0" err="1"/>
              <a:t>uvm_reg_item</a:t>
            </a:r>
            <a:r>
              <a:rPr lang="en-US" sz="1800" dirty="0"/>
              <a:t> 	</a:t>
            </a:r>
            <a:r>
              <a:rPr lang="en-US" sz="1800" dirty="0" err="1"/>
              <a:t>rw</a:t>
            </a:r>
            <a:r>
              <a:rPr lang="en-US" sz="1800" dirty="0"/>
              <a:t>);  </a:t>
            </a:r>
            <a:endParaRPr lang="en-US" sz="1800" dirty="0" smtClean="0"/>
          </a:p>
          <a:p>
            <a:pPr marL="600075" lvl="2" indent="0">
              <a:buNone/>
            </a:pPr>
            <a:r>
              <a:rPr lang="en-US" sz="1800" dirty="0"/>
              <a:t>	</a:t>
            </a:r>
            <a:r>
              <a:rPr lang="en-US" sz="1800" dirty="0" smtClean="0"/>
              <a:t>  </a:t>
            </a:r>
            <a:r>
              <a:rPr lang="en-US" sz="1800" dirty="0" err="1" smtClean="0"/>
              <a:t>uvm_event_pool</a:t>
            </a:r>
            <a:r>
              <a:rPr lang="en-US" sz="1800" dirty="0" smtClean="0"/>
              <a:t> ep;</a:t>
            </a:r>
          </a:p>
          <a:p>
            <a:pPr marL="600075" lvl="2" indent="0">
              <a:buNone/>
            </a:pPr>
            <a:r>
              <a:rPr lang="en-US" sz="1800" dirty="0"/>
              <a:t>	</a:t>
            </a:r>
            <a:r>
              <a:rPr lang="en-US" sz="1800" dirty="0" smtClean="0"/>
              <a:t>  </a:t>
            </a:r>
            <a:r>
              <a:rPr lang="en-US" sz="1800" dirty="0" err="1" smtClean="0"/>
              <a:t>uvm_event</a:t>
            </a:r>
            <a:r>
              <a:rPr lang="en-US" sz="1800" dirty="0" smtClean="0"/>
              <a:t> </a:t>
            </a:r>
            <a:r>
              <a:rPr lang="en-US" sz="1800" dirty="0"/>
              <a:t>e;</a:t>
            </a:r>
          </a:p>
          <a:p>
            <a:pPr marL="600075" lvl="2" indent="0">
              <a:buNone/>
            </a:pPr>
            <a:r>
              <a:rPr lang="en-US" sz="1800" dirty="0"/>
              <a:t>    `</a:t>
            </a:r>
            <a:r>
              <a:rPr lang="en-US" sz="1800" dirty="0" err="1"/>
              <a:t>uvm_info</a:t>
            </a:r>
            <a:r>
              <a:rPr lang="en-US" sz="1800" dirty="0"/>
              <a:t>("</a:t>
            </a:r>
            <a:r>
              <a:rPr lang="en-US" sz="1800" dirty="0" err="1"/>
              <a:t>trig_MODE_type</a:t>
            </a:r>
            <a:r>
              <a:rPr lang="en-US" sz="1800" dirty="0"/>
              <a:t>", "** Firing Write trigger **", UVM_HIGH);  </a:t>
            </a:r>
          </a:p>
          <a:p>
            <a:pPr marL="600075" lvl="2" indent="0">
              <a:buNone/>
            </a:pPr>
            <a:r>
              <a:rPr lang="en-US" sz="1800" dirty="0"/>
              <a:t>    ep = </a:t>
            </a:r>
            <a:r>
              <a:rPr lang="en-US" sz="1800" dirty="0" err="1"/>
              <a:t>uvm_event_pool</a:t>
            </a:r>
            <a:r>
              <a:rPr lang="en-US" sz="1800" dirty="0"/>
              <a:t>::</a:t>
            </a:r>
            <a:r>
              <a:rPr lang="en-US" sz="1800" dirty="0" err="1"/>
              <a:t>get_global_pool</a:t>
            </a:r>
            <a:r>
              <a:rPr lang="en-US" sz="1800" dirty="0"/>
              <a:t>();</a:t>
            </a:r>
          </a:p>
          <a:p>
            <a:pPr marL="600075" lvl="2" indent="0">
              <a:buNone/>
            </a:pPr>
            <a:r>
              <a:rPr lang="en-US" sz="1800" dirty="0"/>
              <a:t>    e  = </a:t>
            </a:r>
            <a:r>
              <a:rPr lang="en-US" sz="1800" dirty="0" err="1"/>
              <a:t>ep.get</a:t>
            </a:r>
            <a:r>
              <a:rPr lang="en-US" sz="1800" dirty="0"/>
              <a:t>(</a:t>
            </a:r>
            <a:r>
              <a:rPr lang="en-US" sz="1800" dirty="0" err="1"/>
              <a:t>event_name</a:t>
            </a:r>
            <a:r>
              <a:rPr lang="en-US" sz="1800" dirty="0"/>
              <a:t>);</a:t>
            </a:r>
          </a:p>
          <a:p>
            <a:pPr marL="600075" lvl="2" indent="0">
              <a:buNone/>
            </a:pPr>
            <a:r>
              <a:rPr lang="en-US" sz="1800" dirty="0"/>
              <a:t>    </a:t>
            </a:r>
            <a:r>
              <a:rPr lang="en-US" sz="1800" dirty="0" err="1"/>
              <a:t>e.trigger</a:t>
            </a:r>
            <a:r>
              <a:rPr lang="en-US" sz="1800" dirty="0"/>
              <a:t>();  </a:t>
            </a:r>
          </a:p>
          <a:p>
            <a:pPr marL="600075" lvl="2" indent="0">
              <a:buNone/>
            </a:pPr>
            <a:r>
              <a:rPr lang="en-US" sz="1800" dirty="0"/>
              <a:t>  </a:t>
            </a:r>
            <a:r>
              <a:rPr lang="en-US" sz="1800" dirty="0" err="1"/>
              <a:t>endtask</a:t>
            </a:r>
            <a:r>
              <a:rPr lang="en-US" sz="1800" dirty="0"/>
              <a:t>: </a:t>
            </a:r>
            <a:r>
              <a:rPr lang="en-US" sz="1800" dirty="0" err="1"/>
              <a:t>post_write</a:t>
            </a:r>
            <a:endParaRPr lang="en-US" sz="1800" dirty="0"/>
          </a:p>
          <a:p>
            <a:pPr marL="600075" lvl="2" indent="0">
              <a:buNone/>
            </a:pPr>
            <a:r>
              <a:rPr lang="en-US" sz="1800" dirty="0"/>
              <a:t>…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Accellera Systems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20FFD-5868-4678-ACC2-C353669912D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74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LINAME" val="ज़ॴॉॲ१ॹॹ९६९५४"/>
  <p:tag name="DATETIME" val="िवषशवसशषाददष़ीहऻॖ॓दम्॓ग़ऱसीशय"/>
  <p:tag name="DONEBY" val="ख़ग़ॢॳ१ॺॺ५ॵद२१ॸ२१ॺ९"/>
  <p:tag name="IPADDRESS" val="ॉग़ॕॉढ़॒ाशाष"/>
  <p:tag name="APPVER" val="हऴश"/>
  <p:tag name="RANDOM" val="6"/>
  <p:tag name="CHECKSUM" val="ऻशस़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C529A4D857314092F8987294A43FD3" ma:contentTypeVersion="0" ma:contentTypeDescription="Create a new document." ma:contentTypeScope="" ma:versionID="b3a40a446e339e50bd650e277a113f3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91CAD78-C6F6-407D-A9D5-329355F07703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171F2A1-2ACF-4A95-B48F-47B38B7131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1A855BF4-2A99-441B-9566-850307E4F0A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690</Words>
  <Application>Microsoft Office PowerPoint</Application>
  <PresentationFormat>On-screen Show (4:3)</PresentationFormat>
  <Paragraphs>244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Office Theme</vt:lpstr>
      <vt:lpstr> UVM Register Map Dynamic Configuration</vt:lpstr>
      <vt:lpstr>Outline</vt:lpstr>
      <vt:lpstr>Motivation</vt:lpstr>
      <vt:lpstr>UVM Register Model</vt:lpstr>
      <vt:lpstr>Case Study</vt:lpstr>
      <vt:lpstr>Custom Code Example</vt:lpstr>
      <vt:lpstr>Custom Code Example (2)</vt:lpstr>
      <vt:lpstr>IP-XACT example</vt:lpstr>
      <vt:lpstr>IP-XACT Example (2)</vt:lpstr>
      <vt:lpstr>Proposed Approach</vt:lpstr>
      <vt:lpstr>Proposed Approach (2)</vt:lpstr>
      <vt:lpstr>Proposed Approach (3)</vt:lpstr>
      <vt:lpstr>Proposed Approach (4)</vt:lpstr>
      <vt:lpstr>Proposed Approach (5)</vt:lpstr>
      <vt:lpstr>Real Case Example</vt:lpstr>
      <vt:lpstr>PROs &amp; CONs</vt:lpstr>
      <vt:lpstr>Conclusions &amp; Future Works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2011-11-23T07:37:04Z</dcterms:created>
  <dcterms:modified xsi:type="dcterms:W3CDTF">2018-10-03T06:16:38Z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0x0101004AC529A4D857314092F8987294A43FD3</vt:lpwstr>
  </property>
</Properties>
</file>