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24"/>
  </p:notesMasterIdLst>
  <p:handoutMasterIdLst>
    <p:handoutMasterId r:id="rId25"/>
  </p:handoutMasterIdLst>
  <p:sldIdLst>
    <p:sldId id="501" r:id="rId5"/>
    <p:sldId id="502" r:id="rId6"/>
    <p:sldId id="506" r:id="rId7"/>
    <p:sldId id="507" r:id="rId8"/>
    <p:sldId id="508" r:id="rId9"/>
    <p:sldId id="509" r:id="rId10"/>
    <p:sldId id="510" r:id="rId11"/>
    <p:sldId id="511" r:id="rId12"/>
    <p:sldId id="512" r:id="rId13"/>
    <p:sldId id="513" r:id="rId14"/>
    <p:sldId id="514" r:id="rId15"/>
    <p:sldId id="515" r:id="rId16"/>
    <p:sldId id="516" r:id="rId17"/>
    <p:sldId id="517" r:id="rId18"/>
    <p:sldId id="518" r:id="rId19"/>
    <p:sldId id="519" r:id="rId20"/>
    <p:sldId id="520" r:id="rId21"/>
    <p:sldId id="521" r:id="rId22"/>
    <p:sldId id="505" r:id="rId23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85D8A"/>
    <a:srgbClr val="FF9900"/>
    <a:srgbClr val="99FF33"/>
    <a:srgbClr val="CC99FF"/>
    <a:srgbClr val="66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47" autoAdjust="0"/>
    <p:restoredTop sz="85829" autoAdjust="0"/>
  </p:normalViewPr>
  <p:slideViewPr>
    <p:cSldViewPr>
      <p:cViewPr varScale="1">
        <p:scale>
          <a:sx n="89" d="100"/>
          <a:sy n="89" d="100"/>
        </p:scale>
        <p:origin x="139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04.10.2018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588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DCFB835-7F7B-41DB-B220-C151772984E8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286431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4DFAD68-3769-45F2-8584-524DEB627E0D}" type="slidenum">
              <a:rPr lang="en-US" altLang="en-US" smtClean="0"/>
              <a:pPr/>
              <a:t>10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24883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44ED916-23B1-402C-A0BA-AD687BD6138A}" type="slidenum">
              <a:rPr lang="en-US" altLang="en-US" smtClean="0"/>
              <a:pPr/>
              <a:t>11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61810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40AB93B-128A-477B-9549-697B2A3BB082}" type="slidenum">
              <a:rPr lang="en-US" altLang="en-US" smtClean="0"/>
              <a:pPr/>
              <a:t>12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572059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E140D5E-ED16-4F4C-8AA1-2180B259795A}" type="slidenum">
              <a:rPr lang="en-US" altLang="en-US" smtClean="0"/>
              <a:pPr/>
              <a:t>13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95349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C0BA04D-076E-4F5A-8D50-C38C1C4AAF9F}" type="slidenum">
              <a:rPr lang="en-US" altLang="en-US" smtClean="0"/>
              <a:pPr/>
              <a:t>14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71886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9F81E36-0DC3-4025-825C-DA032209279B}" type="slidenum">
              <a:rPr lang="en-US" altLang="en-US" smtClean="0"/>
              <a:pPr/>
              <a:t>18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64058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B1668-7F59-4C1D-B076-B5A3F51AEA07}" type="datetime1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DECAC6-C9AF-4DDB-A170-A8F2A52AB05B}" type="datetime1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298AB-9F8D-4E37-BB89-5351BF5DAB49}" type="datetime1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E27664-7F71-4E0A-AE61-B52CF8E28204}" type="datetime1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40E499-D242-43FB-B714-5919C913F27C}" type="datetime1">
              <a:rPr lang="en-US" smtClean="0"/>
              <a:t>10/4/2018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97C8C5-6687-43B3-A660-BAB46E29D05B}" type="datetime1">
              <a:rPr lang="en-US" smtClean="0"/>
              <a:t>10/4/2018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069A7F-DDB6-4029-A689-D56829BC5F6B}" type="datetime1">
              <a:rPr lang="en-US" smtClean="0"/>
              <a:t>10/4/2018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8EE9F7-1DF3-4252-B439-A985A3FCFF21}" type="datetime1">
              <a:rPr lang="en-US" smtClean="0"/>
              <a:t>10/4/2018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778A9E-6767-47FB-8B83-54213986A678}" type="datetime1">
              <a:rPr lang="en-US" smtClean="0"/>
              <a:t>10/4/2018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9454D0-717D-4220-8DB2-A88F497108FC}" type="datetime1">
              <a:rPr lang="en-US" smtClean="0"/>
              <a:t>10/4/2018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1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12FAA-3621-4A44-AEB2-CEA23142552D}" type="datetime1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1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1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44607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23" y="5867400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970756" y="1565546"/>
            <a:ext cx="10363200" cy="1470025"/>
          </a:xfrm>
        </p:spPr>
        <p:txBody>
          <a:bodyPr/>
          <a:lstStyle/>
          <a:p>
            <a:r>
              <a:rPr lang="en-US" dirty="0"/>
              <a:t>A New Approach to Low-Power Verification: Low Power Apps 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885156" y="3225935"/>
            <a:ext cx="85344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Madhur Bhargava, Mentor, A Siemens Business</a:t>
            </a:r>
          </a:p>
          <a:p>
            <a:r>
              <a:rPr lang="en-US" dirty="0" smtClean="0"/>
              <a:t>(madhur_Bhargava@mentor.com)</a:t>
            </a:r>
          </a:p>
          <a:p>
            <a:r>
              <a:rPr lang="en-US" dirty="0" smtClean="0"/>
              <a:t>Awashesh Kumar, Mentor, A Siemens Business</a:t>
            </a:r>
          </a:p>
          <a:p>
            <a:r>
              <a:rPr lang="en-US" dirty="0" smtClean="0"/>
              <a:t>(awashesh_kumar@mentor.com)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5168900"/>
            <a:ext cx="2151063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2459831" y="299049"/>
            <a:ext cx="7227888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altLang="en-US" sz="4800" dirty="0"/>
              <a:t>TCL APIs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87313" y="1447800"/>
            <a:ext cx="11972925" cy="4724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500" dirty="0" smtClean="0"/>
              <a:t>UPF </a:t>
            </a:r>
            <a:r>
              <a:rPr lang="en-US" sz="2500" dirty="0"/>
              <a:t>3.0 information model defines a number of Tcl query command to access the low-power </a:t>
            </a:r>
            <a:r>
              <a:rPr lang="en-US" sz="2500" dirty="0" smtClean="0"/>
              <a:t>objects </a:t>
            </a:r>
            <a:endParaRPr lang="en-US" sz="2500" dirty="0"/>
          </a:p>
          <a:p>
            <a:pPr>
              <a:defRPr/>
            </a:pPr>
            <a:r>
              <a:rPr lang="en-US" sz="2500" dirty="0"/>
              <a:t>To get various attributes on a given object </a:t>
            </a:r>
            <a:endParaRPr lang="en-US" sz="2500" dirty="0" smtClean="0"/>
          </a:p>
          <a:p>
            <a:pPr lvl="1">
              <a:defRPr/>
            </a:pP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upf_query_object_attributes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obj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–property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attr_name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 -detailed </a:t>
            </a:r>
          </a:p>
          <a:p>
            <a:pPr>
              <a:defRPr/>
            </a:pPr>
            <a:r>
              <a:rPr lang="en-US" sz="2500" dirty="0"/>
              <a:t> </a:t>
            </a:r>
            <a:r>
              <a:rPr lang="en-US" sz="2500" dirty="0" smtClean="0"/>
              <a:t>To </a:t>
            </a:r>
            <a:r>
              <a:rPr lang="en-US" sz="2500" dirty="0"/>
              <a:t>get the type of the </a:t>
            </a:r>
            <a:r>
              <a:rPr lang="en-US" sz="2500" dirty="0" smtClean="0"/>
              <a:t>object</a:t>
            </a:r>
          </a:p>
          <a:p>
            <a:pPr lvl="1">
              <a:defRPr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upf_query_object_type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obj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>
              <a:defRPr/>
            </a:pPr>
            <a:r>
              <a:rPr lang="en-US" sz="2500" dirty="0"/>
              <a:t> </a:t>
            </a:r>
            <a:r>
              <a:rPr lang="en-US" sz="2500" dirty="0" smtClean="0"/>
              <a:t>To </a:t>
            </a:r>
            <a:r>
              <a:rPr lang="en-US" sz="2500" dirty="0"/>
              <a:t>check if an object belongs to a particular </a:t>
            </a:r>
            <a:r>
              <a:rPr lang="en-US" sz="2500" dirty="0" smtClean="0"/>
              <a:t>group</a:t>
            </a:r>
          </a:p>
          <a:p>
            <a:pPr lvl="1">
              <a:defRPr/>
            </a:pP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upf_object_in_class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obj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–class &lt;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class_id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</a:p>
          <a:p>
            <a:pPr>
              <a:defRPr/>
            </a:pPr>
            <a:r>
              <a:rPr lang="en-US" sz="2500" dirty="0"/>
              <a:t> </a:t>
            </a:r>
            <a:r>
              <a:rPr lang="en-US" sz="2500" dirty="0" smtClean="0"/>
              <a:t>To </a:t>
            </a:r>
            <a:r>
              <a:rPr lang="en-US" sz="2500" dirty="0"/>
              <a:t>get the full </a:t>
            </a:r>
            <a:r>
              <a:rPr lang="en-US" sz="2500" dirty="0" err="1"/>
              <a:t>hier</a:t>
            </a:r>
            <a:r>
              <a:rPr lang="en-US" sz="2500" dirty="0"/>
              <a:t> path of an object relative to given </a:t>
            </a:r>
            <a:r>
              <a:rPr lang="en-US" sz="2500" dirty="0" smtClean="0"/>
              <a:t>scope</a:t>
            </a:r>
          </a:p>
          <a:p>
            <a:pPr lvl="1">
              <a:defRPr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upf_query_object_pathname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obj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relative_to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object_handle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55662" lvl="1" indent="-457200">
              <a:buFont typeface="+mj-lt"/>
              <a:buAutoNum type="arabicPeriod"/>
              <a:defRPr/>
            </a:pP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6508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643063" y="304800"/>
            <a:ext cx="8720137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altLang="en-US" sz="4800" dirty="0"/>
              <a:t>Building Apps with TCL APIs</a:t>
            </a:r>
          </a:p>
        </p:txBody>
      </p:sp>
      <p:sp>
        <p:nvSpPr>
          <p:cNvPr id="15363" name="Content Placeholder 1"/>
          <p:cNvSpPr>
            <a:spLocks noGrp="1"/>
          </p:cNvSpPr>
          <p:nvPr>
            <p:ph idx="1"/>
          </p:nvPr>
        </p:nvSpPr>
        <p:spPr>
          <a:xfrm>
            <a:off x="84138" y="1447800"/>
            <a:ext cx="4799012" cy="39592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400" b="1" u="sng" dirty="0" smtClean="0"/>
              <a:t>UPF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400" dirty="0" err="1" smtClean="0"/>
              <a:t>set_scope</a:t>
            </a:r>
            <a:r>
              <a:rPr lang="en-US" altLang="en-US" sz="1400" dirty="0" smtClean="0"/>
              <a:t> /</a:t>
            </a:r>
            <a:r>
              <a:rPr lang="en-US" altLang="en-US" sz="1400" dirty="0" err="1" smtClean="0"/>
              <a:t>tb</a:t>
            </a:r>
            <a:r>
              <a:rPr lang="en-US" altLang="en-US" sz="1400" dirty="0" smtClean="0"/>
              <a:t>/</a:t>
            </a:r>
            <a:r>
              <a:rPr lang="en-US" altLang="en-US" sz="1400" dirty="0" err="1" smtClean="0"/>
              <a:t>chip_top</a:t>
            </a:r>
            <a:r>
              <a:rPr lang="en-US" altLang="en-US" sz="1400" dirty="0" smtClean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400" dirty="0" err="1" smtClean="0"/>
              <a:t>create_power_domain</a:t>
            </a:r>
            <a:r>
              <a:rPr lang="en-US" altLang="en-US" sz="1400" dirty="0" smtClean="0"/>
              <a:t> PD_CAMERA  -</a:t>
            </a:r>
            <a:r>
              <a:rPr lang="en-US" altLang="en-US" sz="1400" dirty="0" err="1" smtClean="0"/>
              <a:t>include_scope</a:t>
            </a:r>
            <a:r>
              <a:rPr lang="en-US" altLang="en-US" sz="1400" dirty="0" smtClean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400" dirty="0" err="1" smtClean="0"/>
              <a:t>create_supply_net</a:t>
            </a:r>
            <a:r>
              <a:rPr lang="en-US" altLang="en-US" sz="1400" dirty="0" smtClean="0"/>
              <a:t>   </a:t>
            </a:r>
            <a:r>
              <a:rPr lang="en-US" altLang="en-US" sz="1400" dirty="0" err="1" smtClean="0"/>
              <a:t>pd_pwr</a:t>
            </a:r>
            <a:r>
              <a:rPr lang="en-US" altLang="en-US" sz="1400" dirty="0" smtClean="0"/>
              <a:t>    -domain PD_CAMERA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400" dirty="0" err="1" smtClean="0"/>
              <a:t>create_supply_set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ss</a:t>
            </a:r>
            <a:r>
              <a:rPr lang="en-US" altLang="en-US" sz="1400" dirty="0" smtClean="0"/>
              <a:t> -function {power </a:t>
            </a:r>
            <a:r>
              <a:rPr lang="en-US" altLang="en-US" sz="1400" dirty="0" err="1" smtClean="0"/>
              <a:t>pd_pwr</a:t>
            </a:r>
            <a:r>
              <a:rPr lang="en-US" altLang="en-US" sz="1400" dirty="0" smtClean="0"/>
              <a:t>} \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400" dirty="0" smtClean="0"/>
              <a:t>      -function {ground </a:t>
            </a:r>
            <a:r>
              <a:rPr lang="en-US" altLang="en-US" sz="1400" dirty="0" err="1" smtClean="0"/>
              <a:t>G_pd_net</a:t>
            </a:r>
            <a:r>
              <a:rPr lang="en-US" altLang="en-US" sz="1400" dirty="0" smtClean="0"/>
              <a:t>}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400" dirty="0" err="1" smtClean="0"/>
              <a:t>associate_supply_set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ss</a:t>
            </a:r>
            <a:r>
              <a:rPr lang="en-US" altLang="en-US" sz="1400" dirty="0" smtClean="0"/>
              <a:t> -handle </a:t>
            </a:r>
            <a:r>
              <a:rPr lang="en-US" altLang="en-US" sz="1400" dirty="0" err="1" smtClean="0"/>
              <a:t>PD_CAMERA.primary</a:t>
            </a:r>
            <a:endParaRPr lang="en-US" altLang="en-US" sz="14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400" dirty="0" smtClean="0"/>
              <a:t>…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sz="14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400" b="1" u="sng" dirty="0" smtClean="0"/>
              <a:t>Issue</a:t>
            </a:r>
            <a:endParaRPr lang="en-US" altLang="en-US" sz="14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400" dirty="0" smtClean="0"/>
              <a:t>/</a:t>
            </a:r>
            <a:r>
              <a:rPr lang="en-US" altLang="en-US" sz="1400" dirty="0" err="1" smtClean="0"/>
              <a:t>tb</a:t>
            </a:r>
            <a:r>
              <a:rPr lang="en-US" altLang="en-US" sz="1400" dirty="0" smtClean="0"/>
              <a:t>/</a:t>
            </a:r>
            <a:r>
              <a:rPr lang="en-US" altLang="en-US" sz="1400" dirty="0" err="1" smtClean="0"/>
              <a:t>chip_top</a:t>
            </a:r>
            <a:r>
              <a:rPr lang="en-US" altLang="en-US" sz="1400" dirty="0" smtClean="0"/>
              <a:t>/c shows ‘x’ (corrupted at time 50 ns)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sz="14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400" b="1" u="sng" dirty="0" smtClean="0"/>
              <a:t>Debug</a:t>
            </a:r>
            <a:endParaRPr lang="en-US" altLang="en-US" sz="14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400" dirty="0" smtClean="0"/>
              <a:t>Find the source of corruption of this signal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400" dirty="0" smtClean="0"/>
              <a:t> </a:t>
            </a:r>
          </a:p>
        </p:txBody>
      </p:sp>
      <p:sp>
        <p:nvSpPr>
          <p:cNvPr id="4" name="TextBox 3"/>
          <p:cNvSpPr txBox="1"/>
          <p:nvPr/>
        </p:nvSpPr>
        <p:spPr bwMode="blackWhite">
          <a:xfrm>
            <a:off x="4946650" y="1447800"/>
            <a:ext cx="6996113" cy="50165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Step 1: Get the properties of the signal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examine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chip_top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/c   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1’bx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query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chip_top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/c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{ {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upf_name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c} {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upf_parent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chip_top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} {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upf_cell_info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#UPFCELL0_71653#}  {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upf_port_dir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UPF_DIR_OUT} }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Step 2: Get the properties of cell applied on that signal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query #UPFCELL0_71653#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{{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upf_cell_kind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upf_cell_corrupt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} {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upf_hdl_cell_kind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upf_hdlcell_comb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} {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upf_cell_origin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upf_origin_inferred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} {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upf_source_extents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{#UPFEXTENT2130711#}} } 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Step 3: Get the properties on source extent (extent of power domain, retention strategy etc.) of the cell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query #UPFEXTENT2130711#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{ {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upf_hdl_element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chip_top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} {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upf_object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chip_top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/PD_CAMERA /*power domain*/} } 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Step 4: Get the supplies of the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upf_object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(power domain, retention strategy etc.) query 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chip_top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/PD_CAMERA -property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upf_supply_set_handles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{/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chip_top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PD_CAMERA.primary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chip_top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PD_CAMERA.default_retention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chip_top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PD_CAMERA.default_isolation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Step 5: Get the power (or other relevant function) of the primary supply set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query 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chip_top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PD_CAMERA.primary.power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{ {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upf_name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power} {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upf_creation_scope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chip_top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/PD_CAMERA} {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upf_parent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chip_top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PD_CAMERA.primary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} {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upf_ref_kind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upf_ref_power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} {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upf_ref_object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chip_top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pd_pwr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} }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Step 6: Check the value of UPF supply net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examine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chip_top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pd_pwr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OFF OV </a:t>
            </a:r>
          </a:p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1643063" y="5105400"/>
            <a:ext cx="0" cy="3746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 bwMode="blackWhite">
          <a:xfrm>
            <a:off x="335757" y="5562600"/>
            <a:ext cx="2614612" cy="523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1" dirty="0"/>
              <a:t>Write a generic app for this</a:t>
            </a:r>
          </a:p>
          <a:p>
            <a:pPr algn="ctr">
              <a:defRPr/>
            </a:pPr>
            <a:r>
              <a:rPr lang="en-US" sz="1400" b="1" dirty="0"/>
              <a:t>&gt; </a:t>
            </a:r>
            <a:r>
              <a:rPr lang="en-US" sz="1400" b="1" dirty="0" err="1"/>
              <a:t>pa_app</a:t>
            </a:r>
            <a:r>
              <a:rPr lang="en-US" sz="1400" b="1" dirty="0"/>
              <a:t> x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41165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643063" y="304800"/>
            <a:ext cx="7227887" cy="1143000"/>
          </a:xfrm>
        </p:spPr>
        <p:txBody>
          <a:bodyPr/>
          <a:lstStyle/>
          <a:p>
            <a:pPr eaLnBrk="1" hangingPunct="1"/>
            <a:r>
              <a:rPr altLang="en-US" dirty="0" smtClean="0">
                <a:solidFill>
                  <a:srgbClr val="00007F"/>
                </a:solidFill>
              </a:rPr>
              <a:t>Case Studies &amp; Examples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87313" y="1447800"/>
            <a:ext cx="11972925" cy="847725"/>
          </a:xfrm>
        </p:spPr>
        <p:txBody>
          <a:bodyPr/>
          <a:lstStyle/>
          <a:p>
            <a:r>
              <a:rPr lang="en-US" altLang="en-US" sz="1800" smtClean="0"/>
              <a:t>Tcl Apps – Reporting, Debugging etc.. </a:t>
            </a:r>
          </a:p>
          <a:p>
            <a:r>
              <a:rPr lang="en-US" altLang="en-US" sz="1800" b="1" smtClean="0"/>
              <a:t>Low-Power App 5: (Debugging App) Trace drivers of UPF objects</a:t>
            </a:r>
            <a:endParaRPr lang="en-US" altLang="en-US" sz="1800" smtClean="0"/>
          </a:p>
          <a:p>
            <a:endParaRPr lang="en-US" altLang="en-US" sz="1800" smtClean="0"/>
          </a:p>
        </p:txBody>
      </p:sp>
      <p:sp>
        <p:nvSpPr>
          <p:cNvPr id="2" name="TextBox 1"/>
          <p:cNvSpPr txBox="1"/>
          <p:nvPr/>
        </p:nvSpPr>
        <p:spPr bwMode="blackWhite">
          <a:xfrm>
            <a:off x="393700" y="2295525"/>
            <a:ext cx="7058025" cy="36306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proc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pa_query_drivers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{{object}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} {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fanin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$object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set driver ""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append driver $object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while {[query $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fanin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-property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upf_fanin_conn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] != ""} {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	set driver [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concat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$driver "[examine $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fanin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] &lt;-"]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	if { [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llength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[query $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fanin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-property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upf_fanin_conn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]] &gt; 1 } {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		set resolution [query $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fanin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-property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upf_resolve_type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		set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fanin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[query $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fanin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-property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upf_fanin_conn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		foreach index $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fanin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			set driver [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concat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$driver "$index [examine $index]"]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		}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		set driver [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concat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$driver "\{$resolution\}"]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		break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	}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	set driver [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concat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$driver "[query $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fanin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-property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upf_fanin_conn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]"]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	set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fanin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[query $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fanin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-property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upf_fanin_conn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if {[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llength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$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fanin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] &lt; 2 } {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	set driver [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concat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$driver "[examine $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fanin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]"]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$driver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3" name="TextBox 2"/>
          <p:cNvSpPr txBox="1"/>
          <p:nvPr/>
        </p:nvSpPr>
        <p:spPr bwMode="blackWhite">
          <a:xfrm>
            <a:off x="7672388" y="2295525"/>
            <a:ext cx="3959225" cy="212248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Usage:</a:t>
            </a:r>
          </a:p>
          <a:p>
            <a:pPr>
              <a:defRPr/>
            </a:pP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pa_query_drivers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/t1/m1/b1/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vd_bot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Result:</a:t>
            </a:r>
          </a:p>
          <a:p>
            <a:pPr>
              <a:defRPr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/t1/m1/b1/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vd_bot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{OFF 0} &lt;- 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/t1/m1/b1/vport1_bot {OFF 0} </a:t>
            </a:r>
          </a:p>
          <a:p>
            <a:pPr>
              <a:defRPr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&lt;- 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/t1/m1/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vd_mid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{OFF 0} &lt;- 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/t1/m1/vport1_mid {OFF 0} </a:t>
            </a:r>
          </a:p>
          <a:p>
            <a:pPr>
              <a:defRPr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&lt;- 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/t1/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vd_top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{OFF 0} &lt;- 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/t1/vport2_top {OFF 0} /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/t1/vport1_top {OFF 0} {PARALLEL}</a:t>
            </a:r>
          </a:p>
          <a:p>
            <a:pPr algn="ctr">
              <a:defRPr/>
            </a:pPr>
            <a:endParaRPr lang="en-US" sz="1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925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109728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altLang="en-US" sz="4800" dirty="0"/>
              <a:t>UPF 3.0 HDL Package Functions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87313" y="1447800"/>
            <a:ext cx="11972925" cy="47244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500" dirty="0"/>
              <a:t>Provides </a:t>
            </a:r>
            <a:r>
              <a:rPr lang="en-US" sz="2500" dirty="0" smtClean="0"/>
              <a:t>access to </a:t>
            </a:r>
            <a:r>
              <a:rPr lang="en-US" sz="2500" dirty="0"/>
              <a:t>low power object and their properties in HDL</a:t>
            </a:r>
          </a:p>
          <a:p>
            <a:pPr lvl="1">
              <a:defRPr/>
            </a:pPr>
            <a:r>
              <a:rPr lang="en-US" sz="2100" dirty="0"/>
              <a:t>Five different classes of HDL </a:t>
            </a:r>
            <a:r>
              <a:rPr lang="en-US" sz="2100" dirty="0" smtClean="0"/>
              <a:t>functions</a:t>
            </a:r>
            <a:endParaRPr lang="en-US" sz="2100" dirty="0"/>
          </a:p>
          <a:p>
            <a:pPr>
              <a:defRPr/>
            </a:pPr>
            <a:r>
              <a:rPr lang="en-US" sz="2500" b="1" dirty="0"/>
              <a:t>HDL access functions</a:t>
            </a:r>
            <a:r>
              <a:rPr lang="en-US" sz="2500" dirty="0"/>
              <a:t>: basic functions to access the low power objects and properties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Ex.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upfHandleT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upf_get_handle_by_name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("/top/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dut_i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") </a:t>
            </a:r>
          </a:p>
          <a:p>
            <a:pPr>
              <a:defRPr/>
            </a:pPr>
            <a:r>
              <a:rPr lang="en-US" sz="2600" b="1" dirty="0"/>
              <a:t>Immediate read access HDL functions</a:t>
            </a:r>
            <a:r>
              <a:rPr lang="en-US" sz="2600" dirty="0"/>
              <a:t>:</a:t>
            </a:r>
          </a:p>
          <a:p>
            <a:pPr lvl="1">
              <a:defRPr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Ex.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upfHandleT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ps_active_hndl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upf_query_object_properties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UPF_IS_ACTIVE )</a:t>
            </a:r>
          </a:p>
          <a:p>
            <a:pPr lvl="1">
              <a:defRPr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integer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ps_on_value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upf_get_value_int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ps_active_hndl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800" dirty="0"/>
          </a:p>
          <a:p>
            <a:pPr>
              <a:defRPr/>
            </a:pPr>
            <a:r>
              <a:rPr lang="en-US" sz="2400" b="1" dirty="0"/>
              <a:t>Immediate write access HDL functions</a:t>
            </a:r>
            <a:r>
              <a:rPr lang="en-US" sz="2400" dirty="0"/>
              <a:t>:</a:t>
            </a:r>
          </a:p>
          <a:p>
            <a:pPr lvl="1">
              <a:defRPr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E.g. supply_on(“/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dut_i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vdd_net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”, 0.9)</a:t>
            </a:r>
            <a:endParaRPr lang="en-US" sz="1800" dirty="0"/>
          </a:p>
          <a:p>
            <a:pPr>
              <a:defRPr/>
            </a:pPr>
            <a:r>
              <a:rPr lang="en-US" sz="2400" b="1" dirty="0"/>
              <a:t>Continuous access HDL functions</a:t>
            </a:r>
            <a:r>
              <a:rPr lang="en-US" sz="2400" dirty="0"/>
              <a:t>: enables continuous monitoring of dynamic values </a:t>
            </a:r>
          </a:p>
          <a:p>
            <a:pPr lvl="1">
              <a:defRPr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E.g.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upfSupplyObjT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vdd_monitor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upf_create_object_mirror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("/top/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dut_i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vdd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", "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vdd_monitor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pPr>
              <a:defRPr/>
            </a:pPr>
            <a:r>
              <a:rPr lang="en-US" sz="2400" b="1" dirty="0"/>
              <a:t>Utility functions</a:t>
            </a:r>
            <a:r>
              <a:rPr lang="en-US" sz="2400" dirty="0"/>
              <a:t>: general utility function to assist users.</a:t>
            </a:r>
          </a:p>
          <a:p>
            <a:pPr lvl="1">
              <a:defRPr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E.g.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upfClassIdE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upf_query_object_type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upfHandleT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handle) </a:t>
            </a:r>
          </a:p>
          <a:p>
            <a:pPr marL="398462" lvl="1" indent="0">
              <a:buFont typeface="Arial" panose="020B0604020202020204" pitchFamily="34" charset="0"/>
              <a:buNone/>
              <a:defRPr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55662" lvl="1" indent="-457200">
              <a:buFont typeface="+mj-lt"/>
              <a:buAutoNum type="arabicPeriod"/>
              <a:defRPr/>
            </a:pP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1603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2186709" y="286523"/>
            <a:ext cx="7227887" cy="1143000"/>
          </a:xfrm>
        </p:spPr>
        <p:txBody>
          <a:bodyPr>
            <a:normAutofit/>
          </a:bodyPr>
          <a:lstStyle/>
          <a:p>
            <a:pPr eaLnBrk="1" hangingPunct="1"/>
            <a:r>
              <a:rPr altLang="en-US" sz="4800" dirty="0"/>
              <a:t>Case Studies &amp; Examples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87313" y="1447800"/>
            <a:ext cx="11972925" cy="1314450"/>
          </a:xfrm>
        </p:spPr>
        <p:txBody>
          <a:bodyPr/>
          <a:lstStyle/>
          <a:p>
            <a:r>
              <a:rPr lang="en-US" altLang="en-US" sz="1800" smtClean="0"/>
              <a:t>HDL Apps – Coverage, Assertions (checking)</a:t>
            </a:r>
          </a:p>
          <a:p>
            <a:r>
              <a:rPr lang="en-US" altLang="en-US" sz="1800" b="1" smtClean="0"/>
              <a:t>Low-Power App 1: (Coverage App) Coverage of a low-power design using HDL Package Functions</a:t>
            </a:r>
          </a:p>
          <a:p>
            <a:pPr lvl="1"/>
            <a:r>
              <a:rPr lang="en-US" altLang="en-US" sz="1600" smtClean="0"/>
              <a:t>Coverage app to ensure the full coverage of the simstate property of the primary supply set of all power domains</a:t>
            </a:r>
            <a:r>
              <a:rPr lang="en-US" altLang="en-US" sz="1600" b="1" smtClean="0"/>
              <a:t> </a:t>
            </a:r>
          </a:p>
          <a:p>
            <a:pPr lvl="1"/>
            <a:r>
              <a:rPr lang="en-US" altLang="en-US" sz="1600" smtClean="0"/>
              <a:t>Coverage of “NORMAL-&gt; CORRUPT” and “CORRUPT-&gt;NORMAL” transitions for each power domain</a:t>
            </a:r>
          </a:p>
          <a:p>
            <a:endParaRPr lang="en-US" altLang="en-US" sz="1800" smtClean="0"/>
          </a:p>
        </p:txBody>
      </p:sp>
      <p:sp>
        <p:nvSpPr>
          <p:cNvPr id="2" name="TextBox 1"/>
          <p:cNvSpPr txBox="1"/>
          <p:nvPr/>
        </p:nvSpPr>
        <p:spPr bwMode="blackWhite">
          <a:xfrm>
            <a:off x="418920" y="2762250"/>
            <a:ext cx="4946650" cy="332398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Step1: Mirror UPF objects to HDL objects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// Native HDL representation for power domains</a:t>
            </a:r>
          </a:p>
          <a:p>
            <a:pPr>
              <a:defRPr/>
            </a:pP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typedef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struct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upfHandleT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handle;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upfSimstateT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simstates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upfPdObjT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;  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Use the mirror function to continuously monitor the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simstate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of all the power domain in the design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pd_iter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upf_get_all_power_domains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pd_hndl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upf_iter_get_next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pd_iter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while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pd_hndl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 begin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pd_obj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power_domain_objs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[";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pd_cnt_str.itoa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pd_cnt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pd_obj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= {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pd_obj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pd_cnt_str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};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pd_obj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= {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pd_obj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, "]"};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upf_create_object_mirror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upf_query_object_pathname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pd_hndl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),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pd_obj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pd_cnt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++;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pd_hndl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upf_iter_get_next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pd_iter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end</a:t>
            </a:r>
            <a:endParaRPr 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 bwMode="blackWhite">
          <a:xfrm>
            <a:off x="5711554" y="2840991"/>
            <a:ext cx="5357812" cy="31700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Step 2: Covergroup definition for state and transition coverage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covergroup PD_STATE_COVERAGE (string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pd_name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, ref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upfSimstateE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simstate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 @(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simstate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CORRUPT: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coverpoint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simstate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{ bins ACTIVE = {CORRUPT}; }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NORMAL: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coverpoint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simstate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{ bins ACTIVE = {NORMAL}; }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…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endgroup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covergroup PD_TRANS_COVERAGE (string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pd_name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, ref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upfSimstateE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simstate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 @(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simstate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TRANSITION_COVERAGE:coverpoint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simstate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{             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bins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OFF_to_ON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= (CORRUPT =&gt; NORMAL);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bins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ON_to_OFF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= (NORMAL =&gt; CORRUPT);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…</a:t>
            </a:r>
          </a:p>
          <a:p>
            <a:pPr>
              <a:defRPr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endgroup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4930486" y="4170123"/>
            <a:ext cx="870167" cy="508240"/>
          </a:xfrm>
          <a:prstGeom prst="rightArrow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5400000" scaled="1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1084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blackWhite">
          <a:xfrm>
            <a:off x="155575" y="1143000"/>
            <a:ext cx="11026775" cy="175418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Step 3: Instantiation of coverage module: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PD_STATE_COVERAGE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pd_state_cov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[$];</a:t>
            </a:r>
          </a:p>
          <a:p>
            <a:pPr>
              <a:defRPr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PD_TRANS_COVERAGE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pd_trans_cov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[$];</a:t>
            </a:r>
          </a:p>
          <a:p>
            <a:pPr>
              <a:defRPr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initial begin</a:t>
            </a:r>
          </a:p>
          <a:p>
            <a:pPr>
              <a:defRPr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for (int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0;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&lt;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pd_cnt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++) begin</a:t>
            </a:r>
          </a:p>
          <a:p>
            <a:pPr>
              <a:defRPr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pd_state_cov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] = new (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upf_query_object_pathname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power_domain_objs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].handle),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power_domain_objs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].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simstate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defRPr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pd_trans_cov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] = new (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upf_query_object_pathname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power_domain_objs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].handle),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power_domain_objs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].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simstate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defRPr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end</a:t>
            </a:r>
          </a:p>
          <a:p>
            <a:pPr>
              <a:defRPr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end</a:t>
            </a:r>
          </a:p>
        </p:txBody>
      </p:sp>
      <p:sp>
        <p:nvSpPr>
          <p:cNvPr id="5" name="TextBox 4"/>
          <p:cNvSpPr txBox="1"/>
          <p:nvPr/>
        </p:nvSpPr>
        <p:spPr bwMode="blackWhite">
          <a:xfrm>
            <a:off x="155575" y="4298950"/>
            <a:ext cx="11026775" cy="12001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Monitor the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simstates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of a power domain: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User can also monitor the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simstates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of one or more power domains of interest.</a:t>
            </a:r>
          </a:p>
          <a:p>
            <a:pPr>
              <a:defRPr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always @(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power_domain_objs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[0].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simstate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 begin</a:t>
            </a:r>
          </a:p>
          <a:p>
            <a:pPr>
              <a:defRPr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$display ($time, "%s Power Domain '%s'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simstate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changed to '%s'",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identstr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upf_query_object_pathname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power_domain_objs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[0].handle),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get_simstate_str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power_domain_objs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[0].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simstate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));</a:t>
            </a:r>
          </a:p>
          <a:p>
            <a:pPr>
              <a:defRPr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5486400" y="2815431"/>
            <a:ext cx="365125" cy="731837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141788" y="3584575"/>
            <a:ext cx="2852737" cy="43021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Coverage Data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73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1419"/>
            <a:ext cx="11810999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sz="3600" dirty="0"/>
              <a:t>Benefits </a:t>
            </a:r>
            <a:br>
              <a:rPr sz="3600" dirty="0"/>
            </a:br>
            <a:r>
              <a:rPr sz="3600" dirty="0"/>
              <a:t>(Over conventional approaches)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163447" y="1335785"/>
            <a:ext cx="8358187" cy="4876800"/>
          </a:xfrm>
        </p:spPr>
        <p:txBody>
          <a:bodyPr/>
          <a:lstStyle/>
          <a:p>
            <a:r>
              <a:rPr lang="en-US" altLang="en-US" dirty="0" smtClean="0"/>
              <a:t>Achieve early low-power verification closure</a:t>
            </a:r>
          </a:p>
          <a:p>
            <a:r>
              <a:rPr lang="en-US" altLang="en-US" dirty="0" smtClean="0"/>
              <a:t>Consistent across tool vendors as it is based on the UPF 3.0 standard</a:t>
            </a:r>
          </a:p>
          <a:p>
            <a:r>
              <a:rPr lang="en-US" altLang="en-US" dirty="0" smtClean="0"/>
              <a:t>Flexible &amp; Easy to write low-power apps </a:t>
            </a:r>
          </a:p>
          <a:p>
            <a:r>
              <a:rPr lang="en-US" altLang="en-US" dirty="0" smtClean="0"/>
              <a:t>Proposed solution is easily scalable to bigger and more complex design scenarios</a:t>
            </a:r>
          </a:p>
          <a:p>
            <a:r>
              <a:rPr lang="en-US" altLang="en-US" dirty="0" smtClean="0"/>
              <a:t>Allows to write PA Apps for </a:t>
            </a:r>
          </a:p>
          <a:p>
            <a:pPr lvl="1"/>
            <a:r>
              <a:rPr lang="en-US" altLang="en-US" dirty="0" smtClean="0"/>
              <a:t>Debugging</a:t>
            </a:r>
          </a:p>
          <a:p>
            <a:pPr lvl="1"/>
            <a:r>
              <a:rPr lang="en-US" altLang="en-US" dirty="0" smtClean="0"/>
              <a:t>Reporting</a:t>
            </a:r>
          </a:p>
          <a:p>
            <a:pPr lvl="1"/>
            <a:r>
              <a:rPr lang="en-US" altLang="en-US" dirty="0" smtClean="0"/>
              <a:t>Self-checking &amp; Coverage</a:t>
            </a:r>
          </a:p>
        </p:txBody>
      </p:sp>
      <p:grpSp>
        <p:nvGrpSpPr>
          <p:cNvPr id="24580" name="Group 3"/>
          <p:cNvGrpSpPr>
            <a:grpSpLocks/>
          </p:cNvGrpSpPr>
          <p:nvPr/>
        </p:nvGrpSpPr>
        <p:grpSpPr bwMode="auto">
          <a:xfrm>
            <a:off x="7951787" y="2133600"/>
            <a:ext cx="4240213" cy="3444875"/>
            <a:chOff x="4641618" y="1524000"/>
            <a:chExt cx="4333285" cy="3488998"/>
          </a:xfrm>
        </p:grpSpPr>
        <p:sp>
          <p:nvSpPr>
            <p:cNvPr id="5" name="Oval 4"/>
            <p:cNvSpPr/>
            <p:nvPr/>
          </p:nvSpPr>
          <p:spPr>
            <a:xfrm>
              <a:off x="4962401" y="4618409"/>
              <a:ext cx="4012502" cy="394589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7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ysClr val="window" lastClr="FFFFFF"/>
                </a:solidFill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5368135" y="1524000"/>
              <a:ext cx="3200400" cy="3200400"/>
              <a:chOff x="3848100" y="2019300"/>
              <a:chExt cx="2819400" cy="2819400"/>
            </a:xfrm>
            <a:scene3d>
              <a:camera prst="orthographicFront">
                <a:rot lat="0" lon="1500000" rev="0"/>
              </a:camera>
              <a:lightRig rig="twoPt" dir="t"/>
            </a:scene3d>
          </p:grpSpPr>
          <p:sp>
            <p:nvSpPr>
              <p:cNvPr id="12" name="Oval 11"/>
              <p:cNvSpPr/>
              <p:nvPr/>
            </p:nvSpPr>
            <p:spPr>
              <a:xfrm>
                <a:off x="3848100" y="2019300"/>
                <a:ext cx="2819400" cy="2819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 prstMaterial="clear">
                <a:bevelT w="0" h="2032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US"/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4102099" y="2273299"/>
                <a:ext cx="2311399" cy="2311399"/>
                <a:chOff x="3213100" y="2070100"/>
                <a:chExt cx="2514600" cy="2514600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4143580" y="2982081"/>
                  <a:ext cx="660400" cy="660400"/>
                </a:xfrm>
                <a:prstGeom prst="ellipse">
                  <a:avLst/>
                </a:prstGeom>
                <a:solidFill>
                  <a:srgbClr val="C00000"/>
                </a:solidFill>
                <a:ln w="1746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3213100" y="2070100"/>
                  <a:ext cx="2514600" cy="2514600"/>
                </a:xfrm>
                <a:prstGeom prst="ellipse">
                  <a:avLst/>
                </a:prstGeom>
                <a:noFill/>
                <a:ln w="17462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3648280" y="2486781"/>
                  <a:ext cx="1651000" cy="1651000"/>
                </a:xfrm>
                <a:prstGeom prst="ellipse">
                  <a:avLst/>
                </a:prstGeom>
                <a:noFill/>
                <a:ln w="17462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24583" name="Group 6"/>
            <p:cNvGrpSpPr>
              <a:grpSpLocks/>
            </p:cNvGrpSpPr>
            <p:nvPr/>
          </p:nvGrpSpPr>
          <p:grpSpPr bwMode="auto">
            <a:xfrm rot="1237278">
              <a:off x="4641618" y="2223417"/>
              <a:ext cx="2466371" cy="700126"/>
              <a:chOff x="3945924" y="2928626"/>
              <a:chExt cx="2466371" cy="700126"/>
            </a:xfrm>
          </p:grpSpPr>
          <p:sp>
            <p:nvSpPr>
              <p:cNvPr id="10" name="Flowchart: Connector 9"/>
              <p:cNvSpPr/>
              <p:nvPr/>
            </p:nvSpPr>
            <p:spPr>
              <a:xfrm>
                <a:off x="6310696" y="3345814"/>
                <a:ext cx="101599" cy="127000"/>
              </a:xfrm>
              <a:prstGeom prst="flowChartConnector">
                <a:avLst/>
              </a:prstGeom>
              <a:solidFill>
                <a:srgbClr val="C00000"/>
              </a:solidFill>
              <a:ln>
                <a:noFill/>
              </a:ln>
              <a:scene3d>
                <a:camera prst="isometricOffAxis2Top">
                  <a:rot lat="1068385" lon="8611386" rev="11961703"/>
                </a:camera>
                <a:lightRig rig="twoPt" dir="t"/>
              </a:scene3d>
              <a:sp3d extrusionH="1327150" prstMaterial="flat">
                <a:bevelT w="0" h="2324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" name="Freeform 10"/>
              <p:cNvSpPr/>
              <p:nvPr/>
            </p:nvSpPr>
            <p:spPr>
              <a:xfrm rot="19542977" flipH="1">
                <a:off x="3938755" y="2920004"/>
                <a:ext cx="840922" cy="707838"/>
              </a:xfrm>
              <a:custGeom>
                <a:avLst/>
                <a:gdLst>
                  <a:gd name="connsiteX0" fmla="*/ 0 w 944217"/>
                  <a:gd name="connsiteY0" fmla="*/ 795130 h 795130"/>
                  <a:gd name="connsiteX1" fmla="*/ 675860 w 944217"/>
                  <a:gd name="connsiteY1" fmla="*/ 616226 h 795130"/>
                  <a:gd name="connsiteX2" fmla="*/ 944217 w 944217"/>
                  <a:gd name="connsiteY2" fmla="*/ 268356 h 795130"/>
                  <a:gd name="connsiteX3" fmla="*/ 775252 w 944217"/>
                  <a:gd name="connsiteY3" fmla="*/ 208721 h 795130"/>
                  <a:gd name="connsiteX4" fmla="*/ 725556 w 944217"/>
                  <a:gd name="connsiteY4" fmla="*/ 0 h 795130"/>
                  <a:gd name="connsiteX5" fmla="*/ 129208 w 944217"/>
                  <a:gd name="connsiteY5" fmla="*/ 347869 h 795130"/>
                  <a:gd name="connsiteX6" fmla="*/ 0 w 944217"/>
                  <a:gd name="connsiteY6" fmla="*/ 795130 h 795130"/>
                  <a:gd name="connsiteX0" fmla="*/ 35463 w 979680"/>
                  <a:gd name="connsiteY0" fmla="*/ 795130 h 803934"/>
                  <a:gd name="connsiteX1" fmla="*/ 711323 w 979680"/>
                  <a:gd name="connsiteY1" fmla="*/ 616226 h 803934"/>
                  <a:gd name="connsiteX2" fmla="*/ 979680 w 979680"/>
                  <a:gd name="connsiteY2" fmla="*/ 268356 h 803934"/>
                  <a:gd name="connsiteX3" fmla="*/ 810715 w 979680"/>
                  <a:gd name="connsiteY3" fmla="*/ 208721 h 803934"/>
                  <a:gd name="connsiteX4" fmla="*/ 761019 w 979680"/>
                  <a:gd name="connsiteY4" fmla="*/ 0 h 803934"/>
                  <a:gd name="connsiteX5" fmla="*/ 164671 w 979680"/>
                  <a:gd name="connsiteY5" fmla="*/ 347869 h 803934"/>
                  <a:gd name="connsiteX6" fmla="*/ 35463 w 979680"/>
                  <a:gd name="connsiteY6" fmla="*/ 795130 h 803934"/>
                  <a:gd name="connsiteX0" fmla="*/ 35463 w 979680"/>
                  <a:gd name="connsiteY0" fmla="*/ 795130 h 797881"/>
                  <a:gd name="connsiteX1" fmla="*/ 711323 w 979680"/>
                  <a:gd name="connsiteY1" fmla="*/ 616226 h 797881"/>
                  <a:gd name="connsiteX2" fmla="*/ 979680 w 979680"/>
                  <a:gd name="connsiteY2" fmla="*/ 268356 h 797881"/>
                  <a:gd name="connsiteX3" fmla="*/ 810715 w 979680"/>
                  <a:gd name="connsiteY3" fmla="*/ 208721 h 797881"/>
                  <a:gd name="connsiteX4" fmla="*/ 761019 w 979680"/>
                  <a:gd name="connsiteY4" fmla="*/ 0 h 797881"/>
                  <a:gd name="connsiteX5" fmla="*/ 164671 w 979680"/>
                  <a:gd name="connsiteY5" fmla="*/ 347869 h 797881"/>
                  <a:gd name="connsiteX6" fmla="*/ 35463 w 979680"/>
                  <a:gd name="connsiteY6" fmla="*/ 795130 h 797881"/>
                  <a:gd name="connsiteX0" fmla="*/ 35463 w 979680"/>
                  <a:gd name="connsiteY0" fmla="*/ 795130 h 797229"/>
                  <a:gd name="connsiteX1" fmla="*/ 720467 w 979680"/>
                  <a:gd name="connsiteY1" fmla="*/ 575078 h 797229"/>
                  <a:gd name="connsiteX2" fmla="*/ 979680 w 979680"/>
                  <a:gd name="connsiteY2" fmla="*/ 268356 h 797229"/>
                  <a:gd name="connsiteX3" fmla="*/ 810715 w 979680"/>
                  <a:gd name="connsiteY3" fmla="*/ 208721 h 797229"/>
                  <a:gd name="connsiteX4" fmla="*/ 761019 w 979680"/>
                  <a:gd name="connsiteY4" fmla="*/ 0 h 797229"/>
                  <a:gd name="connsiteX5" fmla="*/ 164671 w 979680"/>
                  <a:gd name="connsiteY5" fmla="*/ 347869 h 797229"/>
                  <a:gd name="connsiteX6" fmla="*/ 35463 w 979680"/>
                  <a:gd name="connsiteY6" fmla="*/ 795130 h 797229"/>
                  <a:gd name="connsiteX0" fmla="*/ 35463 w 997968"/>
                  <a:gd name="connsiteY0" fmla="*/ 795130 h 797229"/>
                  <a:gd name="connsiteX1" fmla="*/ 720467 w 997968"/>
                  <a:gd name="connsiteY1" fmla="*/ 575078 h 797229"/>
                  <a:gd name="connsiteX2" fmla="*/ 997968 w 997968"/>
                  <a:gd name="connsiteY2" fmla="*/ 323220 h 797229"/>
                  <a:gd name="connsiteX3" fmla="*/ 810715 w 997968"/>
                  <a:gd name="connsiteY3" fmla="*/ 208721 h 797229"/>
                  <a:gd name="connsiteX4" fmla="*/ 761019 w 997968"/>
                  <a:gd name="connsiteY4" fmla="*/ 0 h 797229"/>
                  <a:gd name="connsiteX5" fmla="*/ 164671 w 997968"/>
                  <a:gd name="connsiteY5" fmla="*/ 347869 h 797229"/>
                  <a:gd name="connsiteX6" fmla="*/ 35463 w 997968"/>
                  <a:gd name="connsiteY6" fmla="*/ 795130 h 797229"/>
                  <a:gd name="connsiteX0" fmla="*/ 35463 w 1018997"/>
                  <a:gd name="connsiteY0" fmla="*/ 795130 h 797229"/>
                  <a:gd name="connsiteX1" fmla="*/ 720467 w 1018997"/>
                  <a:gd name="connsiteY1" fmla="*/ 575078 h 797229"/>
                  <a:gd name="connsiteX2" fmla="*/ 997968 w 1018997"/>
                  <a:gd name="connsiteY2" fmla="*/ 323220 h 797229"/>
                  <a:gd name="connsiteX3" fmla="*/ 810715 w 1018997"/>
                  <a:gd name="connsiteY3" fmla="*/ 208721 h 797229"/>
                  <a:gd name="connsiteX4" fmla="*/ 761019 w 1018997"/>
                  <a:gd name="connsiteY4" fmla="*/ 0 h 797229"/>
                  <a:gd name="connsiteX5" fmla="*/ 164671 w 1018997"/>
                  <a:gd name="connsiteY5" fmla="*/ 347869 h 797229"/>
                  <a:gd name="connsiteX6" fmla="*/ 35463 w 1018997"/>
                  <a:gd name="connsiteY6" fmla="*/ 795130 h 797229"/>
                  <a:gd name="connsiteX0" fmla="*/ 35463 w 998214"/>
                  <a:gd name="connsiteY0" fmla="*/ 795130 h 797229"/>
                  <a:gd name="connsiteX1" fmla="*/ 720467 w 998214"/>
                  <a:gd name="connsiteY1" fmla="*/ 575078 h 797229"/>
                  <a:gd name="connsiteX2" fmla="*/ 997968 w 998214"/>
                  <a:gd name="connsiteY2" fmla="*/ 323220 h 797229"/>
                  <a:gd name="connsiteX3" fmla="*/ 810715 w 998214"/>
                  <a:gd name="connsiteY3" fmla="*/ 208721 h 797229"/>
                  <a:gd name="connsiteX4" fmla="*/ 761019 w 998214"/>
                  <a:gd name="connsiteY4" fmla="*/ 0 h 797229"/>
                  <a:gd name="connsiteX5" fmla="*/ 164671 w 998214"/>
                  <a:gd name="connsiteY5" fmla="*/ 347869 h 797229"/>
                  <a:gd name="connsiteX6" fmla="*/ 35463 w 998214"/>
                  <a:gd name="connsiteY6" fmla="*/ 795130 h 797229"/>
                  <a:gd name="connsiteX0" fmla="*/ 35463 w 998214"/>
                  <a:gd name="connsiteY0" fmla="*/ 795130 h 797229"/>
                  <a:gd name="connsiteX1" fmla="*/ 720467 w 998214"/>
                  <a:gd name="connsiteY1" fmla="*/ 575078 h 797229"/>
                  <a:gd name="connsiteX2" fmla="*/ 997968 w 998214"/>
                  <a:gd name="connsiteY2" fmla="*/ 309504 h 797229"/>
                  <a:gd name="connsiteX3" fmla="*/ 810715 w 998214"/>
                  <a:gd name="connsiteY3" fmla="*/ 208721 h 797229"/>
                  <a:gd name="connsiteX4" fmla="*/ 761019 w 998214"/>
                  <a:gd name="connsiteY4" fmla="*/ 0 h 797229"/>
                  <a:gd name="connsiteX5" fmla="*/ 164671 w 998214"/>
                  <a:gd name="connsiteY5" fmla="*/ 347869 h 797229"/>
                  <a:gd name="connsiteX6" fmla="*/ 35463 w 998214"/>
                  <a:gd name="connsiteY6" fmla="*/ 795130 h 797229"/>
                  <a:gd name="connsiteX0" fmla="*/ 35463 w 998214"/>
                  <a:gd name="connsiteY0" fmla="*/ 805908 h 808007"/>
                  <a:gd name="connsiteX1" fmla="*/ 720467 w 998214"/>
                  <a:gd name="connsiteY1" fmla="*/ 585856 h 808007"/>
                  <a:gd name="connsiteX2" fmla="*/ 997968 w 998214"/>
                  <a:gd name="connsiteY2" fmla="*/ 320282 h 808007"/>
                  <a:gd name="connsiteX3" fmla="*/ 810715 w 998214"/>
                  <a:gd name="connsiteY3" fmla="*/ 219499 h 808007"/>
                  <a:gd name="connsiteX4" fmla="*/ 761019 w 998214"/>
                  <a:gd name="connsiteY4" fmla="*/ 10778 h 808007"/>
                  <a:gd name="connsiteX5" fmla="*/ 164671 w 998214"/>
                  <a:gd name="connsiteY5" fmla="*/ 358647 h 808007"/>
                  <a:gd name="connsiteX6" fmla="*/ 35463 w 998214"/>
                  <a:gd name="connsiteY6" fmla="*/ 805908 h 808007"/>
                  <a:gd name="connsiteX0" fmla="*/ 35463 w 998214"/>
                  <a:gd name="connsiteY0" fmla="*/ 814871 h 816970"/>
                  <a:gd name="connsiteX1" fmla="*/ 720467 w 998214"/>
                  <a:gd name="connsiteY1" fmla="*/ 594819 h 816970"/>
                  <a:gd name="connsiteX2" fmla="*/ 997968 w 998214"/>
                  <a:gd name="connsiteY2" fmla="*/ 329245 h 816970"/>
                  <a:gd name="connsiteX3" fmla="*/ 810715 w 998214"/>
                  <a:gd name="connsiteY3" fmla="*/ 228462 h 816970"/>
                  <a:gd name="connsiteX4" fmla="*/ 761019 w 998214"/>
                  <a:gd name="connsiteY4" fmla="*/ 19741 h 816970"/>
                  <a:gd name="connsiteX5" fmla="*/ 164671 w 998214"/>
                  <a:gd name="connsiteY5" fmla="*/ 367610 h 816970"/>
                  <a:gd name="connsiteX6" fmla="*/ 35463 w 998214"/>
                  <a:gd name="connsiteY6" fmla="*/ 814871 h 816970"/>
                  <a:gd name="connsiteX0" fmla="*/ 35463 w 998393"/>
                  <a:gd name="connsiteY0" fmla="*/ 797572 h 799671"/>
                  <a:gd name="connsiteX1" fmla="*/ 720467 w 998393"/>
                  <a:gd name="connsiteY1" fmla="*/ 577520 h 799671"/>
                  <a:gd name="connsiteX2" fmla="*/ 997968 w 998393"/>
                  <a:gd name="connsiteY2" fmla="*/ 311946 h 799671"/>
                  <a:gd name="connsiteX3" fmla="*/ 783283 w 998393"/>
                  <a:gd name="connsiteY3" fmla="*/ 206591 h 799671"/>
                  <a:gd name="connsiteX4" fmla="*/ 761019 w 998393"/>
                  <a:gd name="connsiteY4" fmla="*/ 2442 h 799671"/>
                  <a:gd name="connsiteX5" fmla="*/ 164671 w 998393"/>
                  <a:gd name="connsiteY5" fmla="*/ 350311 h 799671"/>
                  <a:gd name="connsiteX6" fmla="*/ 35463 w 998393"/>
                  <a:gd name="connsiteY6" fmla="*/ 797572 h 799671"/>
                  <a:gd name="connsiteX0" fmla="*/ 22345 w 985275"/>
                  <a:gd name="connsiteY0" fmla="*/ 795720 h 797819"/>
                  <a:gd name="connsiteX1" fmla="*/ 707349 w 985275"/>
                  <a:gd name="connsiteY1" fmla="*/ 575668 h 797819"/>
                  <a:gd name="connsiteX2" fmla="*/ 984850 w 985275"/>
                  <a:gd name="connsiteY2" fmla="*/ 310094 h 797819"/>
                  <a:gd name="connsiteX3" fmla="*/ 770165 w 985275"/>
                  <a:gd name="connsiteY3" fmla="*/ 204739 h 797819"/>
                  <a:gd name="connsiteX4" fmla="*/ 747901 w 985275"/>
                  <a:gd name="connsiteY4" fmla="*/ 590 h 797819"/>
                  <a:gd name="connsiteX5" fmla="*/ 261281 w 985275"/>
                  <a:gd name="connsiteY5" fmla="*/ 270735 h 797819"/>
                  <a:gd name="connsiteX6" fmla="*/ 22345 w 985275"/>
                  <a:gd name="connsiteY6" fmla="*/ 795720 h 797819"/>
                  <a:gd name="connsiteX0" fmla="*/ 22345 w 985275"/>
                  <a:gd name="connsiteY0" fmla="*/ 818503 h 820602"/>
                  <a:gd name="connsiteX1" fmla="*/ 707349 w 985275"/>
                  <a:gd name="connsiteY1" fmla="*/ 598451 h 820602"/>
                  <a:gd name="connsiteX2" fmla="*/ 984850 w 985275"/>
                  <a:gd name="connsiteY2" fmla="*/ 332877 h 820602"/>
                  <a:gd name="connsiteX3" fmla="*/ 770165 w 985275"/>
                  <a:gd name="connsiteY3" fmla="*/ 227522 h 820602"/>
                  <a:gd name="connsiteX4" fmla="*/ 706753 w 985275"/>
                  <a:gd name="connsiteY4" fmla="*/ 513 h 820602"/>
                  <a:gd name="connsiteX5" fmla="*/ 261281 w 985275"/>
                  <a:gd name="connsiteY5" fmla="*/ 293518 h 820602"/>
                  <a:gd name="connsiteX6" fmla="*/ 22345 w 985275"/>
                  <a:gd name="connsiteY6" fmla="*/ 818503 h 820602"/>
                  <a:gd name="connsiteX0" fmla="*/ 22345 w 980714"/>
                  <a:gd name="connsiteY0" fmla="*/ 818503 h 820602"/>
                  <a:gd name="connsiteX1" fmla="*/ 707349 w 980714"/>
                  <a:gd name="connsiteY1" fmla="*/ 598451 h 820602"/>
                  <a:gd name="connsiteX2" fmla="*/ 980278 w 980714"/>
                  <a:gd name="connsiteY2" fmla="*/ 319161 h 820602"/>
                  <a:gd name="connsiteX3" fmla="*/ 770165 w 980714"/>
                  <a:gd name="connsiteY3" fmla="*/ 227522 h 820602"/>
                  <a:gd name="connsiteX4" fmla="*/ 706753 w 980714"/>
                  <a:gd name="connsiteY4" fmla="*/ 513 h 820602"/>
                  <a:gd name="connsiteX5" fmla="*/ 261281 w 980714"/>
                  <a:gd name="connsiteY5" fmla="*/ 293518 h 820602"/>
                  <a:gd name="connsiteX6" fmla="*/ 22345 w 980714"/>
                  <a:gd name="connsiteY6" fmla="*/ 818503 h 820602"/>
                  <a:gd name="connsiteX0" fmla="*/ 22345 w 982540"/>
                  <a:gd name="connsiteY0" fmla="*/ 818503 h 820602"/>
                  <a:gd name="connsiteX1" fmla="*/ 707349 w 982540"/>
                  <a:gd name="connsiteY1" fmla="*/ 598451 h 820602"/>
                  <a:gd name="connsiteX2" fmla="*/ 980278 w 982540"/>
                  <a:gd name="connsiteY2" fmla="*/ 319161 h 820602"/>
                  <a:gd name="connsiteX3" fmla="*/ 770165 w 982540"/>
                  <a:gd name="connsiteY3" fmla="*/ 227522 h 820602"/>
                  <a:gd name="connsiteX4" fmla="*/ 706753 w 982540"/>
                  <a:gd name="connsiteY4" fmla="*/ 513 h 820602"/>
                  <a:gd name="connsiteX5" fmla="*/ 261281 w 982540"/>
                  <a:gd name="connsiteY5" fmla="*/ 293518 h 820602"/>
                  <a:gd name="connsiteX6" fmla="*/ 22345 w 982540"/>
                  <a:gd name="connsiteY6" fmla="*/ 818503 h 820602"/>
                  <a:gd name="connsiteX0" fmla="*/ 1 w 960196"/>
                  <a:gd name="connsiteY0" fmla="*/ 818503 h 820602"/>
                  <a:gd name="connsiteX1" fmla="*/ 685005 w 960196"/>
                  <a:gd name="connsiteY1" fmla="*/ 598451 h 820602"/>
                  <a:gd name="connsiteX2" fmla="*/ 957934 w 960196"/>
                  <a:gd name="connsiteY2" fmla="*/ 319161 h 820602"/>
                  <a:gd name="connsiteX3" fmla="*/ 747821 w 960196"/>
                  <a:gd name="connsiteY3" fmla="*/ 227522 h 820602"/>
                  <a:gd name="connsiteX4" fmla="*/ 684409 w 960196"/>
                  <a:gd name="connsiteY4" fmla="*/ 513 h 820602"/>
                  <a:gd name="connsiteX5" fmla="*/ 1 w 960196"/>
                  <a:gd name="connsiteY5" fmla="*/ 818503 h 820602"/>
                  <a:gd name="connsiteX0" fmla="*/ 1 w 960196"/>
                  <a:gd name="connsiteY0" fmla="*/ 818503 h 820602"/>
                  <a:gd name="connsiteX1" fmla="*/ 685005 w 960196"/>
                  <a:gd name="connsiteY1" fmla="*/ 598451 h 820602"/>
                  <a:gd name="connsiteX2" fmla="*/ 957934 w 960196"/>
                  <a:gd name="connsiteY2" fmla="*/ 319161 h 820602"/>
                  <a:gd name="connsiteX3" fmla="*/ 747821 w 960196"/>
                  <a:gd name="connsiteY3" fmla="*/ 227522 h 820602"/>
                  <a:gd name="connsiteX4" fmla="*/ 684409 w 960196"/>
                  <a:gd name="connsiteY4" fmla="*/ 513 h 820602"/>
                  <a:gd name="connsiteX5" fmla="*/ 1 w 960196"/>
                  <a:gd name="connsiteY5" fmla="*/ 818503 h 820602"/>
                  <a:gd name="connsiteX0" fmla="*/ 1 w 957934"/>
                  <a:gd name="connsiteY0" fmla="*/ 818503 h 822807"/>
                  <a:gd name="connsiteX1" fmla="*/ 957934 w 957934"/>
                  <a:gd name="connsiteY1" fmla="*/ 319161 h 822807"/>
                  <a:gd name="connsiteX2" fmla="*/ 747821 w 957934"/>
                  <a:gd name="connsiteY2" fmla="*/ 227522 h 822807"/>
                  <a:gd name="connsiteX3" fmla="*/ 684409 w 957934"/>
                  <a:gd name="connsiteY3" fmla="*/ 513 h 822807"/>
                  <a:gd name="connsiteX4" fmla="*/ 1 w 957934"/>
                  <a:gd name="connsiteY4" fmla="*/ 818503 h 822807"/>
                  <a:gd name="connsiteX0" fmla="*/ 0 w 1012632"/>
                  <a:gd name="connsiteY0" fmla="*/ 800215 h 804657"/>
                  <a:gd name="connsiteX1" fmla="*/ 980793 w 1012632"/>
                  <a:gd name="connsiteY1" fmla="*/ 319161 h 804657"/>
                  <a:gd name="connsiteX2" fmla="*/ 770680 w 1012632"/>
                  <a:gd name="connsiteY2" fmla="*/ 227522 h 804657"/>
                  <a:gd name="connsiteX3" fmla="*/ 707268 w 1012632"/>
                  <a:gd name="connsiteY3" fmla="*/ 513 h 804657"/>
                  <a:gd name="connsiteX4" fmla="*/ 0 w 1012632"/>
                  <a:gd name="connsiteY4" fmla="*/ 800215 h 804657"/>
                  <a:gd name="connsiteX0" fmla="*/ 5385 w 1018017"/>
                  <a:gd name="connsiteY0" fmla="*/ 800215 h 804657"/>
                  <a:gd name="connsiteX1" fmla="*/ 986178 w 1018017"/>
                  <a:gd name="connsiteY1" fmla="*/ 319161 h 804657"/>
                  <a:gd name="connsiteX2" fmla="*/ 776065 w 1018017"/>
                  <a:gd name="connsiteY2" fmla="*/ 227522 h 804657"/>
                  <a:gd name="connsiteX3" fmla="*/ 712653 w 1018017"/>
                  <a:gd name="connsiteY3" fmla="*/ 513 h 804657"/>
                  <a:gd name="connsiteX4" fmla="*/ 5385 w 1018017"/>
                  <a:gd name="connsiteY4" fmla="*/ 800215 h 804657"/>
                  <a:gd name="connsiteX0" fmla="*/ 5385 w 1018017"/>
                  <a:gd name="connsiteY0" fmla="*/ 800215 h 820123"/>
                  <a:gd name="connsiteX1" fmla="*/ 986178 w 1018017"/>
                  <a:gd name="connsiteY1" fmla="*/ 319161 h 820123"/>
                  <a:gd name="connsiteX2" fmla="*/ 776065 w 1018017"/>
                  <a:gd name="connsiteY2" fmla="*/ 227522 h 820123"/>
                  <a:gd name="connsiteX3" fmla="*/ 712653 w 1018017"/>
                  <a:gd name="connsiteY3" fmla="*/ 513 h 820123"/>
                  <a:gd name="connsiteX4" fmla="*/ 5385 w 1018017"/>
                  <a:gd name="connsiteY4" fmla="*/ 800215 h 820123"/>
                  <a:gd name="connsiteX0" fmla="*/ 5385 w 986178"/>
                  <a:gd name="connsiteY0" fmla="*/ 800215 h 820123"/>
                  <a:gd name="connsiteX1" fmla="*/ 986178 w 986178"/>
                  <a:gd name="connsiteY1" fmla="*/ 319161 h 820123"/>
                  <a:gd name="connsiteX2" fmla="*/ 776065 w 986178"/>
                  <a:gd name="connsiteY2" fmla="*/ 227522 h 820123"/>
                  <a:gd name="connsiteX3" fmla="*/ 712653 w 986178"/>
                  <a:gd name="connsiteY3" fmla="*/ 513 h 820123"/>
                  <a:gd name="connsiteX4" fmla="*/ 5385 w 986178"/>
                  <a:gd name="connsiteY4" fmla="*/ 800215 h 820123"/>
                  <a:gd name="connsiteX0" fmla="*/ 5385 w 986265"/>
                  <a:gd name="connsiteY0" fmla="*/ 800215 h 820565"/>
                  <a:gd name="connsiteX1" fmla="*/ 986178 w 986265"/>
                  <a:gd name="connsiteY1" fmla="*/ 319161 h 820565"/>
                  <a:gd name="connsiteX2" fmla="*/ 776065 w 986265"/>
                  <a:gd name="connsiteY2" fmla="*/ 227522 h 820565"/>
                  <a:gd name="connsiteX3" fmla="*/ 712653 w 986265"/>
                  <a:gd name="connsiteY3" fmla="*/ 513 h 820565"/>
                  <a:gd name="connsiteX4" fmla="*/ 5385 w 986265"/>
                  <a:gd name="connsiteY4" fmla="*/ 800215 h 820565"/>
                  <a:gd name="connsiteX0" fmla="*/ 5385 w 986265"/>
                  <a:gd name="connsiteY0" fmla="*/ 800865 h 821215"/>
                  <a:gd name="connsiteX1" fmla="*/ 986178 w 986265"/>
                  <a:gd name="connsiteY1" fmla="*/ 319811 h 821215"/>
                  <a:gd name="connsiteX2" fmla="*/ 776065 w 986265"/>
                  <a:gd name="connsiteY2" fmla="*/ 228172 h 821215"/>
                  <a:gd name="connsiteX3" fmla="*/ 712653 w 986265"/>
                  <a:gd name="connsiteY3" fmla="*/ 1163 h 821215"/>
                  <a:gd name="connsiteX4" fmla="*/ 5385 w 986265"/>
                  <a:gd name="connsiteY4" fmla="*/ 800865 h 821215"/>
                  <a:gd name="connsiteX0" fmla="*/ 5385 w 986265"/>
                  <a:gd name="connsiteY0" fmla="*/ 800945 h 821295"/>
                  <a:gd name="connsiteX1" fmla="*/ 986178 w 986265"/>
                  <a:gd name="connsiteY1" fmla="*/ 319891 h 821295"/>
                  <a:gd name="connsiteX2" fmla="*/ 767012 w 986265"/>
                  <a:gd name="connsiteY2" fmla="*/ 216181 h 821295"/>
                  <a:gd name="connsiteX3" fmla="*/ 712653 w 986265"/>
                  <a:gd name="connsiteY3" fmla="*/ 1243 h 821295"/>
                  <a:gd name="connsiteX4" fmla="*/ 5385 w 986265"/>
                  <a:gd name="connsiteY4" fmla="*/ 800945 h 821295"/>
                  <a:gd name="connsiteX0" fmla="*/ 5021 w 985901"/>
                  <a:gd name="connsiteY0" fmla="*/ 800945 h 821295"/>
                  <a:gd name="connsiteX1" fmla="*/ 985814 w 985901"/>
                  <a:gd name="connsiteY1" fmla="*/ 319891 h 821295"/>
                  <a:gd name="connsiteX2" fmla="*/ 766648 w 985901"/>
                  <a:gd name="connsiteY2" fmla="*/ 216181 h 821295"/>
                  <a:gd name="connsiteX3" fmla="*/ 712289 w 985901"/>
                  <a:gd name="connsiteY3" fmla="*/ 1243 h 821295"/>
                  <a:gd name="connsiteX4" fmla="*/ 5021 w 985901"/>
                  <a:gd name="connsiteY4" fmla="*/ 800945 h 821295"/>
                  <a:gd name="connsiteX0" fmla="*/ 5021 w 985901"/>
                  <a:gd name="connsiteY0" fmla="*/ 800796 h 821146"/>
                  <a:gd name="connsiteX1" fmla="*/ 985814 w 985901"/>
                  <a:gd name="connsiteY1" fmla="*/ 319742 h 821146"/>
                  <a:gd name="connsiteX2" fmla="*/ 775702 w 985901"/>
                  <a:gd name="connsiteY2" fmla="*/ 240175 h 821146"/>
                  <a:gd name="connsiteX3" fmla="*/ 712289 w 985901"/>
                  <a:gd name="connsiteY3" fmla="*/ 1094 h 821146"/>
                  <a:gd name="connsiteX4" fmla="*/ 5021 w 985901"/>
                  <a:gd name="connsiteY4" fmla="*/ 800796 h 82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901" h="821146">
                    <a:moveTo>
                      <a:pt x="5021" y="800796"/>
                    </a:moveTo>
                    <a:cubicBezTo>
                      <a:pt x="352360" y="927056"/>
                      <a:pt x="994527" y="428907"/>
                      <a:pt x="985814" y="319742"/>
                    </a:cubicBezTo>
                    <a:cubicBezTo>
                      <a:pt x="981673" y="215149"/>
                      <a:pt x="815193" y="294045"/>
                      <a:pt x="775702" y="240175"/>
                    </a:cubicBezTo>
                    <a:cubicBezTo>
                      <a:pt x="759137" y="170601"/>
                      <a:pt x="848406" y="-15940"/>
                      <a:pt x="712289" y="1094"/>
                    </a:cubicBezTo>
                    <a:cubicBezTo>
                      <a:pt x="290201" y="169363"/>
                      <a:pt x="-45370" y="678280"/>
                      <a:pt x="5021" y="800796"/>
                    </a:cubicBezTo>
                    <a:close/>
                  </a:path>
                </a:pathLst>
              </a:custGeom>
              <a:solidFill>
                <a:srgbClr val="C0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8022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69"/>
            <a:ext cx="12009438" cy="1143000"/>
          </a:xfrm>
        </p:spPr>
        <p:txBody>
          <a:bodyPr/>
          <a:lstStyle/>
          <a:p>
            <a:pPr>
              <a:defRPr/>
            </a:pPr>
            <a:r>
              <a:rPr dirty="0" smtClean="0"/>
              <a:t>Conclusion</a:t>
            </a:r>
            <a:endParaRPr dirty="0"/>
          </a:p>
        </p:txBody>
      </p:sp>
      <p:grpSp>
        <p:nvGrpSpPr>
          <p:cNvPr id="25603" name="Group 19"/>
          <p:cNvGrpSpPr>
            <a:grpSpLocks/>
          </p:cNvGrpSpPr>
          <p:nvPr/>
        </p:nvGrpSpPr>
        <p:grpSpPr bwMode="auto">
          <a:xfrm>
            <a:off x="6629400" y="1497012"/>
            <a:ext cx="5456237" cy="3989388"/>
            <a:chOff x="2532887" y="1327467"/>
            <a:chExt cx="7431287" cy="4556126"/>
          </a:xfrm>
        </p:grpSpPr>
        <p:sp>
          <p:nvSpPr>
            <p:cNvPr id="5" name="Isosceles Triangle 11"/>
            <p:cNvSpPr/>
            <p:nvPr/>
          </p:nvSpPr>
          <p:spPr>
            <a:xfrm>
              <a:off x="5380429" y="2219474"/>
              <a:ext cx="1731878" cy="1702429"/>
            </a:xfrm>
            <a:custGeom>
              <a:avLst/>
              <a:gdLst>
                <a:gd name="connsiteX0" fmla="*/ 1853446 w 3706892"/>
                <a:gd name="connsiteY0" fmla="*/ 2726026 h 2929890"/>
                <a:gd name="connsiteX1" fmla="*/ 1940393 w 3706892"/>
                <a:gd name="connsiteY1" fmla="*/ 2788847 h 2929890"/>
                <a:gd name="connsiteX2" fmla="*/ 1854737 w 3706892"/>
                <a:gd name="connsiteY2" fmla="*/ 2736285 h 2929890"/>
                <a:gd name="connsiteX3" fmla="*/ 1579759 w 3706892"/>
                <a:gd name="connsiteY3" fmla="*/ 2923770 h 2929890"/>
                <a:gd name="connsiteX4" fmla="*/ 1853446 w 3706892"/>
                <a:gd name="connsiteY4" fmla="*/ 2726026 h 2929890"/>
                <a:gd name="connsiteX5" fmla="*/ 381987 w 3706892"/>
                <a:gd name="connsiteY5" fmla="*/ 2355724 h 2929890"/>
                <a:gd name="connsiteX6" fmla="*/ 247815 w 3706892"/>
                <a:gd name="connsiteY6" fmla="*/ 2425226 h 2929890"/>
                <a:gd name="connsiteX7" fmla="*/ 248783 w 3706892"/>
                <a:gd name="connsiteY7" fmla="*/ 2417842 h 2929890"/>
                <a:gd name="connsiteX8" fmla="*/ 381987 w 3706892"/>
                <a:gd name="connsiteY8" fmla="*/ 2355724 h 2929890"/>
                <a:gd name="connsiteX9" fmla="*/ 454392 w 3706892"/>
                <a:gd name="connsiteY9" fmla="*/ 2318189 h 2929890"/>
                <a:gd name="connsiteX10" fmla="*/ 452772 w 3706892"/>
                <a:gd name="connsiteY10" fmla="*/ 2319057 h 2929890"/>
                <a:gd name="connsiteX11" fmla="*/ 454392 w 3706892"/>
                <a:gd name="connsiteY11" fmla="*/ 2318189 h 2929890"/>
                <a:gd name="connsiteX12" fmla="*/ 2135602 w 3706892"/>
                <a:gd name="connsiteY12" fmla="*/ 2908635 h 2929890"/>
                <a:gd name="connsiteX13" fmla="*/ 2138691 w 3706892"/>
                <a:gd name="connsiteY13" fmla="*/ 1903782 h 2929890"/>
                <a:gd name="connsiteX14" fmla="*/ 2138691 w 3706892"/>
                <a:gd name="connsiteY14" fmla="*/ 2910530 h 2929890"/>
                <a:gd name="connsiteX15" fmla="*/ 2135602 w 3706892"/>
                <a:gd name="connsiteY15" fmla="*/ 2908635 h 2929890"/>
                <a:gd name="connsiteX16" fmla="*/ 1570783 w 3706892"/>
                <a:gd name="connsiteY16" fmla="*/ 1903782 h 2929890"/>
                <a:gd name="connsiteX17" fmla="*/ 1571290 w 3706892"/>
                <a:gd name="connsiteY17" fmla="*/ 1903782 h 2929890"/>
                <a:gd name="connsiteX18" fmla="*/ 1571290 w 3706892"/>
                <a:gd name="connsiteY18" fmla="*/ 2929545 h 2929890"/>
                <a:gd name="connsiteX19" fmla="*/ 1570783 w 3706892"/>
                <a:gd name="connsiteY19" fmla="*/ 2929890 h 2929890"/>
                <a:gd name="connsiteX20" fmla="*/ 1570783 w 3706892"/>
                <a:gd name="connsiteY20" fmla="*/ 1903782 h 2929890"/>
                <a:gd name="connsiteX21" fmla="*/ 2472208 w 3706892"/>
                <a:gd name="connsiteY21" fmla="*/ 1748890 h 2929890"/>
                <a:gd name="connsiteX22" fmla="*/ 2750047 w 3706892"/>
                <a:gd name="connsiteY22" fmla="*/ 1991075 h 2929890"/>
                <a:gd name="connsiteX23" fmla="*/ 2465482 w 3706892"/>
                <a:gd name="connsiteY23" fmla="*/ 1756102 h 2929890"/>
                <a:gd name="connsiteX24" fmla="*/ 2472208 w 3706892"/>
                <a:gd name="connsiteY24" fmla="*/ 1748890 h 2929890"/>
                <a:gd name="connsiteX25" fmla="*/ 1230873 w 3706892"/>
                <a:gd name="connsiteY25" fmla="*/ 1748890 h 2929890"/>
                <a:gd name="connsiteX26" fmla="*/ 1239735 w 3706892"/>
                <a:gd name="connsiteY26" fmla="*/ 1758393 h 2929890"/>
                <a:gd name="connsiteX27" fmla="*/ 876898 w 3706892"/>
                <a:gd name="connsiteY27" fmla="*/ 2049759 h 2929890"/>
                <a:gd name="connsiteX28" fmla="*/ 1230873 w 3706892"/>
                <a:gd name="connsiteY28" fmla="*/ 1748890 h 2929890"/>
                <a:gd name="connsiteX29" fmla="*/ 2840256 w 3706892"/>
                <a:gd name="connsiteY29" fmla="*/ 1354207 h 2929890"/>
                <a:gd name="connsiteX30" fmla="*/ 3706892 w 3706892"/>
                <a:gd name="connsiteY30" fmla="*/ 1945086 h 2929890"/>
                <a:gd name="connsiteX31" fmla="*/ 3417775 w 3706892"/>
                <a:gd name="connsiteY31" fmla="*/ 2110295 h 2929890"/>
                <a:gd name="connsiteX32" fmla="*/ 3459078 w 3706892"/>
                <a:gd name="connsiteY32" fmla="*/ 2425226 h 2929890"/>
                <a:gd name="connsiteX33" fmla="*/ 3339559 w 3706892"/>
                <a:gd name="connsiteY33" fmla="*/ 2364335 h 2929890"/>
                <a:gd name="connsiteX34" fmla="*/ 3454704 w 3706892"/>
                <a:gd name="connsiteY34" fmla="*/ 2418032 h 2929890"/>
                <a:gd name="connsiteX35" fmla="*/ 3414543 w 3706892"/>
                <a:gd name="connsiteY35" fmla="*/ 2111796 h 2929890"/>
                <a:gd name="connsiteX36" fmla="*/ 3695677 w 3706892"/>
                <a:gd name="connsiteY36" fmla="*/ 1951148 h 2929890"/>
                <a:gd name="connsiteX37" fmla="*/ 2837279 w 3706892"/>
                <a:gd name="connsiteY37" fmla="*/ 1357399 h 2929890"/>
                <a:gd name="connsiteX38" fmla="*/ 2840256 w 3706892"/>
                <a:gd name="connsiteY38" fmla="*/ 1354207 h 2929890"/>
                <a:gd name="connsiteX39" fmla="*/ 861369 w 3706892"/>
                <a:gd name="connsiteY39" fmla="*/ 1352646 h 2929890"/>
                <a:gd name="connsiteX40" fmla="*/ 865801 w 3706892"/>
                <a:gd name="connsiteY40" fmla="*/ 1357399 h 2929890"/>
                <a:gd name="connsiteX41" fmla="*/ 9024 w 3706892"/>
                <a:gd name="connsiteY41" fmla="*/ 1950243 h 2929890"/>
                <a:gd name="connsiteX42" fmla="*/ 0 w 3706892"/>
                <a:gd name="connsiteY42" fmla="*/ 1945086 h 2929890"/>
                <a:gd name="connsiteX43" fmla="*/ 861369 w 3706892"/>
                <a:gd name="connsiteY43" fmla="*/ 1352646 h 2929890"/>
                <a:gd name="connsiteX44" fmla="*/ 1853446 w 3706892"/>
                <a:gd name="connsiteY44" fmla="*/ 0 h 2929890"/>
                <a:gd name="connsiteX45" fmla="*/ 2648518 w 3706892"/>
                <a:gd name="connsiteY45" fmla="*/ 587269 h 2929890"/>
                <a:gd name="connsiteX46" fmla="*/ 2304792 w 3706892"/>
                <a:gd name="connsiteY46" fmla="*/ 587269 h 2929890"/>
                <a:gd name="connsiteX47" fmla="*/ 2762193 w 3706892"/>
                <a:gd name="connsiteY47" fmla="*/ 1283732 h 2929890"/>
                <a:gd name="connsiteX48" fmla="*/ 2437219 w 3706892"/>
                <a:gd name="connsiteY48" fmla="*/ 1344744 h 2929890"/>
                <a:gd name="connsiteX49" fmla="*/ 2396648 w 3706892"/>
                <a:gd name="connsiteY49" fmla="*/ 1693627 h 2929890"/>
                <a:gd name="connsiteX50" fmla="*/ 2138691 w 3706892"/>
                <a:gd name="connsiteY50" fmla="*/ 1445558 h 2929890"/>
                <a:gd name="connsiteX51" fmla="*/ 2138691 w 3706892"/>
                <a:gd name="connsiteY51" fmla="*/ 1812263 h 2929890"/>
                <a:gd name="connsiteX52" fmla="*/ 1853446 w 3706892"/>
                <a:gd name="connsiteY52" fmla="*/ 1606167 h 2929890"/>
                <a:gd name="connsiteX53" fmla="*/ 1570783 w 3706892"/>
                <a:gd name="connsiteY53" fmla="*/ 1810397 h 2929890"/>
                <a:gd name="connsiteX54" fmla="*/ 1570783 w 3706892"/>
                <a:gd name="connsiteY54" fmla="*/ 1441738 h 2929890"/>
                <a:gd name="connsiteX55" fmla="*/ 1569492 w 3706892"/>
                <a:gd name="connsiteY55" fmla="*/ 1444294 h 2929890"/>
                <a:gd name="connsiteX56" fmla="*/ 1306923 w 3706892"/>
                <a:gd name="connsiteY56" fmla="*/ 1697840 h 2929890"/>
                <a:gd name="connsiteX57" fmla="*/ 1265861 w 3706892"/>
                <a:gd name="connsiteY57" fmla="*/ 1344744 h 2929890"/>
                <a:gd name="connsiteX58" fmla="*/ 939633 w 3706892"/>
                <a:gd name="connsiteY58" fmla="*/ 1283497 h 2929890"/>
                <a:gd name="connsiteX59" fmla="*/ 1402101 w 3706892"/>
                <a:gd name="connsiteY59" fmla="*/ 587269 h 2929890"/>
                <a:gd name="connsiteX60" fmla="*/ 1058375 w 3706892"/>
                <a:gd name="connsiteY60" fmla="*/ 587269 h 2929890"/>
                <a:gd name="connsiteX61" fmla="*/ 1853446 w 3706892"/>
                <a:gd name="connsiteY61" fmla="*/ 0 h 2929890"/>
                <a:gd name="connsiteX0" fmla="*/ 1853446 w 3706892"/>
                <a:gd name="connsiteY0" fmla="*/ 2726026 h 2929890"/>
                <a:gd name="connsiteX1" fmla="*/ 1940393 w 3706892"/>
                <a:gd name="connsiteY1" fmla="*/ 2788847 h 2929890"/>
                <a:gd name="connsiteX2" fmla="*/ 1854737 w 3706892"/>
                <a:gd name="connsiteY2" fmla="*/ 2736285 h 2929890"/>
                <a:gd name="connsiteX3" fmla="*/ 1579759 w 3706892"/>
                <a:gd name="connsiteY3" fmla="*/ 2923770 h 2929890"/>
                <a:gd name="connsiteX4" fmla="*/ 1853446 w 3706892"/>
                <a:gd name="connsiteY4" fmla="*/ 2726026 h 2929890"/>
                <a:gd name="connsiteX5" fmla="*/ 381987 w 3706892"/>
                <a:gd name="connsiteY5" fmla="*/ 2355724 h 2929890"/>
                <a:gd name="connsiteX6" fmla="*/ 247815 w 3706892"/>
                <a:gd name="connsiteY6" fmla="*/ 2425226 h 2929890"/>
                <a:gd name="connsiteX7" fmla="*/ 248783 w 3706892"/>
                <a:gd name="connsiteY7" fmla="*/ 2417842 h 2929890"/>
                <a:gd name="connsiteX8" fmla="*/ 381987 w 3706892"/>
                <a:gd name="connsiteY8" fmla="*/ 2355724 h 2929890"/>
                <a:gd name="connsiteX9" fmla="*/ 454392 w 3706892"/>
                <a:gd name="connsiteY9" fmla="*/ 2318189 h 2929890"/>
                <a:gd name="connsiteX10" fmla="*/ 452772 w 3706892"/>
                <a:gd name="connsiteY10" fmla="*/ 2319057 h 2929890"/>
                <a:gd name="connsiteX11" fmla="*/ 454392 w 3706892"/>
                <a:gd name="connsiteY11" fmla="*/ 2318189 h 2929890"/>
                <a:gd name="connsiteX12" fmla="*/ 2135602 w 3706892"/>
                <a:gd name="connsiteY12" fmla="*/ 2908635 h 2929890"/>
                <a:gd name="connsiteX13" fmla="*/ 2138691 w 3706892"/>
                <a:gd name="connsiteY13" fmla="*/ 2910530 h 2929890"/>
                <a:gd name="connsiteX14" fmla="*/ 2135602 w 3706892"/>
                <a:gd name="connsiteY14" fmla="*/ 2908635 h 2929890"/>
                <a:gd name="connsiteX15" fmla="*/ 1570783 w 3706892"/>
                <a:gd name="connsiteY15" fmla="*/ 1903782 h 2929890"/>
                <a:gd name="connsiteX16" fmla="*/ 1571290 w 3706892"/>
                <a:gd name="connsiteY16" fmla="*/ 1903782 h 2929890"/>
                <a:gd name="connsiteX17" fmla="*/ 1571290 w 3706892"/>
                <a:gd name="connsiteY17" fmla="*/ 2929545 h 2929890"/>
                <a:gd name="connsiteX18" fmla="*/ 1570783 w 3706892"/>
                <a:gd name="connsiteY18" fmla="*/ 2929890 h 2929890"/>
                <a:gd name="connsiteX19" fmla="*/ 1570783 w 3706892"/>
                <a:gd name="connsiteY19" fmla="*/ 1903782 h 2929890"/>
                <a:gd name="connsiteX20" fmla="*/ 2472208 w 3706892"/>
                <a:gd name="connsiteY20" fmla="*/ 1748890 h 2929890"/>
                <a:gd name="connsiteX21" fmla="*/ 2750047 w 3706892"/>
                <a:gd name="connsiteY21" fmla="*/ 1991075 h 2929890"/>
                <a:gd name="connsiteX22" fmla="*/ 2465482 w 3706892"/>
                <a:gd name="connsiteY22" fmla="*/ 1756102 h 2929890"/>
                <a:gd name="connsiteX23" fmla="*/ 2472208 w 3706892"/>
                <a:gd name="connsiteY23" fmla="*/ 1748890 h 2929890"/>
                <a:gd name="connsiteX24" fmla="*/ 1230873 w 3706892"/>
                <a:gd name="connsiteY24" fmla="*/ 1748890 h 2929890"/>
                <a:gd name="connsiteX25" fmla="*/ 1239735 w 3706892"/>
                <a:gd name="connsiteY25" fmla="*/ 1758393 h 2929890"/>
                <a:gd name="connsiteX26" fmla="*/ 876898 w 3706892"/>
                <a:gd name="connsiteY26" fmla="*/ 2049759 h 2929890"/>
                <a:gd name="connsiteX27" fmla="*/ 1230873 w 3706892"/>
                <a:gd name="connsiteY27" fmla="*/ 1748890 h 2929890"/>
                <a:gd name="connsiteX28" fmla="*/ 2840256 w 3706892"/>
                <a:gd name="connsiteY28" fmla="*/ 1354207 h 2929890"/>
                <a:gd name="connsiteX29" fmla="*/ 3706892 w 3706892"/>
                <a:gd name="connsiteY29" fmla="*/ 1945086 h 2929890"/>
                <a:gd name="connsiteX30" fmla="*/ 3417775 w 3706892"/>
                <a:gd name="connsiteY30" fmla="*/ 2110295 h 2929890"/>
                <a:gd name="connsiteX31" fmla="*/ 3459078 w 3706892"/>
                <a:gd name="connsiteY31" fmla="*/ 2425226 h 2929890"/>
                <a:gd name="connsiteX32" fmla="*/ 3339559 w 3706892"/>
                <a:gd name="connsiteY32" fmla="*/ 2364335 h 2929890"/>
                <a:gd name="connsiteX33" fmla="*/ 3454704 w 3706892"/>
                <a:gd name="connsiteY33" fmla="*/ 2418032 h 2929890"/>
                <a:gd name="connsiteX34" fmla="*/ 3414543 w 3706892"/>
                <a:gd name="connsiteY34" fmla="*/ 2111796 h 2929890"/>
                <a:gd name="connsiteX35" fmla="*/ 3695677 w 3706892"/>
                <a:gd name="connsiteY35" fmla="*/ 1951148 h 2929890"/>
                <a:gd name="connsiteX36" fmla="*/ 2837279 w 3706892"/>
                <a:gd name="connsiteY36" fmla="*/ 1357399 h 2929890"/>
                <a:gd name="connsiteX37" fmla="*/ 2840256 w 3706892"/>
                <a:gd name="connsiteY37" fmla="*/ 1354207 h 2929890"/>
                <a:gd name="connsiteX38" fmla="*/ 861369 w 3706892"/>
                <a:gd name="connsiteY38" fmla="*/ 1352646 h 2929890"/>
                <a:gd name="connsiteX39" fmla="*/ 865801 w 3706892"/>
                <a:gd name="connsiteY39" fmla="*/ 1357399 h 2929890"/>
                <a:gd name="connsiteX40" fmla="*/ 9024 w 3706892"/>
                <a:gd name="connsiteY40" fmla="*/ 1950243 h 2929890"/>
                <a:gd name="connsiteX41" fmla="*/ 0 w 3706892"/>
                <a:gd name="connsiteY41" fmla="*/ 1945086 h 2929890"/>
                <a:gd name="connsiteX42" fmla="*/ 861369 w 3706892"/>
                <a:gd name="connsiteY42" fmla="*/ 1352646 h 2929890"/>
                <a:gd name="connsiteX43" fmla="*/ 1853446 w 3706892"/>
                <a:gd name="connsiteY43" fmla="*/ 0 h 2929890"/>
                <a:gd name="connsiteX44" fmla="*/ 2648518 w 3706892"/>
                <a:gd name="connsiteY44" fmla="*/ 587269 h 2929890"/>
                <a:gd name="connsiteX45" fmla="*/ 2304792 w 3706892"/>
                <a:gd name="connsiteY45" fmla="*/ 587269 h 2929890"/>
                <a:gd name="connsiteX46" fmla="*/ 2762193 w 3706892"/>
                <a:gd name="connsiteY46" fmla="*/ 1283732 h 2929890"/>
                <a:gd name="connsiteX47" fmla="*/ 2437219 w 3706892"/>
                <a:gd name="connsiteY47" fmla="*/ 1344744 h 2929890"/>
                <a:gd name="connsiteX48" fmla="*/ 2396648 w 3706892"/>
                <a:gd name="connsiteY48" fmla="*/ 1693627 h 2929890"/>
                <a:gd name="connsiteX49" fmla="*/ 2138691 w 3706892"/>
                <a:gd name="connsiteY49" fmla="*/ 1445558 h 2929890"/>
                <a:gd name="connsiteX50" fmla="*/ 2138691 w 3706892"/>
                <a:gd name="connsiteY50" fmla="*/ 1812263 h 2929890"/>
                <a:gd name="connsiteX51" fmla="*/ 1853446 w 3706892"/>
                <a:gd name="connsiteY51" fmla="*/ 1606167 h 2929890"/>
                <a:gd name="connsiteX52" fmla="*/ 1570783 w 3706892"/>
                <a:gd name="connsiteY52" fmla="*/ 1810397 h 2929890"/>
                <a:gd name="connsiteX53" fmla="*/ 1570783 w 3706892"/>
                <a:gd name="connsiteY53" fmla="*/ 1441738 h 2929890"/>
                <a:gd name="connsiteX54" fmla="*/ 1569492 w 3706892"/>
                <a:gd name="connsiteY54" fmla="*/ 1444294 h 2929890"/>
                <a:gd name="connsiteX55" fmla="*/ 1306923 w 3706892"/>
                <a:gd name="connsiteY55" fmla="*/ 1697840 h 2929890"/>
                <a:gd name="connsiteX56" fmla="*/ 1265861 w 3706892"/>
                <a:gd name="connsiteY56" fmla="*/ 1344744 h 2929890"/>
                <a:gd name="connsiteX57" fmla="*/ 939633 w 3706892"/>
                <a:gd name="connsiteY57" fmla="*/ 1283497 h 2929890"/>
                <a:gd name="connsiteX58" fmla="*/ 1402101 w 3706892"/>
                <a:gd name="connsiteY58" fmla="*/ 587269 h 2929890"/>
                <a:gd name="connsiteX59" fmla="*/ 1058375 w 3706892"/>
                <a:gd name="connsiteY59" fmla="*/ 587269 h 2929890"/>
                <a:gd name="connsiteX60" fmla="*/ 1853446 w 3706892"/>
                <a:gd name="connsiteY60" fmla="*/ 0 h 2929890"/>
                <a:gd name="connsiteX0" fmla="*/ 1853446 w 3706892"/>
                <a:gd name="connsiteY0" fmla="*/ 2726026 h 2929890"/>
                <a:gd name="connsiteX1" fmla="*/ 1940393 w 3706892"/>
                <a:gd name="connsiteY1" fmla="*/ 2788847 h 2929890"/>
                <a:gd name="connsiteX2" fmla="*/ 1854737 w 3706892"/>
                <a:gd name="connsiteY2" fmla="*/ 2736285 h 2929890"/>
                <a:gd name="connsiteX3" fmla="*/ 1579759 w 3706892"/>
                <a:gd name="connsiteY3" fmla="*/ 2923770 h 2929890"/>
                <a:gd name="connsiteX4" fmla="*/ 1853446 w 3706892"/>
                <a:gd name="connsiteY4" fmla="*/ 2726026 h 2929890"/>
                <a:gd name="connsiteX5" fmla="*/ 381987 w 3706892"/>
                <a:gd name="connsiteY5" fmla="*/ 2355724 h 2929890"/>
                <a:gd name="connsiteX6" fmla="*/ 247815 w 3706892"/>
                <a:gd name="connsiteY6" fmla="*/ 2425226 h 2929890"/>
                <a:gd name="connsiteX7" fmla="*/ 248783 w 3706892"/>
                <a:gd name="connsiteY7" fmla="*/ 2417842 h 2929890"/>
                <a:gd name="connsiteX8" fmla="*/ 381987 w 3706892"/>
                <a:gd name="connsiteY8" fmla="*/ 2355724 h 2929890"/>
                <a:gd name="connsiteX9" fmla="*/ 454392 w 3706892"/>
                <a:gd name="connsiteY9" fmla="*/ 2318189 h 2929890"/>
                <a:gd name="connsiteX10" fmla="*/ 452772 w 3706892"/>
                <a:gd name="connsiteY10" fmla="*/ 2319057 h 2929890"/>
                <a:gd name="connsiteX11" fmla="*/ 454392 w 3706892"/>
                <a:gd name="connsiteY11" fmla="*/ 2318189 h 2929890"/>
                <a:gd name="connsiteX12" fmla="*/ 1570783 w 3706892"/>
                <a:gd name="connsiteY12" fmla="*/ 1903782 h 2929890"/>
                <a:gd name="connsiteX13" fmla="*/ 1571290 w 3706892"/>
                <a:gd name="connsiteY13" fmla="*/ 1903782 h 2929890"/>
                <a:gd name="connsiteX14" fmla="*/ 1571290 w 3706892"/>
                <a:gd name="connsiteY14" fmla="*/ 2929545 h 2929890"/>
                <a:gd name="connsiteX15" fmla="*/ 1570783 w 3706892"/>
                <a:gd name="connsiteY15" fmla="*/ 2929890 h 2929890"/>
                <a:gd name="connsiteX16" fmla="*/ 1570783 w 3706892"/>
                <a:gd name="connsiteY16" fmla="*/ 1903782 h 2929890"/>
                <a:gd name="connsiteX17" fmla="*/ 2472208 w 3706892"/>
                <a:gd name="connsiteY17" fmla="*/ 1748890 h 2929890"/>
                <a:gd name="connsiteX18" fmla="*/ 2750047 w 3706892"/>
                <a:gd name="connsiteY18" fmla="*/ 1991075 h 2929890"/>
                <a:gd name="connsiteX19" fmla="*/ 2465482 w 3706892"/>
                <a:gd name="connsiteY19" fmla="*/ 1756102 h 2929890"/>
                <a:gd name="connsiteX20" fmla="*/ 2472208 w 3706892"/>
                <a:gd name="connsiteY20" fmla="*/ 1748890 h 2929890"/>
                <a:gd name="connsiteX21" fmla="*/ 1230873 w 3706892"/>
                <a:gd name="connsiteY21" fmla="*/ 1748890 h 2929890"/>
                <a:gd name="connsiteX22" fmla="*/ 1239735 w 3706892"/>
                <a:gd name="connsiteY22" fmla="*/ 1758393 h 2929890"/>
                <a:gd name="connsiteX23" fmla="*/ 876898 w 3706892"/>
                <a:gd name="connsiteY23" fmla="*/ 2049759 h 2929890"/>
                <a:gd name="connsiteX24" fmla="*/ 1230873 w 3706892"/>
                <a:gd name="connsiteY24" fmla="*/ 1748890 h 2929890"/>
                <a:gd name="connsiteX25" fmla="*/ 2840256 w 3706892"/>
                <a:gd name="connsiteY25" fmla="*/ 1354207 h 2929890"/>
                <a:gd name="connsiteX26" fmla="*/ 3706892 w 3706892"/>
                <a:gd name="connsiteY26" fmla="*/ 1945086 h 2929890"/>
                <a:gd name="connsiteX27" fmla="*/ 3417775 w 3706892"/>
                <a:gd name="connsiteY27" fmla="*/ 2110295 h 2929890"/>
                <a:gd name="connsiteX28" fmla="*/ 3459078 w 3706892"/>
                <a:gd name="connsiteY28" fmla="*/ 2425226 h 2929890"/>
                <a:gd name="connsiteX29" fmla="*/ 3339559 w 3706892"/>
                <a:gd name="connsiteY29" fmla="*/ 2364335 h 2929890"/>
                <a:gd name="connsiteX30" fmla="*/ 3454704 w 3706892"/>
                <a:gd name="connsiteY30" fmla="*/ 2418032 h 2929890"/>
                <a:gd name="connsiteX31" fmla="*/ 3414543 w 3706892"/>
                <a:gd name="connsiteY31" fmla="*/ 2111796 h 2929890"/>
                <a:gd name="connsiteX32" fmla="*/ 3695677 w 3706892"/>
                <a:gd name="connsiteY32" fmla="*/ 1951148 h 2929890"/>
                <a:gd name="connsiteX33" fmla="*/ 2837279 w 3706892"/>
                <a:gd name="connsiteY33" fmla="*/ 1357399 h 2929890"/>
                <a:gd name="connsiteX34" fmla="*/ 2840256 w 3706892"/>
                <a:gd name="connsiteY34" fmla="*/ 1354207 h 2929890"/>
                <a:gd name="connsiteX35" fmla="*/ 861369 w 3706892"/>
                <a:gd name="connsiteY35" fmla="*/ 1352646 h 2929890"/>
                <a:gd name="connsiteX36" fmla="*/ 865801 w 3706892"/>
                <a:gd name="connsiteY36" fmla="*/ 1357399 h 2929890"/>
                <a:gd name="connsiteX37" fmla="*/ 9024 w 3706892"/>
                <a:gd name="connsiteY37" fmla="*/ 1950243 h 2929890"/>
                <a:gd name="connsiteX38" fmla="*/ 0 w 3706892"/>
                <a:gd name="connsiteY38" fmla="*/ 1945086 h 2929890"/>
                <a:gd name="connsiteX39" fmla="*/ 861369 w 3706892"/>
                <a:gd name="connsiteY39" fmla="*/ 1352646 h 2929890"/>
                <a:gd name="connsiteX40" fmla="*/ 1853446 w 3706892"/>
                <a:gd name="connsiteY40" fmla="*/ 0 h 2929890"/>
                <a:gd name="connsiteX41" fmla="*/ 2648518 w 3706892"/>
                <a:gd name="connsiteY41" fmla="*/ 587269 h 2929890"/>
                <a:gd name="connsiteX42" fmla="*/ 2304792 w 3706892"/>
                <a:gd name="connsiteY42" fmla="*/ 587269 h 2929890"/>
                <a:gd name="connsiteX43" fmla="*/ 2762193 w 3706892"/>
                <a:gd name="connsiteY43" fmla="*/ 1283732 h 2929890"/>
                <a:gd name="connsiteX44" fmla="*/ 2437219 w 3706892"/>
                <a:gd name="connsiteY44" fmla="*/ 1344744 h 2929890"/>
                <a:gd name="connsiteX45" fmla="*/ 2396648 w 3706892"/>
                <a:gd name="connsiteY45" fmla="*/ 1693627 h 2929890"/>
                <a:gd name="connsiteX46" fmla="*/ 2138691 w 3706892"/>
                <a:gd name="connsiteY46" fmla="*/ 1445558 h 2929890"/>
                <a:gd name="connsiteX47" fmla="*/ 2138691 w 3706892"/>
                <a:gd name="connsiteY47" fmla="*/ 1812263 h 2929890"/>
                <a:gd name="connsiteX48" fmla="*/ 1853446 w 3706892"/>
                <a:gd name="connsiteY48" fmla="*/ 1606167 h 2929890"/>
                <a:gd name="connsiteX49" fmla="*/ 1570783 w 3706892"/>
                <a:gd name="connsiteY49" fmla="*/ 1810397 h 2929890"/>
                <a:gd name="connsiteX50" fmla="*/ 1570783 w 3706892"/>
                <a:gd name="connsiteY50" fmla="*/ 1441738 h 2929890"/>
                <a:gd name="connsiteX51" fmla="*/ 1569492 w 3706892"/>
                <a:gd name="connsiteY51" fmla="*/ 1444294 h 2929890"/>
                <a:gd name="connsiteX52" fmla="*/ 1306923 w 3706892"/>
                <a:gd name="connsiteY52" fmla="*/ 1697840 h 2929890"/>
                <a:gd name="connsiteX53" fmla="*/ 1265861 w 3706892"/>
                <a:gd name="connsiteY53" fmla="*/ 1344744 h 2929890"/>
                <a:gd name="connsiteX54" fmla="*/ 939633 w 3706892"/>
                <a:gd name="connsiteY54" fmla="*/ 1283497 h 2929890"/>
                <a:gd name="connsiteX55" fmla="*/ 1402101 w 3706892"/>
                <a:gd name="connsiteY55" fmla="*/ 587269 h 2929890"/>
                <a:gd name="connsiteX56" fmla="*/ 1058375 w 3706892"/>
                <a:gd name="connsiteY56" fmla="*/ 587269 h 2929890"/>
                <a:gd name="connsiteX57" fmla="*/ 1853446 w 3706892"/>
                <a:gd name="connsiteY57" fmla="*/ 0 h 2929890"/>
                <a:gd name="connsiteX0" fmla="*/ 1853446 w 3706892"/>
                <a:gd name="connsiteY0" fmla="*/ 2726026 h 2929890"/>
                <a:gd name="connsiteX1" fmla="*/ 1854737 w 3706892"/>
                <a:gd name="connsiteY1" fmla="*/ 2736285 h 2929890"/>
                <a:gd name="connsiteX2" fmla="*/ 1579759 w 3706892"/>
                <a:gd name="connsiteY2" fmla="*/ 2923770 h 2929890"/>
                <a:gd name="connsiteX3" fmla="*/ 1853446 w 3706892"/>
                <a:gd name="connsiteY3" fmla="*/ 2726026 h 2929890"/>
                <a:gd name="connsiteX4" fmla="*/ 381987 w 3706892"/>
                <a:gd name="connsiteY4" fmla="*/ 2355724 h 2929890"/>
                <a:gd name="connsiteX5" fmla="*/ 247815 w 3706892"/>
                <a:gd name="connsiteY5" fmla="*/ 2425226 h 2929890"/>
                <a:gd name="connsiteX6" fmla="*/ 248783 w 3706892"/>
                <a:gd name="connsiteY6" fmla="*/ 2417842 h 2929890"/>
                <a:gd name="connsiteX7" fmla="*/ 381987 w 3706892"/>
                <a:gd name="connsiteY7" fmla="*/ 2355724 h 2929890"/>
                <a:gd name="connsiteX8" fmla="*/ 454392 w 3706892"/>
                <a:gd name="connsiteY8" fmla="*/ 2318189 h 2929890"/>
                <a:gd name="connsiteX9" fmla="*/ 452772 w 3706892"/>
                <a:gd name="connsiteY9" fmla="*/ 2319057 h 2929890"/>
                <a:gd name="connsiteX10" fmla="*/ 454392 w 3706892"/>
                <a:gd name="connsiteY10" fmla="*/ 2318189 h 2929890"/>
                <a:gd name="connsiteX11" fmla="*/ 1570783 w 3706892"/>
                <a:gd name="connsiteY11" fmla="*/ 1903782 h 2929890"/>
                <a:gd name="connsiteX12" fmla="*/ 1571290 w 3706892"/>
                <a:gd name="connsiteY12" fmla="*/ 1903782 h 2929890"/>
                <a:gd name="connsiteX13" fmla="*/ 1571290 w 3706892"/>
                <a:gd name="connsiteY13" fmla="*/ 2929545 h 2929890"/>
                <a:gd name="connsiteX14" fmla="*/ 1570783 w 3706892"/>
                <a:gd name="connsiteY14" fmla="*/ 2929890 h 2929890"/>
                <a:gd name="connsiteX15" fmla="*/ 1570783 w 3706892"/>
                <a:gd name="connsiteY15" fmla="*/ 1903782 h 2929890"/>
                <a:gd name="connsiteX16" fmla="*/ 2472208 w 3706892"/>
                <a:gd name="connsiteY16" fmla="*/ 1748890 h 2929890"/>
                <a:gd name="connsiteX17" fmla="*/ 2750047 w 3706892"/>
                <a:gd name="connsiteY17" fmla="*/ 1991075 h 2929890"/>
                <a:gd name="connsiteX18" fmla="*/ 2465482 w 3706892"/>
                <a:gd name="connsiteY18" fmla="*/ 1756102 h 2929890"/>
                <a:gd name="connsiteX19" fmla="*/ 2472208 w 3706892"/>
                <a:gd name="connsiteY19" fmla="*/ 1748890 h 2929890"/>
                <a:gd name="connsiteX20" fmla="*/ 1230873 w 3706892"/>
                <a:gd name="connsiteY20" fmla="*/ 1748890 h 2929890"/>
                <a:gd name="connsiteX21" fmla="*/ 1239735 w 3706892"/>
                <a:gd name="connsiteY21" fmla="*/ 1758393 h 2929890"/>
                <a:gd name="connsiteX22" fmla="*/ 876898 w 3706892"/>
                <a:gd name="connsiteY22" fmla="*/ 2049759 h 2929890"/>
                <a:gd name="connsiteX23" fmla="*/ 1230873 w 3706892"/>
                <a:gd name="connsiteY23" fmla="*/ 1748890 h 2929890"/>
                <a:gd name="connsiteX24" fmla="*/ 2840256 w 3706892"/>
                <a:gd name="connsiteY24" fmla="*/ 1354207 h 2929890"/>
                <a:gd name="connsiteX25" fmla="*/ 3706892 w 3706892"/>
                <a:gd name="connsiteY25" fmla="*/ 1945086 h 2929890"/>
                <a:gd name="connsiteX26" fmla="*/ 3417775 w 3706892"/>
                <a:gd name="connsiteY26" fmla="*/ 2110295 h 2929890"/>
                <a:gd name="connsiteX27" fmla="*/ 3459078 w 3706892"/>
                <a:gd name="connsiteY27" fmla="*/ 2425226 h 2929890"/>
                <a:gd name="connsiteX28" fmla="*/ 3339559 w 3706892"/>
                <a:gd name="connsiteY28" fmla="*/ 2364335 h 2929890"/>
                <a:gd name="connsiteX29" fmla="*/ 3454704 w 3706892"/>
                <a:gd name="connsiteY29" fmla="*/ 2418032 h 2929890"/>
                <a:gd name="connsiteX30" fmla="*/ 3414543 w 3706892"/>
                <a:gd name="connsiteY30" fmla="*/ 2111796 h 2929890"/>
                <a:gd name="connsiteX31" fmla="*/ 3695677 w 3706892"/>
                <a:gd name="connsiteY31" fmla="*/ 1951148 h 2929890"/>
                <a:gd name="connsiteX32" fmla="*/ 2837279 w 3706892"/>
                <a:gd name="connsiteY32" fmla="*/ 1357399 h 2929890"/>
                <a:gd name="connsiteX33" fmla="*/ 2840256 w 3706892"/>
                <a:gd name="connsiteY33" fmla="*/ 1354207 h 2929890"/>
                <a:gd name="connsiteX34" fmla="*/ 861369 w 3706892"/>
                <a:gd name="connsiteY34" fmla="*/ 1352646 h 2929890"/>
                <a:gd name="connsiteX35" fmla="*/ 865801 w 3706892"/>
                <a:gd name="connsiteY35" fmla="*/ 1357399 h 2929890"/>
                <a:gd name="connsiteX36" fmla="*/ 9024 w 3706892"/>
                <a:gd name="connsiteY36" fmla="*/ 1950243 h 2929890"/>
                <a:gd name="connsiteX37" fmla="*/ 0 w 3706892"/>
                <a:gd name="connsiteY37" fmla="*/ 1945086 h 2929890"/>
                <a:gd name="connsiteX38" fmla="*/ 861369 w 3706892"/>
                <a:gd name="connsiteY38" fmla="*/ 1352646 h 2929890"/>
                <a:gd name="connsiteX39" fmla="*/ 1853446 w 3706892"/>
                <a:gd name="connsiteY39" fmla="*/ 0 h 2929890"/>
                <a:gd name="connsiteX40" fmla="*/ 2648518 w 3706892"/>
                <a:gd name="connsiteY40" fmla="*/ 587269 h 2929890"/>
                <a:gd name="connsiteX41" fmla="*/ 2304792 w 3706892"/>
                <a:gd name="connsiteY41" fmla="*/ 587269 h 2929890"/>
                <a:gd name="connsiteX42" fmla="*/ 2762193 w 3706892"/>
                <a:gd name="connsiteY42" fmla="*/ 1283732 h 2929890"/>
                <a:gd name="connsiteX43" fmla="*/ 2437219 w 3706892"/>
                <a:gd name="connsiteY43" fmla="*/ 1344744 h 2929890"/>
                <a:gd name="connsiteX44" fmla="*/ 2396648 w 3706892"/>
                <a:gd name="connsiteY44" fmla="*/ 1693627 h 2929890"/>
                <a:gd name="connsiteX45" fmla="*/ 2138691 w 3706892"/>
                <a:gd name="connsiteY45" fmla="*/ 1445558 h 2929890"/>
                <a:gd name="connsiteX46" fmla="*/ 2138691 w 3706892"/>
                <a:gd name="connsiteY46" fmla="*/ 1812263 h 2929890"/>
                <a:gd name="connsiteX47" fmla="*/ 1853446 w 3706892"/>
                <a:gd name="connsiteY47" fmla="*/ 1606167 h 2929890"/>
                <a:gd name="connsiteX48" fmla="*/ 1570783 w 3706892"/>
                <a:gd name="connsiteY48" fmla="*/ 1810397 h 2929890"/>
                <a:gd name="connsiteX49" fmla="*/ 1570783 w 3706892"/>
                <a:gd name="connsiteY49" fmla="*/ 1441738 h 2929890"/>
                <a:gd name="connsiteX50" fmla="*/ 1569492 w 3706892"/>
                <a:gd name="connsiteY50" fmla="*/ 1444294 h 2929890"/>
                <a:gd name="connsiteX51" fmla="*/ 1306923 w 3706892"/>
                <a:gd name="connsiteY51" fmla="*/ 1697840 h 2929890"/>
                <a:gd name="connsiteX52" fmla="*/ 1265861 w 3706892"/>
                <a:gd name="connsiteY52" fmla="*/ 1344744 h 2929890"/>
                <a:gd name="connsiteX53" fmla="*/ 939633 w 3706892"/>
                <a:gd name="connsiteY53" fmla="*/ 1283497 h 2929890"/>
                <a:gd name="connsiteX54" fmla="*/ 1402101 w 3706892"/>
                <a:gd name="connsiteY54" fmla="*/ 587269 h 2929890"/>
                <a:gd name="connsiteX55" fmla="*/ 1058375 w 3706892"/>
                <a:gd name="connsiteY55" fmla="*/ 587269 h 2929890"/>
                <a:gd name="connsiteX56" fmla="*/ 1853446 w 3706892"/>
                <a:gd name="connsiteY56" fmla="*/ 0 h 2929890"/>
                <a:gd name="connsiteX0" fmla="*/ 1579759 w 3706892"/>
                <a:gd name="connsiteY0" fmla="*/ 2923770 h 2929890"/>
                <a:gd name="connsiteX1" fmla="*/ 1854737 w 3706892"/>
                <a:gd name="connsiteY1" fmla="*/ 2736285 h 2929890"/>
                <a:gd name="connsiteX2" fmla="*/ 1579759 w 3706892"/>
                <a:gd name="connsiteY2" fmla="*/ 2923770 h 2929890"/>
                <a:gd name="connsiteX3" fmla="*/ 381987 w 3706892"/>
                <a:gd name="connsiteY3" fmla="*/ 2355724 h 2929890"/>
                <a:gd name="connsiteX4" fmla="*/ 247815 w 3706892"/>
                <a:gd name="connsiteY4" fmla="*/ 2425226 h 2929890"/>
                <a:gd name="connsiteX5" fmla="*/ 248783 w 3706892"/>
                <a:gd name="connsiteY5" fmla="*/ 2417842 h 2929890"/>
                <a:gd name="connsiteX6" fmla="*/ 381987 w 3706892"/>
                <a:gd name="connsiteY6" fmla="*/ 2355724 h 2929890"/>
                <a:gd name="connsiteX7" fmla="*/ 454392 w 3706892"/>
                <a:gd name="connsiteY7" fmla="*/ 2318189 h 2929890"/>
                <a:gd name="connsiteX8" fmla="*/ 452772 w 3706892"/>
                <a:gd name="connsiteY8" fmla="*/ 2319057 h 2929890"/>
                <a:gd name="connsiteX9" fmla="*/ 454392 w 3706892"/>
                <a:gd name="connsiteY9" fmla="*/ 2318189 h 2929890"/>
                <a:gd name="connsiteX10" fmla="*/ 1570783 w 3706892"/>
                <a:gd name="connsiteY10" fmla="*/ 1903782 h 2929890"/>
                <a:gd name="connsiteX11" fmla="*/ 1571290 w 3706892"/>
                <a:gd name="connsiteY11" fmla="*/ 1903782 h 2929890"/>
                <a:gd name="connsiteX12" fmla="*/ 1571290 w 3706892"/>
                <a:gd name="connsiteY12" fmla="*/ 2929545 h 2929890"/>
                <a:gd name="connsiteX13" fmla="*/ 1570783 w 3706892"/>
                <a:gd name="connsiteY13" fmla="*/ 2929890 h 2929890"/>
                <a:gd name="connsiteX14" fmla="*/ 1570783 w 3706892"/>
                <a:gd name="connsiteY14" fmla="*/ 1903782 h 2929890"/>
                <a:gd name="connsiteX15" fmla="*/ 2472208 w 3706892"/>
                <a:gd name="connsiteY15" fmla="*/ 1748890 h 2929890"/>
                <a:gd name="connsiteX16" fmla="*/ 2750047 w 3706892"/>
                <a:gd name="connsiteY16" fmla="*/ 1991075 h 2929890"/>
                <a:gd name="connsiteX17" fmla="*/ 2465482 w 3706892"/>
                <a:gd name="connsiteY17" fmla="*/ 1756102 h 2929890"/>
                <a:gd name="connsiteX18" fmla="*/ 2472208 w 3706892"/>
                <a:gd name="connsiteY18" fmla="*/ 1748890 h 2929890"/>
                <a:gd name="connsiteX19" fmla="*/ 1230873 w 3706892"/>
                <a:gd name="connsiteY19" fmla="*/ 1748890 h 2929890"/>
                <a:gd name="connsiteX20" fmla="*/ 1239735 w 3706892"/>
                <a:gd name="connsiteY20" fmla="*/ 1758393 h 2929890"/>
                <a:gd name="connsiteX21" fmla="*/ 876898 w 3706892"/>
                <a:gd name="connsiteY21" fmla="*/ 2049759 h 2929890"/>
                <a:gd name="connsiteX22" fmla="*/ 1230873 w 3706892"/>
                <a:gd name="connsiteY22" fmla="*/ 1748890 h 2929890"/>
                <a:gd name="connsiteX23" fmla="*/ 2840256 w 3706892"/>
                <a:gd name="connsiteY23" fmla="*/ 1354207 h 2929890"/>
                <a:gd name="connsiteX24" fmla="*/ 3706892 w 3706892"/>
                <a:gd name="connsiteY24" fmla="*/ 1945086 h 2929890"/>
                <a:gd name="connsiteX25" fmla="*/ 3417775 w 3706892"/>
                <a:gd name="connsiteY25" fmla="*/ 2110295 h 2929890"/>
                <a:gd name="connsiteX26" fmla="*/ 3459078 w 3706892"/>
                <a:gd name="connsiteY26" fmla="*/ 2425226 h 2929890"/>
                <a:gd name="connsiteX27" fmla="*/ 3339559 w 3706892"/>
                <a:gd name="connsiteY27" fmla="*/ 2364335 h 2929890"/>
                <a:gd name="connsiteX28" fmla="*/ 3454704 w 3706892"/>
                <a:gd name="connsiteY28" fmla="*/ 2418032 h 2929890"/>
                <a:gd name="connsiteX29" fmla="*/ 3414543 w 3706892"/>
                <a:gd name="connsiteY29" fmla="*/ 2111796 h 2929890"/>
                <a:gd name="connsiteX30" fmla="*/ 3695677 w 3706892"/>
                <a:gd name="connsiteY30" fmla="*/ 1951148 h 2929890"/>
                <a:gd name="connsiteX31" fmla="*/ 2837279 w 3706892"/>
                <a:gd name="connsiteY31" fmla="*/ 1357399 h 2929890"/>
                <a:gd name="connsiteX32" fmla="*/ 2840256 w 3706892"/>
                <a:gd name="connsiteY32" fmla="*/ 1354207 h 2929890"/>
                <a:gd name="connsiteX33" fmla="*/ 861369 w 3706892"/>
                <a:gd name="connsiteY33" fmla="*/ 1352646 h 2929890"/>
                <a:gd name="connsiteX34" fmla="*/ 865801 w 3706892"/>
                <a:gd name="connsiteY34" fmla="*/ 1357399 h 2929890"/>
                <a:gd name="connsiteX35" fmla="*/ 9024 w 3706892"/>
                <a:gd name="connsiteY35" fmla="*/ 1950243 h 2929890"/>
                <a:gd name="connsiteX36" fmla="*/ 0 w 3706892"/>
                <a:gd name="connsiteY36" fmla="*/ 1945086 h 2929890"/>
                <a:gd name="connsiteX37" fmla="*/ 861369 w 3706892"/>
                <a:gd name="connsiteY37" fmla="*/ 1352646 h 2929890"/>
                <a:gd name="connsiteX38" fmla="*/ 1853446 w 3706892"/>
                <a:gd name="connsiteY38" fmla="*/ 0 h 2929890"/>
                <a:gd name="connsiteX39" fmla="*/ 2648518 w 3706892"/>
                <a:gd name="connsiteY39" fmla="*/ 587269 h 2929890"/>
                <a:gd name="connsiteX40" fmla="*/ 2304792 w 3706892"/>
                <a:gd name="connsiteY40" fmla="*/ 587269 h 2929890"/>
                <a:gd name="connsiteX41" fmla="*/ 2762193 w 3706892"/>
                <a:gd name="connsiteY41" fmla="*/ 1283732 h 2929890"/>
                <a:gd name="connsiteX42" fmla="*/ 2437219 w 3706892"/>
                <a:gd name="connsiteY42" fmla="*/ 1344744 h 2929890"/>
                <a:gd name="connsiteX43" fmla="*/ 2396648 w 3706892"/>
                <a:gd name="connsiteY43" fmla="*/ 1693627 h 2929890"/>
                <a:gd name="connsiteX44" fmla="*/ 2138691 w 3706892"/>
                <a:gd name="connsiteY44" fmla="*/ 1445558 h 2929890"/>
                <a:gd name="connsiteX45" fmla="*/ 2138691 w 3706892"/>
                <a:gd name="connsiteY45" fmla="*/ 1812263 h 2929890"/>
                <a:gd name="connsiteX46" fmla="*/ 1853446 w 3706892"/>
                <a:gd name="connsiteY46" fmla="*/ 1606167 h 2929890"/>
                <a:gd name="connsiteX47" fmla="*/ 1570783 w 3706892"/>
                <a:gd name="connsiteY47" fmla="*/ 1810397 h 2929890"/>
                <a:gd name="connsiteX48" fmla="*/ 1570783 w 3706892"/>
                <a:gd name="connsiteY48" fmla="*/ 1441738 h 2929890"/>
                <a:gd name="connsiteX49" fmla="*/ 1569492 w 3706892"/>
                <a:gd name="connsiteY49" fmla="*/ 1444294 h 2929890"/>
                <a:gd name="connsiteX50" fmla="*/ 1306923 w 3706892"/>
                <a:gd name="connsiteY50" fmla="*/ 1697840 h 2929890"/>
                <a:gd name="connsiteX51" fmla="*/ 1265861 w 3706892"/>
                <a:gd name="connsiteY51" fmla="*/ 1344744 h 2929890"/>
                <a:gd name="connsiteX52" fmla="*/ 939633 w 3706892"/>
                <a:gd name="connsiteY52" fmla="*/ 1283497 h 2929890"/>
                <a:gd name="connsiteX53" fmla="*/ 1402101 w 3706892"/>
                <a:gd name="connsiteY53" fmla="*/ 587269 h 2929890"/>
                <a:gd name="connsiteX54" fmla="*/ 1058375 w 3706892"/>
                <a:gd name="connsiteY54" fmla="*/ 587269 h 2929890"/>
                <a:gd name="connsiteX55" fmla="*/ 1853446 w 3706892"/>
                <a:gd name="connsiteY55" fmla="*/ 0 h 2929890"/>
                <a:gd name="connsiteX0" fmla="*/ 381987 w 3706892"/>
                <a:gd name="connsiteY0" fmla="*/ 2355724 h 2929890"/>
                <a:gd name="connsiteX1" fmla="*/ 247815 w 3706892"/>
                <a:gd name="connsiteY1" fmla="*/ 2425226 h 2929890"/>
                <a:gd name="connsiteX2" fmla="*/ 248783 w 3706892"/>
                <a:gd name="connsiteY2" fmla="*/ 2417842 h 2929890"/>
                <a:gd name="connsiteX3" fmla="*/ 381987 w 3706892"/>
                <a:gd name="connsiteY3" fmla="*/ 2355724 h 2929890"/>
                <a:gd name="connsiteX4" fmla="*/ 454392 w 3706892"/>
                <a:gd name="connsiteY4" fmla="*/ 2318189 h 2929890"/>
                <a:gd name="connsiteX5" fmla="*/ 452772 w 3706892"/>
                <a:gd name="connsiteY5" fmla="*/ 2319057 h 2929890"/>
                <a:gd name="connsiteX6" fmla="*/ 454392 w 3706892"/>
                <a:gd name="connsiteY6" fmla="*/ 2318189 h 2929890"/>
                <a:gd name="connsiteX7" fmla="*/ 1570783 w 3706892"/>
                <a:gd name="connsiteY7" fmla="*/ 1903782 h 2929890"/>
                <a:gd name="connsiteX8" fmla="*/ 1571290 w 3706892"/>
                <a:gd name="connsiteY8" fmla="*/ 1903782 h 2929890"/>
                <a:gd name="connsiteX9" fmla="*/ 1571290 w 3706892"/>
                <a:gd name="connsiteY9" fmla="*/ 2929545 h 2929890"/>
                <a:gd name="connsiteX10" fmla="*/ 1570783 w 3706892"/>
                <a:gd name="connsiteY10" fmla="*/ 2929890 h 2929890"/>
                <a:gd name="connsiteX11" fmla="*/ 1570783 w 3706892"/>
                <a:gd name="connsiteY11" fmla="*/ 1903782 h 2929890"/>
                <a:gd name="connsiteX12" fmla="*/ 2472208 w 3706892"/>
                <a:gd name="connsiteY12" fmla="*/ 1748890 h 2929890"/>
                <a:gd name="connsiteX13" fmla="*/ 2750047 w 3706892"/>
                <a:gd name="connsiteY13" fmla="*/ 1991075 h 2929890"/>
                <a:gd name="connsiteX14" fmla="*/ 2465482 w 3706892"/>
                <a:gd name="connsiteY14" fmla="*/ 1756102 h 2929890"/>
                <a:gd name="connsiteX15" fmla="*/ 2472208 w 3706892"/>
                <a:gd name="connsiteY15" fmla="*/ 1748890 h 2929890"/>
                <a:gd name="connsiteX16" fmla="*/ 1230873 w 3706892"/>
                <a:gd name="connsiteY16" fmla="*/ 1748890 h 2929890"/>
                <a:gd name="connsiteX17" fmla="*/ 1239735 w 3706892"/>
                <a:gd name="connsiteY17" fmla="*/ 1758393 h 2929890"/>
                <a:gd name="connsiteX18" fmla="*/ 876898 w 3706892"/>
                <a:gd name="connsiteY18" fmla="*/ 2049759 h 2929890"/>
                <a:gd name="connsiteX19" fmla="*/ 1230873 w 3706892"/>
                <a:gd name="connsiteY19" fmla="*/ 1748890 h 2929890"/>
                <a:gd name="connsiteX20" fmla="*/ 2840256 w 3706892"/>
                <a:gd name="connsiteY20" fmla="*/ 1354207 h 2929890"/>
                <a:gd name="connsiteX21" fmla="*/ 3706892 w 3706892"/>
                <a:gd name="connsiteY21" fmla="*/ 1945086 h 2929890"/>
                <a:gd name="connsiteX22" fmla="*/ 3417775 w 3706892"/>
                <a:gd name="connsiteY22" fmla="*/ 2110295 h 2929890"/>
                <a:gd name="connsiteX23" fmla="*/ 3459078 w 3706892"/>
                <a:gd name="connsiteY23" fmla="*/ 2425226 h 2929890"/>
                <a:gd name="connsiteX24" fmla="*/ 3339559 w 3706892"/>
                <a:gd name="connsiteY24" fmla="*/ 2364335 h 2929890"/>
                <a:gd name="connsiteX25" fmla="*/ 3454704 w 3706892"/>
                <a:gd name="connsiteY25" fmla="*/ 2418032 h 2929890"/>
                <a:gd name="connsiteX26" fmla="*/ 3414543 w 3706892"/>
                <a:gd name="connsiteY26" fmla="*/ 2111796 h 2929890"/>
                <a:gd name="connsiteX27" fmla="*/ 3695677 w 3706892"/>
                <a:gd name="connsiteY27" fmla="*/ 1951148 h 2929890"/>
                <a:gd name="connsiteX28" fmla="*/ 2837279 w 3706892"/>
                <a:gd name="connsiteY28" fmla="*/ 1357399 h 2929890"/>
                <a:gd name="connsiteX29" fmla="*/ 2840256 w 3706892"/>
                <a:gd name="connsiteY29" fmla="*/ 1354207 h 2929890"/>
                <a:gd name="connsiteX30" fmla="*/ 861369 w 3706892"/>
                <a:gd name="connsiteY30" fmla="*/ 1352646 h 2929890"/>
                <a:gd name="connsiteX31" fmla="*/ 865801 w 3706892"/>
                <a:gd name="connsiteY31" fmla="*/ 1357399 h 2929890"/>
                <a:gd name="connsiteX32" fmla="*/ 9024 w 3706892"/>
                <a:gd name="connsiteY32" fmla="*/ 1950243 h 2929890"/>
                <a:gd name="connsiteX33" fmla="*/ 0 w 3706892"/>
                <a:gd name="connsiteY33" fmla="*/ 1945086 h 2929890"/>
                <a:gd name="connsiteX34" fmla="*/ 861369 w 3706892"/>
                <a:gd name="connsiteY34" fmla="*/ 1352646 h 2929890"/>
                <a:gd name="connsiteX35" fmla="*/ 1853446 w 3706892"/>
                <a:gd name="connsiteY35" fmla="*/ 0 h 2929890"/>
                <a:gd name="connsiteX36" fmla="*/ 2648518 w 3706892"/>
                <a:gd name="connsiteY36" fmla="*/ 587269 h 2929890"/>
                <a:gd name="connsiteX37" fmla="*/ 2304792 w 3706892"/>
                <a:gd name="connsiteY37" fmla="*/ 587269 h 2929890"/>
                <a:gd name="connsiteX38" fmla="*/ 2762193 w 3706892"/>
                <a:gd name="connsiteY38" fmla="*/ 1283732 h 2929890"/>
                <a:gd name="connsiteX39" fmla="*/ 2437219 w 3706892"/>
                <a:gd name="connsiteY39" fmla="*/ 1344744 h 2929890"/>
                <a:gd name="connsiteX40" fmla="*/ 2396648 w 3706892"/>
                <a:gd name="connsiteY40" fmla="*/ 1693627 h 2929890"/>
                <a:gd name="connsiteX41" fmla="*/ 2138691 w 3706892"/>
                <a:gd name="connsiteY41" fmla="*/ 1445558 h 2929890"/>
                <a:gd name="connsiteX42" fmla="*/ 2138691 w 3706892"/>
                <a:gd name="connsiteY42" fmla="*/ 1812263 h 2929890"/>
                <a:gd name="connsiteX43" fmla="*/ 1853446 w 3706892"/>
                <a:gd name="connsiteY43" fmla="*/ 1606167 h 2929890"/>
                <a:gd name="connsiteX44" fmla="*/ 1570783 w 3706892"/>
                <a:gd name="connsiteY44" fmla="*/ 1810397 h 2929890"/>
                <a:gd name="connsiteX45" fmla="*/ 1570783 w 3706892"/>
                <a:gd name="connsiteY45" fmla="*/ 1441738 h 2929890"/>
                <a:gd name="connsiteX46" fmla="*/ 1569492 w 3706892"/>
                <a:gd name="connsiteY46" fmla="*/ 1444294 h 2929890"/>
                <a:gd name="connsiteX47" fmla="*/ 1306923 w 3706892"/>
                <a:gd name="connsiteY47" fmla="*/ 1697840 h 2929890"/>
                <a:gd name="connsiteX48" fmla="*/ 1265861 w 3706892"/>
                <a:gd name="connsiteY48" fmla="*/ 1344744 h 2929890"/>
                <a:gd name="connsiteX49" fmla="*/ 939633 w 3706892"/>
                <a:gd name="connsiteY49" fmla="*/ 1283497 h 2929890"/>
                <a:gd name="connsiteX50" fmla="*/ 1402101 w 3706892"/>
                <a:gd name="connsiteY50" fmla="*/ 587269 h 2929890"/>
                <a:gd name="connsiteX51" fmla="*/ 1058375 w 3706892"/>
                <a:gd name="connsiteY51" fmla="*/ 587269 h 2929890"/>
                <a:gd name="connsiteX52" fmla="*/ 1853446 w 3706892"/>
                <a:gd name="connsiteY52" fmla="*/ 0 h 2929890"/>
                <a:gd name="connsiteX0" fmla="*/ 381987 w 3706892"/>
                <a:gd name="connsiteY0" fmla="*/ 2355724 h 2929890"/>
                <a:gd name="connsiteX1" fmla="*/ 247815 w 3706892"/>
                <a:gd name="connsiteY1" fmla="*/ 2425226 h 2929890"/>
                <a:gd name="connsiteX2" fmla="*/ 248783 w 3706892"/>
                <a:gd name="connsiteY2" fmla="*/ 2417842 h 2929890"/>
                <a:gd name="connsiteX3" fmla="*/ 381987 w 3706892"/>
                <a:gd name="connsiteY3" fmla="*/ 2355724 h 2929890"/>
                <a:gd name="connsiteX4" fmla="*/ 454392 w 3706892"/>
                <a:gd name="connsiteY4" fmla="*/ 2318189 h 2929890"/>
                <a:gd name="connsiteX5" fmla="*/ 452772 w 3706892"/>
                <a:gd name="connsiteY5" fmla="*/ 2319057 h 2929890"/>
                <a:gd name="connsiteX6" fmla="*/ 454392 w 3706892"/>
                <a:gd name="connsiteY6" fmla="*/ 2318189 h 2929890"/>
                <a:gd name="connsiteX7" fmla="*/ 1570783 w 3706892"/>
                <a:gd name="connsiteY7" fmla="*/ 2929890 h 2929890"/>
                <a:gd name="connsiteX8" fmla="*/ 1571290 w 3706892"/>
                <a:gd name="connsiteY8" fmla="*/ 1903782 h 2929890"/>
                <a:gd name="connsiteX9" fmla="*/ 1571290 w 3706892"/>
                <a:gd name="connsiteY9" fmla="*/ 2929545 h 2929890"/>
                <a:gd name="connsiteX10" fmla="*/ 1570783 w 3706892"/>
                <a:gd name="connsiteY10" fmla="*/ 2929890 h 2929890"/>
                <a:gd name="connsiteX11" fmla="*/ 2472208 w 3706892"/>
                <a:gd name="connsiteY11" fmla="*/ 1748890 h 2929890"/>
                <a:gd name="connsiteX12" fmla="*/ 2750047 w 3706892"/>
                <a:gd name="connsiteY12" fmla="*/ 1991075 h 2929890"/>
                <a:gd name="connsiteX13" fmla="*/ 2465482 w 3706892"/>
                <a:gd name="connsiteY13" fmla="*/ 1756102 h 2929890"/>
                <a:gd name="connsiteX14" fmla="*/ 2472208 w 3706892"/>
                <a:gd name="connsiteY14" fmla="*/ 1748890 h 2929890"/>
                <a:gd name="connsiteX15" fmla="*/ 1230873 w 3706892"/>
                <a:gd name="connsiteY15" fmla="*/ 1748890 h 2929890"/>
                <a:gd name="connsiteX16" fmla="*/ 1239735 w 3706892"/>
                <a:gd name="connsiteY16" fmla="*/ 1758393 h 2929890"/>
                <a:gd name="connsiteX17" fmla="*/ 876898 w 3706892"/>
                <a:gd name="connsiteY17" fmla="*/ 2049759 h 2929890"/>
                <a:gd name="connsiteX18" fmla="*/ 1230873 w 3706892"/>
                <a:gd name="connsiteY18" fmla="*/ 1748890 h 2929890"/>
                <a:gd name="connsiteX19" fmla="*/ 2840256 w 3706892"/>
                <a:gd name="connsiteY19" fmla="*/ 1354207 h 2929890"/>
                <a:gd name="connsiteX20" fmla="*/ 3706892 w 3706892"/>
                <a:gd name="connsiteY20" fmla="*/ 1945086 h 2929890"/>
                <a:gd name="connsiteX21" fmla="*/ 3417775 w 3706892"/>
                <a:gd name="connsiteY21" fmla="*/ 2110295 h 2929890"/>
                <a:gd name="connsiteX22" fmla="*/ 3459078 w 3706892"/>
                <a:gd name="connsiteY22" fmla="*/ 2425226 h 2929890"/>
                <a:gd name="connsiteX23" fmla="*/ 3339559 w 3706892"/>
                <a:gd name="connsiteY23" fmla="*/ 2364335 h 2929890"/>
                <a:gd name="connsiteX24" fmla="*/ 3454704 w 3706892"/>
                <a:gd name="connsiteY24" fmla="*/ 2418032 h 2929890"/>
                <a:gd name="connsiteX25" fmla="*/ 3414543 w 3706892"/>
                <a:gd name="connsiteY25" fmla="*/ 2111796 h 2929890"/>
                <a:gd name="connsiteX26" fmla="*/ 3695677 w 3706892"/>
                <a:gd name="connsiteY26" fmla="*/ 1951148 h 2929890"/>
                <a:gd name="connsiteX27" fmla="*/ 2837279 w 3706892"/>
                <a:gd name="connsiteY27" fmla="*/ 1357399 h 2929890"/>
                <a:gd name="connsiteX28" fmla="*/ 2840256 w 3706892"/>
                <a:gd name="connsiteY28" fmla="*/ 1354207 h 2929890"/>
                <a:gd name="connsiteX29" fmla="*/ 861369 w 3706892"/>
                <a:gd name="connsiteY29" fmla="*/ 1352646 h 2929890"/>
                <a:gd name="connsiteX30" fmla="*/ 865801 w 3706892"/>
                <a:gd name="connsiteY30" fmla="*/ 1357399 h 2929890"/>
                <a:gd name="connsiteX31" fmla="*/ 9024 w 3706892"/>
                <a:gd name="connsiteY31" fmla="*/ 1950243 h 2929890"/>
                <a:gd name="connsiteX32" fmla="*/ 0 w 3706892"/>
                <a:gd name="connsiteY32" fmla="*/ 1945086 h 2929890"/>
                <a:gd name="connsiteX33" fmla="*/ 861369 w 3706892"/>
                <a:gd name="connsiteY33" fmla="*/ 1352646 h 2929890"/>
                <a:gd name="connsiteX34" fmla="*/ 1853446 w 3706892"/>
                <a:gd name="connsiteY34" fmla="*/ 0 h 2929890"/>
                <a:gd name="connsiteX35" fmla="*/ 2648518 w 3706892"/>
                <a:gd name="connsiteY35" fmla="*/ 587269 h 2929890"/>
                <a:gd name="connsiteX36" fmla="*/ 2304792 w 3706892"/>
                <a:gd name="connsiteY36" fmla="*/ 587269 h 2929890"/>
                <a:gd name="connsiteX37" fmla="*/ 2762193 w 3706892"/>
                <a:gd name="connsiteY37" fmla="*/ 1283732 h 2929890"/>
                <a:gd name="connsiteX38" fmla="*/ 2437219 w 3706892"/>
                <a:gd name="connsiteY38" fmla="*/ 1344744 h 2929890"/>
                <a:gd name="connsiteX39" fmla="*/ 2396648 w 3706892"/>
                <a:gd name="connsiteY39" fmla="*/ 1693627 h 2929890"/>
                <a:gd name="connsiteX40" fmla="*/ 2138691 w 3706892"/>
                <a:gd name="connsiteY40" fmla="*/ 1445558 h 2929890"/>
                <a:gd name="connsiteX41" fmla="*/ 2138691 w 3706892"/>
                <a:gd name="connsiteY41" fmla="*/ 1812263 h 2929890"/>
                <a:gd name="connsiteX42" fmla="*/ 1853446 w 3706892"/>
                <a:gd name="connsiteY42" fmla="*/ 1606167 h 2929890"/>
                <a:gd name="connsiteX43" fmla="*/ 1570783 w 3706892"/>
                <a:gd name="connsiteY43" fmla="*/ 1810397 h 2929890"/>
                <a:gd name="connsiteX44" fmla="*/ 1570783 w 3706892"/>
                <a:gd name="connsiteY44" fmla="*/ 1441738 h 2929890"/>
                <a:gd name="connsiteX45" fmla="*/ 1569492 w 3706892"/>
                <a:gd name="connsiteY45" fmla="*/ 1444294 h 2929890"/>
                <a:gd name="connsiteX46" fmla="*/ 1306923 w 3706892"/>
                <a:gd name="connsiteY46" fmla="*/ 1697840 h 2929890"/>
                <a:gd name="connsiteX47" fmla="*/ 1265861 w 3706892"/>
                <a:gd name="connsiteY47" fmla="*/ 1344744 h 2929890"/>
                <a:gd name="connsiteX48" fmla="*/ 939633 w 3706892"/>
                <a:gd name="connsiteY48" fmla="*/ 1283497 h 2929890"/>
                <a:gd name="connsiteX49" fmla="*/ 1402101 w 3706892"/>
                <a:gd name="connsiteY49" fmla="*/ 587269 h 2929890"/>
                <a:gd name="connsiteX50" fmla="*/ 1058375 w 3706892"/>
                <a:gd name="connsiteY50" fmla="*/ 587269 h 2929890"/>
                <a:gd name="connsiteX51" fmla="*/ 1853446 w 3706892"/>
                <a:gd name="connsiteY51" fmla="*/ 0 h 2929890"/>
                <a:gd name="connsiteX0" fmla="*/ 381987 w 3706892"/>
                <a:gd name="connsiteY0" fmla="*/ 2355724 h 2929890"/>
                <a:gd name="connsiteX1" fmla="*/ 247815 w 3706892"/>
                <a:gd name="connsiteY1" fmla="*/ 2425226 h 2929890"/>
                <a:gd name="connsiteX2" fmla="*/ 248783 w 3706892"/>
                <a:gd name="connsiteY2" fmla="*/ 2417842 h 2929890"/>
                <a:gd name="connsiteX3" fmla="*/ 381987 w 3706892"/>
                <a:gd name="connsiteY3" fmla="*/ 2355724 h 2929890"/>
                <a:gd name="connsiteX4" fmla="*/ 454392 w 3706892"/>
                <a:gd name="connsiteY4" fmla="*/ 2318189 h 2929890"/>
                <a:gd name="connsiteX5" fmla="*/ 452772 w 3706892"/>
                <a:gd name="connsiteY5" fmla="*/ 2319057 h 2929890"/>
                <a:gd name="connsiteX6" fmla="*/ 454392 w 3706892"/>
                <a:gd name="connsiteY6" fmla="*/ 2318189 h 2929890"/>
                <a:gd name="connsiteX7" fmla="*/ 1570783 w 3706892"/>
                <a:gd name="connsiteY7" fmla="*/ 2929890 h 2929890"/>
                <a:gd name="connsiteX8" fmla="*/ 1571290 w 3706892"/>
                <a:gd name="connsiteY8" fmla="*/ 2929545 h 2929890"/>
                <a:gd name="connsiteX9" fmla="*/ 1570783 w 3706892"/>
                <a:gd name="connsiteY9" fmla="*/ 2929890 h 2929890"/>
                <a:gd name="connsiteX10" fmla="*/ 2472208 w 3706892"/>
                <a:gd name="connsiteY10" fmla="*/ 1748890 h 2929890"/>
                <a:gd name="connsiteX11" fmla="*/ 2750047 w 3706892"/>
                <a:gd name="connsiteY11" fmla="*/ 1991075 h 2929890"/>
                <a:gd name="connsiteX12" fmla="*/ 2465482 w 3706892"/>
                <a:gd name="connsiteY12" fmla="*/ 1756102 h 2929890"/>
                <a:gd name="connsiteX13" fmla="*/ 2472208 w 3706892"/>
                <a:gd name="connsiteY13" fmla="*/ 1748890 h 2929890"/>
                <a:gd name="connsiteX14" fmla="*/ 1230873 w 3706892"/>
                <a:gd name="connsiteY14" fmla="*/ 1748890 h 2929890"/>
                <a:gd name="connsiteX15" fmla="*/ 1239735 w 3706892"/>
                <a:gd name="connsiteY15" fmla="*/ 1758393 h 2929890"/>
                <a:gd name="connsiteX16" fmla="*/ 876898 w 3706892"/>
                <a:gd name="connsiteY16" fmla="*/ 2049759 h 2929890"/>
                <a:gd name="connsiteX17" fmla="*/ 1230873 w 3706892"/>
                <a:gd name="connsiteY17" fmla="*/ 1748890 h 2929890"/>
                <a:gd name="connsiteX18" fmla="*/ 2840256 w 3706892"/>
                <a:gd name="connsiteY18" fmla="*/ 1354207 h 2929890"/>
                <a:gd name="connsiteX19" fmla="*/ 3706892 w 3706892"/>
                <a:gd name="connsiteY19" fmla="*/ 1945086 h 2929890"/>
                <a:gd name="connsiteX20" fmla="*/ 3417775 w 3706892"/>
                <a:gd name="connsiteY20" fmla="*/ 2110295 h 2929890"/>
                <a:gd name="connsiteX21" fmla="*/ 3459078 w 3706892"/>
                <a:gd name="connsiteY21" fmla="*/ 2425226 h 2929890"/>
                <a:gd name="connsiteX22" fmla="*/ 3339559 w 3706892"/>
                <a:gd name="connsiteY22" fmla="*/ 2364335 h 2929890"/>
                <a:gd name="connsiteX23" fmla="*/ 3454704 w 3706892"/>
                <a:gd name="connsiteY23" fmla="*/ 2418032 h 2929890"/>
                <a:gd name="connsiteX24" fmla="*/ 3414543 w 3706892"/>
                <a:gd name="connsiteY24" fmla="*/ 2111796 h 2929890"/>
                <a:gd name="connsiteX25" fmla="*/ 3695677 w 3706892"/>
                <a:gd name="connsiteY25" fmla="*/ 1951148 h 2929890"/>
                <a:gd name="connsiteX26" fmla="*/ 2837279 w 3706892"/>
                <a:gd name="connsiteY26" fmla="*/ 1357399 h 2929890"/>
                <a:gd name="connsiteX27" fmla="*/ 2840256 w 3706892"/>
                <a:gd name="connsiteY27" fmla="*/ 1354207 h 2929890"/>
                <a:gd name="connsiteX28" fmla="*/ 861369 w 3706892"/>
                <a:gd name="connsiteY28" fmla="*/ 1352646 h 2929890"/>
                <a:gd name="connsiteX29" fmla="*/ 865801 w 3706892"/>
                <a:gd name="connsiteY29" fmla="*/ 1357399 h 2929890"/>
                <a:gd name="connsiteX30" fmla="*/ 9024 w 3706892"/>
                <a:gd name="connsiteY30" fmla="*/ 1950243 h 2929890"/>
                <a:gd name="connsiteX31" fmla="*/ 0 w 3706892"/>
                <a:gd name="connsiteY31" fmla="*/ 1945086 h 2929890"/>
                <a:gd name="connsiteX32" fmla="*/ 861369 w 3706892"/>
                <a:gd name="connsiteY32" fmla="*/ 1352646 h 2929890"/>
                <a:gd name="connsiteX33" fmla="*/ 1853446 w 3706892"/>
                <a:gd name="connsiteY33" fmla="*/ 0 h 2929890"/>
                <a:gd name="connsiteX34" fmla="*/ 2648518 w 3706892"/>
                <a:gd name="connsiteY34" fmla="*/ 587269 h 2929890"/>
                <a:gd name="connsiteX35" fmla="*/ 2304792 w 3706892"/>
                <a:gd name="connsiteY35" fmla="*/ 587269 h 2929890"/>
                <a:gd name="connsiteX36" fmla="*/ 2762193 w 3706892"/>
                <a:gd name="connsiteY36" fmla="*/ 1283732 h 2929890"/>
                <a:gd name="connsiteX37" fmla="*/ 2437219 w 3706892"/>
                <a:gd name="connsiteY37" fmla="*/ 1344744 h 2929890"/>
                <a:gd name="connsiteX38" fmla="*/ 2396648 w 3706892"/>
                <a:gd name="connsiteY38" fmla="*/ 1693627 h 2929890"/>
                <a:gd name="connsiteX39" fmla="*/ 2138691 w 3706892"/>
                <a:gd name="connsiteY39" fmla="*/ 1445558 h 2929890"/>
                <a:gd name="connsiteX40" fmla="*/ 2138691 w 3706892"/>
                <a:gd name="connsiteY40" fmla="*/ 1812263 h 2929890"/>
                <a:gd name="connsiteX41" fmla="*/ 1853446 w 3706892"/>
                <a:gd name="connsiteY41" fmla="*/ 1606167 h 2929890"/>
                <a:gd name="connsiteX42" fmla="*/ 1570783 w 3706892"/>
                <a:gd name="connsiteY42" fmla="*/ 1810397 h 2929890"/>
                <a:gd name="connsiteX43" fmla="*/ 1570783 w 3706892"/>
                <a:gd name="connsiteY43" fmla="*/ 1441738 h 2929890"/>
                <a:gd name="connsiteX44" fmla="*/ 1569492 w 3706892"/>
                <a:gd name="connsiteY44" fmla="*/ 1444294 h 2929890"/>
                <a:gd name="connsiteX45" fmla="*/ 1306923 w 3706892"/>
                <a:gd name="connsiteY45" fmla="*/ 1697840 h 2929890"/>
                <a:gd name="connsiteX46" fmla="*/ 1265861 w 3706892"/>
                <a:gd name="connsiteY46" fmla="*/ 1344744 h 2929890"/>
                <a:gd name="connsiteX47" fmla="*/ 939633 w 3706892"/>
                <a:gd name="connsiteY47" fmla="*/ 1283497 h 2929890"/>
                <a:gd name="connsiteX48" fmla="*/ 1402101 w 3706892"/>
                <a:gd name="connsiteY48" fmla="*/ 587269 h 2929890"/>
                <a:gd name="connsiteX49" fmla="*/ 1058375 w 3706892"/>
                <a:gd name="connsiteY49" fmla="*/ 587269 h 2929890"/>
                <a:gd name="connsiteX50" fmla="*/ 1853446 w 3706892"/>
                <a:gd name="connsiteY50" fmla="*/ 0 h 2929890"/>
                <a:gd name="connsiteX0" fmla="*/ 381987 w 3706892"/>
                <a:gd name="connsiteY0" fmla="*/ 2355724 h 2425226"/>
                <a:gd name="connsiteX1" fmla="*/ 247815 w 3706892"/>
                <a:gd name="connsiteY1" fmla="*/ 2425226 h 2425226"/>
                <a:gd name="connsiteX2" fmla="*/ 248783 w 3706892"/>
                <a:gd name="connsiteY2" fmla="*/ 2417842 h 2425226"/>
                <a:gd name="connsiteX3" fmla="*/ 381987 w 3706892"/>
                <a:gd name="connsiteY3" fmla="*/ 2355724 h 2425226"/>
                <a:gd name="connsiteX4" fmla="*/ 454392 w 3706892"/>
                <a:gd name="connsiteY4" fmla="*/ 2318189 h 2425226"/>
                <a:gd name="connsiteX5" fmla="*/ 452772 w 3706892"/>
                <a:gd name="connsiteY5" fmla="*/ 2319057 h 2425226"/>
                <a:gd name="connsiteX6" fmla="*/ 454392 w 3706892"/>
                <a:gd name="connsiteY6" fmla="*/ 2318189 h 2425226"/>
                <a:gd name="connsiteX7" fmla="*/ 2472208 w 3706892"/>
                <a:gd name="connsiteY7" fmla="*/ 1748890 h 2425226"/>
                <a:gd name="connsiteX8" fmla="*/ 2750047 w 3706892"/>
                <a:gd name="connsiteY8" fmla="*/ 1991075 h 2425226"/>
                <a:gd name="connsiteX9" fmla="*/ 2465482 w 3706892"/>
                <a:gd name="connsiteY9" fmla="*/ 1756102 h 2425226"/>
                <a:gd name="connsiteX10" fmla="*/ 2472208 w 3706892"/>
                <a:gd name="connsiteY10" fmla="*/ 1748890 h 2425226"/>
                <a:gd name="connsiteX11" fmla="*/ 1230873 w 3706892"/>
                <a:gd name="connsiteY11" fmla="*/ 1748890 h 2425226"/>
                <a:gd name="connsiteX12" fmla="*/ 1239735 w 3706892"/>
                <a:gd name="connsiteY12" fmla="*/ 1758393 h 2425226"/>
                <a:gd name="connsiteX13" fmla="*/ 876898 w 3706892"/>
                <a:gd name="connsiteY13" fmla="*/ 2049759 h 2425226"/>
                <a:gd name="connsiteX14" fmla="*/ 1230873 w 3706892"/>
                <a:gd name="connsiteY14" fmla="*/ 1748890 h 2425226"/>
                <a:gd name="connsiteX15" fmla="*/ 2840256 w 3706892"/>
                <a:gd name="connsiteY15" fmla="*/ 1354207 h 2425226"/>
                <a:gd name="connsiteX16" fmla="*/ 3706892 w 3706892"/>
                <a:gd name="connsiteY16" fmla="*/ 1945086 h 2425226"/>
                <a:gd name="connsiteX17" fmla="*/ 3417775 w 3706892"/>
                <a:gd name="connsiteY17" fmla="*/ 2110295 h 2425226"/>
                <a:gd name="connsiteX18" fmla="*/ 3459078 w 3706892"/>
                <a:gd name="connsiteY18" fmla="*/ 2425226 h 2425226"/>
                <a:gd name="connsiteX19" fmla="*/ 3339559 w 3706892"/>
                <a:gd name="connsiteY19" fmla="*/ 2364335 h 2425226"/>
                <a:gd name="connsiteX20" fmla="*/ 3454704 w 3706892"/>
                <a:gd name="connsiteY20" fmla="*/ 2418032 h 2425226"/>
                <a:gd name="connsiteX21" fmla="*/ 3414543 w 3706892"/>
                <a:gd name="connsiteY21" fmla="*/ 2111796 h 2425226"/>
                <a:gd name="connsiteX22" fmla="*/ 3695677 w 3706892"/>
                <a:gd name="connsiteY22" fmla="*/ 1951148 h 2425226"/>
                <a:gd name="connsiteX23" fmla="*/ 2837279 w 3706892"/>
                <a:gd name="connsiteY23" fmla="*/ 1357399 h 2425226"/>
                <a:gd name="connsiteX24" fmla="*/ 2840256 w 3706892"/>
                <a:gd name="connsiteY24" fmla="*/ 1354207 h 2425226"/>
                <a:gd name="connsiteX25" fmla="*/ 861369 w 3706892"/>
                <a:gd name="connsiteY25" fmla="*/ 1352646 h 2425226"/>
                <a:gd name="connsiteX26" fmla="*/ 865801 w 3706892"/>
                <a:gd name="connsiteY26" fmla="*/ 1357399 h 2425226"/>
                <a:gd name="connsiteX27" fmla="*/ 9024 w 3706892"/>
                <a:gd name="connsiteY27" fmla="*/ 1950243 h 2425226"/>
                <a:gd name="connsiteX28" fmla="*/ 0 w 3706892"/>
                <a:gd name="connsiteY28" fmla="*/ 1945086 h 2425226"/>
                <a:gd name="connsiteX29" fmla="*/ 861369 w 3706892"/>
                <a:gd name="connsiteY29" fmla="*/ 1352646 h 2425226"/>
                <a:gd name="connsiteX30" fmla="*/ 1853446 w 3706892"/>
                <a:gd name="connsiteY30" fmla="*/ 0 h 2425226"/>
                <a:gd name="connsiteX31" fmla="*/ 2648518 w 3706892"/>
                <a:gd name="connsiteY31" fmla="*/ 587269 h 2425226"/>
                <a:gd name="connsiteX32" fmla="*/ 2304792 w 3706892"/>
                <a:gd name="connsiteY32" fmla="*/ 587269 h 2425226"/>
                <a:gd name="connsiteX33" fmla="*/ 2762193 w 3706892"/>
                <a:gd name="connsiteY33" fmla="*/ 1283732 h 2425226"/>
                <a:gd name="connsiteX34" fmla="*/ 2437219 w 3706892"/>
                <a:gd name="connsiteY34" fmla="*/ 1344744 h 2425226"/>
                <a:gd name="connsiteX35" fmla="*/ 2396648 w 3706892"/>
                <a:gd name="connsiteY35" fmla="*/ 1693627 h 2425226"/>
                <a:gd name="connsiteX36" fmla="*/ 2138691 w 3706892"/>
                <a:gd name="connsiteY36" fmla="*/ 1445558 h 2425226"/>
                <a:gd name="connsiteX37" fmla="*/ 2138691 w 3706892"/>
                <a:gd name="connsiteY37" fmla="*/ 1812263 h 2425226"/>
                <a:gd name="connsiteX38" fmla="*/ 1853446 w 3706892"/>
                <a:gd name="connsiteY38" fmla="*/ 1606167 h 2425226"/>
                <a:gd name="connsiteX39" fmla="*/ 1570783 w 3706892"/>
                <a:gd name="connsiteY39" fmla="*/ 1810397 h 2425226"/>
                <a:gd name="connsiteX40" fmla="*/ 1570783 w 3706892"/>
                <a:gd name="connsiteY40" fmla="*/ 1441738 h 2425226"/>
                <a:gd name="connsiteX41" fmla="*/ 1569492 w 3706892"/>
                <a:gd name="connsiteY41" fmla="*/ 1444294 h 2425226"/>
                <a:gd name="connsiteX42" fmla="*/ 1306923 w 3706892"/>
                <a:gd name="connsiteY42" fmla="*/ 1697840 h 2425226"/>
                <a:gd name="connsiteX43" fmla="*/ 1265861 w 3706892"/>
                <a:gd name="connsiteY43" fmla="*/ 1344744 h 2425226"/>
                <a:gd name="connsiteX44" fmla="*/ 939633 w 3706892"/>
                <a:gd name="connsiteY44" fmla="*/ 1283497 h 2425226"/>
                <a:gd name="connsiteX45" fmla="*/ 1402101 w 3706892"/>
                <a:gd name="connsiteY45" fmla="*/ 587269 h 2425226"/>
                <a:gd name="connsiteX46" fmla="*/ 1058375 w 3706892"/>
                <a:gd name="connsiteY46" fmla="*/ 587269 h 2425226"/>
                <a:gd name="connsiteX47" fmla="*/ 1853446 w 3706892"/>
                <a:gd name="connsiteY47" fmla="*/ 0 h 2425226"/>
                <a:gd name="connsiteX0" fmla="*/ 248783 w 3706892"/>
                <a:gd name="connsiteY0" fmla="*/ 2417842 h 2425226"/>
                <a:gd name="connsiteX1" fmla="*/ 247815 w 3706892"/>
                <a:gd name="connsiteY1" fmla="*/ 2425226 h 2425226"/>
                <a:gd name="connsiteX2" fmla="*/ 248783 w 3706892"/>
                <a:gd name="connsiteY2" fmla="*/ 2417842 h 2425226"/>
                <a:gd name="connsiteX3" fmla="*/ 454392 w 3706892"/>
                <a:gd name="connsiteY3" fmla="*/ 2318189 h 2425226"/>
                <a:gd name="connsiteX4" fmla="*/ 452772 w 3706892"/>
                <a:gd name="connsiteY4" fmla="*/ 2319057 h 2425226"/>
                <a:gd name="connsiteX5" fmla="*/ 454392 w 3706892"/>
                <a:gd name="connsiteY5" fmla="*/ 2318189 h 2425226"/>
                <a:gd name="connsiteX6" fmla="*/ 2472208 w 3706892"/>
                <a:gd name="connsiteY6" fmla="*/ 1748890 h 2425226"/>
                <a:gd name="connsiteX7" fmla="*/ 2750047 w 3706892"/>
                <a:gd name="connsiteY7" fmla="*/ 1991075 h 2425226"/>
                <a:gd name="connsiteX8" fmla="*/ 2465482 w 3706892"/>
                <a:gd name="connsiteY8" fmla="*/ 1756102 h 2425226"/>
                <a:gd name="connsiteX9" fmla="*/ 2472208 w 3706892"/>
                <a:gd name="connsiteY9" fmla="*/ 1748890 h 2425226"/>
                <a:gd name="connsiteX10" fmla="*/ 1230873 w 3706892"/>
                <a:gd name="connsiteY10" fmla="*/ 1748890 h 2425226"/>
                <a:gd name="connsiteX11" fmla="*/ 1239735 w 3706892"/>
                <a:gd name="connsiteY11" fmla="*/ 1758393 h 2425226"/>
                <a:gd name="connsiteX12" fmla="*/ 876898 w 3706892"/>
                <a:gd name="connsiteY12" fmla="*/ 2049759 h 2425226"/>
                <a:gd name="connsiteX13" fmla="*/ 1230873 w 3706892"/>
                <a:gd name="connsiteY13" fmla="*/ 1748890 h 2425226"/>
                <a:gd name="connsiteX14" fmla="*/ 2840256 w 3706892"/>
                <a:gd name="connsiteY14" fmla="*/ 1354207 h 2425226"/>
                <a:gd name="connsiteX15" fmla="*/ 3706892 w 3706892"/>
                <a:gd name="connsiteY15" fmla="*/ 1945086 h 2425226"/>
                <a:gd name="connsiteX16" fmla="*/ 3417775 w 3706892"/>
                <a:gd name="connsiteY16" fmla="*/ 2110295 h 2425226"/>
                <a:gd name="connsiteX17" fmla="*/ 3459078 w 3706892"/>
                <a:gd name="connsiteY17" fmla="*/ 2425226 h 2425226"/>
                <a:gd name="connsiteX18" fmla="*/ 3339559 w 3706892"/>
                <a:gd name="connsiteY18" fmla="*/ 2364335 h 2425226"/>
                <a:gd name="connsiteX19" fmla="*/ 3454704 w 3706892"/>
                <a:gd name="connsiteY19" fmla="*/ 2418032 h 2425226"/>
                <a:gd name="connsiteX20" fmla="*/ 3414543 w 3706892"/>
                <a:gd name="connsiteY20" fmla="*/ 2111796 h 2425226"/>
                <a:gd name="connsiteX21" fmla="*/ 3695677 w 3706892"/>
                <a:gd name="connsiteY21" fmla="*/ 1951148 h 2425226"/>
                <a:gd name="connsiteX22" fmla="*/ 2837279 w 3706892"/>
                <a:gd name="connsiteY22" fmla="*/ 1357399 h 2425226"/>
                <a:gd name="connsiteX23" fmla="*/ 2840256 w 3706892"/>
                <a:gd name="connsiteY23" fmla="*/ 1354207 h 2425226"/>
                <a:gd name="connsiteX24" fmla="*/ 861369 w 3706892"/>
                <a:gd name="connsiteY24" fmla="*/ 1352646 h 2425226"/>
                <a:gd name="connsiteX25" fmla="*/ 865801 w 3706892"/>
                <a:gd name="connsiteY25" fmla="*/ 1357399 h 2425226"/>
                <a:gd name="connsiteX26" fmla="*/ 9024 w 3706892"/>
                <a:gd name="connsiteY26" fmla="*/ 1950243 h 2425226"/>
                <a:gd name="connsiteX27" fmla="*/ 0 w 3706892"/>
                <a:gd name="connsiteY27" fmla="*/ 1945086 h 2425226"/>
                <a:gd name="connsiteX28" fmla="*/ 861369 w 3706892"/>
                <a:gd name="connsiteY28" fmla="*/ 1352646 h 2425226"/>
                <a:gd name="connsiteX29" fmla="*/ 1853446 w 3706892"/>
                <a:gd name="connsiteY29" fmla="*/ 0 h 2425226"/>
                <a:gd name="connsiteX30" fmla="*/ 2648518 w 3706892"/>
                <a:gd name="connsiteY30" fmla="*/ 587269 h 2425226"/>
                <a:gd name="connsiteX31" fmla="*/ 2304792 w 3706892"/>
                <a:gd name="connsiteY31" fmla="*/ 587269 h 2425226"/>
                <a:gd name="connsiteX32" fmla="*/ 2762193 w 3706892"/>
                <a:gd name="connsiteY32" fmla="*/ 1283732 h 2425226"/>
                <a:gd name="connsiteX33" fmla="*/ 2437219 w 3706892"/>
                <a:gd name="connsiteY33" fmla="*/ 1344744 h 2425226"/>
                <a:gd name="connsiteX34" fmla="*/ 2396648 w 3706892"/>
                <a:gd name="connsiteY34" fmla="*/ 1693627 h 2425226"/>
                <a:gd name="connsiteX35" fmla="*/ 2138691 w 3706892"/>
                <a:gd name="connsiteY35" fmla="*/ 1445558 h 2425226"/>
                <a:gd name="connsiteX36" fmla="*/ 2138691 w 3706892"/>
                <a:gd name="connsiteY36" fmla="*/ 1812263 h 2425226"/>
                <a:gd name="connsiteX37" fmla="*/ 1853446 w 3706892"/>
                <a:gd name="connsiteY37" fmla="*/ 1606167 h 2425226"/>
                <a:gd name="connsiteX38" fmla="*/ 1570783 w 3706892"/>
                <a:gd name="connsiteY38" fmla="*/ 1810397 h 2425226"/>
                <a:gd name="connsiteX39" fmla="*/ 1570783 w 3706892"/>
                <a:gd name="connsiteY39" fmla="*/ 1441738 h 2425226"/>
                <a:gd name="connsiteX40" fmla="*/ 1569492 w 3706892"/>
                <a:gd name="connsiteY40" fmla="*/ 1444294 h 2425226"/>
                <a:gd name="connsiteX41" fmla="*/ 1306923 w 3706892"/>
                <a:gd name="connsiteY41" fmla="*/ 1697840 h 2425226"/>
                <a:gd name="connsiteX42" fmla="*/ 1265861 w 3706892"/>
                <a:gd name="connsiteY42" fmla="*/ 1344744 h 2425226"/>
                <a:gd name="connsiteX43" fmla="*/ 939633 w 3706892"/>
                <a:gd name="connsiteY43" fmla="*/ 1283497 h 2425226"/>
                <a:gd name="connsiteX44" fmla="*/ 1402101 w 3706892"/>
                <a:gd name="connsiteY44" fmla="*/ 587269 h 2425226"/>
                <a:gd name="connsiteX45" fmla="*/ 1058375 w 3706892"/>
                <a:gd name="connsiteY45" fmla="*/ 587269 h 2425226"/>
                <a:gd name="connsiteX46" fmla="*/ 1853446 w 3706892"/>
                <a:gd name="connsiteY46" fmla="*/ 0 h 2425226"/>
                <a:gd name="connsiteX0" fmla="*/ 454392 w 3706892"/>
                <a:gd name="connsiteY0" fmla="*/ 2318189 h 2425226"/>
                <a:gd name="connsiteX1" fmla="*/ 452772 w 3706892"/>
                <a:gd name="connsiteY1" fmla="*/ 2319057 h 2425226"/>
                <a:gd name="connsiteX2" fmla="*/ 454392 w 3706892"/>
                <a:gd name="connsiteY2" fmla="*/ 2318189 h 2425226"/>
                <a:gd name="connsiteX3" fmla="*/ 2472208 w 3706892"/>
                <a:gd name="connsiteY3" fmla="*/ 1748890 h 2425226"/>
                <a:gd name="connsiteX4" fmla="*/ 2750047 w 3706892"/>
                <a:gd name="connsiteY4" fmla="*/ 1991075 h 2425226"/>
                <a:gd name="connsiteX5" fmla="*/ 2465482 w 3706892"/>
                <a:gd name="connsiteY5" fmla="*/ 1756102 h 2425226"/>
                <a:gd name="connsiteX6" fmla="*/ 2472208 w 3706892"/>
                <a:gd name="connsiteY6" fmla="*/ 1748890 h 2425226"/>
                <a:gd name="connsiteX7" fmla="*/ 1230873 w 3706892"/>
                <a:gd name="connsiteY7" fmla="*/ 1748890 h 2425226"/>
                <a:gd name="connsiteX8" fmla="*/ 1239735 w 3706892"/>
                <a:gd name="connsiteY8" fmla="*/ 1758393 h 2425226"/>
                <a:gd name="connsiteX9" fmla="*/ 876898 w 3706892"/>
                <a:gd name="connsiteY9" fmla="*/ 2049759 h 2425226"/>
                <a:gd name="connsiteX10" fmla="*/ 1230873 w 3706892"/>
                <a:gd name="connsiteY10" fmla="*/ 1748890 h 2425226"/>
                <a:gd name="connsiteX11" fmla="*/ 2840256 w 3706892"/>
                <a:gd name="connsiteY11" fmla="*/ 1354207 h 2425226"/>
                <a:gd name="connsiteX12" fmla="*/ 3706892 w 3706892"/>
                <a:gd name="connsiteY12" fmla="*/ 1945086 h 2425226"/>
                <a:gd name="connsiteX13" fmla="*/ 3417775 w 3706892"/>
                <a:gd name="connsiteY13" fmla="*/ 2110295 h 2425226"/>
                <a:gd name="connsiteX14" fmla="*/ 3459078 w 3706892"/>
                <a:gd name="connsiteY14" fmla="*/ 2425226 h 2425226"/>
                <a:gd name="connsiteX15" fmla="*/ 3339559 w 3706892"/>
                <a:gd name="connsiteY15" fmla="*/ 2364335 h 2425226"/>
                <a:gd name="connsiteX16" fmla="*/ 3454704 w 3706892"/>
                <a:gd name="connsiteY16" fmla="*/ 2418032 h 2425226"/>
                <a:gd name="connsiteX17" fmla="*/ 3414543 w 3706892"/>
                <a:gd name="connsiteY17" fmla="*/ 2111796 h 2425226"/>
                <a:gd name="connsiteX18" fmla="*/ 3695677 w 3706892"/>
                <a:gd name="connsiteY18" fmla="*/ 1951148 h 2425226"/>
                <a:gd name="connsiteX19" fmla="*/ 2837279 w 3706892"/>
                <a:gd name="connsiteY19" fmla="*/ 1357399 h 2425226"/>
                <a:gd name="connsiteX20" fmla="*/ 2840256 w 3706892"/>
                <a:gd name="connsiteY20" fmla="*/ 1354207 h 2425226"/>
                <a:gd name="connsiteX21" fmla="*/ 861369 w 3706892"/>
                <a:gd name="connsiteY21" fmla="*/ 1352646 h 2425226"/>
                <a:gd name="connsiteX22" fmla="*/ 865801 w 3706892"/>
                <a:gd name="connsiteY22" fmla="*/ 1357399 h 2425226"/>
                <a:gd name="connsiteX23" fmla="*/ 9024 w 3706892"/>
                <a:gd name="connsiteY23" fmla="*/ 1950243 h 2425226"/>
                <a:gd name="connsiteX24" fmla="*/ 0 w 3706892"/>
                <a:gd name="connsiteY24" fmla="*/ 1945086 h 2425226"/>
                <a:gd name="connsiteX25" fmla="*/ 861369 w 3706892"/>
                <a:gd name="connsiteY25" fmla="*/ 1352646 h 2425226"/>
                <a:gd name="connsiteX26" fmla="*/ 1853446 w 3706892"/>
                <a:gd name="connsiteY26" fmla="*/ 0 h 2425226"/>
                <a:gd name="connsiteX27" fmla="*/ 2648518 w 3706892"/>
                <a:gd name="connsiteY27" fmla="*/ 587269 h 2425226"/>
                <a:gd name="connsiteX28" fmla="*/ 2304792 w 3706892"/>
                <a:gd name="connsiteY28" fmla="*/ 587269 h 2425226"/>
                <a:gd name="connsiteX29" fmla="*/ 2762193 w 3706892"/>
                <a:gd name="connsiteY29" fmla="*/ 1283732 h 2425226"/>
                <a:gd name="connsiteX30" fmla="*/ 2437219 w 3706892"/>
                <a:gd name="connsiteY30" fmla="*/ 1344744 h 2425226"/>
                <a:gd name="connsiteX31" fmla="*/ 2396648 w 3706892"/>
                <a:gd name="connsiteY31" fmla="*/ 1693627 h 2425226"/>
                <a:gd name="connsiteX32" fmla="*/ 2138691 w 3706892"/>
                <a:gd name="connsiteY32" fmla="*/ 1445558 h 2425226"/>
                <a:gd name="connsiteX33" fmla="*/ 2138691 w 3706892"/>
                <a:gd name="connsiteY33" fmla="*/ 1812263 h 2425226"/>
                <a:gd name="connsiteX34" fmla="*/ 1853446 w 3706892"/>
                <a:gd name="connsiteY34" fmla="*/ 1606167 h 2425226"/>
                <a:gd name="connsiteX35" fmla="*/ 1570783 w 3706892"/>
                <a:gd name="connsiteY35" fmla="*/ 1810397 h 2425226"/>
                <a:gd name="connsiteX36" fmla="*/ 1570783 w 3706892"/>
                <a:gd name="connsiteY36" fmla="*/ 1441738 h 2425226"/>
                <a:gd name="connsiteX37" fmla="*/ 1569492 w 3706892"/>
                <a:gd name="connsiteY37" fmla="*/ 1444294 h 2425226"/>
                <a:gd name="connsiteX38" fmla="*/ 1306923 w 3706892"/>
                <a:gd name="connsiteY38" fmla="*/ 1697840 h 2425226"/>
                <a:gd name="connsiteX39" fmla="*/ 1265861 w 3706892"/>
                <a:gd name="connsiteY39" fmla="*/ 1344744 h 2425226"/>
                <a:gd name="connsiteX40" fmla="*/ 939633 w 3706892"/>
                <a:gd name="connsiteY40" fmla="*/ 1283497 h 2425226"/>
                <a:gd name="connsiteX41" fmla="*/ 1402101 w 3706892"/>
                <a:gd name="connsiteY41" fmla="*/ 587269 h 2425226"/>
                <a:gd name="connsiteX42" fmla="*/ 1058375 w 3706892"/>
                <a:gd name="connsiteY42" fmla="*/ 587269 h 2425226"/>
                <a:gd name="connsiteX43" fmla="*/ 1853446 w 3706892"/>
                <a:gd name="connsiteY43" fmla="*/ 0 h 2425226"/>
                <a:gd name="connsiteX0" fmla="*/ 2472208 w 3706892"/>
                <a:gd name="connsiteY0" fmla="*/ 1748890 h 2425226"/>
                <a:gd name="connsiteX1" fmla="*/ 2750047 w 3706892"/>
                <a:gd name="connsiteY1" fmla="*/ 1991075 h 2425226"/>
                <a:gd name="connsiteX2" fmla="*/ 2465482 w 3706892"/>
                <a:gd name="connsiteY2" fmla="*/ 1756102 h 2425226"/>
                <a:gd name="connsiteX3" fmla="*/ 2472208 w 3706892"/>
                <a:gd name="connsiteY3" fmla="*/ 1748890 h 2425226"/>
                <a:gd name="connsiteX4" fmla="*/ 1230873 w 3706892"/>
                <a:gd name="connsiteY4" fmla="*/ 1748890 h 2425226"/>
                <a:gd name="connsiteX5" fmla="*/ 1239735 w 3706892"/>
                <a:gd name="connsiteY5" fmla="*/ 1758393 h 2425226"/>
                <a:gd name="connsiteX6" fmla="*/ 876898 w 3706892"/>
                <a:gd name="connsiteY6" fmla="*/ 2049759 h 2425226"/>
                <a:gd name="connsiteX7" fmla="*/ 1230873 w 3706892"/>
                <a:gd name="connsiteY7" fmla="*/ 1748890 h 2425226"/>
                <a:gd name="connsiteX8" fmla="*/ 2840256 w 3706892"/>
                <a:gd name="connsiteY8" fmla="*/ 1354207 h 2425226"/>
                <a:gd name="connsiteX9" fmla="*/ 3706892 w 3706892"/>
                <a:gd name="connsiteY9" fmla="*/ 1945086 h 2425226"/>
                <a:gd name="connsiteX10" fmla="*/ 3417775 w 3706892"/>
                <a:gd name="connsiteY10" fmla="*/ 2110295 h 2425226"/>
                <a:gd name="connsiteX11" fmla="*/ 3459078 w 3706892"/>
                <a:gd name="connsiteY11" fmla="*/ 2425226 h 2425226"/>
                <a:gd name="connsiteX12" fmla="*/ 3339559 w 3706892"/>
                <a:gd name="connsiteY12" fmla="*/ 2364335 h 2425226"/>
                <a:gd name="connsiteX13" fmla="*/ 3454704 w 3706892"/>
                <a:gd name="connsiteY13" fmla="*/ 2418032 h 2425226"/>
                <a:gd name="connsiteX14" fmla="*/ 3414543 w 3706892"/>
                <a:gd name="connsiteY14" fmla="*/ 2111796 h 2425226"/>
                <a:gd name="connsiteX15" fmla="*/ 3695677 w 3706892"/>
                <a:gd name="connsiteY15" fmla="*/ 1951148 h 2425226"/>
                <a:gd name="connsiteX16" fmla="*/ 2837279 w 3706892"/>
                <a:gd name="connsiteY16" fmla="*/ 1357399 h 2425226"/>
                <a:gd name="connsiteX17" fmla="*/ 2840256 w 3706892"/>
                <a:gd name="connsiteY17" fmla="*/ 1354207 h 2425226"/>
                <a:gd name="connsiteX18" fmla="*/ 861369 w 3706892"/>
                <a:gd name="connsiteY18" fmla="*/ 1352646 h 2425226"/>
                <a:gd name="connsiteX19" fmla="*/ 865801 w 3706892"/>
                <a:gd name="connsiteY19" fmla="*/ 1357399 h 2425226"/>
                <a:gd name="connsiteX20" fmla="*/ 9024 w 3706892"/>
                <a:gd name="connsiteY20" fmla="*/ 1950243 h 2425226"/>
                <a:gd name="connsiteX21" fmla="*/ 0 w 3706892"/>
                <a:gd name="connsiteY21" fmla="*/ 1945086 h 2425226"/>
                <a:gd name="connsiteX22" fmla="*/ 861369 w 3706892"/>
                <a:gd name="connsiteY22" fmla="*/ 1352646 h 2425226"/>
                <a:gd name="connsiteX23" fmla="*/ 1853446 w 3706892"/>
                <a:gd name="connsiteY23" fmla="*/ 0 h 2425226"/>
                <a:gd name="connsiteX24" fmla="*/ 2648518 w 3706892"/>
                <a:gd name="connsiteY24" fmla="*/ 587269 h 2425226"/>
                <a:gd name="connsiteX25" fmla="*/ 2304792 w 3706892"/>
                <a:gd name="connsiteY25" fmla="*/ 587269 h 2425226"/>
                <a:gd name="connsiteX26" fmla="*/ 2762193 w 3706892"/>
                <a:gd name="connsiteY26" fmla="*/ 1283732 h 2425226"/>
                <a:gd name="connsiteX27" fmla="*/ 2437219 w 3706892"/>
                <a:gd name="connsiteY27" fmla="*/ 1344744 h 2425226"/>
                <a:gd name="connsiteX28" fmla="*/ 2396648 w 3706892"/>
                <a:gd name="connsiteY28" fmla="*/ 1693627 h 2425226"/>
                <a:gd name="connsiteX29" fmla="*/ 2138691 w 3706892"/>
                <a:gd name="connsiteY29" fmla="*/ 1445558 h 2425226"/>
                <a:gd name="connsiteX30" fmla="*/ 2138691 w 3706892"/>
                <a:gd name="connsiteY30" fmla="*/ 1812263 h 2425226"/>
                <a:gd name="connsiteX31" fmla="*/ 1853446 w 3706892"/>
                <a:gd name="connsiteY31" fmla="*/ 1606167 h 2425226"/>
                <a:gd name="connsiteX32" fmla="*/ 1570783 w 3706892"/>
                <a:gd name="connsiteY32" fmla="*/ 1810397 h 2425226"/>
                <a:gd name="connsiteX33" fmla="*/ 1570783 w 3706892"/>
                <a:gd name="connsiteY33" fmla="*/ 1441738 h 2425226"/>
                <a:gd name="connsiteX34" fmla="*/ 1569492 w 3706892"/>
                <a:gd name="connsiteY34" fmla="*/ 1444294 h 2425226"/>
                <a:gd name="connsiteX35" fmla="*/ 1306923 w 3706892"/>
                <a:gd name="connsiteY35" fmla="*/ 1697840 h 2425226"/>
                <a:gd name="connsiteX36" fmla="*/ 1265861 w 3706892"/>
                <a:gd name="connsiteY36" fmla="*/ 1344744 h 2425226"/>
                <a:gd name="connsiteX37" fmla="*/ 939633 w 3706892"/>
                <a:gd name="connsiteY37" fmla="*/ 1283497 h 2425226"/>
                <a:gd name="connsiteX38" fmla="*/ 1402101 w 3706892"/>
                <a:gd name="connsiteY38" fmla="*/ 587269 h 2425226"/>
                <a:gd name="connsiteX39" fmla="*/ 1058375 w 3706892"/>
                <a:gd name="connsiteY39" fmla="*/ 587269 h 2425226"/>
                <a:gd name="connsiteX40" fmla="*/ 1853446 w 3706892"/>
                <a:gd name="connsiteY40" fmla="*/ 0 h 2425226"/>
                <a:gd name="connsiteX0" fmla="*/ 2465482 w 3706892"/>
                <a:gd name="connsiteY0" fmla="*/ 1756102 h 2425226"/>
                <a:gd name="connsiteX1" fmla="*/ 2750047 w 3706892"/>
                <a:gd name="connsiteY1" fmla="*/ 1991075 h 2425226"/>
                <a:gd name="connsiteX2" fmla="*/ 2465482 w 3706892"/>
                <a:gd name="connsiteY2" fmla="*/ 1756102 h 2425226"/>
                <a:gd name="connsiteX3" fmla="*/ 1230873 w 3706892"/>
                <a:gd name="connsiteY3" fmla="*/ 1748890 h 2425226"/>
                <a:gd name="connsiteX4" fmla="*/ 1239735 w 3706892"/>
                <a:gd name="connsiteY4" fmla="*/ 1758393 h 2425226"/>
                <a:gd name="connsiteX5" fmla="*/ 876898 w 3706892"/>
                <a:gd name="connsiteY5" fmla="*/ 2049759 h 2425226"/>
                <a:gd name="connsiteX6" fmla="*/ 1230873 w 3706892"/>
                <a:gd name="connsiteY6" fmla="*/ 1748890 h 2425226"/>
                <a:gd name="connsiteX7" fmla="*/ 2840256 w 3706892"/>
                <a:gd name="connsiteY7" fmla="*/ 1354207 h 2425226"/>
                <a:gd name="connsiteX8" fmla="*/ 3706892 w 3706892"/>
                <a:gd name="connsiteY8" fmla="*/ 1945086 h 2425226"/>
                <a:gd name="connsiteX9" fmla="*/ 3417775 w 3706892"/>
                <a:gd name="connsiteY9" fmla="*/ 2110295 h 2425226"/>
                <a:gd name="connsiteX10" fmla="*/ 3459078 w 3706892"/>
                <a:gd name="connsiteY10" fmla="*/ 2425226 h 2425226"/>
                <a:gd name="connsiteX11" fmla="*/ 3339559 w 3706892"/>
                <a:gd name="connsiteY11" fmla="*/ 2364335 h 2425226"/>
                <a:gd name="connsiteX12" fmla="*/ 3454704 w 3706892"/>
                <a:gd name="connsiteY12" fmla="*/ 2418032 h 2425226"/>
                <a:gd name="connsiteX13" fmla="*/ 3414543 w 3706892"/>
                <a:gd name="connsiteY13" fmla="*/ 2111796 h 2425226"/>
                <a:gd name="connsiteX14" fmla="*/ 3695677 w 3706892"/>
                <a:gd name="connsiteY14" fmla="*/ 1951148 h 2425226"/>
                <a:gd name="connsiteX15" fmla="*/ 2837279 w 3706892"/>
                <a:gd name="connsiteY15" fmla="*/ 1357399 h 2425226"/>
                <a:gd name="connsiteX16" fmla="*/ 2840256 w 3706892"/>
                <a:gd name="connsiteY16" fmla="*/ 1354207 h 2425226"/>
                <a:gd name="connsiteX17" fmla="*/ 861369 w 3706892"/>
                <a:gd name="connsiteY17" fmla="*/ 1352646 h 2425226"/>
                <a:gd name="connsiteX18" fmla="*/ 865801 w 3706892"/>
                <a:gd name="connsiteY18" fmla="*/ 1357399 h 2425226"/>
                <a:gd name="connsiteX19" fmla="*/ 9024 w 3706892"/>
                <a:gd name="connsiteY19" fmla="*/ 1950243 h 2425226"/>
                <a:gd name="connsiteX20" fmla="*/ 0 w 3706892"/>
                <a:gd name="connsiteY20" fmla="*/ 1945086 h 2425226"/>
                <a:gd name="connsiteX21" fmla="*/ 861369 w 3706892"/>
                <a:gd name="connsiteY21" fmla="*/ 1352646 h 2425226"/>
                <a:gd name="connsiteX22" fmla="*/ 1853446 w 3706892"/>
                <a:gd name="connsiteY22" fmla="*/ 0 h 2425226"/>
                <a:gd name="connsiteX23" fmla="*/ 2648518 w 3706892"/>
                <a:gd name="connsiteY23" fmla="*/ 587269 h 2425226"/>
                <a:gd name="connsiteX24" fmla="*/ 2304792 w 3706892"/>
                <a:gd name="connsiteY24" fmla="*/ 587269 h 2425226"/>
                <a:gd name="connsiteX25" fmla="*/ 2762193 w 3706892"/>
                <a:gd name="connsiteY25" fmla="*/ 1283732 h 2425226"/>
                <a:gd name="connsiteX26" fmla="*/ 2437219 w 3706892"/>
                <a:gd name="connsiteY26" fmla="*/ 1344744 h 2425226"/>
                <a:gd name="connsiteX27" fmla="*/ 2396648 w 3706892"/>
                <a:gd name="connsiteY27" fmla="*/ 1693627 h 2425226"/>
                <a:gd name="connsiteX28" fmla="*/ 2138691 w 3706892"/>
                <a:gd name="connsiteY28" fmla="*/ 1445558 h 2425226"/>
                <a:gd name="connsiteX29" fmla="*/ 2138691 w 3706892"/>
                <a:gd name="connsiteY29" fmla="*/ 1812263 h 2425226"/>
                <a:gd name="connsiteX30" fmla="*/ 1853446 w 3706892"/>
                <a:gd name="connsiteY30" fmla="*/ 1606167 h 2425226"/>
                <a:gd name="connsiteX31" fmla="*/ 1570783 w 3706892"/>
                <a:gd name="connsiteY31" fmla="*/ 1810397 h 2425226"/>
                <a:gd name="connsiteX32" fmla="*/ 1570783 w 3706892"/>
                <a:gd name="connsiteY32" fmla="*/ 1441738 h 2425226"/>
                <a:gd name="connsiteX33" fmla="*/ 1569492 w 3706892"/>
                <a:gd name="connsiteY33" fmla="*/ 1444294 h 2425226"/>
                <a:gd name="connsiteX34" fmla="*/ 1306923 w 3706892"/>
                <a:gd name="connsiteY34" fmla="*/ 1697840 h 2425226"/>
                <a:gd name="connsiteX35" fmla="*/ 1265861 w 3706892"/>
                <a:gd name="connsiteY35" fmla="*/ 1344744 h 2425226"/>
                <a:gd name="connsiteX36" fmla="*/ 939633 w 3706892"/>
                <a:gd name="connsiteY36" fmla="*/ 1283497 h 2425226"/>
                <a:gd name="connsiteX37" fmla="*/ 1402101 w 3706892"/>
                <a:gd name="connsiteY37" fmla="*/ 587269 h 2425226"/>
                <a:gd name="connsiteX38" fmla="*/ 1058375 w 3706892"/>
                <a:gd name="connsiteY38" fmla="*/ 587269 h 2425226"/>
                <a:gd name="connsiteX39" fmla="*/ 1853446 w 3706892"/>
                <a:gd name="connsiteY39" fmla="*/ 0 h 2425226"/>
                <a:gd name="connsiteX0" fmla="*/ 1230873 w 3706892"/>
                <a:gd name="connsiteY0" fmla="*/ 1748890 h 2425226"/>
                <a:gd name="connsiteX1" fmla="*/ 1239735 w 3706892"/>
                <a:gd name="connsiteY1" fmla="*/ 1758393 h 2425226"/>
                <a:gd name="connsiteX2" fmla="*/ 876898 w 3706892"/>
                <a:gd name="connsiteY2" fmla="*/ 2049759 h 2425226"/>
                <a:gd name="connsiteX3" fmla="*/ 1230873 w 3706892"/>
                <a:gd name="connsiteY3" fmla="*/ 1748890 h 2425226"/>
                <a:gd name="connsiteX4" fmla="*/ 2840256 w 3706892"/>
                <a:gd name="connsiteY4" fmla="*/ 1354207 h 2425226"/>
                <a:gd name="connsiteX5" fmla="*/ 3706892 w 3706892"/>
                <a:gd name="connsiteY5" fmla="*/ 1945086 h 2425226"/>
                <a:gd name="connsiteX6" fmla="*/ 3417775 w 3706892"/>
                <a:gd name="connsiteY6" fmla="*/ 2110295 h 2425226"/>
                <a:gd name="connsiteX7" fmla="*/ 3459078 w 3706892"/>
                <a:gd name="connsiteY7" fmla="*/ 2425226 h 2425226"/>
                <a:gd name="connsiteX8" fmla="*/ 3339559 w 3706892"/>
                <a:gd name="connsiteY8" fmla="*/ 2364335 h 2425226"/>
                <a:gd name="connsiteX9" fmla="*/ 3454704 w 3706892"/>
                <a:gd name="connsiteY9" fmla="*/ 2418032 h 2425226"/>
                <a:gd name="connsiteX10" fmla="*/ 3414543 w 3706892"/>
                <a:gd name="connsiteY10" fmla="*/ 2111796 h 2425226"/>
                <a:gd name="connsiteX11" fmla="*/ 3695677 w 3706892"/>
                <a:gd name="connsiteY11" fmla="*/ 1951148 h 2425226"/>
                <a:gd name="connsiteX12" fmla="*/ 2837279 w 3706892"/>
                <a:gd name="connsiteY12" fmla="*/ 1357399 h 2425226"/>
                <a:gd name="connsiteX13" fmla="*/ 2840256 w 3706892"/>
                <a:gd name="connsiteY13" fmla="*/ 1354207 h 2425226"/>
                <a:gd name="connsiteX14" fmla="*/ 861369 w 3706892"/>
                <a:gd name="connsiteY14" fmla="*/ 1352646 h 2425226"/>
                <a:gd name="connsiteX15" fmla="*/ 865801 w 3706892"/>
                <a:gd name="connsiteY15" fmla="*/ 1357399 h 2425226"/>
                <a:gd name="connsiteX16" fmla="*/ 9024 w 3706892"/>
                <a:gd name="connsiteY16" fmla="*/ 1950243 h 2425226"/>
                <a:gd name="connsiteX17" fmla="*/ 0 w 3706892"/>
                <a:gd name="connsiteY17" fmla="*/ 1945086 h 2425226"/>
                <a:gd name="connsiteX18" fmla="*/ 861369 w 3706892"/>
                <a:gd name="connsiteY18" fmla="*/ 1352646 h 2425226"/>
                <a:gd name="connsiteX19" fmla="*/ 1853446 w 3706892"/>
                <a:gd name="connsiteY19" fmla="*/ 0 h 2425226"/>
                <a:gd name="connsiteX20" fmla="*/ 2648518 w 3706892"/>
                <a:gd name="connsiteY20" fmla="*/ 587269 h 2425226"/>
                <a:gd name="connsiteX21" fmla="*/ 2304792 w 3706892"/>
                <a:gd name="connsiteY21" fmla="*/ 587269 h 2425226"/>
                <a:gd name="connsiteX22" fmla="*/ 2762193 w 3706892"/>
                <a:gd name="connsiteY22" fmla="*/ 1283732 h 2425226"/>
                <a:gd name="connsiteX23" fmla="*/ 2437219 w 3706892"/>
                <a:gd name="connsiteY23" fmla="*/ 1344744 h 2425226"/>
                <a:gd name="connsiteX24" fmla="*/ 2396648 w 3706892"/>
                <a:gd name="connsiteY24" fmla="*/ 1693627 h 2425226"/>
                <a:gd name="connsiteX25" fmla="*/ 2138691 w 3706892"/>
                <a:gd name="connsiteY25" fmla="*/ 1445558 h 2425226"/>
                <a:gd name="connsiteX26" fmla="*/ 2138691 w 3706892"/>
                <a:gd name="connsiteY26" fmla="*/ 1812263 h 2425226"/>
                <a:gd name="connsiteX27" fmla="*/ 1853446 w 3706892"/>
                <a:gd name="connsiteY27" fmla="*/ 1606167 h 2425226"/>
                <a:gd name="connsiteX28" fmla="*/ 1570783 w 3706892"/>
                <a:gd name="connsiteY28" fmla="*/ 1810397 h 2425226"/>
                <a:gd name="connsiteX29" fmla="*/ 1570783 w 3706892"/>
                <a:gd name="connsiteY29" fmla="*/ 1441738 h 2425226"/>
                <a:gd name="connsiteX30" fmla="*/ 1569492 w 3706892"/>
                <a:gd name="connsiteY30" fmla="*/ 1444294 h 2425226"/>
                <a:gd name="connsiteX31" fmla="*/ 1306923 w 3706892"/>
                <a:gd name="connsiteY31" fmla="*/ 1697840 h 2425226"/>
                <a:gd name="connsiteX32" fmla="*/ 1265861 w 3706892"/>
                <a:gd name="connsiteY32" fmla="*/ 1344744 h 2425226"/>
                <a:gd name="connsiteX33" fmla="*/ 939633 w 3706892"/>
                <a:gd name="connsiteY33" fmla="*/ 1283497 h 2425226"/>
                <a:gd name="connsiteX34" fmla="*/ 1402101 w 3706892"/>
                <a:gd name="connsiteY34" fmla="*/ 587269 h 2425226"/>
                <a:gd name="connsiteX35" fmla="*/ 1058375 w 3706892"/>
                <a:gd name="connsiteY35" fmla="*/ 587269 h 2425226"/>
                <a:gd name="connsiteX36" fmla="*/ 1853446 w 3706892"/>
                <a:gd name="connsiteY36" fmla="*/ 0 h 2425226"/>
                <a:gd name="connsiteX0" fmla="*/ 876898 w 3706892"/>
                <a:gd name="connsiteY0" fmla="*/ 2049759 h 2425226"/>
                <a:gd name="connsiteX1" fmla="*/ 1239735 w 3706892"/>
                <a:gd name="connsiteY1" fmla="*/ 1758393 h 2425226"/>
                <a:gd name="connsiteX2" fmla="*/ 876898 w 3706892"/>
                <a:gd name="connsiteY2" fmla="*/ 2049759 h 2425226"/>
                <a:gd name="connsiteX3" fmla="*/ 2840256 w 3706892"/>
                <a:gd name="connsiteY3" fmla="*/ 1354207 h 2425226"/>
                <a:gd name="connsiteX4" fmla="*/ 3706892 w 3706892"/>
                <a:gd name="connsiteY4" fmla="*/ 1945086 h 2425226"/>
                <a:gd name="connsiteX5" fmla="*/ 3417775 w 3706892"/>
                <a:gd name="connsiteY5" fmla="*/ 2110295 h 2425226"/>
                <a:gd name="connsiteX6" fmla="*/ 3459078 w 3706892"/>
                <a:gd name="connsiteY6" fmla="*/ 2425226 h 2425226"/>
                <a:gd name="connsiteX7" fmla="*/ 3339559 w 3706892"/>
                <a:gd name="connsiteY7" fmla="*/ 2364335 h 2425226"/>
                <a:gd name="connsiteX8" fmla="*/ 3454704 w 3706892"/>
                <a:gd name="connsiteY8" fmla="*/ 2418032 h 2425226"/>
                <a:gd name="connsiteX9" fmla="*/ 3414543 w 3706892"/>
                <a:gd name="connsiteY9" fmla="*/ 2111796 h 2425226"/>
                <a:gd name="connsiteX10" fmla="*/ 3695677 w 3706892"/>
                <a:gd name="connsiteY10" fmla="*/ 1951148 h 2425226"/>
                <a:gd name="connsiteX11" fmla="*/ 2837279 w 3706892"/>
                <a:gd name="connsiteY11" fmla="*/ 1357399 h 2425226"/>
                <a:gd name="connsiteX12" fmla="*/ 2840256 w 3706892"/>
                <a:gd name="connsiteY12" fmla="*/ 1354207 h 2425226"/>
                <a:gd name="connsiteX13" fmla="*/ 861369 w 3706892"/>
                <a:gd name="connsiteY13" fmla="*/ 1352646 h 2425226"/>
                <a:gd name="connsiteX14" fmla="*/ 865801 w 3706892"/>
                <a:gd name="connsiteY14" fmla="*/ 1357399 h 2425226"/>
                <a:gd name="connsiteX15" fmla="*/ 9024 w 3706892"/>
                <a:gd name="connsiteY15" fmla="*/ 1950243 h 2425226"/>
                <a:gd name="connsiteX16" fmla="*/ 0 w 3706892"/>
                <a:gd name="connsiteY16" fmla="*/ 1945086 h 2425226"/>
                <a:gd name="connsiteX17" fmla="*/ 861369 w 3706892"/>
                <a:gd name="connsiteY17" fmla="*/ 1352646 h 2425226"/>
                <a:gd name="connsiteX18" fmla="*/ 1853446 w 3706892"/>
                <a:gd name="connsiteY18" fmla="*/ 0 h 2425226"/>
                <a:gd name="connsiteX19" fmla="*/ 2648518 w 3706892"/>
                <a:gd name="connsiteY19" fmla="*/ 587269 h 2425226"/>
                <a:gd name="connsiteX20" fmla="*/ 2304792 w 3706892"/>
                <a:gd name="connsiteY20" fmla="*/ 587269 h 2425226"/>
                <a:gd name="connsiteX21" fmla="*/ 2762193 w 3706892"/>
                <a:gd name="connsiteY21" fmla="*/ 1283732 h 2425226"/>
                <a:gd name="connsiteX22" fmla="*/ 2437219 w 3706892"/>
                <a:gd name="connsiteY22" fmla="*/ 1344744 h 2425226"/>
                <a:gd name="connsiteX23" fmla="*/ 2396648 w 3706892"/>
                <a:gd name="connsiteY23" fmla="*/ 1693627 h 2425226"/>
                <a:gd name="connsiteX24" fmla="*/ 2138691 w 3706892"/>
                <a:gd name="connsiteY24" fmla="*/ 1445558 h 2425226"/>
                <a:gd name="connsiteX25" fmla="*/ 2138691 w 3706892"/>
                <a:gd name="connsiteY25" fmla="*/ 1812263 h 2425226"/>
                <a:gd name="connsiteX26" fmla="*/ 1853446 w 3706892"/>
                <a:gd name="connsiteY26" fmla="*/ 1606167 h 2425226"/>
                <a:gd name="connsiteX27" fmla="*/ 1570783 w 3706892"/>
                <a:gd name="connsiteY27" fmla="*/ 1810397 h 2425226"/>
                <a:gd name="connsiteX28" fmla="*/ 1570783 w 3706892"/>
                <a:gd name="connsiteY28" fmla="*/ 1441738 h 2425226"/>
                <a:gd name="connsiteX29" fmla="*/ 1569492 w 3706892"/>
                <a:gd name="connsiteY29" fmla="*/ 1444294 h 2425226"/>
                <a:gd name="connsiteX30" fmla="*/ 1306923 w 3706892"/>
                <a:gd name="connsiteY30" fmla="*/ 1697840 h 2425226"/>
                <a:gd name="connsiteX31" fmla="*/ 1265861 w 3706892"/>
                <a:gd name="connsiteY31" fmla="*/ 1344744 h 2425226"/>
                <a:gd name="connsiteX32" fmla="*/ 939633 w 3706892"/>
                <a:gd name="connsiteY32" fmla="*/ 1283497 h 2425226"/>
                <a:gd name="connsiteX33" fmla="*/ 1402101 w 3706892"/>
                <a:gd name="connsiteY33" fmla="*/ 587269 h 2425226"/>
                <a:gd name="connsiteX34" fmla="*/ 1058375 w 3706892"/>
                <a:gd name="connsiteY34" fmla="*/ 587269 h 2425226"/>
                <a:gd name="connsiteX35" fmla="*/ 1853446 w 3706892"/>
                <a:gd name="connsiteY35" fmla="*/ 0 h 2425226"/>
                <a:gd name="connsiteX0" fmla="*/ 2840256 w 3706892"/>
                <a:gd name="connsiteY0" fmla="*/ 1354207 h 2425226"/>
                <a:gd name="connsiteX1" fmla="*/ 3706892 w 3706892"/>
                <a:gd name="connsiteY1" fmla="*/ 1945086 h 2425226"/>
                <a:gd name="connsiteX2" fmla="*/ 3417775 w 3706892"/>
                <a:gd name="connsiteY2" fmla="*/ 2110295 h 2425226"/>
                <a:gd name="connsiteX3" fmla="*/ 3459078 w 3706892"/>
                <a:gd name="connsiteY3" fmla="*/ 2425226 h 2425226"/>
                <a:gd name="connsiteX4" fmla="*/ 3339559 w 3706892"/>
                <a:gd name="connsiteY4" fmla="*/ 2364335 h 2425226"/>
                <a:gd name="connsiteX5" fmla="*/ 3454704 w 3706892"/>
                <a:gd name="connsiteY5" fmla="*/ 2418032 h 2425226"/>
                <a:gd name="connsiteX6" fmla="*/ 3414543 w 3706892"/>
                <a:gd name="connsiteY6" fmla="*/ 2111796 h 2425226"/>
                <a:gd name="connsiteX7" fmla="*/ 3695677 w 3706892"/>
                <a:gd name="connsiteY7" fmla="*/ 1951148 h 2425226"/>
                <a:gd name="connsiteX8" fmla="*/ 2837279 w 3706892"/>
                <a:gd name="connsiteY8" fmla="*/ 1357399 h 2425226"/>
                <a:gd name="connsiteX9" fmla="*/ 2840256 w 3706892"/>
                <a:gd name="connsiteY9" fmla="*/ 1354207 h 2425226"/>
                <a:gd name="connsiteX10" fmla="*/ 861369 w 3706892"/>
                <a:gd name="connsiteY10" fmla="*/ 1352646 h 2425226"/>
                <a:gd name="connsiteX11" fmla="*/ 865801 w 3706892"/>
                <a:gd name="connsiteY11" fmla="*/ 1357399 h 2425226"/>
                <a:gd name="connsiteX12" fmla="*/ 9024 w 3706892"/>
                <a:gd name="connsiteY12" fmla="*/ 1950243 h 2425226"/>
                <a:gd name="connsiteX13" fmla="*/ 0 w 3706892"/>
                <a:gd name="connsiteY13" fmla="*/ 1945086 h 2425226"/>
                <a:gd name="connsiteX14" fmla="*/ 861369 w 3706892"/>
                <a:gd name="connsiteY14" fmla="*/ 1352646 h 2425226"/>
                <a:gd name="connsiteX15" fmla="*/ 1853446 w 3706892"/>
                <a:gd name="connsiteY15" fmla="*/ 0 h 2425226"/>
                <a:gd name="connsiteX16" fmla="*/ 2648518 w 3706892"/>
                <a:gd name="connsiteY16" fmla="*/ 587269 h 2425226"/>
                <a:gd name="connsiteX17" fmla="*/ 2304792 w 3706892"/>
                <a:gd name="connsiteY17" fmla="*/ 587269 h 2425226"/>
                <a:gd name="connsiteX18" fmla="*/ 2762193 w 3706892"/>
                <a:gd name="connsiteY18" fmla="*/ 1283732 h 2425226"/>
                <a:gd name="connsiteX19" fmla="*/ 2437219 w 3706892"/>
                <a:gd name="connsiteY19" fmla="*/ 1344744 h 2425226"/>
                <a:gd name="connsiteX20" fmla="*/ 2396648 w 3706892"/>
                <a:gd name="connsiteY20" fmla="*/ 1693627 h 2425226"/>
                <a:gd name="connsiteX21" fmla="*/ 2138691 w 3706892"/>
                <a:gd name="connsiteY21" fmla="*/ 1445558 h 2425226"/>
                <a:gd name="connsiteX22" fmla="*/ 2138691 w 3706892"/>
                <a:gd name="connsiteY22" fmla="*/ 1812263 h 2425226"/>
                <a:gd name="connsiteX23" fmla="*/ 1853446 w 3706892"/>
                <a:gd name="connsiteY23" fmla="*/ 1606167 h 2425226"/>
                <a:gd name="connsiteX24" fmla="*/ 1570783 w 3706892"/>
                <a:gd name="connsiteY24" fmla="*/ 1810397 h 2425226"/>
                <a:gd name="connsiteX25" fmla="*/ 1570783 w 3706892"/>
                <a:gd name="connsiteY25" fmla="*/ 1441738 h 2425226"/>
                <a:gd name="connsiteX26" fmla="*/ 1569492 w 3706892"/>
                <a:gd name="connsiteY26" fmla="*/ 1444294 h 2425226"/>
                <a:gd name="connsiteX27" fmla="*/ 1306923 w 3706892"/>
                <a:gd name="connsiteY27" fmla="*/ 1697840 h 2425226"/>
                <a:gd name="connsiteX28" fmla="*/ 1265861 w 3706892"/>
                <a:gd name="connsiteY28" fmla="*/ 1344744 h 2425226"/>
                <a:gd name="connsiteX29" fmla="*/ 939633 w 3706892"/>
                <a:gd name="connsiteY29" fmla="*/ 1283497 h 2425226"/>
                <a:gd name="connsiteX30" fmla="*/ 1402101 w 3706892"/>
                <a:gd name="connsiteY30" fmla="*/ 587269 h 2425226"/>
                <a:gd name="connsiteX31" fmla="*/ 1058375 w 3706892"/>
                <a:gd name="connsiteY31" fmla="*/ 587269 h 2425226"/>
                <a:gd name="connsiteX32" fmla="*/ 1853446 w 3706892"/>
                <a:gd name="connsiteY32" fmla="*/ 0 h 2425226"/>
                <a:gd name="connsiteX0" fmla="*/ 2837279 w 3706892"/>
                <a:gd name="connsiteY0" fmla="*/ 1357399 h 2425226"/>
                <a:gd name="connsiteX1" fmla="*/ 3706892 w 3706892"/>
                <a:gd name="connsiteY1" fmla="*/ 1945086 h 2425226"/>
                <a:gd name="connsiteX2" fmla="*/ 3417775 w 3706892"/>
                <a:gd name="connsiteY2" fmla="*/ 2110295 h 2425226"/>
                <a:gd name="connsiteX3" fmla="*/ 3459078 w 3706892"/>
                <a:gd name="connsiteY3" fmla="*/ 2425226 h 2425226"/>
                <a:gd name="connsiteX4" fmla="*/ 3339559 w 3706892"/>
                <a:gd name="connsiteY4" fmla="*/ 2364335 h 2425226"/>
                <a:gd name="connsiteX5" fmla="*/ 3454704 w 3706892"/>
                <a:gd name="connsiteY5" fmla="*/ 2418032 h 2425226"/>
                <a:gd name="connsiteX6" fmla="*/ 3414543 w 3706892"/>
                <a:gd name="connsiteY6" fmla="*/ 2111796 h 2425226"/>
                <a:gd name="connsiteX7" fmla="*/ 3695677 w 3706892"/>
                <a:gd name="connsiteY7" fmla="*/ 1951148 h 2425226"/>
                <a:gd name="connsiteX8" fmla="*/ 2837279 w 3706892"/>
                <a:gd name="connsiteY8" fmla="*/ 1357399 h 2425226"/>
                <a:gd name="connsiteX9" fmla="*/ 861369 w 3706892"/>
                <a:gd name="connsiteY9" fmla="*/ 1352646 h 2425226"/>
                <a:gd name="connsiteX10" fmla="*/ 865801 w 3706892"/>
                <a:gd name="connsiteY10" fmla="*/ 1357399 h 2425226"/>
                <a:gd name="connsiteX11" fmla="*/ 9024 w 3706892"/>
                <a:gd name="connsiteY11" fmla="*/ 1950243 h 2425226"/>
                <a:gd name="connsiteX12" fmla="*/ 0 w 3706892"/>
                <a:gd name="connsiteY12" fmla="*/ 1945086 h 2425226"/>
                <a:gd name="connsiteX13" fmla="*/ 861369 w 3706892"/>
                <a:gd name="connsiteY13" fmla="*/ 1352646 h 2425226"/>
                <a:gd name="connsiteX14" fmla="*/ 1853446 w 3706892"/>
                <a:gd name="connsiteY14" fmla="*/ 0 h 2425226"/>
                <a:gd name="connsiteX15" fmla="*/ 2648518 w 3706892"/>
                <a:gd name="connsiteY15" fmla="*/ 587269 h 2425226"/>
                <a:gd name="connsiteX16" fmla="*/ 2304792 w 3706892"/>
                <a:gd name="connsiteY16" fmla="*/ 587269 h 2425226"/>
                <a:gd name="connsiteX17" fmla="*/ 2762193 w 3706892"/>
                <a:gd name="connsiteY17" fmla="*/ 1283732 h 2425226"/>
                <a:gd name="connsiteX18" fmla="*/ 2437219 w 3706892"/>
                <a:gd name="connsiteY18" fmla="*/ 1344744 h 2425226"/>
                <a:gd name="connsiteX19" fmla="*/ 2396648 w 3706892"/>
                <a:gd name="connsiteY19" fmla="*/ 1693627 h 2425226"/>
                <a:gd name="connsiteX20" fmla="*/ 2138691 w 3706892"/>
                <a:gd name="connsiteY20" fmla="*/ 1445558 h 2425226"/>
                <a:gd name="connsiteX21" fmla="*/ 2138691 w 3706892"/>
                <a:gd name="connsiteY21" fmla="*/ 1812263 h 2425226"/>
                <a:gd name="connsiteX22" fmla="*/ 1853446 w 3706892"/>
                <a:gd name="connsiteY22" fmla="*/ 1606167 h 2425226"/>
                <a:gd name="connsiteX23" fmla="*/ 1570783 w 3706892"/>
                <a:gd name="connsiteY23" fmla="*/ 1810397 h 2425226"/>
                <a:gd name="connsiteX24" fmla="*/ 1570783 w 3706892"/>
                <a:gd name="connsiteY24" fmla="*/ 1441738 h 2425226"/>
                <a:gd name="connsiteX25" fmla="*/ 1569492 w 3706892"/>
                <a:gd name="connsiteY25" fmla="*/ 1444294 h 2425226"/>
                <a:gd name="connsiteX26" fmla="*/ 1306923 w 3706892"/>
                <a:gd name="connsiteY26" fmla="*/ 1697840 h 2425226"/>
                <a:gd name="connsiteX27" fmla="*/ 1265861 w 3706892"/>
                <a:gd name="connsiteY27" fmla="*/ 1344744 h 2425226"/>
                <a:gd name="connsiteX28" fmla="*/ 939633 w 3706892"/>
                <a:gd name="connsiteY28" fmla="*/ 1283497 h 2425226"/>
                <a:gd name="connsiteX29" fmla="*/ 1402101 w 3706892"/>
                <a:gd name="connsiteY29" fmla="*/ 587269 h 2425226"/>
                <a:gd name="connsiteX30" fmla="*/ 1058375 w 3706892"/>
                <a:gd name="connsiteY30" fmla="*/ 587269 h 2425226"/>
                <a:gd name="connsiteX31" fmla="*/ 1853446 w 3706892"/>
                <a:gd name="connsiteY31" fmla="*/ 0 h 2425226"/>
                <a:gd name="connsiteX0" fmla="*/ 3695677 w 3737318"/>
                <a:gd name="connsiteY0" fmla="*/ 1951148 h 2425226"/>
                <a:gd name="connsiteX1" fmla="*/ 3706892 w 3737318"/>
                <a:gd name="connsiteY1" fmla="*/ 1945086 h 2425226"/>
                <a:gd name="connsiteX2" fmla="*/ 3417775 w 3737318"/>
                <a:gd name="connsiteY2" fmla="*/ 2110295 h 2425226"/>
                <a:gd name="connsiteX3" fmla="*/ 3459078 w 3737318"/>
                <a:gd name="connsiteY3" fmla="*/ 2425226 h 2425226"/>
                <a:gd name="connsiteX4" fmla="*/ 3339559 w 3737318"/>
                <a:gd name="connsiteY4" fmla="*/ 2364335 h 2425226"/>
                <a:gd name="connsiteX5" fmla="*/ 3454704 w 3737318"/>
                <a:gd name="connsiteY5" fmla="*/ 2418032 h 2425226"/>
                <a:gd name="connsiteX6" fmla="*/ 3414543 w 3737318"/>
                <a:gd name="connsiteY6" fmla="*/ 2111796 h 2425226"/>
                <a:gd name="connsiteX7" fmla="*/ 3695677 w 3737318"/>
                <a:gd name="connsiteY7" fmla="*/ 1951148 h 2425226"/>
                <a:gd name="connsiteX8" fmla="*/ 861369 w 3737318"/>
                <a:gd name="connsiteY8" fmla="*/ 1352646 h 2425226"/>
                <a:gd name="connsiteX9" fmla="*/ 865801 w 3737318"/>
                <a:gd name="connsiteY9" fmla="*/ 1357399 h 2425226"/>
                <a:gd name="connsiteX10" fmla="*/ 9024 w 3737318"/>
                <a:gd name="connsiteY10" fmla="*/ 1950243 h 2425226"/>
                <a:gd name="connsiteX11" fmla="*/ 0 w 3737318"/>
                <a:gd name="connsiteY11" fmla="*/ 1945086 h 2425226"/>
                <a:gd name="connsiteX12" fmla="*/ 861369 w 3737318"/>
                <a:gd name="connsiteY12" fmla="*/ 1352646 h 2425226"/>
                <a:gd name="connsiteX13" fmla="*/ 1853446 w 3737318"/>
                <a:gd name="connsiteY13" fmla="*/ 0 h 2425226"/>
                <a:gd name="connsiteX14" fmla="*/ 2648518 w 3737318"/>
                <a:gd name="connsiteY14" fmla="*/ 587269 h 2425226"/>
                <a:gd name="connsiteX15" fmla="*/ 2304792 w 3737318"/>
                <a:gd name="connsiteY15" fmla="*/ 587269 h 2425226"/>
                <a:gd name="connsiteX16" fmla="*/ 2762193 w 3737318"/>
                <a:gd name="connsiteY16" fmla="*/ 1283732 h 2425226"/>
                <a:gd name="connsiteX17" fmla="*/ 2437219 w 3737318"/>
                <a:gd name="connsiteY17" fmla="*/ 1344744 h 2425226"/>
                <a:gd name="connsiteX18" fmla="*/ 2396648 w 3737318"/>
                <a:gd name="connsiteY18" fmla="*/ 1693627 h 2425226"/>
                <a:gd name="connsiteX19" fmla="*/ 2138691 w 3737318"/>
                <a:gd name="connsiteY19" fmla="*/ 1445558 h 2425226"/>
                <a:gd name="connsiteX20" fmla="*/ 2138691 w 3737318"/>
                <a:gd name="connsiteY20" fmla="*/ 1812263 h 2425226"/>
                <a:gd name="connsiteX21" fmla="*/ 1853446 w 3737318"/>
                <a:gd name="connsiteY21" fmla="*/ 1606167 h 2425226"/>
                <a:gd name="connsiteX22" fmla="*/ 1570783 w 3737318"/>
                <a:gd name="connsiteY22" fmla="*/ 1810397 h 2425226"/>
                <a:gd name="connsiteX23" fmla="*/ 1570783 w 3737318"/>
                <a:gd name="connsiteY23" fmla="*/ 1441738 h 2425226"/>
                <a:gd name="connsiteX24" fmla="*/ 1569492 w 3737318"/>
                <a:gd name="connsiteY24" fmla="*/ 1444294 h 2425226"/>
                <a:gd name="connsiteX25" fmla="*/ 1306923 w 3737318"/>
                <a:gd name="connsiteY25" fmla="*/ 1697840 h 2425226"/>
                <a:gd name="connsiteX26" fmla="*/ 1265861 w 3737318"/>
                <a:gd name="connsiteY26" fmla="*/ 1344744 h 2425226"/>
                <a:gd name="connsiteX27" fmla="*/ 939633 w 3737318"/>
                <a:gd name="connsiteY27" fmla="*/ 1283497 h 2425226"/>
                <a:gd name="connsiteX28" fmla="*/ 1402101 w 3737318"/>
                <a:gd name="connsiteY28" fmla="*/ 587269 h 2425226"/>
                <a:gd name="connsiteX29" fmla="*/ 1058375 w 3737318"/>
                <a:gd name="connsiteY29" fmla="*/ 587269 h 2425226"/>
                <a:gd name="connsiteX30" fmla="*/ 1853446 w 3737318"/>
                <a:gd name="connsiteY30" fmla="*/ 0 h 2425226"/>
                <a:gd name="connsiteX0" fmla="*/ 3414543 w 3706892"/>
                <a:gd name="connsiteY0" fmla="*/ 2111796 h 2425226"/>
                <a:gd name="connsiteX1" fmla="*/ 3706892 w 3706892"/>
                <a:gd name="connsiteY1" fmla="*/ 1945086 h 2425226"/>
                <a:gd name="connsiteX2" fmla="*/ 3417775 w 3706892"/>
                <a:gd name="connsiteY2" fmla="*/ 2110295 h 2425226"/>
                <a:gd name="connsiteX3" fmla="*/ 3459078 w 3706892"/>
                <a:gd name="connsiteY3" fmla="*/ 2425226 h 2425226"/>
                <a:gd name="connsiteX4" fmla="*/ 3339559 w 3706892"/>
                <a:gd name="connsiteY4" fmla="*/ 2364335 h 2425226"/>
                <a:gd name="connsiteX5" fmla="*/ 3454704 w 3706892"/>
                <a:gd name="connsiteY5" fmla="*/ 2418032 h 2425226"/>
                <a:gd name="connsiteX6" fmla="*/ 3414543 w 3706892"/>
                <a:gd name="connsiteY6" fmla="*/ 2111796 h 2425226"/>
                <a:gd name="connsiteX7" fmla="*/ 861369 w 3706892"/>
                <a:gd name="connsiteY7" fmla="*/ 1352646 h 2425226"/>
                <a:gd name="connsiteX8" fmla="*/ 865801 w 3706892"/>
                <a:gd name="connsiteY8" fmla="*/ 1357399 h 2425226"/>
                <a:gd name="connsiteX9" fmla="*/ 9024 w 3706892"/>
                <a:gd name="connsiteY9" fmla="*/ 1950243 h 2425226"/>
                <a:gd name="connsiteX10" fmla="*/ 0 w 3706892"/>
                <a:gd name="connsiteY10" fmla="*/ 1945086 h 2425226"/>
                <a:gd name="connsiteX11" fmla="*/ 861369 w 3706892"/>
                <a:gd name="connsiteY11" fmla="*/ 1352646 h 2425226"/>
                <a:gd name="connsiteX12" fmla="*/ 1853446 w 3706892"/>
                <a:gd name="connsiteY12" fmla="*/ 0 h 2425226"/>
                <a:gd name="connsiteX13" fmla="*/ 2648518 w 3706892"/>
                <a:gd name="connsiteY13" fmla="*/ 587269 h 2425226"/>
                <a:gd name="connsiteX14" fmla="*/ 2304792 w 3706892"/>
                <a:gd name="connsiteY14" fmla="*/ 587269 h 2425226"/>
                <a:gd name="connsiteX15" fmla="*/ 2762193 w 3706892"/>
                <a:gd name="connsiteY15" fmla="*/ 1283732 h 2425226"/>
                <a:gd name="connsiteX16" fmla="*/ 2437219 w 3706892"/>
                <a:gd name="connsiteY16" fmla="*/ 1344744 h 2425226"/>
                <a:gd name="connsiteX17" fmla="*/ 2396648 w 3706892"/>
                <a:gd name="connsiteY17" fmla="*/ 1693627 h 2425226"/>
                <a:gd name="connsiteX18" fmla="*/ 2138691 w 3706892"/>
                <a:gd name="connsiteY18" fmla="*/ 1445558 h 2425226"/>
                <a:gd name="connsiteX19" fmla="*/ 2138691 w 3706892"/>
                <a:gd name="connsiteY19" fmla="*/ 1812263 h 2425226"/>
                <a:gd name="connsiteX20" fmla="*/ 1853446 w 3706892"/>
                <a:gd name="connsiteY20" fmla="*/ 1606167 h 2425226"/>
                <a:gd name="connsiteX21" fmla="*/ 1570783 w 3706892"/>
                <a:gd name="connsiteY21" fmla="*/ 1810397 h 2425226"/>
                <a:gd name="connsiteX22" fmla="*/ 1570783 w 3706892"/>
                <a:gd name="connsiteY22" fmla="*/ 1441738 h 2425226"/>
                <a:gd name="connsiteX23" fmla="*/ 1569492 w 3706892"/>
                <a:gd name="connsiteY23" fmla="*/ 1444294 h 2425226"/>
                <a:gd name="connsiteX24" fmla="*/ 1306923 w 3706892"/>
                <a:gd name="connsiteY24" fmla="*/ 1697840 h 2425226"/>
                <a:gd name="connsiteX25" fmla="*/ 1265861 w 3706892"/>
                <a:gd name="connsiteY25" fmla="*/ 1344744 h 2425226"/>
                <a:gd name="connsiteX26" fmla="*/ 939633 w 3706892"/>
                <a:gd name="connsiteY26" fmla="*/ 1283497 h 2425226"/>
                <a:gd name="connsiteX27" fmla="*/ 1402101 w 3706892"/>
                <a:gd name="connsiteY27" fmla="*/ 587269 h 2425226"/>
                <a:gd name="connsiteX28" fmla="*/ 1058375 w 3706892"/>
                <a:gd name="connsiteY28" fmla="*/ 587269 h 2425226"/>
                <a:gd name="connsiteX29" fmla="*/ 1853446 w 3706892"/>
                <a:gd name="connsiteY29" fmla="*/ 0 h 2425226"/>
                <a:gd name="connsiteX0" fmla="*/ 3454704 w 3706892"/>
                <a:gd name="connsiteY0" fmla="*/ 2418032 h 2425226"/>
                <a:gd name="connsiteX1" fmla="*/ 3706892 w 3706892"/>
                <a:gd name="connsiteY1" fmla="*/ 1945086 h 2425226"/>
                <a:gd name="connsiteX2" fmla="*/ 3417775 w 3706892"/>
                <a:gd name="connsiteY2" fmla="*/ 2110295 h 2425226"/>
                <a:gd name="connsiteX3" fmla="*/ 3459078 w 3706892"/>
                <a:gd name="connsiteY3" fmla="*/ 2425226 h 2425226"/>
                <a:gd name="connsiteX4" fmla="*/ 3339559 w 3706892"/>
                <a:gd name="connsiteY4" fmla="*/ 2364335 h 2425226"/>
                <a:gd name="connsiteX5" fmla="*/ 3454704 w 3706892"/>
                <a:gd name="connsiteY5" fmla="*/ 2418032 h 2425226"/>
                <a:gd name="connsiteX6" fmla="*/ 861369 w 3706892"/>
                <a:gd name="connsiteY6" fmla="*/ 1352646 h 2425226"/>
                <a:gd name="connsiteX7" fmla="*/ 865801 w 3706892"/>
                <a:gd name="connsiteY7" fmla="*/ 1357399 h 2425226"/>
                <a:gd name="connsiteX8" fmla="*/ 9024 w 3706892"/>
                <a:gd name="connsiteY8" fmla="*/ 1950243 h 2425226"/>
                <a:gd name="connsiteX9" fmla="*/ 0 w 3706892"/>
                <a:gd name="connsiteY9" fmla="*/ 1945086 h 2425226"/>
                <a:gd name="connsiteX10" fmla="*/ 861369 w 3706892"/>
                <a:gd name="connsiteY10" fmla="*/ 1352646 h 2425226"/>
                <a:gd name="connsiteX11" fmla="*/ 1853446 w 3706892"/>
                <a:gd name="connsiteY11" fmla="*/ 0 h 2425226"/>
                <a:gd name="connsiteX12" fmla="*/ 2648518 w 3706892"/>
                <a:gd name="connsiteY12" fmla="*/ 587269 h 2425226"/>
                <a:gd name="connsiteX13" fmla="*/ 2304792 w 3706892"/>
                <a:gd name="connsiteY13" fmla="*/ 587269 h 2425226"/>
                <a:gd name="connsiteX14" fmla="*/ 2762193 w 3706892"/>
                <a:gd name="connsiteY14" fmla="*/ 1283732 h 2425226"/>
                <a:gd name="connsiteX15" fmla="*/ 2437219 w 3706892"/>
                <a:gd name="connsiteY15" fmla="*/ 1344744 h 2425226"/>
                <a:gd name="connsiteX16" fmla="*/ 2396648 w 3706892"/>
                <a:gd name="connsiteY16" fmla="*/ 1693627 h 2425226"/>
                <a:gd name="connsiteX17" fmla="*/ 2138691 w 3706892"/>
                <a:gd name="connsiteY17" fmla="*/ 1445558 h 2425226"/>
                <a:gd name="connsiteX18" fmla="*/ 2138691 w 3706892"/>
                <a:gd name="connsiteY18" fmla="*/ 1812263 h 2425226"/>
                <a:gd name="connsiteX19" fmla="*/ 1853446 w 3706892"/>
                <a:gd name="connsiteY19" fmla="*/ 1606167 h 2425226"/>
                <a:gd name="connsiteX20" fmla="*/ 1570783 w 3706892"/>
                <a:gd name="connsiteY20" fmla="*/ 1810397 h 2425226"/>
                <a:gd name="connsiteX21" fmla="*/ 1570783 w 3706892"/>
                <a:gd name="connsiteY21" fmla="*/ 1441738 h 2425226"/>
                <a:gd name="connsiteX22" fmla="*/ 1569492 w 3706892"/>
                <a:gd name="connsiteY22" fmla="*/ 1444294 h 2425226"/>
                <a:gd name="connsiteX23" fmla="*/ 1306923 w 3706892"/>
                <a:gd name="connsiteY23" fmla="*/ 1697840 h 2425226"/>
                <a:gd name="connsiteX24" fmla="*/ 1265861 w 3706892"/>
                <a:gd name="connsiteY24" fmla="*/ 1344744 h 2425226"/>
                <a:gd name="connsiteX25" fmla="*/ 939633 w 3706892"/>
                <a:gd name="connsiteY25" fmla="*/ 1283497 h 2425226"/>
                <a:gd name="connsiteX26" fmla="*/ 1402101 w 3706892"/>
                <a:gd name="connsiteY26" fmla="*/ 587269 h 2425226"/>
                <a:gd name="connsiteX27" fmla="*/ 1058375 w 3706892"/>
                <a:gd name="connsiteY27" fmla="*/ 587269 h 2425226"/>
                <a:gd name="connsiteX28" fmla="*/ 1853446 w 3706892"/>
                <a:gd name="connsiteY28" fmla="*/ 0 h 2425226"/>
                <a:gd name="connsiteX0" fmla="*/ 3339559 w 3706892"/>
                <a:gd name="connsiteY0" fmla="*/ 2364335 h 2425226"/>
                <a:gd name="connsiteX1" fmla="*/ 3706892 w 3706892"/>
                <a:gd name="connsiteY1" fmla="*/ 1945086 h 2425226"/>
                <a:gd name="connsiteX2" fmla="*/ 3417775 w 3706892"/>
                <a:gd name="connsiteY2" fmla="*/ 2110295 h 2425226"/>
                <a:gd name="connsiteX3" fmla="*/ 3459078 w 3706892"/>
                <a:gd name="connsiteY3" fmla="*/ 2425226 h 2425226"/>
                <a:gd name="connsiteX4" fmla="*/ 3339559 w 3706892"/>
                <a:gd name="connsiteY4" fmla="*/ 2364335 h 2425226"/>
                <a:gd name="connsiteX5" fmla="*/ 861369 w 3706892"/>
                <a:gd name="connsiteY5" fmla="*/ 1352646 h 2425226"/>
                <a:gd name="connsiteX6" fmla="*/ 865801 w 3706892"/>
                <a:gd name="connsiteY6" fmla="*/ 1357399 h 2425226"/>
                <a:gd name="connsiteX7" fmla="*/ 9024 w 3706892"/>
                <a:gd name="connsiteY7" fmla="*/ 1950243 h 2425226"/>
                <a:gd name="connsiteX8" fmla="*/ 0 w 3706892"/>
                <a:gd name="connsiteY8" fmla="*/ 1945086 h 2425226"/>
                <a:gd name="connsiteX9" fmla="*/ 861369 w 3706892"/>
                <a:gd name="connsiteY9" fmla="*/ 1352646 h 2425226"/>
                <a:gd name="connsiteX10" fmla="*/ 1853446 w 3706892"/>
                <a:gd name="connsiteY10" fmla="*/ 0 h 2425226"/>
                <a:gd name="connsiteX11" fmla="*/ 2648518 w 3706892"/>
                <a:gd name="connsiteY11" fmla="*/ 587269 h 2425226"/>
                <a:gd name="connsiteX12" fmla="*/ 2304792 w 3706892"/>
                <a:gd name="connsiteY12" fmla="*/ 587269 h 2425226"/>
                <a:gd name="connsiteX13" fmla="*/ 2762193 w 3706892"/>
                <a:gd name="connsiteY13" fmla="*/ 1283732 h 2425226"/>
                <a:gd name="connsiteX14" fmla="*/ 2437219 w 3706892"/>
                <a:gd name="connsiteY14" fmla="*/ 1344744 h 2425226"/>
                <a:gd name="connsiteX15" fmla="*/ 2396648 w 3706892"/>
                <a:gd name="connsiteY15" fmla="*/ 1693627 h 2425226"/>
                <a:gd name="connsiteX16" fmla="*/ 2138691 w 3706892"/>
                <a:gd name="connsiteY16" fmla="*/ 1445558 h 2425226"/>
                <a:gd name="connsiteX17" fmla="*/ 2138691 w 3706892"/>
                <a:gd name="connsiteY17" fmla="*/ 1812263 h 2425226"/>
                <a:gd name="connsiteX18" fmla="*/ 1853446 w 3706892"/>
                <a:gd name="connsiteY18" fmla="*/ 1606167 h 2425226"/>
                <a:gd name="connsiteX19" fmla="*/ 1570783 w 3706892"/>
                <a:gd name="connsiteY19" fmla="*/ 1810397 h 2425226"/>
                <a:gd name="connsiteX20" fmla="*/ 1570783 w 3706892"/>
                <a:gd name="connsiteY20" fmla="*/ 1441738 h 2425226"/>
                <a:gd name="connsiteX21" fmla="*/ 1569492 w 3706892"/>
                <a:gd name="connsiteY21" fmla="*/ 1444294 h 2425226"/>
                <a:gd name="connsiteX22" fmla="*/ 1306923 w 3706892"/>
                <a:gd name="connsiteY22" fmla="*/ 1697840 h 2425226"/>
                <a:gd name="connsiteX23" fmla="*/ 1265861 w 3706892"/>
                <a:gd name="connsiteY23" fmla="*/ 1344744 h 2425226"/>
                <a:gd name="connsiteX24" fmla="*/ 939633 w 3706892"/>
                <a:gd name="connsiteY24" fmla="*/ 1283497 h 2425226"/>
                <a:gd name="connsiteX25" fmla="*/ 1402101 w 3706892"/>
                <a:gd name="connsiteY25" fmla="*/ 587269 h 2425226"/>
                <a:gd name="connsiteX26" fmla="*/ 1058375 w 3706892"/>
                <a:gd name="connsiteY26" fmla="*/ 587269 h 2425226"/>
                <a:gd name="connsiteX27" fmla="*/ 1853446 w 3706892"/>
                <a:gd name="connsiteY27" fmla="*/ 0 h 2425226"/>
                <a:gd name="connsiteX0" fmla="*/ 3459078 w 3706892"/>
                <a:gd name="connsiteY0" fmla="*/ 2425226 h 2425226"/>
                <a:gd name="connsiteX1" fmla="*/ 3706892 w 3706892"/>
                <a:gd name="connsiteY1" fmla="*/ 1945086 h 2425226"/>
                <a:gd name="connsiteX2" fmla="*/ 3417775 w 3706892"/>
                <a:gd name="connsiteY2" fmla="*/ 2110295 h 2425226"/>
                <a:gd name="connsiteX3" fmla="*/ 3459078 w 3706892"/>
                <a:gd name="connsiteY3" fmla="*/ 2425226 h 2425226"/>
                <a:gd name="connsiteX4" fmla="*/ 861369 w 3706892"/>
                <a:gd name="connsiteY4" fmla="*/ 1352646 h 2425226"/>
                <a:gd name="connsiteX5" fmla="*/ 865801 w 3706892"/>
                <a:gd name="connsiteY5" fmla="*/ 1357399 h 2425226"/>
                <a:gd name="connsiteX6" fmla="*/ 9024 w 3706892"/>
                <a:gd name="connsiteY6" fmla="*/ 1950243 h 2425226"/>
                <a:gd name="connsiteX7" fmla="*/ 0 w 3706892"/>
                <a:gd name="connsiteY7" fmla="*/ 1945086 h 2425226"/>
                <a:gd name="connsiteX8" fmla="*/ 861369 w 3706892"/>
                <a:gd name="connsiteY8" fmla="*/ 1352646 h 2425226"/>
                <a:gd name="connsiteX9" fmla="*/ 1853446 w 3706892"/>
                <a:gd name="connsiteY9" fmla="*/ 0 h 2425226"/>
                <a:gd name="connsiteX10" fmla="*/ 2648518 w 3706892"/>
                <a:gd name="connsiteY10" fmla="*/ 587269 h 2425226"/>
                <a:gd name="connsiteX11" fmla="*/ 2304792 w 3706892"/>
                <a:gd name="connsiteY11" fmla="*/ 587269 h 2425226"/>
                <a:gd name="connsiteX12" fmla="*/ 2762193 w 3706892"/>
                <a:gd name="connsiteY12" fmla="*/ 1283732 h 2425226"/>
                <a:gd name="connsiteX13" fmla="*/ 2437219 w 3706892"/>
                <a:gd name="connsiteY13" fmla="*/ 1344744 h 2425226"/>
                <a:gd name="connsiteX14" fmla="*/ 2396648 w 3706892"/>
                <a:gd name="connsiteY14" fmla="*/ 1693627 h 2425226"/>
                <a:gd name="connsiteX15" fmla="*/ 2138691 w 3706892"/>
                <a:gd name="connsiteY15" fmla="*/ 1445558 h 2425226"/>
                <a:gd name="connsiteX16" fmla="*/ 2138691 w 3706892"/>
                <a:gd name="connsiteY16" fmla="*/ 1812263 h 2425226"/>
                <a:gd name="connsiteX17" fmla="*/ 1853446 w 3706892"/>
                <a:gd name="connsiteY17" fmla="*/ 1606167 h 2425226"/>
                <a:gd name="connsiteX18" fmla="*/ 1570783 w 3706892"/>
                <a:gd name="connsiteY18" fmla="*/ 1810397 h 2425226"/>
                <a:gd name="connsiteX19" fmla="*/ 1570783 w 3706892"/>
                <a:gd name="connsiteY19" fmla="*/ 1441738 h 2425226"/>
                <a:gd name="connsiteX20" fmla="*/ 1569492 w 3706892"/>
                <a:gd name="connsiteY20" fmla="*/ 1444294 h 2425226"/>
                <a:gd name="connsiteX21" fmla="*/ 1306923 w 3706892"/>
                <a:gd name="connsiteY21" fmla="*/ 1697840 h 2425226"/>
                <a:gd name="connsiteX22" fmla="*/ 1265861 w 3706892"/>
                <a:gd name="connsiteY22" fmla="*/ 1344744 h 2425226"/>
                <a:gd name="connsiteX23" fmla="*/ 939633 w 3706892"/>
                <a:gd name="connsiteY23" fmla="*/ 1283497 h 2425226"/>
                <a:gd name="connsiteX24" fmla="*/ 1402101 w 3706892"/>
                <a:gd name="connsiteY24" fmla="*/ 587269 h 2425226"/>
                <a:gd name="connsiteX25" fmla="*/ 1058375 w 3706892"/>
                <a:gd name="connsiteY25" fmla="*/ 587269 h 2425226"/>
                <a:gd name="connsiteX26" fmla="*/ 1853446 w 3706892"/>
                <a:gd name="connsiteY26" fmla="*/ 0 h 2425226"/>
                <a:gd name="connsiteX0" fmla="*/ 3417775 w 3706892"/>
                <a:gd name="connsiteY0" fmla="*/ 2110295 h 2110295"/>
                <a:gd name="connsiteX1" fmla="*/ 3706892 w 3706892"/>
                <a:gd name="connsiteY1" fmla="*/ 1945086 h 2110295"/>
                <a:gd name="connsiteX2" fmla="*/ 3417775 w 3706892"/>
                <a:gd name="connsiteY2" fmla="*/ 2110295 h 2110295"/>
                <a:gd name="connsiteX3" fmla="*/ 861369 w 3706892"/>
                <a:gd name="connsiteY3" fmla="*/ 1352646 h 2110295"/>
                <a:gd name="connsiteX4" fmla="*/ 865801 w 3706892"/>
                <a:gd name="connsiteY4" fmla="*/ 1357399 h 2110295"/>
                <a:gd name="connsiteX5" fmla="*/ 9024 w 3706892"/>
                <a:gd name="connsiteY5" fmla="*/ 1950243 h 2110295"/>
                <a:gd name="connsiteX6" fmla="*/ 0 w 3706892"/>
                <a:gd name="connsiteY6" fmla="*/ 1945086 h 2110295"/>
                <a:gd name="connsiteX7" fmla="*/ 861369 w 3706892"/>
                <a:gd name="connsiteY7" fmla="*/ 1352646 h 2110295"/>
                <a:gd name="connsiteX8" fmla="*/ 1853446 w 3706892"/>
                <a:gd name="connsiteY8" fmla="*/ 0 h 2110295"/>
                <a:gd name="connsiteX9" fmla="*/ 2648518 w 3706892"/>
                <a:gd name="connsiteY9" fmla="*/ 587269 h 2110295"/>
                <a:gd name="connsiteX10" fmla="*/ 2304792 w 3706892"/>
                <a:gd name="connsiteY10" fmla="*/ 587269 h 2110295"/>
                <a:gd name="connsiteX11" fmla="*/ 2762193 w 3706892"/>
                <a:gd name="connsiteY11" fmla="*/ 1283732 h 2110295"/>
                <a:gd name="connsiteX12" fmla="*/ 2437219 w 3706892"/>
                <a:gd name="connsiteY12" fmla="*/ 1344744 h 2110295"/>
                <a:gd name="connsiteX13" fmla="*/ 2396648 w 3706892"/>
                <a:gd name="connsiteY13" fmla="*/ 1693627 h 2110295"/>
                <a:gd name="connsiteX14" fmla="*/ 2138691 w 3706892"/>
                <a:gd name="connsiteY14" fmla="*/ 1445558 h 2110295"/>
                <a:gd name="connsiteX15" fmla="*/ 2138691 w 3706892"/>
                <a:gd name="connsiteY15" fmla="*/ 1812263 h 2110295"/>
                <a:gd name="connsiteX16" fmla="*/ 1853446 w 3706892"/>
                <a:gd name="connsiteY16" fmla="*/ 1606167 h 2110295"/>
                <a:gd name="connsiteX17" fmla="*/ 1570783 w 3706892"/>
                <a:gd name="connsiteY17" fmla="*/ 1810397 h 2110295"/>
                <a:gd name="connsiteX18" fmla="*/ 1570783 w 3706892"/>
                <a:gd name="connsiteY18" fmla="*/ 1441738 h 2110295"/>
                <a:gd name="connsiteX19" fmla="*/ 1569492 w 3706892"/>
                <a:gd name="connsiteY19" fmla="*/ 1444294 h 2110295"/>
                <a:gd name="connsiteX20" fmla="*/ 1306923 w 3706892"/>
                <a:gd name="connsiteY20" fmla="*/ 1697840 h 2110295"/>
                <a:gd name="connsiteX21" fmla="*/ 1265861 w 3706892"/>
                <a:gd name="connsiteY21" fmla="*/ 1344744 h 2110295"/>
                <a:gd name="connsiteX22" fmla="*/ 939633 w 3706892"/>
                <a:gd name="connsiteY22" fmla="*/ 1283497 h 2110295"/>
                <a:gd name="connsiteX23" fmla="*/ 1402101 w 3706892"/>
                <a:gd name="connsiteY23" fmla="*/ 587269 h 2110295"/>
                <a:gd name="connsiteX24" fmla="*/ 1058375 w 3706892"/>
                <a:gd name="connsiteY24" fmla="*/ 587269 h 2110295"/>
                <a:gd name="connsiteX25" fmla="*/ 1853446 w 3706892"/>
                <a:gd name="connsiteY25" fmla="*/ 0 h 2110295"/>
                <a:gd name="connsiteX0" fmla="*/ 861369 w 2762193"/>
                <a:gd name="connsiteY0" fmla="*/ 1352646 h 1950243"/>
                <a:gd name="connsiteX1" fmla="*/ 865801 w 2762193"/>
                <a:gd name="connsiteY1" fmla="*/ 1357399 h 1950243"/>
                <a:gd name="connsiteX2" fmla="*/ 9024 w 2762193"/>
                <a:gd name="connsiteY2" fmla="*/ 1950243 h 1950243"/>
                <a:gd name="connsiteX3" fmla="*/ 0 w 2762193"/>
                <a:gd name="connsiteY3" fmla="*/ 1945086 h 1950243"/>
                <a:gd name="connsiteX4" fmla="*/ 861369 w 2762193"/>
                <a:gd name="connsiteY4" fmla="*/ 1352646 h 1950243"/>
                <a:gd name="connsiteX5" fmla="*/ 1853446 w 2762193"/>
                <a:gd name="connsiteY5" fmla="*/ 0 h 1950243"/>
                <a:gd name="connsiteX6" fmla="*/ 2648518 w 2762193"/>
                <a:gd name="connsiteY6" fmla="*/ 587269 h 1950243"/>
                <a:gd name="connsiteX7" fmla="*/ 2304792 w 2762193"/>
                <a:gd name="connsiteY7" fmla="*/ 587269 h 1950243"/>
                <a:gd name="connsiteX8" fmla="*/ 2762193 w 2762193"/>
                <a:gd name="connsiteY8" fmla="*/ 1283732 h 1950243"/>
                <a:gd name="connsiteX9" fmla="*/ 2437219 w 2762193"/>
                <a:gd name="connsiteY9" fmla="*/ 1344744 h 1950243"/>
                <a:gd name="connsiteX10" fmla="*/ 2396648 w 2762193"/>
                <a:gd name="connsiteY10" fmla="*/ 1693627 h 1950243"/>
                <a:gd name="connsiteX11" fmla="*/ 2138691 w 2762193"/>
                <a:gd name="connsiteY11" fmla="*/ 1445558 h 1950243"/>
                <a:gd name="connsiteX12" fmla="*/ 2138691 w 2762193"/>
                <a:gd name="connsiteY12" fmla="*/ 1812263 h 1950243"/>
                <a:gd name="connsiteX13" fmla="*/ 1853446 w 2762193"/>
                <a:gd name="connsiteY13" fmla="*/ 1606167 h 1950243"/>
                <a:gd name="connsiteX14" fmla="*/ 1570783 w 2762193"/>
                <a:gd name="connsiteY14" fmla="*/ 1810397 h 1950243"/>
                <a:gd name="connsiteX15" fmla="*/ 1570783 w 2762193"/>
                <a:gd name="connsiteY15" fmla="*/ 1441738 h 1950243"/>
                <a:gd name="connsiteX16" fmla="*/ 1569492 w 2762193"/>
                <a:gd name="connsiteY16" fmla="*/ 1444294 h 1950243"/>
                <a:gd name="connsiteX17" fmla="*/ 1306923 w 2762193"/>
                <a:gd name="connsiteY17" fmla="*/ 1697840 h 1950243"/>
                <a:gd name="connsiteX18" fmla="*/ 1265861 w 2762193"/>
                <a:gd name="connsiteY18" fmla="*/ 1344744 h 1950243"/>
                <a:gd name="connsiteX19" fmla="*/ 939633 w 2762193"/>
                <a:gd name="connsiteY19" fmla="*/ 1283497 h 1950243"/>
                <a:gd name="connsiteX20" fmla="*/ 1402101 w 2762193"/>
                <a:gd name="connsiteY20" fmla="*/ 587269 h 1950243"/>
                <a:gd name="connsiteX21" fmla="*/ 1058375 w 2762193"/>
                <a:gd name="connsiteY21" fmla="*/ 587269 h 1950243"/>
                <a:gd name="connsiteX22" fmla="*/ 1853446 w 2762193"/>
                <a:gd name="connsiteY22" fmla="*/ 0 h 1950243"/>
                <a:gd name="connsiteX0" fmla="*/ 0 w 2762193"/>
                <a:gd name="connsiteY0" fmla="*/ 1945086 h 1950243"/>
                <a:gd name="connsiteX1" fmla="*/ 865801 w 2762193"/>
                <a:gd name="connsiteY1" fmla="*/ 1357399 h 1950243"/>
                <a:gd name="connsiteX2" fmla="*/ 9024 w 2762193"/>
                <a:gd name="connsiteY2" fmla="*/ 1950243 h 1950243"/>
                <a:gd name="connsiteX3" fmla="*/ 0 w 2762193"/>
                <a:gd name="connsiteY3" fmla="*/ 1945086 h 1950243"/>
                <a:gd name="connsiteX4" fmla="*/ 1853446 w 2762193"/>
                <a:gd name="connsiteY4" fmla="*/ 0 h 1950243"/>
                <a:gd name="connsiteX5" fmla="*/ 2648518 w 2762193"/>
                <a:gd name="connsiteY5" fmla="*/ 587269 h 1950243"/>
                <a:gd name="connsiteX6" fmla="*/ 2304792 w 2762193"/>
                <a:gd name="connsiteY6" fmla="*/ 587269 h 1950243"/>
                <a:gd name="connsiteX7" fmla="*/ 2762193 w 2762193"/>
                <a:gd name="connsiteY7" fmla="*/ 1283732 h 1950243"/>
                <a:gd name="connsiteX8" fmla="*/ 2437219 w 2762193"/>
                <a:gd name="connsiteY8" fmla="*/ 1344744 h 1950243"/>
                <a:gd name="connsiteX9" fmla="*/ 2396648 w 2762193"/>
                <a:gd name="connsiteY9" fmla="*/ 1693627 h 1950243"/>
                <a:gd name="connsiteX10" fmla="*/ 2138691 w 2762193"/>
                <a:gd name="connsiteY10" fmla="*/ 1445558 h 1950243"/>
                <a:gd name="connsiteX11" fmla="*/ 2138691 w 2762193"/>
                <a:gd name="connsiteY11" fmla="*/ 1812263 h 1950243"/>
                <a:gd name="connsiteX12" fmla="*/ 1853446 w 2762193"/>
                <a:gd name="connsiteY12" fmla="*/ 1606167 h 1950243"/>
                <a:gd name="connsiteX13" fmla="*/ 1570783 w 2762193"/>
                <a:gd name="connsiteY13" fmla="*/ 1810397 h 1950243"/>
                <a:gd name="connsiteX14" fmla="*/ 1570783 w 2762193"/>
                <a:gd name="connsiteY14" fmla="*/ 1441738 h 1950243"/>
                <a:gd name="connsiteX15" fmla="*/ 1569492 w 2762193"/>
                <a:gd name="connsiteY15" fmla="*/ 1444294 h 1950243"/>
                <a:gd name="connsiteX16" fmla="*/ 1306923 w 2762193"/>
                <a:gd name="connsiteY16" fmla="*/ 1697840 h 1950243"/>
                <a:gd name="connsiteX17" fmla="*/ 1265861 w 2762193"/>
                <a:gd name="connsiteY17" fmla="*/ 1344744 h 1950243"/>
                <a:gd name="connsiteX18" fmla="*/ 939633 w 2762193"/>
                <a:gd name="connsiteY18" fmla="*/ 1283497 h 1950243"/>
                <a:gd name="connsiteX19" fmla="*/ 1402101 w 2762193"/>
                <a:gd name="connsiteY19" fmla="*/ 587269 h 1950243"/>
                <a:gd name="connsiteX20" fmla="*/ 1058375 w 2762193"/>
                <a:gd name="connsiteY20" fmla="*/ 587269 h 1950243"/>
                <a:gd name="connsiteX21" fmla="*/ 1853446 w 2762193"/>
                <a:gd name="connsiteY21" fmla="*/ 0 h 1950243"/>
                <a:gd name="connsiteX0" fmla="*/ 0 w 2753169"/>
                <a:gd name="connsiteY0" fmla="*/ 1950243 h 1950243"/>
                <a:gd name="connsiteX1" fmla="*/ 856777 w 2753169"/>
                <a:gd name="connsiteY1" fmla="*/ 1357399 h 1950243"/>
                <a:gd name="connsiteX2" fmla="*/ 0 w 2753169"/>
                <a:gd name="connsiteY2" fmla="*/ 1950243 h 1950243"/>
                <a:gd name="connsiteX3" fmla="*/ 1844422 w 2753169"/>
                <a:gd name="connsiteY3" fmla="*/ 0 h 1950243"/>
                <a:gd name="connsiteX4" fmla="*/ 2639494 w 2753169"/>
                <a:gd name="connsiteY4" fmla="*/ 587269 h 1950243"/>
                <a:gd name="connsiteX5" fmla="*/ 2295768 w 2753169"/>
                <a:gd name="connsiteY5" fmla="*/ 587269 h 1950243"/>
                <a:gd name="connsiteX6" fmla="*/ 2753169 w 2753169"/>
                <a:gd name="connsiteY6" fmla="*/ 1283732 h 1950243"/>
                <a:gd name="connsiteX7" fmla="*/ 2428195 w 2753169"/>
                <a:gd name="connsiteY7" fmla="*/ 1344744 h 1950243"/>
                <a:gd name="connsiteX8" fmla="*/ 2387624 w 2753169"/>
                <a:gd name="connsiteY8" fmla="*/ 1693627 h 1950243"/>
                <a:gd name="connsiteX9" fmla="*/ 2129667 w 2753169"/>
                <a:gd name="connsiteY9" fmla="*/ 1445558 h 1950243"/>
                <a:gd name="connsiteX10" fmla="*/ 2129667 w 2753169"/>
                <a:gd name="connsiteY10" fmla="*/ 1812263 h 1950243"/>
                <a:gd name="connsiteX11" fmla="*/ 1844422 w 2753169"/>
                <a:gd name="connsiteY11" fmla="*/ 1606167 h 1950243"/>
                <a:gd name="connsiteX12" fmla="*/ 1561759 w 2753169"/>
                <a:gd name="connsiteY12" fmla="*/ 1810397 h 1950243"/>
                <a:gd name="connsiteX13" fmla="*/ 1561759 w 2753169"/>
                <a:gd name="connsiteY13" fmla="*/ 1441738 h 1950243"/>
                <a:gd name="connsiteX14" fmla="*/ 1560468 w 2753169"/>
                <a:gd name="connsiteY14" fmla="*/ 1444294 h 1950243"/>
                <a:gd name="connsiteX15" fmla="*/ 1297899 w 2753169"/>
                <a:gd name="connsiteY15" fmla="*/ 1697840 h 1950243"/>
                <a:gd name="connsiteX16" fmla="*/ 1256837 w 2753169"/>
                <a:gd name="connsiteY16" fmla="*/ 1344744 h 1950243"/>
                <a:gd name="connsiteX17" fmla="*/ 930609 w 2753169"/>
                <a:gd name="connsiteY17" fmla="*/ 1283497 h 1950243"/>
                <a:gd name="connsiteX18" fmla="*/ 1393077 w 2753169"/>
                <a:gd name="connsiteY18" fmla="*/ 587269 h 1950243"/>
                <a:gd name="connsiteX19" fmla="*/ 1049351 w 2753169"/>
                <a:gd name="connsiteY19" fmla="*/ 587269 h 1950243"/>
                <a:gd name="connsiteX20" fmla="*/ 1844422 w 2753169"/>
                <a:gd name="connsiteY20" fmla="*/ 0 h 1950243"/>
                <a:gd name="connsiteX0" fmla="*/ 913813 w 1822560"/>
                <a:gd name="connsiteY0" fmla="*/ 0 h 1812263"/>
                <a:gd name="connsiteX1" fmla="*/ 1708885 w 1822560"/>
                <a:gd name="connsiteY1" fmla="*/ 587269 h 1812263"/>
                <a:gd name="connsiteX2" fmla="*/ 1365159 w 1822560"/>
                <a:gd name="connsiteY2" fmla="*/ 587269 h 1812263"/>
                <a:gd name="connsiteX3" fmla="*/ 1822560 w 1822560"/>
                <a:gd name="connsiteY3" fmla="*/ 1283732 h 1812263"/>
                <a:gd name="connsiteX4" fmla="*/ 1497586 w 1822560"/>
                <a:gd name="connsiteY4" fmla="*/ 1344744 h 1812263"/>
                <a:gd name="connsiteX5" fmla="*/ 1457015 w 1822560"/>
                <a:gd name="connsiteY5" fmla="*/ 1693627 h 1812263"/>
                <a:gd name="connsiteX6" fmla="*/ 1199058 w 1822560"/>
                <a:gd name="connsiteY6" fmla="*/ 1445558 h 1812263"/>
                <a:gd name="connsiteX7" fmla="*/ 1199058 w 1822560"/>
                <a:gd name="connsiteY7" fmla="*/ 1812263 h 1812263"/>
                <a:gd name="connsiteX8" fmla="*/ 913813 w 1822560"/>
                <a:gd name="connsiteY8" fmla="*/ 1606167 h 1812263"/>
                <a:gd name="connsiteX9" fmla="*/ 631150 w 1822560"/>
                <a:gd name="connsiteY9" fmla="*/ 1810397 h 1812263"/>
                <a:gd name="connsiteX10" fmla="*/ 631150 w 1822560"/>
                <a:gd name="connsiteY10" fmla="*/ 1441738 h 1812263"/>
                <a:gd name="connsiteX11" fmla="*/ 629859 w 1822560"/>
                <a:gd name="connsiteY11" fmla="*/ 1444294 h 1812263"/>
                <a:gd name="connsiteX12" fmla="*/ 367290 w 1822560"/>
                <a:gd name="connsiteY12" fmla="*/ 1697840 h 1812263"/>
                <a:gd name="connsiteX13" fmla="*/ 326228 w 1822560"/>
                <a:gd name="connsiteY13" fmla="*/ 1344744 h 1812263"/>
                <a:gd name="connsiteX14" fmla="*/ 0 w 1822560"/>
                <a:gd name="connsiteY14" fmla="*/ 1283497 h 1812263"/>
                <a:gd name="connsiteX15" fmla="*/ 462468 w 1822560"/>
                <a:gd name="connsiteY15" fmla="*/ 587269 h 1812263"/>
                <a:gd name="connsiteX16" fmla="*/ 118742 w 1822560"/>
                <a:gd name="connsiteY16" fmla="*/ 587269 h 1812263"/>
                <a:gd name="connsiteX17" fmla="*/ 913813 w 1822560"/>
                <a:gd name="connsiteY17" fmla="*/ 0 h 181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22560" h="1812263">
                  <a:moveTo>
                    <a:pt x="913813" y="0"/>
                  </a:moveTo>
                  <a:lnTo>
                    <a:pt x="1708885" y="587269"/>
                  </a:lnTo>
                  <a:lnTo>
                    <a:pt x="1365159" y="587269"/>
                  </a:lnTo>
                  <a:cubicBezTo>
                    <a:pt x="1458446" y="862476"/>
                    <a:pt x="1628119" y="1092981"/>
                    <a:pt x="1822560" y="1283732"/>
                  </a:cubicBezTo>
                  <a:lnTo>
                    <a:pt x="1497586" y="1344744"/>
                  </a:lnTo>
                  <a:lnTo>
                    <a:pt x="1457015" y="1693627"/>
                  </a:lnTo>
                  <a:cubicBezTo>
                    <a:pt x="1367714" y="1613180"/>
                    <a:pt x="1282308" y="1529968"/>
                    <a:pt x="1199058" y="1445558"/>
                  </a:cubicBezTo>
                  <a:lnTo>
                    <a:pt x="1199058" y="1812263"/>
                  </a:lnTo>
                  <a:lnTo>
                    <a:pt x="913813" y="1606167"/>
                  </a:lnTo>
                  <a:lnTo>
                    <a:pt x="631150" y="1810397"/>
                  </a:lnTo>
                  <a:lnTo>
                    <a:pt x="631150" y="1441738"/>
                  </a:lnTo>
                  <a:lnTo>
                    <a:pt x="629859" y="1444294"/>
                  </a:lnTo>
                  <a:lnTo>
                    <a:pt x="367290" y="1697840"/>
                  </a:lnTo>
                  <a:lnTo>
                    <a:pt x="326228" y="1344744"/>
                  </a:lnTo>
                  <a:lnTo>
                    <a:pt x="0" y="1283497"/>
                  </a:lnTo>
                  <a:cubicBezTo>
                    <a:pt x="196571" y="1093573"/>
                    <a:pt x="368701" y="863894"/>
                    <a:pt x="462468" y="587269"/>
                  </a:cubicBezTo>
                  <a:lnTo>
                    <a:pt x="118742" y="587269"/>
                  </a:lnTo>
                  <a:lnTo>
                    <a:pt x="913813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FA2D1"/>
                </a:gs>
                <a:gs pos="100000">
                  <a:srgbClr val="0C2454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25606" name="Group 5"/>
            <p:cNvGrpSpPr>
              <a:grpSpLocks/>
            </p:cNvGrpSpPr>
            <p:nvPr/>
          </p:nvGrpSpPr>
          <p:grpSpPr bwMode="auto">
            <a:xfrm>
              <a:off x="2532887" y="4679759"/>
              <a:ext cx="1954709" cy="1025216"/>
              <a:chOff x="568271" y="1188036"/>
              <a:chExt cx="3082079" cy="1090915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568271" y="1188023"/>
                <a:ext cx="3081873" cy="304815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kern="0" dirty="0">
                    <a:solidFill>
                      <a:srgbClr val="0D9113"/>
                    </a:solidFill>
                  </a:rPr>
                  <a:t>TCL Apps</a:t>
                </a: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568271" y="1519846"/>
                <a:ext cx="3081873" cy="758178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tIns="0" bIns="0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kern="0" dirty="0">
                    <a:solidFill>
                      <a:srgbClr val="0D9113"/>
                    </a:solidFill>
                  </a:rPr>
                  <a:t>UPF 3.0 Information Model Based</a:t>
                </a:r>
              </a:p>
            </p:txBody>
          </p:sp>
        </p:grpSp>
        <p:grpSp>
          <p:nvGrpSpPr>
            <p:cNvPr id="25607" name="Group 6"/>
            <p:cNvGrpSpPr>
              <a:grpSpLocks/>
            </p:cNvGrpSpPr>
            <p:nvPr/>
          </p:nvGrpSpPr>
          <p:grpSpPr bwMode="auto">
            <a:xfrm>
              <a:off x="8009465" y="4690213"/>
              <a:ext cx="1954709" cy="1025218"/>
              <a:chOff x="568271" y="1199154"/>
              <a:chExt cx="3082079" cy="1090917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568477" y="1199591"/>
                <a:ext cx="3081873" cy="304815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kern="0" dirty="0">
                    <a:solidFill>
                      <a:srgbClr val="DC0E0E"/>
                    </a:solidFill>
                  </a:rPr>
                  <a:t>HDL Apps</a:t>
                </a: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68477" y="1531415"/>
                <a:ext cx="3081873" cy="758177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tIns="0" bIns="0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kern="0" dirty="0">
                    <a:solidFill>
                      <a:srgbClr val="DC0E0E"/>
                    </a:solidFill>
                  </a:rPr>
                  <a:t>UPF 3.0 Information Model HDL Package Function</a:t>
                </a:r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5270161" y="5571753"/>
              <a:ext cx="2136198" cy="31184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>
                  <a:solidFill>
                    <a:schemeClr val="accent6">
                      <a:lumMod val="75000"/>
                    </a:schemeClr>
                  </a:solidFill>
                </a:rPr>
                <a:t>Challenging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>
                  <a:solidFill>
                    <a:schemeClr val="accent6">
                      <a:lumMod val="75000"/>
                    </a:schemeClr>
                  </a:solidFill>
                </a:rPr>
                <a:t>LP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>
                  <a:solidFill>
                    <a:schemeClr val="accent6">
                      <a:lumMod val="75000"/>
                    </a:schemeClr>
                  </a:solidFill>
                </a:rPr>
                <a:t>Verification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4759895" y="1327467"/>
              <a:ext cx="3236728" cy="61280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kern="0" dirty="0">
                  <a:solidFill>
                    <a:srgbClr val="0070C0"/>
                  </a:solidFill>
                </a:rPr>
                <a:t>Easy Verification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kern="0" dirty="0">
                  <a:solidFill>
                    <a:srgbClr val="0070C0"/>
                  </a:solidFill>
                </a:rPr>
                <a:t>Low-Power Designs </a:t>
              </a:r>
            </a:p>
          </p:txBody>
        </p:sp>
        <p:sp>
          <p:nvSpPr>
            <p:cNvPr id="11" name="Isosceles Triangle 9"/>
            <p:cNvSpPr/>
            <p:nvPr/>
          </p:nvSpPr>
          <p:spPr>
            <a:xfrm rot="18780000">
              <a:off x="6950089" y="3273040"/>
              <a:ext cx="774161" cy="1401069"/>
            </a:xfrm>
            <a:custGeom>
              <a:avLst/>
              <a:gdLst/>
              <a:ahLst/>
              <a:cxnLst/>
              <a:rect l="l" t="t" r="r" b="b"/>
              <a:pathLst>
                <a:path w="500177" h="896213">
                  <a:moveTo>
                    <a:pt x="496706" y="182880"/>
                  </a:moveTo>
                  <a:lnTo>
                    <a:pt x="408386" y="182880"/>
                  </a:lnTo>
                  <a:cubicBezTo>
                    <a:pt x="402005" y="392503"/>
                    <a:pt x="473014" y="704019"/>
                    <a:pt x="500177" y="809891"/>
                  </a:cubicBezTo>
                  <a:lnTo>
                    <a:pt x="312435" y="751577"/>
                  </a:lnTo>
                  <a:lnTo>
                    <a:pt x="193085" y="896213"/>
                  </a:lnTo>
                  <a:cubicBezTo>
                    <a:pt x="100649" y="636832"/>
                    <a:pt x="81245" y="393927"/>
                    <a:pt x="83386" y="182880"/>
                  </a:cubicBezTo>
                  <a:lnTo>
                    <a:pt x="0" y="182880"/>
                  </a:lnTo>
                  <a:lnTo>
                    <a:pt x="248353" y="0"/>
                  </a:lnTo>
                  <a:close/>
                </a:path>
              </a:pathLst>
            </a:custGeom>
            <a:gradFill>
              <a:gsLst>
                <a:gs pos="0">
                  <a:srgbClr val="F23232"/>
                </a:gs>
                <a:gs pos="100000">
                  <a:srgbClr val="C00000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Isosceles Triangle 9"/>
            <p:cNvSpPr/>
            <p:nvPr/>
          </p:nvSpPr>
          <p:spPr>
            <a:xfrm rot="2820000" flipH="1">
              <a:off x="4769567" y="3271958"/>
              <a:ext cx="774161" cy="1403232"/>
            </a:xfrm>
            <a:custGeom>
              <a:avLst/>
              <a:gdLst/>
              <a:ahLst/>
              <a:cxnLst/>
              <a:rect l="l" t="t" r="r" b="b"/>
              <a:pathLst>
                <a:path w="500177" h="896213">
                  <a:moveTo>
                    <a:pt x="496706" y="182880"/>
                  </a:moveTo>
                  <a:lnTo>
                    <a:pt x="408386" y="182880"/>
                  </a:lnTo>
                  <a:cubicBezTo>
                    <a:pt x="402005" y="392503"/>
                    <a:pt x="473014" y="704019"/>
                    <a:pt x="500177" y="809891"/>
                  </a:cubicBezTo>
                  <a:lnTo>
                    <a:pt x="312435" y="751577"/>
                  </a:lnTo>
                  <a:lnTo>
                    <a:pt x="193085" y="896213"/>
                  </a:lnTo>
                  <a:cubicBezTo>
                    <a:pt x="100649" y="636832"/>
                    <a:pt x="81245" y="393927"/>
                    <a:pt x="83386" y="182880"/>
                  </a:cubicBezTo>
                  <a:lnTo>
                    <a:pt x="0" y="182880"/>
                  </a:lnTo>
                  <a:lnTo>
                    <a:pt x="248353" y="0"/>
                  </a:lnTo>
                  <a:close/>
                </a:path>
              </a:pathLst>
            </a:custGeom>
            <a:gradFill>
              <a:gsLst>
                <a:gs pos="0">
                  <a:srgbClr val="63CA30"/>
                </a:gs>
                <a:gs pos="100000">
                  <a:srgbClr val="0D9113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Notched Right Arrow 12"/>
            <p:cNvSpPr/>
            <p:nvPr/>
          </p:nvSpPr>
          <p:spPr>
            <a:xfrm rot="16200000">
              <a:off x="5625758" y="3992700"/>
              <a:ext cx="1245546" cy="784859"/>
            </a:xfrm>
            <a:prstGeom prst="notchedRightArrow">
              <a:avLst>
                <a:gd name="adj1" fmla="val 68499"/>
                <a:gd name="adj2" fmla="val 36126"/>
              </a:avLst>
            </a:prstGeom>
            <a:gradFill flip="none" rotWithShape="1">
              <a:gsLst>
                <a:gs pos="0">
                  <a:srgbClr val="F3BC0D"/>
                </a:gs>
                <a:gs pos="100000">
                  <a:schemeClr val="accent6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5604" name="Content Placeholder 2"/>
          <p:cNvSpPr>
            <a:spLocks noGrp="1"/>
          </p:cNvSpPr>
          <p:nvPr>
            <p:ph idx="1"/>
          </p:nvPr>
        </p:nvSpPr>
        <p:spPr>
          <a:xfrm>
            <a:off x="129382" y="1219200"/>
            <a:ext cx="6761162" cy="4876800"/>
          </a:xfrm>
        </p:spPr>
        <p:txBody>
          <a:bodyPr/>
          <a:lstStyle/>
          <a:p>
            <a:r>
              <a:rPr lang="en-US" altLang="en-US" sz="2400" dirty="0" smtClean="0"/>
              <a:t>Low-power designs today are incredibly complex</a:t>
            </a:r>
          </a:p>
          <a:p>
            <a:pPr lvl="1"/>
            <a:r>
              <a:rPr lang="en-US" altLang="en-US" sz="2200" dirty="0" smtClean="0"/>
              <a:t>Need of a thorough low-power verification</a:t>
            </a:r>
          </a:p>
          <a:p>
            <a:r>
              <a:rPr lang="en-US" altLang="en-US" sz="2400" dirty="0" smtClean="0"/>
              <a:t>Discussed the challenges with the current low-power verification method</a:t>
            </a:r>
          </a:p>
          <a:p>
            <a:r>
              <a:rPr lang="en-US" altLang="en-US" sz="2400" dirty="0" smtClean="0"/>
              <a:t>Introduced UPF 3.0 information model</a:t>
            </a:r>
          </a:p>
          <a:p>
            <a:r>
              <a:rPr lang="en-US" altLang="en-US" sz="2400" dirty="0" smtClean="0"/>
              <a:t>Low-Power Apps based on UPF 3.0 information model APIs</a:t>
            </a:r>
          </a:p>
          <a:p>
            <a:r>
              <a:rPr lang="en-US" altLang="en-US" sz="2400" dirty="0" smtClean="0"/>
              <a:t>Examples &amp; Case studies</a:t>
            </a:r>
          </a:p>
          <a:p>
            <a:pPr lvl="1"/>
            <a:r>
              <a:rPr lang="en-US" altLang="en-US" sz="2400" dirty="0" smtClean="0"/>
              <a:t>Consistent, robust and scalable platform. </a:t>
            </a:r>
          </a:p>
          <a:p>
            <a:r>
              <a:rPr lang="en-US" altLang="en-US" sz="2400" dirty="0" smtClean="0"/>
              <a:t>Benefits of proposed approach over conventional approaches.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43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8931275" cy="1143000"/>
          </a:xfrm>
        </p:spPr>
        <p:txBody>
          <a:bodyPr/>
          <a:lstStyle/>
          <a:p>
            <a:pPr>
              <a:defRPr/>
            </a:pPr>
            <a:r>
              <a:rPr dirty="0" smtClean="0"/>
              <a:t>References</a:t>
            </a:r>
            <a:endParaRPr dirty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249238" y="1417638"/>
            <a:ext cx="11664950" cy="4876800"/>
          </a:xfrm>
        </p:spPr>
        <p:txBody>
          <a:bodyPr>
            <a:normAutofit/>
          </a:bodyPr>
          <a:lstStyle/>
          <a:p>
            <a:r>
              <a:rPr lang="en-US" altLang="en-US" sz="1600" dirty="0" smtClean="0"/>
              <a:t>[1] IEEE Std 1801™-2015 for Design and Verification of Low Power Integrated Circuits. IEEE Computer Society, 05 Dec 2015.</a:t>
            </a:r>
          </a:p>
          <a:p>
            <a:r>
              <a:rPr lang="en-US" altLang="en-US" sz="1600" dirty="0" smtClean="0"/>
              <a:t>[2] “Amit Srivastava, Awashesh Kumar”, PA-APIs: Looking beyond power intent specification formats, DVCon USA 2015  </a:t>
            </a:r>
          </a:p>
          <a:p>
            <a:r>
              <a:rPr lang="en-US" altLang="en-US" sz="1600" dirty="0" smtClean="0"/>
              <a:t>[3] “Awashesh Kumar, Madhur Bhargava”, Random Directed Low Power Coverage Methodology: A Smart Approach to Power Aware Verification Closure, DVCon USA 2017  </a:t>
            </a:r>
          </a:p>
          <a:p>
            <a:r>
              <a:rPr lang="en-US" altLang="en-US" sz="1600" dirty="0" smtClean="0"/>
              <a:t>[4] “Awashesh Kumar, Madhur Bhargava”, Unleashing the Power of UPF 3.0: An innovative approach for faster and robust Low-power coverage, DVCon India 2017 </a:t>
            </a:r>
            <a:endParaRPr lang="en-US" alt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11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 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400" dirty="0"/>
              <a:t>Introduction</a:t>
            </a:r>
          </a:p>
          <a:p>
            <a:r>
              <a:rPr lang="en-US" altLang="en-US" sz="2400" dirty="0"/>
              <a:t>Motivation for paper: </a:t>
            </a:r>
            <a:r>
              <a:rPr lang="en-US" altLang="en-US" sz="2400" dirty="0" smtClean="0"/>
              <a:t>What’s the need for Low-Power </a:t>
            </a:r>
            <a:r>
              <a:rPr lang="en-US" altLang="en-US" sz="2400" dirty="0"/>
              <a:t>Apps</a:t>
            </a:r>
          </a:p>
          <a:p>
            <a:r>
              <a:rPr lang="en-US" altLang="en-US" sz="2400" dirty="0" smtClean="0"/>
              <a:t>Introduction to UPF </a:t>
            </a:r>
            <a:r>
              <a:rPr lang="en-US" altLang="en-US" sz="2400" dirty="0"/>
              <a:t>3.0 Information model</a:t>
            </a:r>
          </a:p>
          <a:p>
            <a:r>
              <a:rPr lang="en-US" altLang="en-US" sz="2400" dirty="0"/>
              <a:t>Low-Power </a:t>
            </a:r>
            <a:r>
              <a:rPr lang="en-US" altLang="en-US" sz="2400" dirty="0" smtClean="0"/>
              <a:t>Applications</a:t>
            </a:r>
            <a:endParaRPr lang="en-US" altLang="en-US" sz="2400" dirty="0"/>
          </a:p>
          <a:p>
            <a:r>
              <a:rPr lang="en-US" altLang="en-US" sz="2400" dirty="0" smtClean="0"/>
              <a:t>LP Apps based on UPF </a:t>
            </a:r>
            <a:r>
              <a:rPr lang="en-US" altLang="en-US" sz="2400" dirty="0"/>
              <a:t>3.0 HDL Package Functions</a:t>
            </a:r>
          </a:p>
          <a:p>
            <a:pPr lvl="1"/>
            <a:r>
              <a:rPr lang="en-US" altLang="en-US" dirty="0"/>
              <a:t>Examples &amp; Case Studies</a:t>
            </a:r>
          </a:p>
          <a:p>
            <a:r>
              <a:rPr lang="en-US" altLang="en-US" sz="2400" dirty="0" smtClean="0"/>
              <a:t>LP Apps based on UPF </a:t>
            </a:r>
            <a:r>
              <a:rPr lang="en-US" altLang="en-US" sz="2400" dirty="0"/>
              <a:t>3.0 TCL APIs</a:t>
            </a:r>
          </a:p>
          <a:p>
            <a:pPr lvl="1"/>
            <a:r>
              <a:rPr lang="en-US" altLang="en-US" dirty="0"/>
              <a:t>Example &amp; Case Studies</a:t>
            </a:r>
          </a:p>
          <a:p>
            <a:r>
              <a:rPr lang="en-US" altLang="en-US" sz="2400" dirty="0"/>
              <a:t>Benefits over conventional approaches</a:t>
            </a:r>
          </a:p>
          <a:p>
            <a:r>
              <a:rPr lang="en-US" altLang="en-US" sz="2400" dirty="0" smtClean="0"/>
              <a:t>Conclusion</a:t>
            </a:r>
            <a:endParaRPr lang="en-US" alt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346" y="272888"/>
            <a:ext cx="9753600" cy="1143000"/>
          </a:xfrm>
        </p:spPr>
        <p:txBody>
          <a:bodyPr/>
          <a:lstStyle/>
          <a:p>
            <a:pPr>
              <a:defRPr/>
            </a:pPr>
            <a:r>
              <a:rPr dirty="0"/>
              <a:t>Introduction</a:t>
            </a:r>
          </a:p>
        </p:txBody>
      </p:sp>
      <p:sp>
        <p:nvSpPr>
          <p:cNvPr id="5124" name="Content Placeholder 7"/>
          <p:cNvSpPr>
            <a:spLocks noGrp="1"/>
          </p:cNvSpPr>
          <p:nvPr>
            <p:ph sz="half" idx="1"/>
          </p:nvPr>
        </p:nvSpPr>
        <p:spPr>
          <a:xfrm>
            <a:off x="6023146" y="1747009"/>
            <a:ext cx="6180137" cy="3776662"/>
          </a:xfrm>
        </p:spPr>
        <p:txBody>
          <a:bodyPr/>
          <a:lstStyle/>
          <a:p>
            <a:r>
              <a:rPr lang="en-US" altLang="en-US" sz="2400" dirty="0" smtClean="0"/>
              <a:t>Today’s chips are very complex</a:t>
            </a:r>
          </a:p>
          <a:p>
            <a:r>
              <a:rPr lang="en-US" altLang="en-US" sz="2400" dirty="0" smtClean="0"/>
              <a:t>Low-Power increases complexities</a:t>
            </a:r>
          </a:p>
          <a:p>
            <a:pPr lvl="1"/>
            <a:r>
              <a:rPr lang="en-US" altLang="en-US" sz="2200" dirty="0" smtClean="0"/>
              <a:t>Sophisticated power management</a:t>
            </a:r>
          </a:p>
          <a:p>
            <a:r>
              <a:rPr lang="en-US" altLang="en-US" sz="2400" dirty="0" smtClean="0"/>
              <a:t>Lot’s of time &amp; effort goes into debugging low-power issues</a:t>
            </a:r>
          </a:p>
          <a:p>
            <a:r>
              <a:rPr lang="en-US" altLang="en-US" sz="2200" dirty="0" smtClean="0"/>
              <a:t>Low-Power Reports &gt; Too huge</a:t>
            </a:r>
          </a:p>
          <a:p>
            <a:r>
              <a:rPr lang="en-US" altLang="en-US" sz="2400" dirty="0" smtClean="0"/>
              <a:t>Verify the power management</a:t>
            </a:r>
            <a:endParaRPr lang="en-US" altLang="en-US" dirty="0" smtClean="0"/>
          </a:p>
          <a:p>
            <a:pPr lvl="1"/>
            <a:r>
              <a:rPr lang="en-US" altLang="en-US" sz="2200" dirty="0" smtClean="0"/>
              <a:t>Coverage</a:t>
            </a:r>
          </a:p>
          <a:p>
            <a:pPr lvl="1"/>
            <a:r>
              <a:rPr lang="en-US" altLang="en-US" sz="2200" dirty="0" smtClean="0"/>
              <a:t>Checks</a:t>
            </a:r>
          </a:p>
        </p:txBody>
      </p:sp>
      <p:sp>
        <p:nvSpPr>
          <p:cNvPr id="84" name="Oval 83"/>
          <p:cNvSpPr/>
          <p:nvPr/>
        </p:nvSpPr>
        <p:spPr>
          <a:xfrm>
            <a:off x="1630094" y="2637481"/>
            <a:ext cx="2057400" cy="2057400"/>
          </a:xfrm>
          <a:prstGeom prst="ellipse">
            <a:avLst/>
          </a:prstGeom>
          <a:gradFill>
            <a:gsLst>
              <a:gs pos="0">
                <a:srgbClr val="00B0F0"/>
              </a:gs>
              <a:gs pos="100000">
                <a:srgbClr val="00518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30200" h="260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Donut 13"/>
          <p:cNvSpPr/>
          <p:nvPr/>
        </p:nvSpPr>
        <p:spPr>
          <a:xfrm rot="267487">
            <a:off x="2569384" y="1974230"/>
            <a:ext cx="1865417" cy="1605219"/>
          </a:xfrm>
          <a:custGeom>
            <a:avLst/>
            <a:gdLst/>
            <a:ahLst/>
            <a:cxnLst/>
            <a:rect l="l" t="t" r="r" b="b"/>
            <a:pathLst>
              <a:path w="1865417" h="1605219">
                <a:moveTo>
                  <a:pt x="0" y="8030"/>
                </a:moveTo>
                <a:lnTo>
                  <a:pt x="159028" y="0"/>
                </a:lnTo>
                <a:cubicBezTo>
                  <a:pt x="991199" y="0"/>
                  <a:pt x="1687907" y="579987"/>
                  <a:pt x="1865417" y="1358146"/>
                </a:cubicBezTo>
                <a:lnTo>
                  <a:pt x="1639259" y="1605219"/>
                </a:lnTo>
                <a:lnTo>
                  <a:pt x="1368670" y="1389100"/>
                </a:lnTo>
                <a:cubicBezTo>
                  <a:pt x="1213037" y="868500"/>
                  <a:pt x="730317" y="489291"/>
                  <a:pt x="159028" y="489291"/>
                </a:cubicBezTo>
                <a:cubicBezTo>
                  <a:pt x="108852" y="489291"/>
                  <a:pt x="59358" y="492216"/>
                  <a:pt x="10805" y="498722"/>
                </a:cubicBezTo>
                <a:lnTo>
                  <a:pt x="237769" y="25908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6" name="Donut 13"/>
          <p:cNvSpPr/>
          <p:nvPr/>
        </p:nvSpPr>
        <p:spPr>
          <a:xfrm rot="10680000">
            <a:off x="940999" y="3338755"/>
            <a:ext cx="1903797" cy="2103239"/>
          </a:xfrm>
          <a:custGeom>
            <a:avLst/>
            <a:gdLst/>
            <a:ahLst/>
            <a:cxnLst/>
            <a:rect l="l" t="t" r="r" b="b"/>
            <a:pathLst>
              <a:path w="1903797" h="2103239">
                <a:moveTo>
                  <a:pt x="1651489" y="1817409"/>
                </a:moveTo>
                <a:lnTo>
                  <a:pt x="1408194" y="1573498"/>
                </a:lnTo>
                <a:cubicBezTo>
                  <a:pt x="1322635" y="960503"/>
                  <a:pt x="795860" y="489291"/>
                  <a:pt x="159028" y="489291"/>
                </a:cubicBezTo>
                <a:cubicBezTo>
                  <a:pt x="108852" y="489291"/>
                  <a:pt x="59358" y="492216"/>
                  <a:pt x="10805" y="498722"/>
                </a:cubicBezTo>
                <a:lnTo>
                  <a:pt x="237769" y="259080"/>
                </a:lnTo>
                <a:lnTo>
                  <a:pt x="0" y="8030"/>
                </a:lnTo>
                <a:lnTo>
                  <a:pt x="159028" y="0"/>
                </a:lnTo>
                <a:cubicBezTo>
                  <a:pt x="1074672" y="0"/>
                  <a:pt x="1826314" y="702176"/>
                  <a:pt x="1903797" y="1597521"/>
                </a:cubicBezTo>
                <a:close/>
                <a:moveTo>
                  <a:pt x="1374645" y="2103239"/>
                </a:moveTo>
                <a:lnTo>
                  <a:pt x="1371400" y="2092516"/>
                </a:lnTo>
                <a:lnTo>
                  <a:pt x="1375661" y="207415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7" name="Donut 13"/>
          <p:cNvSpPr/>
          <p:nvPr/>
        </p:nvSpPr>
        <p:spPr>
          <a:xfrm rot="14667487">
            <a:off x="1127580" y="1699206"/>
            <a:ext cx="1260828" cy="2308204"/>
          </a:xfrm>
          <a:custGeom>
            <a:avLst/>
            <a:gdLst/>
            <a:ahLst/>
            <a:cxnLst/>
            <a:rect l="l" t="t" r="r" b="b"/>
            <a:pathLst>
              <a:path w="1260828" h="2308204">
                <a:moveTo>
                  <a:pt x="1146334" y="2234615"/>
                </a:moveTo>
                <a:lnTo>
                  <a:pt x="838482" y="2308204"/>
                </a:lnTo>
                <a:lnTo>
                  <a:pt x="728791" y="1939226"/>
                </a:lnTo>
                <a:cubicBezTo>
                  <a:pt x="757047" y="1836418"/>
                  <a:pt x="771537" y="1728126"/>
                  <a:pt x="771537" y="1616449"/>
                </a:cubicBezTo>
                <a:cubicBezTo>
                  <a:pt x="771537" y="1093183"/>
                  <a:pt x="453402" y="644221"/>
                  <a:pt x="0" y="452434"/>
                </a:cubicBezTo>
                <a:lnTo>
                  <a:pt x="292806" y="337768"/>
                </a:lnTo>
                <a:lnTo>
                  <a:pt x="186110" y="0"/>
                </a:lnTo>
                <a:cubicBezTo>
                  <a:pt x="817477" y="264850"/>
                  <a:pt x="1260828" y="888875"/>
                  <a:pt x="1260828" y="1616449"/>
                </a:cubicBezTo>
                <a:cubicBezTo>
                  <a:pt x="1260828" y="1834342"/>
                  <a:pt x="1221065" y="2042949"/>
                  <a:pt x="1146334" y="2234615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8" name="Donut 13"/>
          <p:cNvSpPr/>
          <p:nvPr/>
        </p:nvSpPr>
        <p:spPr>
          <a:xfrm rot="5460000">
            <a:off x="2648251" y="3657491"/>
            <a:ext cx="1865417" cy="1605219"/>
          </a:xfrm>
          <a:custGeom>
            <a:avLst/>
            <a:gdLst/>
            <a:ahLst/>
            <a:cxnLst/>
            <a:rect l="l" t="t" r="r" b="b"/>
            <a:pathLst>
              <a:path w="1865417" h="1605219">
                <a:moveTo>
                  <a:pt x="0" y="8030"/>
                </a:moveTo>
                <a:lnTo>
                  <a:pt x="159028" y="0"/>
                </a:lnTo>
                <a:cubicBezTo>
                  <a:pt x="991199" y="0"/>
                  <a:pt x="1687907" y="579987"/>
                  <a:pt x="1865417" y="1358146"/>
                </a:cubicBezTo>
                <a:lnTo>
                  <a:pt x="1639259" y="1605219"/>
                </a:lnTo>
                <a:lnTo>
                  <a:pt x="1368670" y="1389100"/>
                </a:lnTo>
                <a:cubicBezTo>
                  <a:pt x="1213037" y="868500"/>
                  <a:pt x="730317" y="489291"/>
                  <a:pt x="159028" y="489291"/>
                </a:cubicBezTo>
                <a:cubicBezTo>
                  <a:pt x="108852" y="489291"/>
                  <a:pt x="59358" y="492216"/>
                  <a:pt x="10805" y="498722"/>
                </a:cubicBezTo>
                <a:lnTo>
                  <a:pt x="237769" y="259080"/>
                </a:lnTo>
                <a:close/>
              </a:path>
            </a:pathLst>
          </a:custGeom>
          <a:solidFill>
            <a:srgbClr val="D600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92473" y="2265138"/>
            <a:ext cx="1222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Checking</a:t>
            </a:r>
          </a:p>
        </p:txBody>
      </p:sp>
      <p:pic>
        <p:nvPicPr>
          <p:cNvPr id="102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629" y="2980446"/>
            <a:ext cx="1415845" cy="1326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" name="TextBox 104"/>
          <p:cNvSpPr txBox="1"/>
          <p:nvPr/>
        </p:nvSpPr>
        <p:spPr>
          <a:xfrm>
            <a:off x="534974" y="4760344"/>
            <a:ext cx="1222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Debug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3935763" y="4760344"/>
            <a:ext cx="1222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Reporting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088424" y="2270155"/>
            <a:ext cx="1222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Checks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14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7711" y="274638"/>
            <a:ext cx="9753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sz="3600" dirty="0"/>
              <a:t>Unified Power Format (UPF) based</a:t>
            </a:r>
            <a:br>
              <a:rPr sz="3600" dirty="0"/>
            </a:br>
            <a:r>
              <a:rPr sz="3600" dirty="0"/>
              <a:t>Low-Power Verification</a:t>
            </a:r>
          </a:p>
        </p:txBody>
      </p:sp>
      <p:sp>
        <p:nvSpPr>
          <p:cNvPr id="6148" name="Rectangle 4"/>
          <p:cNvSpPr txBox="1">
            <a:spLocks noChangeArrowheads="1"/>
          </p:cNvSpPr>
          <p:nvPr/>
        </p:nvSpPr>
        <p:spPr bwMode="auto">
          <a:xfrm>
            <a:off x="375725" y="1556543"/>
            <a:ext cx="640556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spcBef>
                <a:spcPct val="20000"/>
              </a:spcBef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73088" indent="-2286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Tx/>
              <a:buSzTx/>
            </a:pPr>
            <a:r>
              <a:rPr lang="en-US" altLang="en-US" sz="2000"/>
              <a:t>RTL is augmented with a UPF specification</a:t>
            </a:r>
          </a:p>
          <a:p>
            <a:pPr lvl="1" eaLnBrk="1" hangingPunct="1">
              <a:lnSpc>
                <a:spcPct val="90000"/>
              </a:lnSpc>
              <a:buClrTx/>
            </a:pPr>
            <a:r>
              <a:rPr lang="en-US" altLang="en-US" sz="2000"/>
              <a:t>To define the power architecture for a given implementation </a:t>
            </a:r>
            <a:br>
              <a:rPr lang="en-US" altLang="en-US" sz="2000"/>
            </a:br>
            <a:endParaRPr lang="en-US" altLang="en-US" sz="2000"/>
          </a:p>
          <a:p>
            <a:pPr eaLnBrk="1" hangingPunct="1">
              <a:lnSpc>
                <a:spcPct val="90000"/>
              </a:lnSpc>
              <a:buClrTx/>
              <a:buSzTx/>
            </a:pPr>
            <a:r>
              <a:rPr lang="en-US" altLang="en-US" sz="2000"/>
              <a:t>RTL + UPF drives implementation tools</a:t>
            </a:r>
          </a:p>
          <a:p>
            <a:pPr lvl="1" eaLnBrk="1" hangingPunct="1">
              <a:lnSpc>
                <a:spcPct val="90000"/>
              </a:lnSpc>
              <a:buClrTx/>
            </a:pPr>
            <a:r>
              <a:rPr lang="en-US" altLang="en-US" sz="2000"/>
              <a:t>Synthesis, place &amp; route, etc.</a:t>
            </a:r>
            <a:br>
              <a:rPr lang="en-US" altLang="en-US" sz="2000"/>
            </a:br>
            <a:endParaRPr lang="en-US" altLang="en-US" sz="2000"/>
          </a:p>
          <a:p>
            <a:pPr eaLnBrk="1" hangingPunct="1">
              <a:lnSpc>
                <a:spcPct val="90000"/>
              </a:lnSpc>
              <a:buClrTx/>
              <a:buSzTx/>
            </a:pPr>
            <a:r>
              <a:rPr lang="en-US" altLang="en-US" sz="2000"/>
              <a:t>RTL + UPF also drives power-aware verification</a:t>
            </a:r>
          </a:p>
          <a:p>
            <a:pPr lvl="1" eaLnBrk="1" hangingPunct="1">
              <a:lnSpc>
                <a:spcPct val="90000"/>
              </a:lnSpc>
              <a:buClrTx/>
            </a:pPr>
            <a:r>
              <a:rPr lang="en-US" altLang="en-US" sz="2000"/>
              <a:t>Ensures that verification</a:t>
            </a:r>
            <a:br>
              <a:rPr lang="en-US" altLang="en-US" sz="2000"/>
            </a:br>
            <a:r>
              <a:rPr lang="en-US" altLang="en-US" sz="2000"/>
              <a:t>matches implementation</a:t>
            </a:r>
          </a:p>
        </p:txBody>
      </p:sp>
      <p:grpSp>
        <p:nvGrpSpPr>
          <p:cNvPr id="6149" name="Group 14"/>
          <p:cNvGrpSpPr>
            <a:grpSpLocks/>
          </p:cNvGrpSpPr>
          <p:nvPr/>
        </p:nvGrpSpPr>
        <p:grpSpPr bwMode="auto">
          <a:xfrm>
            <a:off x="436187" y="5442743"/>
            <a:ext cx="1082675" cy="639763"/>
            <a:chOff x="2174193" y="811138"/>
            <a:chExt cx="1082279" cy="640691"/>
          </a:xfrm>
        </p:grpSpPr>
        <p:sp>
          <p:nvSpPr>
            <p:cNvPr id="6157" name="Oval 50"/>
            <p:cNvSpPr>
              <a:spLocks noChangeArrowheads="1"/>
            </p:cNvSpPr>
            <p:nvPr/>
          </p:nvSpPr>
          <p:spPr bwMode="auto">
            <a:xfrm rot="3967805">
              <a:off x="2346532" y="844498"/>
              <a:ext cx="466344" cy="583808"/>
            </a:xfrm>
            <a:prstGeom prst="ellipse">
              <a:avLst/>
            </a:prstGeom>
            <a:solidFill>
              <a:schemeClr val="tx1"/>
            </a:solidFill>
            <a:ln w="9525" algn="ctr">
              <a:solidFill>
                <a:schemeClr val="tx2"/>
              </a:solidFill>
              <a:round/>
              <a:headEnd/>
              <a:tailEnd/>
            </a:ln>
          </p:spPr>
          <p:txBody>
            <a:bodyPr lIns="82124" tIns="41061" rIns="82124" bIns="41061" anchor="ctr">
              <a:spAutoFit/>
            </a:bodyPr>
            <a:lstStyle>
              <a:lvl1pPr defTabSz="814388">
                <a:spcBef>
                  <a:spcPct val="20000"/>
                </a:spcBef>
                <a:buClr>
                  <a:schemeClr val="tx1"/>
                </a:buClr>
                <a:buSzPct val="11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814388">
                <a:spcBef>
                  <a:spcPct val="20000"/>
                </a:spcBef>
                <a:buClr>
                  <a:schemeClr val="tx1"/>
                </a:buClr>
                <a:buFont typeface="Arial" panose="020B0604020202020204" pitchFamily="34" charset="0"/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814388">
                <a:spcBef>
                  <a:spcPct val="20000"/>
                </a:spcBef>
                <a:buClr>
                  <a:schemeClr val="tx1"/>
                </a:buClr>
                <a:buSzPct val="110000"/>
                <a:buFont typeface="Arial" panose="020B0604020202020204" pitchFamily="34" charset="0"/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814388">
                <a:spcBef>
                  <a:spcPct val="20000"/>
                </a:spcBef>
                <a:buClr>
                  <a:schemeClr val="tx1"/>
                </a:buClr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814388">
                <a:spcBef>
                  <a:spcPct val="20000"/>
                </a:spcBef>
                <a:buClr>
                  <a:schemeClr val="tx1"/>
                </a:buClr>
                <a:buFont typeface="Arial" panose="020B0604020202020204" pitchFamily="34" charset="0"/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81438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Arial" panose="020B0604020202020204" pitchFamily="34" charset="0"/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81438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Arial" panose="020B0604020202020204" pitchFamily="34" charset="0"/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81438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Arial" panose="020B0604020202020204" pitchFamily="34" charset="0"/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81438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Arial" panose="020B0604020202020204" pitchFamily="34" charset="0"/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pic>
          <p:nvPicPr>
            <p:cNvPr id="6158" name="Picture 51" descr="http://www.accellera.org/home/upf_mark_final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4193" y="811138"/>
              <a:ext cx="1082279" cy="640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50" name="Group 12"/>
          <p:cNvGrpSpPr>
            <a:grpSpLocks/>
          </p:cNvGrpSpPr>
          <p:nvPr/>
        </p:nvGrpSpPr>
        <p:grpSpPr bwMode="auto">
          <a:xfrm>
            <a:off x="3850230" y="5124890"/>
            <a:ext cx="1514475" cy="808037"/>
            <a:chOff x="6399704" y="457200"/>
            <a:chExt cx="2519969" cy="1344972"/>
          </a:xfrm>
        </p:grpSpPr>
        <p:sp>
          <p:nvSpPr>
            <p:cNvPr id="55" name="Text Box 6"/>
            <p:cNvSpPr txBox="1">
              <a:spLocks noChangeArrowheads="1"/>
            </p:cNvSpPr>
            <p:nvPr/>
          </p:nvSpPr>
          <p:spPr bwMode="auto">
            <a:xfrm>
              <a:off x="6399704" y="1342397"/>
              <a:ext cx="2519969" cy="459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200" b="1" dirty="0">
                  <a:latin typeface="+mn-lt"/>
                </a:rPr>
                <a:t>IEEE Std 1801™-2013</a:t>
              </a:r>
            </a:p>
          </p:txBody>
        </p:sp>
        <p:pic>
          <p:nvPicPr>
            <p:cNvPr id="6156" name="Picture 2" descr="http://www.ieee.org/ucm/groups/public/@ieee/@web/@org/@about/@whatis/documents/images/30014720.gif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0588" y="457200"/>
              <a:ext cx="838200" cy="832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51" name="Group 12"/>
          <p:cNvGrpSpPr>
            <a:grpSpLocks/>
          </p:cNvGrpSpPr>
          <p:nvPr/>
        </p:nvGrpSpPr>
        <p:grpSpPr bwMode="auto">
          <a:xfrm>
            <a:off x="5422887" y="5121493"/>
            <a:ext cx="1514475" cy="809625"/>
            <a:chOff x="6399241" y="457200"/>
            <a:chExt cx="2520894" cy="1346260"/>
          </a:xfrm>
        </p:grpSpPr>
        <p:sp>
          <p:nvSpPr>
            <p:cNvPr id="94" name="Text Box 6"/>
            <p:cNvSpPr txBox="1">
              <a:spLocks noChangeArrowheads="1"/>
            </p:cNvSpPr>
            <p:nvPr/>
          </p:nvSpPr>
          <p:spPr bwMode="auto">
            <a:xfrm>
              <a:off x="6399241" y="1341509"/>
              <a:ext cx="2520894" cy="461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200" b="1" dirty="0">
                  <a:latin typeface="+mn-lt"/>
                </a:rPr>
                <a:t>IEEE Std 1801™-2015</a:t>
              </a:r>
            </a:p>
          </p:txBody>
        </p:sp>
        <p:pic>
          <p:nvPicPr>
            <p:cNvPr id="6154" name="Picture 2" descr="http://www.ieee.org/ucm/groups/public/@ieee/@web/@org/@about/@whatis/documents/images/30014720.gif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0588" y="457200"/>
              <a:ext cx="838200" cy="832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152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513" y="1417638"/>
            <a:ext cx="3236912" cy="485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6331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724025" y="301625"/>
            <a:ext cx="7227888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altLang="en-US" sz="4800" dirty="0"/>
              <a:t>Motivation</a:t>
            </a:r>
          </a:p>
        </p:txBody>
      </p:sp>
      <p:sp>
        <p:nvSpPr>
          <p:cNvPr id="8195" name="Content Placeholder 7"/>
          <p:cNvSpPr>
            <a:spLocks noGrp="1"/>
          </p:cNvSpPr>
          <p:nvPr>
            <p:ph sz="half" idx="1"/>
          </p:nvPr>
        </p:nvSpPr>
        <p:spPr>
          <a:xfrm>
            <a:off x="265113" y="1350963"/>
            <a:ext cx="11612562" cy="4876800"/>
          </a:xfrm>
        </p:spPr>
        <p:txBody>
          <a:bodyPr/>
          <a:lstStyle/>
          <a:p>
            <a:r>
              <a:rPr lang="en-US" altLang="en-US" dirty="0" smtClean="0"/>
              <a:t>Low-Power is now de-facto in the industry and all the designs are power-aware</a:t>
            </a:r>
          </a:p>
          <a:p>
            <a:pPr lvl="1"/>
            <a:r>
              <a:rPr lang="en-US" altLang="en-US" dirty="0" smtClean="0"/>
              <a:t>Research says “majority of verification time &amp; effort is spent in debug”</a:t>
            </a:r>
          </a:p>
          <a:p>
            <a:pPr lvl="1"/>
            <a:r>
              <a:rPr lang="en-US" altLang="en-US" dirty="0" smtClean="0"/>
              <a:t>Catching low power bugs early is important</a:t>
            </a:r>
          </a:p>
          <a:p>
            <a:pPr lvl="2"/>
            <a:r>
              <a:rPr lang="en-US" altLang="en-US" dirty="0" smtClean="0"/>
              <a:t>Intelligent ways of doing coverage &amp; checks</a:t>
            </a:r>
          </a:p>
          <a:p>
            <a:pPr lvl="1"/>
            <a:r>
              <a:rPr lang="en-US" altLang="en-US" dirty="0" smtClean="0"/>
              <a:t>Selective reporting of a part of design is need of hour </a:t>
            </a:r>
          </a:p>
          <a:p>
            <a:r>
              <a:rPr lang="en-US" altLang="en-US" dirty="0" smtClean="0"/>
              <a:t>Tools provide capabilities </a:t>
            </a:r>
            <a:r>
              <a:rPr lang="en-US" altLang="en-US" dirty="0" smtClean="0"/>
              <a:t>which is </a:t>
            </a:r>
            <a:r>
              <a:rPr lang="en-US" altLang="en-US" dirty="0" smtClean="0"/>
              <a:t>not enough</a:t>
            </a:r>
          </a:p>
          <a:p>
            <a:pPr lvl="1"/>
            <a:r>
              <a:rPr lang="en-US" altLang="en-US" dirty="0" smtClean="0"/>
              <a:t>Needs for customized design specific solutions</a:t>
            </a:r>
          </a:p>
          <a:p>
            <a:r>
              <a:rPr lang="en-US" altLang="en-US" dirty="0" smtClean="0"/>
              <a:t>We know: Designers/Verifications engineers capabilities &gt; Verification tools </a:t>
            </a:r>
          </a:p>
          <a:p>
            <a:pPr lvl="1"/>
            <a:r>
              <a:rPr lang="en-US" altLang="en-US" dirty="0" smtClean="0"/>
              <a:t>How to leverage this ..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3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724025" y="301625"/>
            <a:ext cx="7227888" cy="1143000"/>
          </a:xfrm>
        </p:spPr>
        <p:txBody>
          <a:bodyPr>
            <a:normAutofit/>
          </a:bodyPr>
          <a:lstStyle/>
          <a:p>
            <a:pPr eaLnBrk="1" hangingPunct="1"/>
            <a:r>
              <a:rPr altLang="en-US" sz="4800" dirty="0"/>
              <a:t>Motivation Contd..</a:t>
            </a:r>
          </a:p>
        </p:txBody>
      </p:sp>
      <p:sp>
        <p:nvSpPr>
          <p:cNvPr id="9219" name="Content Placeholder 7"/>
          <p:cNvSpPr>
            <a:spLocks noGrp="1"/>
          </p:cNvSpPr>
          <p:nvPr>
            <p:ph sz="half" idx="1"/>
          </p:nvPr>
        </p:nvSpPr>
        <p:spPr>
          <a:xfrm>
            <a:off x="265113" y="1377950"/>
            <a:ext cx="11612562" cy="4876800"/>
          </a:xfrm>
        </p:spPr>
        <p:txBody>
          <a:bodyPr/>
          <a:lstStyle/>
          <a:p>
            <a:r>
              <a:rPr lang="en-US" altLang="en-US" smtClean="0"/>
              <a:t>Users cannot access and manipulate the low-power objects in the same way as they do for RTL</a:t>
            </a:r>
          </a:p>
          <a:p>
            <a:pPr lvl="1"/>
            <a:r>
              <a:rPr lang="en-US" altLang="en-US" smtClean="0"/>
              <a:t>Created in UPF</a:t>
            </a:r>
          </a:p>
          <a:p>
            <a:pPr lvl="1"/>
            <a:r>
              <a:rPr lang="en-US" altLang="en-US" smtClean="0"/>
              <a:t>Not a part of RTL</a:t>
            </a:r>
          </a:p>
          <a:p>
            <a:r>
              <a:rPr lang="en-US" altLang="en-US" smtClean="0"/>
              <a:t>Accessing Low-Power Objects can open the gates</a:t>
            </a:r>
          </a:p>
          <a:p>
            <a:pPr lvl="1"/>
            <a:r>
              <a:rPr lang="en-US" altLang="en-US" smtClean="0"/>
              <a:t>Low-power objects &amp; their data</a:t>
            </a:r>
          </a:p>
          <a:p>
            <a:pPr lvl="1"/>
            <a:r>
              <a:rPr lang="en-US" altLang="en-US" smtClean="0"/>
              <a:t>Access info about impact of LP on design</a:t>
            </a:r>
          </a:p>
          <a:p>
            <a:pPr lvl="1"/>
            <a:r>
              <a:rPr lang="en-US" altLang="en-US" smtClean="0"/>
              <a:t>Allow users to play around and create own apps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4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2444750" y="304800"/>
            <a:ext cx="7227888" cy="1143000"/>
          </a:xfrm>
        </p:spPr>
        <p:txBody>
          <a:bodyPr>
            <a:normAutofit/>
          </a:bodyPr>
          <a:lstStyle/>
          <a:p>
            <a:r>
              <a:rPr altLang="en-US" sz="4800" dirty="0"/>
              <a:t>UPF 3.0 Information Model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371475" y="1550988"/>
            <a:ext cx="7648575" cy="4587875"/>
          </a:xfrm>
        </p:spPr>
        <p:txBody>
          <a:bodyPr/>
          <a:lstStyle/>
          <a:p>
            <a:r>
              <a:rPr lang="en-US" altLang="en-US" sz="2400" smtClean="0"/>
              <a:t>Introduced in UPF 1801-2015</a:t>
            </a:r>
          </a:p>
          <a:p>
            <a:r>
              <a:rPr lang="en-US" altLang="en-US" sz="2400" smtClean="0"/>
              <a:t>Abstract data model to represents low power objects created in UPF</a:t>
            </a:r>
          </a:p>
          <a:p>
            <a:pPr lvl="1"/>
            <a:r>
              <a:rPr lang="en-US" altLang="en-US" sz="2000" smtClean="0"/>
              <a:t>E.g. Power Domain, Power State, Supply Set etc.</a:t>
            </a:r>
          </a:p>
          <a:p>
            <a:r>
              <a:rPr lang="en-US" altLang="en-US" sz="2400" smtClean="0"/>
              <a:t>Provides access to properties of low power objects </a:t>
            </a:r>
          </a:p>
          <a:p>
            <a:r>
              <a:rPr lang="en-US" altLang="en-US" sz="2400" smtClean="0"/>
              <a:t>API interface; to allow access of objects and properties</a:t>
            </a:r>
          </a:p>
          <a:p>
            <a:pPr lvl="1"/>
            <a:r>
              <a:rPr lang="en-US" altLang="en-US" sz="2000" smtClean="0"/>
              <a:t>Tcl Interface:</a:t>
            </a:r>
          </a:p>
          <a:p>
            <a:pPr lvl="2"/>
            <a:r>
              <a:rPr lang="en-US" altLang="en-US" sz="1800" smtClean="0"/>
              <a:t>To access objects/properties in a Tcl script or UPF file</a:t>
            </a:r>
          </a:p>
          <a:p>
            <a:pPr lvl="1"/>
            <a:r>
              <a:rPr lang="en-US" altLang="en-US" sz="2000" smtClean="0"/>
              <a:t>HDL Interface:</a:t>
            </a:r>
          </a:p>
          <a:p>
            <a:pPr lvl="2"/>
            <a:r>
              <a:rPr lang="en-US" altLang="en-US" sz="2000" smtClean="0"/>
              <a:t>to access/manipulate objects/properties in a testbench or simulation model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8382000" y="1766888"/>
            <a:ext cx="1752600" cy="1295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UPF </a:t>
            </a:r>
          </a:p>
          <a:p>
            <a:pPr algn="ctr">
              <a:defRPr/>
            </a:pPr>
            <a:r>
              <a:rPr lang="en-US" dirty="0"/>
              <a:t>Database</a:t>
            </a:r>
          </a:p>
          <a:p>
            <a:pPr algn="ctr">
              <a:defRPr/>
            </a:pPr>
            <a:r>
              <a:rPr lang="en-US" dirty="0"/>
              <a:t>(IMDB)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9144000" y="3124200"/>
            <a:ext cx="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9258300" y="3346450"/>
            <a:ext cx="0" cy="996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8648700" y="4475163"/>
            <a:ext cx="1219200" cy="1108075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Read</a:t>
            </a:r>
          </a:p>
          <a:p>
            <a:pPr algn="ctr">
              <a:defRPr/>
            </a:pPr>
            <a:r>
              <a:rPr lang="en-US" dirty="0"/>
              <a:t>Write</a:t>
            </a:r>
          </a:p>
          <a:p>
            <a:pPr algn="ctr">
              <a:defRPr/>
            </a:pPr>
            <a:r>
              <a:rPr lang="en-US" dirty="0"/>
              <a:t>Access</a:t>
            </a:r>
          </a:p>
        </p:txBody>
      </p:sp>
      <p:sp>
        <p:nvSpPr>
          <p:cNvPr id="10248" name="TextBox 10"/>
          <p:cNvSpPr txBox="1">
            <a:spLocks noChangeArrowheads="1"/>
          </p:cNvSpPr>
          <p:nvPr/>
        </p:nvSpPr>
        <p:spPr bwMode="auto">
          <a:xfrm>
            <a:off x="9342438" y="3413125"/>
            <a:ext cx="76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/>
              <a:t>TCL/</a:t>
            </a:r>
          </a:p>
          <a:p>
            <a:r>
              <a:rPr lang="en-US" altLang="en-US"/>
              <a:t>HDL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1878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0" y="361950"/>
            <a:ext cx="12191999" cy="1143000"/>
          </a:xfrm>
        </p:spPr>
        <p:txBody>
          <a:bodyPr>
            <a:normAutofit/>
          </a:bodyPr>
          <a:lstStyle/>
          <a:p>
            <a:r>
              <a:rPr altLang="en-US" sz="4800" dirty="0"/>
              <a:t>UPF 3.0 Information Model Cont</a:t>
            </a:r>
            <a:r>
              <a:rPr lang="en-US" altLang="en-US" sz="4800" dirty="0"/>
              <a:t>d..</a:t>
            </a:r>
            <a:r>
              <a:rPr altLang="en-US" sz="4800" dirty="0"/>
              <a:t>.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Native HDL representation</a:t>
            </a:r>
          </a:p>
          <a:p>
            <a:pPr lvl="1" eaLnBrk="1" hangingPunct="1"/>
            <a:r>
              <a:rPr lang="en-US" altLang="en-US" dirty="0" smtClean="0"/>
              <a:t>For object with dynamic properties e.g. power domain</a:t>
            </a:r>
          </a:p>
          <a:p>
            <a:pPr lvl="1" eaLnBrk="1" hangingPunct="1"/>
            <a:r>
              <a:rPr lang="en-US" altLang="en-US" dirty="0" smtClean="0"/>
              <a:t>Represented by </a:t>
            </a:r>
            <a:r>
              <a:rPr lang="en-US" altLang="en-US" dirty="0" err="1" smtClean="0"/>
              <a:t>struct</a:t>
            </a:r>
            <a:r>
              <a:rPr lang="en-US" altLang="en-US" dirty="0" smtClean="0"/>
              <a:t>/record in HDL containing two fields</a:t>
            </a:r>
          </a:p>
          <a:p>
            <a:pPr lvl="2" eaLnBrk="1" hangingPunct="1"/>
            <a:r>
              <a:rPr lang="en-US" altLang="en-US" dirty="0" smtClean="0"/>
              <a:t>A value field – dynamic property value</a:t>
            </a:r>
          </a:p>
          <a:p>
            <a:pPr lvl="2" eaLnBrk="1" hangingPunct="1"/>
            <a:r>
              <a:rPr lang="en-US" altLang="en-US" dirty="0" smtClean="0"/>
              <a:t>A handle/reference to UPF object – to access other properties of the object</a:t>
            </a:r>
          </a:p>
          <a:p>
            <a:pPr lvl="2" eaLnBrk="1" hangingPunct="1"/>
            <a:endParaRPr lang="en-US" altLang="en-US" dirty="0" smtClean="0"/>
          </a:p>
          <a:p>
            <a:pPr lvl="2" eaLnBrk="1" hangingPunct="1"/>
            <a:endParaRPr lang="en-US" altLang="en-US" dirty="0" smtClean="0"/>
          </a:p>
          <a:p>
            <a:pPr lvl="2" eaLnBrk="1" hangingPunct="1"/>
            <a:endParaRPr lang="en-US" altLang="en-US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532998"/>
              </p:ext>
            </p:extLst>
          </p:nvPr>
        </p:nvGraphicFramePr>
        <p:xfrm>
          <a:off x="990600" y="3867151"/>
          <a:ext cx="8382000" cy="2076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195882"/>
                <a:gridCol w="6186118"/>
              </a:tblGrid>
              <a:tr h="4401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Type Name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SV Representation</a:t>
                      </a:r>
                      <a:endParaRPr lang="en-US" sz="2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6363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upfPdSsObjT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struct</a:t>
                      </a:r>
                      <a:r>
                        <a:rPr lang="en-US" sz="1800" dirty="0">
                          <a:effectLst/>
                        </a:rPr>
                        <a:t> {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 </a:t>
                      </a:r>
                      <a:r>
                        <a:rPr lang="en-US" sz="1800" dirty="0" err="1">
                          <a:effectLst/>
                        </a:rPr>
                        <a:t>upfHandleT</a:t>
                      </a:r>
                      <a:r>
                        <a:rPr lang="en-US" sz="1800" dirty="0">
                          <a:effectLst/>
                        </a:rPr>
                        <a:t> handle;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 </a:t>
                      </a:r>
                      <a:r>
                        <a:rPr lang="en-US" sz="1800" dirty="0" err="1">
                          <a:effectLst/>
                        </a:rPr>
                        <a:t>upfPowerStateObjT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current_state</a:t>
                      </a:r>
                      <a:r>
                        <a:rPr lang="en-US" sz="1800" dirty="0">
                          <a:effectLst/>
                        </a:rPr>
                        <a:t>;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} </a:t>
                      </a:r>
                      <a:r>
                        <a:rPr lang="en-US" sz="1800" dirty="0" err="1">
                          <a:effectLst/>
                        </a:rPr>
                        <a:t>upfPdSsObjT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2225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121920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sz="4800" dirty="0"/>
              <a:t>Low-Power Apps</a:t>
            </a:r>
          </a:p>
        </p:txBody>
      </p:sp>
      <p:sp>
        <p:nvSpPr>
          <p:cNvPr id="12292" name="Content Placeholder 2"/>
          <p:cNvSpPr>
            <a:spLocks noGrp="1"/>
          </p:cNvSpPr>
          <p:nvPr>
            <p:ph idx="1"/>
          </p:nvPr>
        </p:nvSpPr>
        <p:spPr>
          <a:xfrm>
            <a:off x="153988" y="1371600"/>
            <a:ext cx="11785600" cy="2859088"/>
          </a:xfrm>
        </p:spPr>
        <p:txBody>
          <a:bodyPr/>
          <a:lstStyle/>
          <a:p>
            <a:r>
              <a:rPr lang="en-US" altLang="en-US" dirty="0" smtClean="0"/>
              <a:t>Low-Power Applications</a:t>
            </a:r>
          </a:p>
          <a:p>
            <a:pPr lvl="1"/>
            <a:r>
              <a:rPr lang="en-US" altLang="en-US" dirty="0" smtClean="0"/>
              <a:t>Set of “UPF 3.0 information model HDL package functions and Tcl query functions”</a:t>
            </a:r>
          </a:p>
          <a:p>
            <a:r>
              <a:rPr lang="en-US" altLang="en-US" dirty="0" smtClean="0"/>
              <a:t>User can write their own apps and run in simulators</a:t>
            </a:r>
          </a:p>
          <a:p>
            <a:r>
              <a:rPr lang="en-US" altLang="en-US" dirty="0" smtClean="0"/>
              <a:t>Innovative ways of writing PA apps</a:t>
            </a:r>
          </a:p>
          <a:p>
            <a:pPr lvl="1"/>
            <a:r>
              <a:rPr lang="en-US" altLang="en-US" dirty="0" smtClean="0"/>
              <a:t>Debug, Reporting, Coverage, Checking .. Many more ideas </a:t>
            </a:r>
          </a:p>
        </p:txBody>
      </p:sp>
      <p:sp>
        <p:nvSpPr>
          <p:cNvPr id="5" name="Oval 4"/>
          <p:cNvSpPr/>
          <p:nvPr/>
        </p:nvSpPr>
        <p:spPr>
          <a:xfrm>
            <a:off x="3721100" y="5942013"/>
            <a:ext cx="5370513" cy="623887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ysClr val="window" lastClr="FFFFFF">
                  <a:alpha val="0"/>
                  <a:lumMod val="0"/>
                  <a:lumOff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9069388" y="5997575"/>
            <a:ext cx="1446212" cy="419100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7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cs typeface="+mn-c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85825" y="3962400"/>
            <a:ext cx="10010775" cy="2341563"/>
            <a:chOff x="520700" y="4430713"/>
            <a:chExt cx="10010775" cy="2341563"/>
          </a:xfrm>
        </p:grpSpPr>
        <p:sp>
          <p:nvSpPr>
            <p:cNvPr id="42" name="Rounded Rectangle 41"/>
            <p:cNvSpPr/>
            <p:nvPr/>
          </p:nvSpPr>
          <p:spPr>
            <a:xfrm>
              <a:off x="520700" y="4430713"/>
              <a:ext cx="3076575" cy="210661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12294" name="Group 5"/>
            <p:cNvGrpSpPr>
              <a:grpSpLocks/>
            </p:cNvGrpSpPr>
            <p:nvPr/>
          </p:nvGrpSpPr>
          <p:grpSpPr bwMode="auto">
            <a:xfrm>
              <a:off x="2370138" y="5183188"/>
              <a:ext cx="1184275" cy="1103312"/>
              <a:chOff x="400806" y="2980881"/>
              <a:chExt cx="1187060" cy="1159980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400806" y="3606769"/>
                <a:ext cx="1187060" cy="53409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  <a:alpha val="70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" lastClr="FFFFFF"/>
                  </a:solidFill>
                  <a:latin typeface="Calibri"/>
                  <a:cs typeface="+mn-cs"/>
                </a:endParaRPr>
              </a:p>
            </p:txBody>
          </p:sp>
          <p:grpSp>
            <p:nvGrpSpPr>
              <p:cNvPr id="12329" name="Group 34"/>
              <p:cNvGrpSpPr>
                <a:grpSpLocks/>
              </p:cNvGrpSpPr>
              <p:nvPr/>
            </p:nvGrpSpPr>
            <p:grpSpPr bwMode="auto">
              <a:xfrm>
                <a:off x="540872" y="2980881"/>
                <a:ext cx="906928" cy="906928"/>
                <a:chOff x="345837" y="3414157"/>
                <a:chExt cx="1120140" cy="1120140"/>
              </a:xfrm>
            </p:grpSpPr>
            <p:sp>
              <p:nvSpPr>
                <p:cNvPr id="36" name="Oval 35"/>
                <p:cNvSpPr/>
                <p:nvPr/>
              </p:nvSpPr>
              <p:spPr>
                <a:xfrm>
                  <a:off x="345791" y="3414157"/>
                  <a:ext cx="1120233" cy="111934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" lastClr="FFFFFF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37" name="Oval 386"/>
                <p:cNvSpPr/>
                <p:nvPr/>
              </p:nvSpPr>
              <p:spPr>
                <a:xfrm>
                  <a:off x="428335" y="4209863"/>
                  <a:ext cx="955146" cy="300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31433" h="516857">
                      <a:moveTo>
                        <a:pt x="1631433" y="0"/>
                      </a:moveTo>
                      <a:cubicBezTo>
                        <a:pt x="1484412" y="306093"/>
                        <a:pt x="1171289" y="516857"/>
                        <a:pt x="808939" y="516857"/>
                      </a:cubicBezTo>
                      <a:cubicBezTo>
                        <a:pt x="457720" y="516857"/>
                        <a:pt x="152749" y="318843"/>
                        <a:pt x="0" y="28139"/>
                      </a:cubicBezTo>
                      <a:cubicBezTo>
                        <a:pt x="176185" y="284482"/>
                        <a:pt x="471647" y="452035"/>
                        <a:pt x="806243" y="452035"/>
                      </a:cubicBezTo>
                      <a:cubicBezTo>
                        <a:pt x="1153007" y="452035"/>
                        <a:pt x="1457738" y="272075"/>
                        <a:pt x="163143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71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" lastClr="FFFFFF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38" name="Oval 37"/>
                <p:cNvSpPr/>
                <p:nvPr/>
              </p:nvSpPr>
              <p:spPr>
                <a:xfrm>
                  <a:off x="465675" y="3440955"/>
                  <a:ext cx="959077" cy="775092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90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 b="1" kern="0" dirty="0">
                      <a:latin typeface="Calibri"/>
                      <a:cs typeface="+mn-cs"/>
                    </a:rPr>
                    <a:t>Tool APIs</a:t>
                  </a:r>
                </a:p>
              </p:txBody>
            </p:sp>
          </p:grpSp>
        </p:grpSp>
        <p:grpSp>
          <p:nvGrpSpPr>
            <p:cNvPr id="12295" name="Group 6"/>
            <p:cNvGrpSpPr>
              <a:grpSpLocks/>
            </p:cNvGrpSpPr>
            <p:nvPr/>
          </p:nvGrpSpPr>
          <p:grpSpPr bwMode="auto">
            <a:xfrm>
              <a:off x="1711325" y="5583238"/>
              <a:ext cx="1323975" cy="1189038"/>
              <a:chOff x="400806" y="2988573"/>
              <a:chExt cx="1187060" cy="1152288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400806" y="3607025"/>
                <a:ext cx="1187060" cy="53383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  <a:alpha val="70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" lastClr="FFFFFF"/>
                  </a:solidFill>
                  <a:latin typeface="Calibri"/>
                  <a:cs typeface="+mn-cs"/>
                </a:endParaRPr>
              </a:p>
            </p:txBody>
          </p:sp>
          <p:grpSp>
            <p:nvGrpSpPr>
              <p:cNvPr id="12324" name="Group 29"/>
              <p:cNvGrpSpPr>
                <a:grpSpLocks/>
              </p:cNvGrpSpPr>
              <p:nvPr/>
            </p:nvGrpSpPr>
            <p:grpSpPr bwMode="auto">
              <a:xfrm>
                <a:off x="438942" y="2988573"/>
                <a:ext cx="941117" cy="907677"/>
                <a:chOff x="219944" y="3423657"/>
                <a:chExt cx="1162367" cy="1121065"/>
              </a:xfrm>
            </p:grpSpPr>
            <p:sp>
              <p:nvSpPr>
                <p:cNvPr id="31" name="Oval 30"/>
                <p:cNvSpPr/>
                <p:nvPr/>
              </p:nvSpPr>
              <p:spPr>
                <a:xfrm>
                  <a:off x="219944" y="3423657"/>
                  <a:ext cx="1121571" cy="1121065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" lastClr="FFFFFF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32" name="Oval 386"/>
                <p:cNvSpPr/>
                <p:nvPr/>
              </p:nvSpPr>
              <p:spPr>
                <a:xfrm>
                  <a:off x="429503" y="4210304"/>
                  <a:ext cx="952808" cy="3040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31433" h="516857">
                      <a:moveTo>
                        <a:pt x="1631433" y="0"/>
                      </a:moveTo>
                      <a:cubicBezTo>
                        <a:pt x="1484412" y="306093"/>
                        <a:pt x="1171289" y="516857"/>
                        <a:pt x="808939" y="516857"/>
                      </a:cubicBezTo>
                      <a:cubicBezTo>
                        <a:pt x="457720" y="516857"/>
                        <a:pt x="152749" y="318843"/>
                        <a:pt x="0" y="28139"/>
                      </a:cubicBezTo>
                      <a:cubicBezTo>
                        <a:pt x="176185" y="284482"/>
                        <a:pt x="471647" y="452035"/>
                        <a:pt x="806243" y="452035"/>
                      </a:cubicBezTo>
                      <a:cubicBezTo>
                        <a:pt x="1153007" y="452035"/>
                        <a:pt x="1457738" y="272075"/>
                        <a:pt x="163143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71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" lastClr="FFFFFF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352153" y="3573766"/>
                  <a:ext cx="884248" cy="775245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90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600" kern="0" dirty="0">
                      <a:latin typeface="Calibri"/>
                      <a:cs typeface="+mn-cs"/>
                    </a:rPr>
                    <a:t>UPF</a:t>
                  </a: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600" kern="0" dirty="0">
                      <a:latin typeface="Calibri"/>
                      <a:cs typeface="+mn-cs"/>
                    </a:rPr>
                    <a:t>3.0 APIs</a:t>
                  </a:r>
                </a:p>
              </p:txBody>
            </p:sp>
          </p:grpSp>
        </p:grpSp>
        <p:sp>
          <p:nvSpPr>
            <p:cNvPr id="8" name="Right Arrow 7"/>
            <p:cNvSpPr/>
            <p:nvPr/>
          </p:nvSpPr>
          <p:spPr>
            <a:xfrm>
              <a:off x="3122401" y="5333862"/>
              <a:ext cx="1041804" cy="555121"/>
            </a:xfrm>
            <a:prstGeom prst="rightArrow">
              <a:avLst>
                <a:gd name="adj1" fmla="val 57667"/>
                <a:gd name="adj2" fmla="val 50000"/>
              </a:avLst>
            </a:prstGeom>
            <a:gradFill flip="none" rotWithShape="1">
              <a:gsLst>
                <a:gs pos="100000">
                  <a:sysClr val="windowText" lastClr="000000">
                    <a:lumMod val="65000"/>
                    <a:lumOff val="35000"/>
                  </a:sysClr>
                </a:gs>
                <a:gs pos="52000">
                  <a:srgbClr val="9B9B9B"/>
                </a:gs>
                <a:gs pos="0">
                  <a:sysClr val="window" lastClr="FFFFFF">
                    <a:alpha val="0"/>
                  </a:sys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wrap="none" lIns="129513" tIns="64755" rIns="457200" bIns="64755" anchor="ctr"/>
            <a:lstStyle/>
            <a:p>
              <a:pPr algn="ctr" defTabSz="1295129" eaLnBrk="1" hangingPunct="1">
                <a:defRPr/>
              </a:pPr>
              <a:endParaRPr lang="en-US" sz="1600" b="1" kern="0" dirty="0">
                <a:solidFill>
                  <a:prstClr val="white"/>
                </a:solidFill>
                <a:effectLst>
                  <a:outerShdw blurRad="63500" dist="38100" dir="5400000" algn="t" rotWithShape="0">
                    <a:prstClr val="black">
                      <a:alpha val="40000"/>
                    </a:prstClr>
                  </a:outerShdw>
                </a:effectLst>
                <a:latin typeface="Helvetica Neue"/>
                <a:ea typeface="ヒラギノ角ゴ ProN W3" charset="-128"/>
              </a:endParaRPr>
            </a:p>
          </p:txBody>
        </p:sp>
        <p:grpSp>
          <p:nvGrpSpPr>
            <p:cNvPr id="12299" name="Group 8"/>
            <p:cNvGrpSpPr>
              <a:grpSpLocks/>
            </p:cNvGrpSpPr>
            <p:nvPr/>
          </p:nvGrpSpPr>
          <p:grpSpPr bwMode="auto">
            <a:xfrm>
              <a:off x="4005263" y="4997450"/>
              <a:ext cx="4800600" cy="1200150"/>
              <a:chOff x="2214202" y="2374902"/>
              <a:chExt cx="4621496" cy="1739898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5817869" y="2374902"/>
                <a:ext cx="1017829" cy="173989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" lastClr="FFFFFF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5915678" y="2473865"/>
                <a:ext cx="822211" cy="154197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4" name="Oval 11"/>
              <p:cNvSpPr/>
              <p:nvPr/>
            </p:nvSpPr>
            <p:spPr>
              <a:xfrm>
                <a:off x="5094995" y="2374902"/>
                <a:ext cx="1242486" cy="1739898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90000"/>
                    </a:sysClr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5" name="Oval 11"/>
              <p:cNvSpPr/>
              <p:nvPr/>
            </p:nvSpPr>
            <p:spPr>
              <a:xfrm>
                <a:off x="4381292" y="2374902"/>
                <a:ext cx="1244014" cy="1739898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90000"/>
                    </a:sysClr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26" name="Oval 11"/>
              <p:cNvSpPr/>
              <p:nvPr/>
            </p:nvSpPr>
            <p:spPr>
              <a:xfrm>
                <a:off x="3656891" y="2374902"/>
                <a:ext cx="1244014" cy="1739898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90000"/>
                    </a:sysClr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r>
                  <a:rPr lang="en-US" sz="1600" b="1" kern="0" dirty="0">
                    <a:solidFill>
                      <a:sysClr val="windowText" lastClr="000000"/>
                    </a:solidFill>
                    <a:latin typeface="Calibri"/>
                  </a:rPr>
                  <a:t>Verification Tool Environment</a:t>
                </a:r>
              </a:p>
            </p:txBody>
          </p:sp>
          <p:sp>
            <p:nvSpPr>
              <p:cNvPr id="27" name="Oval 11"/>
              <p:cNvSpPr/>
              <p:nvPr/>
            </p:nvSpPr>
            <p:spPr>
              <a:xfrm>
                <a:off x="2935547" y="2374902"/>
                <a:ext cx="1244014" cy="1739898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90000"/>
                    </a:sysClr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28" name="Oval 11"/>
              <p:cNvSpPr/>
              <p:nvPr/>
            </p:nvSpPr>
            <p:spPr>
              <a:xfrm>
                <a:off x="2214202" y="2374902"/>
                <a:ext cx="1244014" cy="1739898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90000"/>
                    </a:sysClr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</p:grpSp>
        <p:sp>
          <p:nvSpPr>
            <p:cNvPr id="10" name="Right Arrow 9"/>
            <p:cNvSpPr/>
            <p:nvPr/>
          </p:nvSpPr>
          <p:spPr>
            <a:xfrm>
              <a:off x="8061850" y="5254033"/>
              <a:ext cx="1187298" cy="555120"/>
            </a:xfrm>
            <a:prstGeom prst="rightArrow">
              <a:avLst>
                <a:gd name="adj1" fmla="val 57667"/>
                <a:gd name="adj2" fmla="val 50000"/>
              </a:avLst>
            </a:prstGeom>
            <a:gradFill flip="none" rotWithShape="1">
              <a:gsLst>
                <a:gs pos="100000">
                  <a:sysClr val="windowText" lastClr="000000">
                    <a:lumMod val="65000"/>
                    <a:lumOff val="35000"/>
                  </a:sysClr>
                </a:gs>
                <a:gs pos="52000">
                  <a:srgbClr val="9B9B9B"/>
                </a:gs>
                <a:gs pos="0">
                  <a:sysClr val="window" lastClr="FFFFFF">
                    <a:alpha val="0"/>
                  </a:sys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wrap="none" lIns="129513" tIns="64755" rIns="457200" bIns="64755" anchor="ctr"/>
            <a:lstStyle/>
            <a:p>
              <a:pPr algn="ctr" defTabSz="1295129" eaLnBrk="1" hangingPunct="1">
                <a:defRPr/>
              </a:pPr>
              <a:endParaRPr lang="en-US" sz="1600" b="1" kern="0" dirty="0">
                <a:solidFill>
                  <a:prstClr val="white"/>
                </a:solidFill>
                <a:effectLst>
                  <a:outerShdw blurRad="63500" dist="38100" dir="5400000" algn="t" rotWithShape="0">
                    <a:prstClr val="black">
                      <a:alpha val="40000"/>
                    </a:prstClr>
                  </a:outerShdw>
                </a:effectLst>
                <a:latin typeface="Helvetica Neue"/>
                <a:ea typeface="ヒラギノ角ゴ ProN W3" charset="-128"/>
              </a:endParaRPr>
            </a:p>
          </p:txBody>
        </p:sp>
        <p:grpSp>
          <p:nvGrpSpPr>
            <p:cNvPr id="12303" name="Group 10"/>
            <p:cNvGrpSpPr>
              <a:grpSpLocks/>
            </p:cNvGrpSpPr>
            <p:nvPr/>
          </p:nvGrpSpPr>
          <p:grpSpPr bwMode="auto">
            <a:xfrm>
              <a:off x="9193213" y="4949825"/>
              <a:ext cx="1338262" cy="1208088"/>
              <a:chOff x="1713103" y="2193646"/>
              <a:chExt cx="1893584" cy="1600200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829908" y="2193646"/>
                <a:ext cx="1599327" cy="1600200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rgbClr val="FAF4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" lastClr="FFFFFF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713103" y="2391305"/>
                <a:ext cx="1893584" cy="1261655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80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kern="0" dirty="0">
                    <a:latin typeface="Calibri"/>
                    <a:cs typeface="+mn-cs"/>
                  </a:rPr>
                  <a:t>Debug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kern="0" dirty="0">
                    <a:latin typeface="Calibri"/>
                    <a:cs typeface="+mn-cs"/>
                  </a:rPr>
                  <a:t>Reporting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kern="0" dirty="0">
                    <a:latin typeface="Calibri"/>
                    <a:cs typeface="+mn-cs"/>
                  </a:rPr>
                  <a:t>Checking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kern="0" dirty="0">
                    <a:latin typeface="Calibri"/>
                    <a:cs typeface="+mn-cs"/>
                  </a:rPr>
                  <a:t>Coverage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kern="0" dirty="0">
                    <a:latin typeface="Calibri"/>
                    <a:cs typeface="+mn-cs"/>
                  </a:rPr>
                  <a:t>…</a:t>
                </a:r>
              </a:p>
            </p:txBody>
          </p:sp>
          <p:sp>
            <p:nvSpPr>
              <p:cNvPr id="21" name="Oval 386"/>
              <p:cNvSpPr/>
              <p:nvPr/>
            </p:nvSpPr>
            <p:spPr>
              <a:xfrm>
                <a:off x="1948958" y="3331239"/>
                <a:ext cx="1361225" cy="431065"/>
              </a:xfrm>
              <a:custGeom>
                <a:avLst/>
                <a:gdLst/>
                <a:ahLst/>
                <a:cxnLst/>
                <a:rect l="l" t="t" r="r" b="b"/>
                <a:pathLst>
                  <a:path w="1631433" h="516857">
                    <a:moveTo>
                      <a:pt x="1631433" y="0"/>
                    </a:moveTo>
                    <a:cubicBezTo>
                      <a:pt x="1484412" y="306093"/>
                      <a:pt x="1171289" y="516857"/>
                      <a:pt x="808939" y="516857"/>
                    </a:cubicBezTo>
                    <a:cubicBezTo>
                      <a:pt x="457720" y="516857"/>
                      <a:pt x="152749" y="318843"/>
                      <a:pt x="0" y="28139"/>
                    </a:cubicBezTo>
                    <a:cubicBezTo>
                      <a:pt x="176185" y="284482"/>
                      <a:pt x="471647" y="452035"/>
                      <a:pt x="806243" y="452035"/>
                    </a:cubicBezTo>
                    <a:cubicBezTo>
                      <a:pt x="1153007" y="452035"/>
                      <a:pt x="1457738" y="272075"/>
                      <a:pt x="1631433" y="0"/>
                    </a:cubicBezTo>
                    <a:close/>
                  </a:path>
                </a:pathLst>
              </a:custGeom>
              <a:solidFill>
                <a:sysClr val="window" lastClr="FFFFFF">
                  <a:alpha val="71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" lastClr="FFFFFF"/>
                  </a:solidFill>
                  <a:latin typeface="Calibri"/>
                  <a:cs typeface="+mn-cs"/>
                </a:endParaRPr>
              </a:p>
            </p:txBody>
          </p:sp>
        </p:grpSp>
        <p:grpSp>
          <p:nvGrpSpPr>
            <p:cNvPr id="12304" name="Group 11"/>
            <p:cNvGrpSpPr>
              <a:grpSpLocks/>
            </p:cNvGrpSpPr>
            <p:nvPr/>
          </p:nvGrpSpPr>
          <p:grpSpPr bwMode="auto">
            <a:xfrm>
              <a:off x="614362" y="4632326"/>
              <a:ext cx="1508126" cy="1257299"/>
              <a:chOff x="362336" y="2980882"/>
              <a:chExt cx="1243860" cy="1159979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400307" y="3607739"/>
                <a:ext cx="1187559" cy="53312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  <a:alpha val="70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" lastClr="FFFFFF"/>
                  </a:solidFill>
                  <a:latin typeface="Calibri"/>
                  <a:cs typeface="+mn-cs"/>
                </a:endParaRPr>
              </a:p>
            </p:txBody>
          </p:sp>
          <p:grpSp>
            <p:nvGrpSpPr>
              <p:cNvPr id="12309" name="Group 14"/>
              <p:cNvGrpSpPr>
                <a:grpSpLocks/>
              </p:cNvGrpSpPr>
              <p:nvPr/>
            </p:nvGrpSpPr>
            <p:grpSpPr bwMode="auto">
              <a:xfrm>
                <a:off x="362336" y="2980882"/>
                <a:ext cx="1243860" cy="906602"/>
                <a:chOff x="125329" y="3414157"/>
                <a:chExt cx="1536281" cy="1119737"/>
              </a:xfrm>
            </p:grpSpPr>
            <p:sp>
              <p:nvSpPr>
                <p:cNvPr id="16" name="Oval 15"/>
                <p:cNvSpPr/>
                <p:nvPr/>
              </p:nvSpPr>
              <p:spPr>
                <a:xfrm>
                  <a:off x="345261" y="3414157"/>
                  <a:ext cx="1120676" cy="1119737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" lastClr="FFFFFF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17" name="Oval 386"/>
                <p:cNvSpPr/>
                <p:nvPr/>
              </p:nvSpPr>
              <p:spPr>
                <a:xfrm>
                  <a:off x="429352" y="4210092"/>
                  <a:ext cx="952494" cy="302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31433" h="516857">
                      <a:moveTo>
                        <a:pt x="1631433" y="0"/>
                      </a:moveTo>
                      <a:cubicBezTo>
                        <a:pt x="1484412" y="306093"/>
                        <a:pt x="1171289" y="516857"/>
                        <a:pt x="808939" y="516857"/>
                      </a:cubicBezTo>
                      <a:cubicBezTo>
                        <a:pt x="457720" y="516857"/>
                        <a:pt x="152749" y="318843"/>
                        <a:pt x="0" y="28139"/>
                      </a:cubicBezTo>
                      <a:cubicBezTo>
                        <a:pt x="176185" y="284482"/>
                        <a:pt x="471647" y="452035"/>
                        <a:pt x="806243" y="452035"/>
                      </a:cubicBezTo>
                      <a:cubicBezTo>
                        <a:pt x="1153007" y="452035"/>
                        <a:pt x="1457738" y="272075"/>
                        <a:pt x="163143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71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" lastClr="FFFFFF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125329" y="3515458"/>
                  <a:ext cx="1536281" cy="776037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90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600" kern="0" dirty="0">
                      <a:latin typeface="Calibri"/>
                      <a:cs typeface="+mn-cs"/>
                    </a:rPr>
                    <a:t>Design</a:t>
                  </a: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600" kern="0" dirty="0">
                      <a:latin typeface="Calibri"/>
                      <a:cs typeface="+mn-cs"/>
                    </a:rPr>
                    <a:t>+ </a:t>
                  </a:r>
                  <a:r>
                    <a:rPr lang="en-US" sz="1600" kern="0" dirty="0" err="1">
                      <a:latin typeface="Calibri"/>
                      <a:cs typeface="+mn-cs"/>
                    </a:rPr>
                    <a:t>Wavedata</a:t>
                  </a:r>
                  <a:endParaRPr lang="en-US" sz="1600" kern="0" dirty="0">
                    <a:latin typeface="Calibri"/>
                    <a:cs typeface="+mn-cs"/>
                  </a:endParaRPr>
                </a:p>
              </p:txBody>
            </p:sp>
          </p:grpSp>
        </p:grpSp>
        <p:cxnSp>
          <p:nvCxnSpPr>
            <p:cNvPr id="40" name="Straight Arrow Connector 39"/>
            <p:cNvCxnSpPr/>
            <p:nvPr/>
          </p:nvCxnSpPr>
          <p:spPr>
            <a:xfrm>
              <a:off x="1970088" y="5330825"/>
              <a:ext cx="396875" cy="16510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 bwMode="blackWhite">
            <a:xfrm>
              <a:off x="2306638" y="4594225"/>
              <a:ext cx="982662" cy="36988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b="1" dirty="0"/>
                <a:t>PA App</a:t>
              </a: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246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91CAD78-C6F6-407D-A9D5-329355F07703}">
  <ds:schemaRefs>
    <ds:schemaRef ds:uri="http://purl.org/dc/elements/1.1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purl.org/dc/terms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1598</Words>
  <Application>Microsoft Office PowerPoint</Application>
  <PresentationFormat>Widescreen</PresentationFormat>
  <Paragraphs>322</Paragraphs>
  <Slides>19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Courier New</vt:lpstr>
      <vt:lpstr>Helvetica Neue</vt:lpstr>
      <vt:lpstr>Times New Roman</vt:lpstr>
      <vt:lpstr>ヒラギノ角ゴ ProN W3</vt:lpstr>
      <vt:lpstr>Office Theme</vt:lpstr>
      <vt:lpstr>A New Approach to Low-Power Verification: Low Power Apps </vt:lpstr>
      <vt:lpstr>Agenda</vt:lpstr>
      <vt:lpstr>Introduction</vt:lpstr>
      <vt:lpstr>Unified Power Format (UPF) based Low-Power Verification</vt:lpstr>
      <vt:lpstr>Motivation</vt:lpstr>
      <vt:lpstr>Motivation Contd..</vt:lpstr>
      <vt:lpstr>UPF 3.0 Information Model</vt:lpstr>
      <vt:lpstr>UPF 3.0 Information Model Contd...</vt:lpstr>
      <vt:lpstr>Low-Power Apps</vt:lpstr>
      <vt:lpstr>TCL APIs</vt:lpstr>
      <vt:lpstr>Building Apps with TCL APIs</vt:lpstr>
      <vt:lpstr>Case Studies &amp; Examples</vt:lpstr>
      <vt:lpstr>UPF 3.0 HDL Package Functions</vt:lpstr>
      <vt:lpstr>Case Studies &amp; Examples</vt:lpstr>
      <vt:lpstr>PowerPoint Presentation</vt:lpstr>
      <vt:lpstr>Benefits  (Over conventional approaches)</vt:lpstr>
      <vt:lpstr>Conclusion</vt:lpstr>
      <vt:lpstr>References</vt:lpstr>
      <vt:lpstr>Questions 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2018-10-04T09:51:23Z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