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6" r:id="rId4"/>
  </p:sldMasterIdLst>
  <p:notesMasterIdLst>
    <p:notesMasterId r:id="rId17"/>
  </p:notesMasterIdLst>
  <p:handoutMasterIdLst>
    <p:handoutMasterId r:id="rId18"/>
  </p:handoutMasterIdLst>
  <p:sldIdLst>
    <p:sldId id="501" r:id="rId5"/>
    <p:sldId id="506" r:id="rId6"/>
    <p:sldId id="507" r:id="rId7"/>
    <p:sldId id="518" r:id="rId8"/>
    <p:sldId id="519" r:id="rId9"/>
    <p:sldId id="513" r:id="rId10"/>
    <p:sldId id="520" r:id="rId11"/>
    <p:sldId id="521" r:id="rId12"/>
    <p:sldId id="522" r:id="rId13"/>
    <p:sldId id="523" r:id="rId14"/>
    <p:sldId id="517" r:id="rId15"/>
    <p:sldId id="505" r:id="rId16"/>
  </p:sldIdLst>
  <p:sldSz cx="12192000" cy="6858000"/>
  <p:notesSz cx="10048875" cy="69183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FFFFCC"/>
    <a:srgbClr val="FF9900"/>
    <a:srgbClr val="99FF33"/>
    <a:srgbClr val="CC99FF"/>
    <a:srgbClr val="66CC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47" autoAdjust="0"/>
    <p:restoredTop sz="85829" autoAdjust="0"/>
  </p:normalViewPr>
  <p:slideViewPr>
    <p:cSldViewPr>
      <p:cViewPr varScale="1">
        <p:scale>
          <a:sx n="61" d="100"/>
          <a:sy n="61" d="100"/>
        </p:scale>
        <p:origin x="90"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54512" cy="345917"/>
          </a:xfrm>
          <a:prstGeom prst="rect">
            <a:avLst/>
          </a:prstGeom>
        </p:spPr>
        <p:txBody>
          <a:bodyPr vert="horz" lIns="92766" tIns="46383" rIns="92766" bIns="46383" rtlCol="0"/>
          <a:lstStyle>
            <a:lvl1pPr algn="l">
              <a:defRPr sz="1200"/>
            </a:lvl1pPr>
          </a:lstStyle>
          <a:p>
            <a:endParaRPr lang="de-DE"/>
          </a:p>
        </p:txBody>
      </p:sp>
      <p:sp>
        <p:nvSpPr>
          <p:cNvPr id="3" name="Datumsplatzhalter 2"/>
          <p:cNvSpPr>
            <a:spLocks noGrp="1"/>
          </p:cNvSpPr>
          <p:nvPr>
            <p:ph type="dt" sz="quarter" idx="1"/>
          </p:nvPr>
        </p:nvSpPr>
        <p:spPr>
          <a:xfrm>
            <a:off x="5692038" y="0"/>
            <a:ext cx="4354512" cy="345917"/>
          </a:xfrm>
          <a:prstGeom prst="rect">
            <a:avLst/>
          </a:prstGeom>
        </p:spPr>
        <p:txBody>
          <a:bodyPr vert="horz" lIns="92766" tIns="46383" rIns="92766" bIns="46383" rtlCol="0"/>
          <a:lstStyle>
            <a:lvl1pPr algn="r">
              <a:defRPr sz="1200"/>
            </a:lvl1pPr>
          </a:lstStyle>
          <a:p>
            <a:fld id="{9175845F-7813-4162-8E43-89DCBF023BA5}" type="datetimeFigureOut">
              <a:rPr lang="de-DE" smtClean="0"/>
              <a:pPr/>
              <a:t>08.10.2018</a:t>
            </a:fld>
            <a:endParaRPr lang="de-DE"/>
          </a:p>
        </p:txBody>
      </p:sp>
      <p:sp>
        <p:nvSpPr>
          <p:cNvPr id="4" name="Fußzeilenplatzhalter 3"/>
          <p:cNvSpPr>
            <a:spLocks noGrp="1"/>
          </p:cNvSpPr>
          <p:nvPr>
            <p:ph type="ftr" sz="quarter" idx="2"/>
          </p:nvPr>
        </p:nvSpPr>
        <p:spPr>
          <a:xfrm>
            <a:off x="1" y="6571208"/>
            <a:ext cx="4354512" cy="345917"/>
          </a:xfrm>
          <a:prstGeom prst="rect">
            <a:avLst/>
          </a:prstGeom>
        </p:spPr>
        <p:txBody>
          <a:bodyPr vert="horz" lIns="92766" tIns="46383" rIns="92766" bIns="46383" rtlCol="0" anchor="b"/>
          <a:lstStyle>
            <a:lvl1pPr algn="l">
              <a:defRPr sz="1200"/>
            </a:lvl1pPr>
          </a:lstStyle>
          <a:p>
            <a:endParaRPr lang="de-DE"/>
          </a:p>
        </p:txBody>
      </p:sp>
      <p:sp>
        <p:nvSpPr>
          <p:cNvPr id="5" name="Foliennummernplatzhalter 4"/>
          <p:cNvSpPr>
            <a:spLocks noGrp="1"/>
          </p:cNvSpPr>
          <p:nvPr>
            <p:ph type="sldNum" sz="quarter" idx="3"/>
          </p:nvPr>
        </p:nvSpPr>
        <p:spPr>
          <a:xfrm>
            <a:off x="5692038" y="6571208"/>
            <a:ext cx="4354512" cy="345917"/>
          </a:xfrm>
          <a:prstGeom prst="rect">
            <a:avLst/>
          </a:prstGeom>
        </p:spPr>
        <p:txBody>
          <a:bodyPr vert="horz" lIns="92766" tIns="46383" rIns="92766" bIns="46383" rtlCol="0" anchor="b"/>
          <a:lstStyle>
            <a:lvl1pPr algn="r">
              <a:defRPr sz="1200"/>
            </a:lvl1pPr>
          </a:lstStyle>
          <a:p>
            <a:fld id="{568AD7C4-ADB3-4393-A709-E94E9DB0B97C}" type="slidenum">
              <a:rPr lang="de-DE" smtClean="0"/>
              <a:pPr/>
              <a:t>‹#›</a:t>
            </a:fld>
            <a:endParaRPr lang="de-DE"/>
          </a:p>
        </p:txBody>
      </p:sp>
    </p:spTree>
    <p:extLst>
      <p:ext uri="{BB962C8B-B14F-4D97-AF65-F5344CB8AC3E}">
        <p14:creationId xmlns:p14="http://schemas.microsoft.com/office/powerpoint/2010/main" val="313074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54512" cy="345917"/>
          </a:xfrm>
          <a:prstGeom prst="rect">
            <a:avLst/>
          </a:prstGeom>
        </p:spPr>
        <p:txBody>
          <a:bodyPr vert="horz" wrap="square" lIns="92766" tIns="46383" rIns="92766" bIns="46383"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5692038" y="0"/>
            <a:ext cx="4354512" cy="345917"/>
          </a:xfrm>
          <a:prstGeom prst="rect">
            <a:avLst/>
          </a:prstGeom>
        </p:spPr>
        <p:txBody>
          <a:bodyPr vert="horz" wrap="square" lIns="92766" tIns="46383" rIns="92766" bIns="46383" numCol="1" anchor="t" anchorCtr="0" compatLnSpc="1">
            <a:prstTxWarp prst="textNoShape">
              <a:avLst/>
            </a:prstTxWarp>
          </a:bodyPr>
          <a:lstStyle>
            <a:lvl1pPr algn="r">
              <a:defRPr sz="1200">
                <a:latin typeface="Calibri" pitchFamily="34" charset="0"/>
              </a:defRPr>
            </a:lvl1pPr>
          </a:lstStyle>
          <a:p>
            <a:pPr>
              <a:defRPr/>
            </a:pPr>
            <a:fld id="{0A20AF34-6582-494F-851E-89D0463C3413}" type="datetimeFigureOut">
              <a:rPr lang="en-US"/>
              <a:pPr>
                <a:defRPr/>
              </a:pPr>
              <a:t>08-Oct-18</a:t>
            </a:fld>
            <a:endParaRPr lang="en-US"/>
          </a:p>
        </p:txBody>
      </p:sp>
      <p:sp>
        <p:nvSpPr>
          <p:cNvPr id="4" name="Slide Image Placeholder 3"/>
          <p:cNvSpPr>
            <a:spLocks noGrp="1" noRot="1" noChangeAspect="1"/>
          </p:cNvSpPr>
          <p:nvPr>
            <p:ph type="sldImg" idx="2"/>
          </p:nvPr>
        </p:nvSpPr>
        <p:spPr>
          <a:xfrm>
            <a:off x="2719388" y="519113"/>
            <a:ext cx="4610100" cy="2593975"/>
          </a:xfrm>
          <a:prstGeom prst="rect">
            <a:avLst/>
          </a:prstGeom>
          <a:noFill/>
          <a:ln w="12700">
            <a:solidFill>
              <a:prstClr val="black"/>
            </a:solidFill>
          </a:ln>
        </p:spPr>
        <p:txBody>
          <a:bodyPr vert="horz" lIns="92766" tIns="46383" rIns="92766" bIns="46383" rtlCol="0" anchor="ctr"/>
          <a:lstStyle/>
          <a:p>
            <a:pPr lvl="0"/>
            <a:endParaRPr lang="en-US" noProof="0"/>
          </a:p>
        </p:txBody>
      </p:sp>
      <p:sp>
        <p:nvSpPr>
          <p:cNvPr id="5" name="Notes Placeholder 4"/>
          <p:cNvSpPr>
            <a:spLocks noGrp="1"/>
          </p:cNvSpPr>
          <p:nvPr>
            <p:ph type="body" sz="quarter" idx="3"/>
          </p:nvPr>
        </p:nvSpPr>
        <p:spPr>
          <a:xfrm>
            <a:off x="1004888" y="3286205"/>
            <a:ext cx="8039100" cy="3113247"/>
          </a:xfrm>
          <a:prstGeom prst="rect">
            <a:avLst/>
          </a:prstGeom>
        </p:spPr>
        <p:txBody>
          <a:bodyPr vert="horz" lIns="92766" tIns="46383" rIns="92766" bIns="4638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571208"/>
            <a:ext cx="4354512" cy="345917"/>
          </a:xfrm>
          <a:prstGeom prst="rect">
            <a:avLst/>
          </a:prstGeom>
        </p:spPr>
        <p:txBody>
          <a:bodyPr vert="horz" wrap="square" lIns="92766" tIns="46383" rIns="92766" bIns="46383"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5692038" y="6571208"/>
            <a:ext cx="4354512" cy="345917"/>
          </a:xfrm>
          <a:prstGeom prst="rect">
            <a:avLst/>
          </a:prstGeom>
        </p:spPr>
        <p:txBody>
          <a:bodyPr vert="horz" wrap="square" lIns="92766" tIns="46383" rIns="92766" bIns="46383" numCol="1" anchor="b" anchorCtr="0" compatLnSpc="1">
            <a:prstTxWarp prst="textNoShape">
              <a:avLst/>
            </a:prstTxWarp>
          </a:bodyPr>
          <a:lstStyle>
            <a:lvl1pPr algn="r">
              <a:defRPr sz="1200">
                <a:latin typeface="Calibri" pitchFamily="34" charset="0"/>
              </a:defRPr>
            </a:lvl1pPr>
          </a:lstStyle>
          <a:p>
            <a:pPr>
              <a:defRPr/>
            </a:pPr>
            <a:fld id="{F1248D3D-B91D-4C0E-B577-B2CAAE2DB882}" type="slidenum">
              <a:rPr lang="en-US"/>
              <a:pPr>
                <a:defRPr/>
              </a:pPr>
              <a:t>‹#›</a:t>
            </a:fld>
            <a:endParaRPr lang="en-US"/>
          </a:p>
        </p:txBody>
      </p:sp>
    </p:spTree>
    <p:extLst>
      <p:ext uri="{BB962C8B-B14F-4D97-AF65-F5344CB8AC3E}">
        <p14:creationId xmlns:p14="http://schemas.microsoft.com/office/powerpoint/2010/main" val="1157614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a:t>Presentation Title</a:t>
            </a:r>
          </a:p>
        </p:txBody>
      </p:sp>
      <p:sp>
        <p:nvSpPr>
          <p:cNvPr id="5" name="Slide Number Placeholder 4"/>
          <p:cNvSpPr>
            <a:spLocks noGrp="1"/>
          </p:cNvSpPr>
          <p:nvPr>
            <p:ph type="sldNum" sz="quarter" idx="11"/>
          </p:nvPr>
        </p:nvSpPr>
        <p:spPr/>
        <p:txBody>
          <a:bodyPr/>
          <a:lstStyle/>
          <a:p>
            <a:fld id="{4EF60D13-6827-4DE5-BBDB-189D9C1C94B1}" type="slidenum">
              <a:rPr lang="en-US" smtClean="0"/>
              <a:pPr/>
              <a:t>2</a:t>
            </a:fld>
            <a:endParaRPr lang="en-US"/>
          </a:p>
        </p:txBody>
      </p:sp>
      <p:sp>
        <p:nvSpPr>
          <p:cNvPr id="6" name="Footer Placeholder 5"/>
          <p:cNvSpPr>
            <a:spLocks noGrp="1"/>
          </p:cNvSpPr>
          <p:nvPr>
            <p:ph type="ftr" sz="quarter" idx="12"/>
          </p:nvPr>
        </p:nvSpPr>
        <p:spPr/>
        <p:txBody>
          <a:bodyPr/>
          <a:lstStyle/>
          <a:p>
            <a:r>
              <a:rPr lang="en-US"/>
              <a:t>Your Initials, Presentation Title, Month Year</a:t>
            </a:r>
            <a:endParaRPr lang="en-US" dirty="0"/>
          </a:p>
        </p:txBody>
      </p:sp>
    </p:spTree>
    <p:extLst>
      <p:ext uri="{BB962C8B-B14F-4D97-AF65-F5344CB8AC3E}">
        <p14:creationId xmlns:p14="http://schemas.microsoft.com/office/powerpoint/2010/main" val="283306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a:t>Running Group of Good Tests</a:t>
            </a:r>
          </a:p>
          <a:p>
            <a:r>
              <a:rPr lang="en-US" dirty="0"/>
              <a:t>Capture Design Execution</a:t>
            </a:r>
          </a:p>
          <a:p>
            <a:r>
              <a:rPr lang="en-US" dirty="0"/>
              <a:t>Trace Encoding &amp; Feature Extraction</a:t>
            </a:r>
          </a:p>
          <a:p>
            <a:r>
              <a:rPr lang="en-US" dirty="0"/>
              <a:t>Features are Number of Signal Values Changes within the Sliding Window</a:t>
            </a:r>
          </a:p>
          <a:p>
            <a:r>
              <a:rPr lang="en-US" dirty="0"/>
              <a:t>Use Mutation to Inject Defects</a:t>
            </a:r>
          </a:p>
          <a:p>
            <a:r>
              <a:rPr lang="en-US" dirty="0"/>
              <a:t>Run Failing Tests</a:t>
            </a:r>
          </a:p>
          <a:p>
            <a:r>
              <a:rPr lang="en-US" dirty="0"/>
              <a:t>Use</a:t>
            </a:r>
            <a:r>
              <a:rPr lang="en-US" baseline="0" dirty="0"/>
              <a:t> </a:t>
            </a:r>
          </a:p>
          <a:p>
            <a:endParaRPr lang="en-US" baseline="0" dirty="0"/>
          </a:p>
          <a:p>
            <a:pPr marL="0" marR="0" indent="0" algn="l" defTabSz="304735" rtl="0" eaLnBrk="0" fontAlgn="base" latinLnBrk="0" hangingPunct="0">
              <a:lnSpc>
                <a:spcPct val="100000"/>
              </a:lnSpc>
              <a:spcBef>
                <a:spcPct val="30000"/>
              </a:spcBef>
              <a:spcAft>
                <a:spcPct val="0"/>
              </a:spcAft>
              <a:buClrTx/>
              <a:buSzTx/>
              <a:buFontTx/>
              <a:buNone/>
              <a:tabLst/>
              <a:defRPr/>
            </a:pPr>
            <a:r>
              <a:rPr lang="en-US" sz="1600" kern="1200" baseline="0" dirty="0">
                <a:solidFill>
                  <a:schemeClr val="tx1"/>
                </a:solidFill>
                <a:effectLst/>
                <a:latin typeface="Tahoma" pitchFamily="-112" charset="0"/>
                <a:ea typeface="ＭＳ Ｐゴシック" pitchFamily="-112" charset="-128"/>
                <a:cs typeface="+mn-cs"/>
              </a:rPr>
              <a:t>Recall that the main functionality of the bug localizer module is to group similar trace windows across all design regression tests into clusters such that buggy tests can be identified as outliers which fail to be assigned to any of the identified clusters. In our problem formulation, a separate clustering model is trained for every trace window (</a:t>
            </a:r>
            <a:r>
              <a:rPr lang="en-US" sz="1600" i="1" kern="1200" baseline="0" dirty="0" err="1">
                <a:solidFill>
                  <a:schemeClr val="tx1"/>
                </a:solidFill>
                <a:effectLst/>
                <a:latin typeface="Tahoma" pitchFamily="-112" charset="0"/>
                <a:ea typeface="ＭＳ Ｐゴシック" pitchFamily="-112" charset="-128"/>
                <a:cs typeface="+mn-cs"/>
              </a:rPr>
              <a:t>ѡi</a:t>
            </a:r>
            <a:r>
              <a:rPr lang="en-US" sz="1600" kern="1200" baseline="0" dirty="0">
                <a:solidFill>
                  <a:schemeClr val="tx1"/>
                </a:solidFill>
                <a:effectLst/>
                <a:latin typeface="Tahoma" pitchFamily="-112" charset="0"/>
                <a:ea typeface="ＭＳ Ｐゴシック" pitchFamily="-112" charset="-128"/>
                <a:cs typeface="+mn-cs"/>
              </a:rPr>
              <a:t>), where the inputs are the regression test cases and the features are the number of every design signal value changes to 1’b1 within this trace window. The bug localization step utilizes X-Means clustering algorithm [25], which is an extended K-Means that tries to automatically determine the number of clusters based on statistical score, Bayesian Information Criterion (BIC). It starts with only one cluster, goes into action after each run of K-Means, making local decisions about which subset of the current centroids should split themselves in order to better fit the data. The splitting decision is done by computing the (BIC) as explained in [25].</a:t>
            </a:r>
          </a:p>
          <a:p>
            <a:pPr marL="0" marR="0" indent="0" algn="l" defTabSz="304735" rtl="0" eaLnBrk="0" fontAlgn="base" latinLnBrk="0" hangingPunct="0">
              <a:lnSpc>
                <a:spcPct val="100000"/>
              </a:lnSpc>
              <a:spcBef>
                <a:spcPct val="30000"/>
              </a:spcBef>
              <a:spcAft>
                <a:spcPct val="0"/>
              </a:spcAft>
              <a:buClrTx/>
              <a:buSzTx/>
              <a:buFontTx/>
              <a:buNone/>
              <a:tabLst/>
              <a:defRPr/>
            </a:pPr>
            <a:r>
              <a:rPr lang="en-US" sz="1600" kern="1200" baseline="0" dirty="0">
                <a:solidFill>
                  <a:schemeClr val="tx1"/>
                </a:solidFill>
                <a:effectLst/>
                <a:latin typeface="Tahoma" pitchFamily="-112" charset="0"/>
                <a:ea typeface="ＭＳ Ｐゴシック" pitchFamily="-112" charset="-128"/>
                <a:cs typeface="+mn-cs"/>
              </a:rPr>
              <a:t>explains the bug localization algorithm, it starts by splitting the training data and testing datasets into multiple trace windows. For all trace windows (</a:t>
            </a:r>
            <a:r>
              <a:rPr lang="en-US" sz="1600" i="1" kern="1200" baseline="0" dirty="0" err="1">
                <a:solidFill>
                  <a:schemeClr val="tx1"/>
                </a:solidFill>
                <a:effectLst/>
                <a:latin typeface="Tahoma" pitchFamily="-112" charset="0"/>
                <a:ea typeface="ＭＳ Ｐゴシック" pitchFamily="-112" charset="-128"/>
                <a:cs typeface="+mn-cs"/>
              </a:rPr>
              <a:t>ѡi</a:t>
            </a:r>
            <a:r>
              <a:rPr lang="en-US" sz="1600" kern="1200" baseline="0" dirty="0">
                <a:solidFill>
                  <a:schemeClr val="tx1"/>
                </a:solidFill>
                <a:effectLst/>
                <a:latin typeface="Tahoma" pitchFamily="-112" charset="0"/>
                <a:ea typeface="ＭＳ Ｐゴシック" pitchFamily="-112" charset="-128"/>
                <a:cs typeface="+mn-cs"/>
              </a:rPr>
              <a:t>) across the training dataset, X-Means Clustering model is used to group similar trace windows into the same cluster. The test data (Buggy Regression Test Suites) trace windows (</a:t>
            </a:r>
            <a:r>
              <a:rPr lang="en-US" sz="1600" i="1" kern="1200" baseline="0" dirty="0" err="1">
                <a:solidFill>
                  <a:schemeClr val="tx1"/>
                </a:solidFill>
                <a:effectLst/>
                <a:latin typeface="Tahoma" pitchFamily="-112" charset="0"/>
                <a:ea typeface="ＭＳ Ｐゴシック" pitchFamily="-112" charset="-128"/>
                <a:cs typeface="+mn-cs"/>
              </a:rPr>
              <a:t>ѡi</a:t>
            </a:r>
            <a:r>
              <a:rPr lang="en-US" sz="1600" kern="1200" baseline="0" dirty="0">
                <a:solidFill>
                  <a:schemeClr val="tx1"/>
                </a:solidFill>
                <a:effectLst/>
                <a:latin typeface="Tahoma" pitchFamily="-112" charset="0"/>
                <a:ea typeface="ＭＳ Ｐゴシック" pitchFamily="-112" charset="-128"/>
                <a:cs typeface="+mn-cs"/>
              </a:rPr>
              <a:t>) are then assigned to the trained clusters, if the test trace window fails the assignment, it is identified as buggy trace window. One Nearest-Neighbor Classifier [26] is used to assign the buggy trace window to the class of its closest neighbor in the feature space. The list of suspected defective design signals is detected by differing the buggy trace window with the nearest neighbor trace window.</a:t>
            </a:r>
          </a:p>
          <a:p>
            <a:endParaRPr lang="en-US" dirty="0"/>
          </a:p>
          <a:p>
            <a:endParaRPr lang="en-US" dirty="0"/>
          </a:p>
        </p:txBody>
      </p:sp>
      <p:sp>
        <p:nvSpPr>
          <p:cNvPr id="4" name="Header Placeholder 3"/>
          <p:cNvSpPr>
            <a:spLocks noGrp="1"/>
          </p:cNvSpPr>
          <p:nvPr>
            <p:ph type="hdr" sz="quarter" idx="10"/>
          </p:nvPr>
        </p:nvSpPr>
        <p:spPr/>
        <p:txBody>
          <a:bodyPr/>
          <a:lstStyle/>
          <a:p>
            <a:pPr>
              <a:defRPr/>
            </a:pPr>
            <a:r>
              <a:rPr lang="en-US"/>
              <a:t>Presentation Title</a:t>
            </a:r>
          </a:p>
        </p:txBody>
      </p:sp>
      <p:sp>
        <p:nvSpPr>
          <p:cNvPr id="5" name="Slide Number Placeholder 4"/>
          <p:cNvSpPr>
            <a:spLocks noGrp="1"/>
          </p:cNvSpPr>
          <p:nvPr>
            <p:ph type="sldNum" sz="quarter" idx="11"/>
          </p:nvPr>
        </p:nvSpPr>
        <p:spPr/>
        <p:txBody>
          <a:bodyPr/>
          <a:lstStyle/>
          <a:p>
            <a:fld id="{4EF60D13-6827-4DE5-BBDB-189D9C1C94B1}" type="slidenum">
              <a:rPr lang="en-US" smtClean="0"/>
              <a:pPr/>
              <a:t>3</a:t>
            </a:fld>
            <a:endParaRPr lang="en-US"/>
          </a:p>
        </p:txBody>
      </p:sp>
      <p:sp>
        <p:nvSpPr>
          <p:cNvPr id="6" name="Footer Placeholder 5"/>
          <p:cNvSpPr>
            <a:spLocks noGrp="1"/>
          </p:cNvSpPr>
          <p:nvPr>
            <p:ph type="ftr" sz="quarter" idx="12"/>
          </p:nvPr>
        </p:nvSpPr>
        <p:spPr/>
        <p:txBody>
          <a:bodyPr/>
          <a:lstStyle/>
          <a:p>
            <a:r>
              <a:rPr lang="en-US"/>
              <a:t>Your Initials, Presentation Title, Month Year</a:t>
            </a:r>
            <a:endParaRPr lang="en-US" dirty="0"/>
          </a:p>
        </p:txBody>
      </p:sp>
    </p:spTree>
    <p:extLst>
      <p:ext uri="{BB962C8B-B14F-4D97-AF65-F5344CB8AC3E}">
        <p14:creationId xmlns:p14="http://schemas.microsoft.com/office/powerpoint/2010/main" val="989955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1248D3D-B91D-4C0E-B577-B2CAAE2DB882}" type="slidenum">
              <a:rPr lang="en-US" smtClean="0"/>
              <a:pPr>
                <a:defRPr/>
              </a:pPr>
              <a:t>12</a:t>
            </a:fld>
            <a:endParaRPr lang="en-US"/>
          </a:p>
        </p:txBody>
      </p:sp>
    </p:spTree>
    <p:extLst>
      <p:ext uri="{BB962C8B-B14F-4D97-AF65-F5344CB8AC3E}">
        <p14:creationId xmlns:p14="http://schemas.microsoft.com/office/powerpoint/2010/main" val="842162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736D410-BB1B-47BE-81F8-FA61DEEC5942}" type="datetimeFigureOut">
              <a:rPr lang="en-US" smtClean="0"/>
              <a:pPr/>
              <a:t>08-Oct-18</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a:t>© Accellera Systems Initiative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BA8AA75-262C-4581-B680-B40EED1AE53C}" type="datetime1">
              <a:rPr lang="en-US" smtClean="0"/>
              <a:pPr>
                <a:defRPr/>
              </a:pPr>
              <a:t>08-Oct-18</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6341D75C-4BF4-4FD2-BDFD-6A8F3FBC2A3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447801"/>
            <a:ext cx="10972800" cy="449580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736D410-BB1B-47BE-81F8-FA61DEEC5942}" type="datetimeFigureOut">
              <a:rPr lang="en-US" smtClean="0"/>
              <a:pPr/>
              <a:t>08-Oct-18</a:t>
            </a:fld>
            <a:endParaRPr lang="en-US"/>
          </a:p>
        </p:txBody>
      </p:sp>
      <p:sp>
        <p:nvSpPr>
          <p:cNvPr id="5" name="Footer Placeholder 4"/>
          <p:cNvSpPr>
            <a:spLocks noGrp="1"/>
          </p:cNvSpPr>
          <p:nvPr>
            <p:ph type="ftr" sz="quarter" idx="11"/>
          </p:nvPr>
        </p:nvSpPr>
        <p:spPr>
          <a:xfrm>
            <a:off x="2235200" y="6356351"/>
            <a:ext cx="2946400" cy="365125"/>
          </a:xfrm>
        </p:spPr>
        <p:txBody>
          <a:bodyPr/>
          <a:lstStyle/>
          <a:p>
            <a:r>
              <a:rPr lang="en-US" dirty="0"/>
              <a:t>© Accellera Systems Initiative</a:t>
            </a:r>
          </a:p>
        </p:txBody>
      </p:sp>
      <p:sp>
        <p:nvSpPr>
          <p:cNvPr id="6" name="Slide Number Placeholder 5"/>
          <p:cNvSpPr>
            <a:spLocks noGrp="1"/>
          </p:cNvSpPr>
          <p:nvPr>
            <p:ph type="sldNum" sz="quarter" idx="12"/>
          </p:nvPr>
        </p:nvSpPr>
        <p:spPr/>
        <p:txBody>
          <a:bodyPr/>
          <a:lstStyle/>
          <a:p>
            <a:fld id="{8B820FFD-5868-4678-ACC2-C353669912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E4BC9A6E-F594-49C2-B860-46C046B55A0A}" type="datetime1">
              <a:rPr lang="en-US" smtClean="0"/>
              <a:pPr>
                <a:defRPr/>
              </a:pPr>
              <a:t>08-Oct-18</a:t>
            </a:fld>
            <a:endParaRPr lang="en-US"/>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F673DBD0-EF53-4770-BD75-2D2F0D6ECE2F}" type="datetime1">
              <a:rPr lang="en-US" smtClean="0"/>
              <a:pPr>
                <a:defRPr/>
              </a:pPr>
              <a:t>08-Oct-18</a:t>
            </a:fld>
            <a:endParaRPr lang="en-US"/>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8277852F-9151-4853-BCAD-1A8F018BE5A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B2AFC4C6-4205-4748-A8A0-C1F8D089C381}" type="datetime1">
              <a:rPr lang="en-US" smtClean="0"/>
              <a:pPr>
                <a:defRPr/>
              </a:pPr>
              <a:t>08-Oct-18</a:t>
            </a:fld>
            <a:endParaRPr lang="en-US"/>
          </a:p>
        </p:txBody>
      </p:sp>
      <p:sp>
        <p:nvSpPr>
          <p:cNvPr id="8" name="Footer Placeholder 7"/>
          <p:cNvSpPr>
            <a:spLocks noGrp="1"/>
          </p:cNvSpPr>
          <p:nvPr>
            <p:ph type="ftr" sz="quarter" idx="11"/>
          </p:nvPr>
        </p:nvSpPr>
        <p:spPr/>
        <p:txBody>
          <a:bodyPr/>
          <a:lstStyle/>
          <a:p>
            <a:pPr>
              <a:defRPr/>
            </a:pPr>
            <a:r>
              <a:rPr lang="en-US" dirty="0"/>
              <a:t>© Accellera Systems Initiative</a:t>
            </a:r>
          </a:p>
        </p:txBody>
      </p:sp>
      <p:sp>
        <p:nvSpPr>
          <p:cNvPr id="9" name="Slide Number Placeholder 8"/>
          <p:cNvSpPr>
            <a:spLocks noGrp="1"/>
          </p:cNvSpPr>
          <p:nvPr>
            <p:ph type="sldNum" sz="quarter" idx="12"/>
          </p:nvPr>
        </p:nvSpPr>
        <p:spPr/>
        <p:txBody>
          <a:bodyPr/>
          <a:lstStyle/>
          <a:p>
            <a:pPr>
              <a:defRPr/>
            </a:pPr>
            <a:fld id="{EDC8F293-4BBC-458E-B2BD-F4405770B8C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D1D31CF-E045-4E65-98EA-1CC49C1609F0}" type="datetime1">
              <a:rPr lang="en-US" smtClean="0"/>
              <a:pPr>
                <a:defRPr/>
              </a:pPr>
              <a:t>08-Oct-18</a:t>
            </a:fld>
            <a:endParaRPr lang="en-US"/>
          </a:p>
        </p:txBody>
      </p:sp>
      <p:sp>
        <p:nvSpPr>
          <p:cNvPr id="4" name="Footer Placeholder 3"/>
          <p:cNvSpPr>
            <a:spLocks noGrp="1"/>
          </p:cNvSpPr>
          <p:nvPr>
            <p:ph type="ftr" sz="quarter" idx="11"/>
          </p:nvPr>
        </p:nvSpPr>
        <p:spPr/>
        <p:txBody>
          <a:bodyPr/>
          <a:lstStyle/>
          <a:p>
            <a:pPr>
              <a:defRPr/>
            </a:pPr>
            <a:r>
              <a:rPr lang="en-US" dirty="0"/>
              <a:t>© Accellera Systems Initiative</a:t>
            </a:r>
          </a:p>
        </p:txBody>
      </p:sp>
      <p:sp>
        <p:nvSpPr>
          <p:cNvPr id="5" name="Slide Number Placeholder 4"/>
          <p:cNvSpPr>
            <a:spLocks noGrp="1"/>
          </p:cNvSpPr>
          <p:nvPr>
            <p:ph type="sldNum" sz="quarter" idx="12"/>
          </p:nvPr>
        </p:nvSpPr>
        <p:spPr/>
        <p:txBody>
          <a:bodyPr/>
          <a:lstStyle/>
          <a:p>
            <a:pPr>
              <a:defRPr/>
            </a:pPr>
            <a:fld id="{2911CC12-8E9A-49BF-AC1E-0475F8BB5EF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6EB1C8EF-5791-4944-A3D7-8A1B4885124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3EE4636B-F294-483D-938B-D9EE100D15D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3A30D12D-C12F-4881-A45D-FFFF9E5E27A8}"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0"/>
            <a:ext cx="12192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026400" y="6356351"/>
            <a:ext cx="1422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D410-BB1B-47BE-81F8-FA61DEEC5942}" type="datetimeFigureOut">
              <a:rPr lang="en-US" smtClean="0"/>
              <a:pPr/>
              <a:t>08-Oct-18</a:t>
            </a:fld>
            <a:endParaRPr lang="en-US"/>
          </a:p>
        </p:txBody>
      </p:sp>
      <p:sp>
        <p:nvSpPr>
          <p:cNvPr id="5" name="Footer Placeholder 4"/>
          <p:cNvSpPr>
            <a:spLocks noGrp="1"/>
          </p:cNvSpPr>
          <p:nvPr>
            <p:ph type="ftr" sz="quarter" idx="3"/>
          </p:nvPr>
        </p:nvSpPr>
        <p:spPr>
          <a:xfrm>
            <a:off x="2235200" y="6356351"/>
            <a:ext cx="2946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 Accellera Systems Initiative</a:t>
            </a:r>
          </a:p>
        </p:txBody>
      </p:sp>
      <p:sp>
        <p:nvSpPr>
          <p:cNvPr id="6" name="Slide Number Placeholder 5"/>
          <p:cNvSpPr>
            <a:spLocks noGrp="1"/>
          </p:cNvSpPr>
          <p:nvPr>
            <p:ph type="sldNum" sz="quarter" idx="4"/>
          </p:nvPr>
        </p:nvSpPr>
        <p:spPr>
          <a:xfrm>
            <a:off x="4876800" y="6356351"/>
            <a:ext cx="2336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10" name="Picture 9" descr="accellera_logo_color_200x111.png"/>
          <p:cNvPicPr>
            <a:picLocks noChangeAspect="1"/>
          </p:cNvPicPr>
          <p:nvPr userDrawn="1"/>
        </p:nvPicPr>
        <p:blipFill>
          <a:blip r:embed="rId12" cstate="print"/>
          <a:stretch>
            <a:fillRect/>
          </a:stretch>
        </p:blipFill>
        <p:spPr>
          <a:xfrm>
            <a:off x="144607" y="6200478"/>
            <a:ext cx="1150793" cy="548640"/>
          </a:xfrm>
          <a:prstGeom prst="rect">
            <a:avLst/>
          </a:prstGeom>
        </p:spPr>
      </p:pic>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495923" y="5867400"/>
            <a:ext cx="1405860" cy="853503"/>
          </a:xfrm>
          <a:prstGeom prst="rect">
            <a:avLst/>
          </a:prstGeom>
        </p:spPr>
      </p:pic>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4" r:id="rId7"/>
    <p:sldLayoutId id="2147483905" r:id="rId8"/>
    <p:sldLayoutId id="2147483906" r:id="rId9"/>
    <p:sldLayoutId id="2147483907" r:id="rId10"/>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hyperlink" Target="mailto:Laila.Hassan94@eng-st.cu.edu.eg" TargetMode="External"/><Relationship Id="rId7" Type="http://schemas.openxmlformats.org/officeDocument/2006/relationships/image" Target="../media/image3.png"/><Relationship Id="rId2" Type="http://schemas.openxmlformats.org/officeDocument/2006/relationships/hyperlink" Target="mailto:eman_mandouh@mentor.com" TargetMode="External"/><Relationship Id="rId1" Type="http://schemas.openxmlformats.org/officeDocument/2006/relationships/slideLayout" Target="../slideLayouts/slideLayout1.xml"/><Relationship Id="rId6" Type="http://schemas.openxmlformats.org/officeDocument/2006/relationships/hyperlink" Target="mailto:wassal@eng.cu.edu.eg" TargetMode="External"/><Relationship Id="rId5" Type="http://schemas.openxmlformats.org/officeDocument/2006/relationships/hyperlink" Target="mailto:Yasmin.Din94@eng-st.cu.edu.eg" TargetMode="External"/><Relationship Id="rId4" Type="http://schemas.openxmlformats.org/officeDocument/2006/relationships/hyperlink" Target="mailto:Moutaz.Ahmed92@eng-st.cu.edu.e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fontScale="90000"/>
          </a:bodyPr>
          <a:lstStyle/>
          <a:p>
            <a:r>
              <a:rPr lang="en-US" dirty="0"/>
              <a:t>Guiding Functional Verification Regression Analysis Using Machine Learning and Big Data Methods</a:t>
            </a:r>
            <a:br>
              <a:rPr lang="en-US" dirty="0"/>
            </a:br>
            <a:endParaRPr lang="en-US" dirty="0"/>
          </a:p>
        </p:txBody>
      </p:sp>
      <p:sp>
        <p:nvSpPr>
          <p:cNvPr id="7" name="Subtitle 6"/>
          <p:cNvSpPr>
            <a:spLocks noGrp="1"/>
          </p:cNvSpPr>
          <p:nvPr>
            <p:ph type="subTitle" idx="1"/>
          </p:nvPr>
        </p:nvSpPr>
        <p:spPr>
          <a:xfrm>
            <a:off x="939036" y="3401705"/>
            <a:ext cx="9829800" cy="1752600"/>
          </a:xfrm>
        </p:spPr>
        <p:txBody>
          <a:bodyPr>
            <a:normAutofit fontScale="62500" lnSpcReduction="20000"/>
          </a:bodyPr>
          <a:lstStyle/>
          <a:p>
            <a:r>
              <a:rPr lang="en-US" dirty="0"/>
              <a:t>Eman El Mandouh, Mentor Graphics Siemens Business, (</a:t>
            </a:r>
            <a:r>
              <a:rPr lang="en-US" i="1" u="sng" dirty="0">
                <a:hlinkClick r:id="rId2"/>
              </a:rPr>
              <a:t>eman_mandouh@mentor.com</a:t>
            </a:r>
            <a:r>
              <a:rPr lang="en-US" dirty="0"/>
              <a:t>)</a:t>
            </a:r>
          </a:p>
          <a:p>
            <a:r>
              <a:rPr lang="en-US" dirty="0"/>
              <a:t>Laila Maher, Moutaz Ahmed, </a:t>
            </a:r>
            <a:r>
              <a:rPr lang="en-US" b="1" i="1" dirty="0">
                <a:solidFill>
                  <a:schemeClr val="accent1">
                    <a:lumMod val="75000"/>
                  </a:schemeClr>
                </a:solidFill>
              </a:rPr>
              <a:t>Yasmin ElSharnoby, Cairo University,</a:t>
            </a:r>
            <a:r>
              <a:rPr lang="en-US" dirty="0">
                <a:solidFill>
                  <a:schemeClr val="accent1">
                    <a:lumMod val="75000"/>
                  </a:schemeClr>
                </a:solidFill>
              </a:rPr>
              <a:t> </a:t>
            </a:r>
            <a:r>
              <a:rPr lang="en-US" dirty="0"/>
              <a:t>(</a:t>
            </a:r>
            <a:r>
              <a:rPr lang="en-US" i="1" u="sng" dirty="0">
                <a:hlinkClick r:id="rId3"/>
              </a:rPr>
              <a:t>Laila.Hassan94@eng-st.cu.edu.eg</a:t>
            </a:r>
            <a:r>
              <a:rPr lang="en-US" i="1" dirty="0"/>
              <a:t>, </a:t>
            </a:r>
            <a:r>
              <a:rPr lang="en-US" i="1" u="sng" dirty="0">
                <a:hlinkClick r:id="rId4"/>
              </a:rPr>
              <a:t>Moutaz.Ahmed92@eng-st.cu.edu.eg</a:t>
            </a:r>
            <a:r>
              <a:rPr lang="en-US" i="1" dirty="0"/>
              <a:t>, </a:t>
            </a:r>
            <a:r>
              <a:rPr lang="en-US" i="1" u="sng" dirty="0">
                <a:hlinkClick r:id="rId5"/>
              </a:rPr>
              <a:t>Yasmin.Din94@eng-st.cu.edu.eg</a:t>
            </a:r>
            <a:r>
              <a:rPr lang="en-US" dirty="0"/>
              <a:t>)</a:t>
            </a:r>
          </a:p>
          <a:p>
            <a:r>
              <a:rPr lang="en-US" dirty="0"/>
              <a:t>Amr G. Wassal, Cairo University, (</a:t>
            </a:r>
            <a:r>
              <a:rPr lang="en-US" i="1" u="sng" dirty="0">
                <a:hlinkClick r:id="rId6"/>
              </a:rPr>
              <a:t>wassal@eng.cu.edu.eg</a:t>
            </a:r>
            <a:r>
              <a:rPr lang="en-US" dirty="0"/>
              <a:t>)</a:t>
            </a:r>
          </a:p>
          <a:p>
            <a:endParaRPr lang="en-US" dirty="0"/>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a:t>
            </a:fld>
            <a:endParaRPr lang="en-US"/>
          </a:p>
        </p:txBody>
      </p:sp>
      <p:pic>
        <p:nvPicPr>
          <p:cNvPr id="8" name="Picture 7"/>
          <p:cNvPicPr>
            <a:picLocks noChangeAspect="1"/>
          </p:cNvPicPr>
          <p:nvPr/>
        </p:nvPicPr>
        <p:blipFill>
          <a:blip r:embed="rId7"/>
          <a:stretch>
            <a:fillRect/>
          </a:stretch>
        </p:blipFill>
        <p:spPr>
          <a:xfrm>
            <a:off x="3818238" y="5265583"/>
            <a:ext cx="2726724" cy="996641"/>
          </a:xfrm>
          <a:prstGeom prst="rect">
            <a:avLst/>
          </a:prstGeom>
        </p:spPr>
      </p:pic>
      <p:pic>
        <p:nvPicPr>
          <p:cNvPr id="9" name="Picture 8"/>
          <p:cNvPicPr>
            <a:picLocks noChangeAspect="1"/>
          </p:cNvPicPr>
          <p:nvPr/>
        </p:nvPicPr>
        <p:blipFill>
          <a:blip r:embed="rId8"/>
          <a:stretch>
            <a:fillRect/>
          </a:stretch>
        </p:blipFill>
        <p:spPr>
          <a:xfrm>
            <a:off x="6938317" y="5201368"/>
            <a:ext cx="1181119" cy="11079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Bug Localization Experimental Results</a:t>
            </a:r>
          </a:p>
        </p:txBody>
      </p:sp>
      <p:sp>
        <p:nvSpPr>
          <p:cNvPr id="4" name="Footer Placeholder 3"/>
          <p:cNvSpPr>
            <a:spLocks noGrp="1"/>
          </p:cNvSpPr>
          <p:nvPr>
            <p:ph type="ftr" sz="quarter" idx="11"/>
          </p:nvPr>
        </p:nvSpPr>
        <p:spPr/>
        <p:txBody>
          <a:bodyPr/>
          <a:lstStyle/>
          <a:p>
            <a:r>
              <a:rPr lang="en-US"/>
              <a:t>© Accellera Systems Initiative</a:t>
            </a:r>
            <a:endParaRPr lang="en-US" dirty="0"/>
          </a:p>
        </p:txBody>
      </p:sp>
      <p:pic>
        <p:nvPicPr>
          <p:cNvPr id="6" name="Picture 5"/>
          <p:cNvPicPr>
            <a:picLocks noChangeAspect="1"/>
          </p:cNvPicPr>
          <p:nvPr/>
        </p:nvPicPr>
        <p:blipFill>
          <a:blip r:embed="rId2"/>
          <a:stretch>
            <a:fillRect/>
          </a:stretch>
        </p:blipFill>
        <p:spPr>
          <a:xfrm>
            <a:off x="5867400" y="1596113"/>
            <a:ext cx="6172200" cy="2722233"/>
          </a:xfrm>
          <a:prstGeom prst="rect">
            <a:avLst/>
          </a:prstGeom>
        </p:spPr>
      </p:pic>
      <p:sp>
        <p:nvSpPr>
          <p:cNvPr id="7" name="Rectangle 6"/>
          <p:cNvSpPr/>
          <p:nvPr/>
        </p:nvSpPr>
        <p:spPr>
          <a:xfrm>
            <a:off x="76200" y="1524000"/>
            <a:ext cx="5867400" cy="2031325"/>
          </a:xfrm>
          <a:prstGeom prst="rect">
            <a:avLst/>
          </a:prstGeom>
        </p:spPr>
        <p:txBody>
          <a:bodyPr wrap="square">
            <a:spAutoFit/>
          </a:bodyPr>
          <a:lstStyle/>
          <a:p>
            <a:pPr lvl="0"/>
            <a:r>
              <a:rPr lang="en-US" sz="1400" b="1" u="sng" dirty="0">
                <a:solidFill>
                  <a:srgbClr val="C00000"/>
                </a:solidFill>
              </a:rPr>
              <a:t>Clustering Accuracy:</a:t>
            </a:r>
            <a:endParaRPr lang="en-US" sz="1400" b="1" dirty="0"/>
          </a:p>
          <a:p>
            <a:pPr marL="285750" indent="-285750">
              <a:buFont typeface="Wingdings" panose="05000000000000000000" pitchFamily="2" charset="2"/>
              <a:buChar char="ü"/>
            </a:pPr>
            <a:r>
              <a:rPr lang="en-US" sz="1400" b="1" dirty="0"/>
              <a:t>Success Ratio </a:t>
            </a:r>
            <a:r>
              <a:rPr lang="en-US" sz="1400" dirty="0"/>
              <a:t>: The ratio of tests for which the clustering model managed to detect the exact injected bugs (Success) or to detect a superset of design signals that contains the buggy signals and other un-impacted signals (Partial Success)</a:t>
            </a:r>
          </a:p>
          <a:p>
            <a:pPr marL="285750" indent="-285750">
              <a:buFont typeface="Wingdings" panose="05000000000000000000" pitchFamily="2" charset="2"/>
              <a:buChar char="ü"/>
            </a:pPr>
            <a:r>
              <a:rPr lang="en-US" sz="1400" b="1" dirty="0"/>
              <a:t>Failure Ratio</a:t>
            </a:r>
            <a:r>
              <a:rPr lang="en-US" sz="1400" dirty="0"/>
              <a:t> : The number of times the clustering module failed to detect the injected bugs in the faulty regression tests.</a:t>
            </a:r>
          </a:p>
          <a:p>
            <a:pPr marL="285750" indent="-285750">
              <a:buFont typeface="Wingdings" panose="05000000000000000000" pitchFamily="2" charset="2"/>
              <a:buChar char="ü"/>
            </a:pPr>
            <a:r>
              <a:rPr lang="en-US" sz="1400" dirty="0"/>
              <a:t>81% full success, 13% partial success and 6% failure ratio of the model ability to detect injected bugs in the design regression tests.</a:t>
            </a:r>
          </a:p>
        </p:txBody>
      </p:sp>
      <p:pic>
        <p:nvPicPr>
          <p:cNvPr id="8" name="Picture 7"/>
          <p:cNvPicPr>
            <a:picLocks noChangeAspect="1"/>
          </p:cNvPicPr>
          <p:nvPr/>
        </p:nvPicPr>
        <p:blipFill>
          <a:blip r:embed="rId3"/>
          <a:stretch>
            <a:fillRect/>
          </a:stretch>
        </p:blipFill>
        <p:spPr>
          <a:xfrm>
            <a:off x="5867400" y="4422543"/>
            <a:ext cx="6172200" cy="2298933"/>
          </a:xfrm>
          <a:prstGeom prst="rect">
            <a:avLst/>
          </a:prstGeom>
        </p:spPr>
      </p:pic>
      <p:sp>
        <p:nvSpPr>
          <p:cNvPr id="9" name="Rectangle 8"/>
          <p:cNvSpPr/>
          <p:nvPr/>
        </p:nvSpPr>
        <p:spPr>
          <a:xfrm>
            <a:off x="266700" y="4372408"/>
            <a:ext cx="5257800" cy="1200329"/>
          </a:xfrm>
          <a:prstGeom prst="rect">
            <a:avLst/>
          </a:prstGeom>
        </p:spPr>
        <p:txBody>
          <a:bodyPr wrap="square">
            <a:spAutoFit/>
          </a:bodyPr>
          <a:lstStyle/>
          <a:p>
            <a:r>
              <a:rPr lang="en-US" sz="1400" b="1" u="sng" dirty="0">
                <a:solidFill>
                  <a:schemeClr val="tx2">
                    <a:lumMod val="75000"/>
                  </a:schemeClr>
                </a:solidFill>
              </a:rPr>
              <a:t>Difference Between Bug Injection Cycle &amp; Bug Detection Cycle</a:t>
            </a:r>
          </a:p>
          <a:p>
            <a:pPr marL="285750" indent="-285750">
              <a:buFont typeface="Wingdings" panose="05000000000000000000" pitchFamily="2" charset="2"/>
              <a:buChar char="ü"/>
            </a:pPr>
            <a:r>
              <a:rPr lang="en-US" sz="1400" dirty="0"/>
              <a:t>on average 83% the bugs are detected in the same clock cycle of the bug injection cycle.</a:t>
            </a:r>
          </a:p>
          <a:p>
            <a:pPr marL="285750" indent="-285750">
              <a:buFont typeface="Wingdings" panose="05000000000000000000" pitchFamily="2" charset="2"/>
              <a:buChar char="Ø"/>
            </a:pPr>
            <a:endParaRPr lang="en-US" sz="1600" dirty="0"/>
          </a:p>
        </p:txBody>
      </p:sp>
    </p:spTree>
    <p:extLst>
      <p:ext uri="{BB962C8B-B14F-4D97-AF65-F5344CB8AC3E}">
        <p14:creationId xmlns:p14="http://schemas.microsoft.com/office/powerpoint/2010/main" val="2207356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&amp; Conclusion </a:t>
            </a:r>
          </a:p>
        </p:txBody>
      </p:sp>
      <p:sp>
        <p:nvSpPr>
          <p:cNvPr id="3" name="Content Placeholder 2"/>
          <p:cNvSpPr>
            <a:spLocks noGrp="1"/>
          </p:cNvSpPr>
          <p:nvPr>
            <p:ph idx="1"/>
          </p:nvPr>
        </p:nvSpPr>
        <p:spPr/>
        <p:txBody>
          <a:bodyPr/>
          <a:lstStyle/>
          <a:p>
            <a:r>
              <a:rPr lang="en-US" sz="2000" dirty="0"/>
              <a:t>We propose a bug localization solution that can identify the buggy trace segment time associated with the design module and the signals related to the detected bug using clustering machine learning. </a:t>
            </a:r>
          </a:p>
          <a:p>
            <a:r>
              <a:rPr lang="en-US" sz="2000" dirty="0"/>
              <a:t>The proposed framework uses Big-Data techniques, namely Map-Reduce to accelerate trace data encoding and features extraction before machine learning step. We demonstrate an average of 4x speed up using Map-Reduce versus traditional sequential data processing methods. </a:t>
            </a:r>
          </a:p>
          <a:p>
            <a:r>
              <a:rPr lang="en-US" sz="2000" dirty="0"/>
              <a:t>A signal selection algorithm based on formal COI analysis is introduced. This helps in identifying which subset of design signals to incorporate during features extraction step and hence during post-silicon debugging. </a:t>
            </a:r>
          </a:p>
        </p:txBody>
      </p:sp>
      <p:sp>
        <p:nvSpPr>
          <p:cNvPr id="4" name="Slide Number Placeholder 3"/>
          <p:cNvSpPr>
            <a:spLocks noGrp="1"/>
          </p:cNvSpPr>
          <p:nvPr>
            <p:ph type="sldNum" sz="quarter" idx="11"/>
          </p:nvPr>
        </p:nvSpPr>
        <p:spPr/>
        <p:txBody>
          <a:bodyPr/>
          <a:lstStyle/>
          <a:p>
            <a:fld id="{B8EE6C0D-8D49-4EF2-B5AB-91C9339EB8BA}" type="slidenum">
              <a:rPr lang="en-US" smtClean="0"/>
              <a:pPr/>
              <a:t>11</a:t>
            </a:fld>
            <a:endParaRPr lang="en-US" dirty="0"/>
          </a:p>
        </p:txBody>
      </p:sp>
    </p:spTree>
    <p:extLst>
      <p:ext uri="{BB962C8B-B14F-4D97-AF65-F5344CB8AC3E}">
        <p14:creationId xmlns:p14="http://schemas.microsoft.com/office/powerpoint/2010/main" val="2580419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Questions</a:t>
            </a:r>
          </a:p>
        </p:txBody>
      </p:sp>
      <p:sp>
        <p:nvSpPr>
          <p:cNvPr id="7" name="Subtitle 6"/>
          <p:cNvSpPr>
            <a:spLocks noGrp="1"/>
          </p:cNvSpPr>
          <p:nvPr>
            <p:ph type="subTitle" idx="1"/>
          </p:nvPr>
        </p:nvSpPr>
        <p:spPr/>
        <p:txBody>
          <a:bodyPr/>
          <a:lstStyle/>
          <a:p>
            <a:endParaRPr lang="en-US" dirty="0"/>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12</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Bug Localization From Design Execution Trace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242" y="1417638"/>
            <a:ext cx="5172980" cy="3429000"/>
          </a:xfrm>
          <a:prstGeom prst="rect">
            <a:avLst/>
          </a:prstGeom>
        </p:spPr>
      </p:pic>
      <p:pic>
        <p:nvPicPr>
          <p:cNvPr id="32" name="Picture 31"/>
          <p:cNvPicPr>
            <a:picLocks noChangeAspect="1"/>
          </p:cNvPicPr>
          <p:nvPr/>
        </p:nvPicPr>
        <p:blipFill>
          <a:blip r:embed="rId4"/>
          <a:stretch>
            <a:fillRect/>
          </a:stretch>
        </p:blipFill>
        <p:spPr>
          <a:xfrm>
            <a:off x="5608965" y="1291390"/>
            <a:ext cx="4616936" cy="4080460"/>
          </a:xfrm>
          <a:prstGeom prst="rect">
            <a:avLst/>
          </a:prstGeom>
        </p:spPr>
      </p:pic>
      <p:sp>
        <p:nvSpPr>
          <p:cNvPr id="33" name="TextBox 32"/>
          <p:cNvSpPr txBox="1"/>
          <p:nvPr/>
        </p:nvSpPr>
        <p:spPr>
          <a:xfrm>
            <a:off x="7391400" y="5470772"/>
            <a:ext cx="4495800" cy="400110"/>
          </a:xfrm>
          <a:prstGeom prst="rect">
            <a:avLst/>
          </a:prstGeom>
          <a:noFill/>
        </p:spPr>
        <p:txBody>
          <a:bodyPr wrap="square" rtlCol="0">
            <a:spAutoFit/>
          </a:bodyPr>
          <a:lstStyle/>
          <a:p>
            <a:r>
              <a:rPr lang="en-US" sz="2000" dirty="0"/>
              <a:t>Trace Segments with Suspected Bugs</a:t>
            </a:r>
          </a:p>
        </p:txBody>
      </p:sp>
      <p:pic>
        <p:nvPicPr>
          <p:cNvPr id="34" name="Picture 33"/>
          <p:cNvPicPr>
            <a:picLocks noChangeAspect="1"/>
          </p:cNvPicPr>
          <p:nvPr/>
        </p:nvPicPr>
        <p:blipFill>
          <a:blip r:embed="rId5"/>
          <a:stretch>
            <a:fillRect/>
          </a:stretch>
        </p:blipFill>
        <p:spPr>
          <a:xfrm>
            <a:off x="10668001" y="1448363"/>
            <a:ext cx="1066143" cy="770607"/>
          </a:xfrm>
          <a:prstGeom prst="rect">
            <a:avLst/>
          </a:prstGeom>
        </p:spPr>
      </p:pic>
      <p:pic>
        <p:nvPicPr>
          <p:cNvPr id="35" name="Picture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839224">
            <a:off x="10818318" y="2101537"/>
            <a:ext cx="577824" cy="577824"/>
          </a:xfrm>
          <a:prstGeom prst="rect">
            <a:avLst/>
          </a:prstGeom>
        </p:spPr>
      </p:pic>
      <p:pic>
        <p:nvPicPr>
          <p:cNvPr id="36" name="Picture 3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847495">
            <a:off x="10027561" y="3088288"/>
            <a:ext cx="2347022" cy="1811151"/>
          </a:xfrm>
          <a:prstGeom prst="rect">
            <a:avLst/>
          </a:prstGeom>
        </p:spPr>
      </p:pic>
      <p:pic>
        <p:nvPicPr>
          <p:cNvPr id="38" name="Picture 37"/>
          <p:cNvPicPr>
            <a:picLocks noChangeAspect="1"/>
          </p:cNvPicPr>
          <p:nvPr/>
        </p:nvPicPr>
        <p:blipFill>
          <a:blip r:embed="rId8"/>
          <a:stretch>
            <a:fillRect/>
          </a:stretch>
        </p:blipFill>
        <p:spPr>
          <a:xfrm>
            <a:off x="153158" y="5105400"/>
            <a:ext cx="6876653" cy="1319560"/>
          </a:xfrm>
          <a:prstGeom prst="rect">
            <a:avLst/>
          </a:prstGeom>
        </p:spPr>
      </p:pic>
    </p:spTree>
    <p:extLst>
      <p:ext uri="{BB962C8B-B14F-4D97-AF65-F5344CB8AC3E}">
        <p14:creationId xmlns:p14="http://schemas.microsoft.com/office/powerpoint/2010/main" val="2730052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Bug Localization From Design Execution Trace</a:t>
            </a:r>
            <a:br>
              <a:rPr lang="en-US" sz="2800" dirty="0"/>
            </a:br>
            <a:r>
              <a:rPr lang="en-US" sz="2800" dirty="0"/>
              <a:t>Using Machine Learning Clustering &amp; Anomaly Detection</a:t>
            </a:r>
          </a:p>
        </p:txBody>
      </p:sp>
      <p:pic>
        <p:nvPicPr>
          <p:cNvPr id="3" name="Picture 2"/>
          <p:cNvPicPr>
            <a:picLocks noChangeAspect="1"/>
          </p:cNvPicPr>
          <p:nvPr/>
        </p:nvPicPr>
        <p:blipFill>
          <a:blip r:embed="rId3"/>
          <a:stretch>
            <a:fillRect/>
          </a:stretch>
        </p:blipFill>
        <p:spPr>
          <a:xfrm>
            <a:off x="152400" y="1295400"/>
            <a:ext cx="4953000" cy="4800600"/>
          </a:xfrm>
          <a:prstGeom prst="rect">
            <a:avLst/>
          </a:prstGeom>
        </p:spPr>
      </p:pic>
      <p:sp>
        <p:nvSpPr>
          <p:cNvPr id="6" name="Footer Placeholder 5"/>
          <p:cNvSpPr>
            <a:spLocks noGrp="1"/>
          </p:cNvSpPr>
          <p:nvPr>
            <p:ph type="ftr" sz="quarter" idx="10"/>
          </p:nvPr>
        </p:nvSpPr>
        <p:spPr/>
        <p:txBody>
          <a:bodyPr/>
          <a:lstStyle/>
          <a:p>
            <a:endParaRPr lang="en-US" dirty="0">
              <a:solidFill>
                <a:srgbClr val="333333"/>
              </a:solidFill>
            </a:endParaRPr>
          </a:p>
        </p:txBody>
      </p:sp>
      <p:pic>
        <p:nvPicPr>
          <p:cNvPr id="4" name="Picture 3"/>
          <p:cNvPicPr>
            <a:picLocks noChangeAspect="1"/>
          </p:cNvPicPr>
          <p:nvPr/>
        </p:nvPicPr>
        <p:blipFill>
          <a:blip r:embed="rId4"/>
          <a:stretch>
            <a:fillRect/>
          </a:stretch>
        </p:blipFill>
        <p:spPr>
          <a:xfrm>
            <a:off x="5105400" y="1752600"/>
            <a:ext cx="7061200" cy="4114800"/>
          </a:xfrm>
          <a:prstGeom prst="rect">
            <a:avLst/>
          </a:prstGeom>
        </p:spPr>
      </p:pic>
    </p:spTree>
    <p:extLst>
      <p:ext uri="{BB962C8B-B14F-4D97-AF65-F5344CB8AC3E}">
        <p14:creationId xmlns:p14="http://schemas.microsoft.com/office/powerpoint/2010/main" val="2589297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327" y="152400"/>
            <a:ext cx="10972800" cy="1143000"/>
          </a:xfrm>
        </p:spPr>
        <p:txBody>
          <a:bodyPr/>
          <a:lstStyle/>
          <a:p>
            <a:r>
              <a:rPr lang="en-US" dirty="0"/>
              <a:t>Bug Detection Step</a:t>
            </a:r>
          </a:p>
        </p:txBody>
      </p:sp>
      <p:sp>
        <p:nvSpPr>
          <p:cNvPr id="4" name="Slide Number Placeholder 3"/>
          <p:cNvSpPr>
            <a:spLocks noGrp="1"/>
          </p:cNvSpPr>
          <p:nvPr>
            <p:ph type="sldNum" sz="quarter" idx="11"/>
          </p:nvPr>
        </p:nvSpPr>
        <p:spPr/>
        <p:txBody>
          <a:bodyPr/>
          <a:lstStyle/>
          <a:p>
            <a:fld id="{B8EE6C0D-8D49-4EF2-B5AB-91C9339EB8BA}" type="slidenum">
              <a:rPr lang="en-US" smtClean="0"/>
              <a:pPr/>
              <a:t>4</a:t>
            </a:fld>
            <a:endParaRPr lang="en-US" dirty="0"/>
          </a:p>
        </p:txBody>
      </p:sp>
      <p:pic>
        <p:nvPicPr>
          <p:cNvPr id="5" name="Picture 4"/>
          <p:cNvPicPr>
            <a:picLocks noChangeAspect="1"/>
          </p:cNvPicPr>
          <p:nvPr/>
        </p:nvPicPr>
        <p:blipFill>
          <a:blip r:embed="rId2"/>
          <a:stretch>
            <a:fillRect/>
          </a:stretch>
        </p:blipFill>
        <p:spPr>
          <a:xfrm>
            <a:off x="-10313" y="3293534"/>
            <a:ext cx="3802280" cy="2884019"/>
          </a:xfrm>
          <a:prstGeom prst="rect">
            <a:avLst/>
          </a:prstGeom>
        </p:spPr>
      </p:pic>
      <p:pic>
        <p:nvPicPr>
          <p:cNvPr id="6" name="Picture 5"/>
          <p:cNvPicPr>
            <a:picLocks noChangeAspect="1"/>
          </p:cNvPicPr>
          <p:nvPr/>
        </p:nvPicPr>
        <p:blipFill>
          <a:blip r:embed="rId3"/>
          <a:stretch>
            <a:fillRect/>
          </a:stretch>
        </p:blipFill>
        <p:spPr>
          <a:xfrm>
            <a:off x="4068471" y="3293534"/>
            <a:ext cx="3950513" cy="2790095"/>
          </a:xfrm>
          <a:prstGeom prst="rect">
            <a:avLst/>
          </a:prstGeom>
        </p:spPr>
      </p:pic>
      <p:pic>
        <p:nvPicPr>
          <p:cNvPr id="7" name="Picture 6"/>
          <p:cNvPicPr>
            <a:picLocks noChangeAspect="1"/>
          </p:cNvPicPr>
          <p:nvPr/>
        </p:nvPicPr>
        <p:blipFill>
          <a:blip r:embed="rId4"/>
          <a:stretch>
            <a:fillRect/>
          </a:stretch>
        </p:blipFill>
        <p:spPr>
          <a:xfrm>
            <a:off x="8295488" y="3352800"/>
            <a:ext cx="3689131" cy="2057400"/>
          </a:xfrm>
          <a:prstGeom prst="rect">
            <a:avLst/>
          </a:prstGeom>
        </p:spPr>
      </p:pic>
      <p:pic>
        <p:nvPicPr>
          <p:cNvPr id="3" name="Picture 2"/>
          <p:cNvPicPr>
            <a:picLocks noChangeAspect="1"/>
          </p:cNvPicPr>
          <p:nvPr/>
        </p:nvPicPr>
        <p:blipFill>
          <a:blip r:embed="rId5"/>
          <a:stretch>
            <a:fillRect/>
          </a:stretch>
        </p:blipFill>
        <p:spPr>
          <a:xfrm>
            <a:off x="6248400" y="1196894"/>
            <a:ext cx="5334000" cy="1787823"/>
          </a:xfrm>
          <a:prstGeom prst="rect">
            <a:avLst/>
          </a:prstGeom>
        </p:spPr>
      </p:pic>
      <p:sp>
        <p:nvSpPr>
          <p:cNvPr id="8" name="TextBox 7"/>
          <p:cNvSpPr txBox="1"/>
          <p:nvPr/>
        </p:nvSpPr>
        <p:spPr>
          <a:xfrm>
            <a:off x="164364" y="1018096"/>
            <a:ext cx="6477000" cy="646331"/>
          </a:xfrm>
          <a:prstGeom prst="rect">
            <a:avLst/>
          </a:prstGeom>
          <a:noFill/>
        </p:spPr>
        <p:txBody>
          <a:bodyPr wrap="square" rtlCol="0">
            <a:spAutoFit/>
          </a:bodyPr>
          <a:lstStyle/>
          <a:p>
            <a:r>
              <a:rPr lang="en-US" dirty="0"/>
              <a:t>Step1:Signal Selection for Trace Logging, Feature Extraction</a:t>
            </a:r>
            <a:br>
              <a:rPr lang="en-US" dirty="0"/>
            </a:br>
            <a:r>
              <a:rPr lang="en-US" dirty="0"/>
              <a:t>Formal Cone of Influence  </a:t>
            </a:r>
          </a:p>
        </p:txBody>
      </p:sp>
      <p:sp>
        <p:nvSpPr>
          <p:cNvPr id="9" name="TextBox 8"/>
          <p:cNvSpPr txBox="1"/>
          <p:nvPr/>
        </p:nvSpPr>
        <p:spPr>
          <a:xfrm>
            <a:off x="164364" y="2347444"/>
            <a:ext cx="6477000" cy="369332"/>
          </a:xfrm>
          <a:prstGeom prst="rect">
            <a:avLst/>
          </a:prstGeom>
          <a:noFill/>
        </p:spPr>
        <p:txBody>
          <a:bodyPr wrap="square" rtlCol="0">
            <a:spAutoFit/>
          </a:bodyPr>
          <a:lstStyle/>
          <a:p>
            <a:r>
              <a:rPr lang="en-US" dirty="0"/>
              <a:t>Step2 : Event Encoding</a:t>
            </a:r>
          </a:p>
        </p:txBody>
      </p:sp>
    </p:spTree>
    <p:extLst>
      <p:ext uri="{BB962C8B-B14F-4D97-AF65-F5344CB8AC3E}">
        <p14:creationId xmlns:p14="http://schemas.microsoft.com/office/powerpoint/2010/main" val="3989339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Step3: Feature Extraction : Using Map-Reduce</a:t>
            </a:r>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5</a:t>
            </a:fld>
            <a:endParaRPr lang="en-US"/>
          </a:p>
        </p:txBody>
      </p:sp>
      <p:pic>
        <p:nvPicPr>
          <p:cNvPr id="6" name="Picture 5"/>
          <p:cNvPicPr>
            <a:picLocks noChangeAspect="1"/>
          </p:cNvPicPr>
          <p:nvPr/>
        </p:nvPicPr>
        <p:blipFill>
          <a:blip r:embed="rId2"/>
          <a:stretch>
            <a:fillRect/>
          </a:stretch>
        </p:blipFill>
        <p:spPr>
          <a:xfrm>
            <a:off x="366288" y="1371600"/>
            <a:ext cx="11357824" cy="4038600"/>
          </a:xfrm>
          <a:prstGeom prst="rect">
            <a:avLst/>
          </a:prstGeom>
        </p:spPr>
      </p:pic>
      <p:pic>
        <p:nvPicPr>
          <p:cNvPr id="7" name="Picture 6"/>
          <p:cNvPicPr>
            <a:picLocks noChangeAspect="1"/>
          </p:cNvPicPr>
          <p:nvPr/>
        </p:nvPicPr>
        <p:blipFill>
          <a:blip r:embed="rId3"/>
          <a:stretch>
            <a:fillRect/>
          </a:stretch>
        </p:blipFill>
        <p:spPr>
          <a:xfrm>
            <a:off x="533400" y="3733800"/>
            <a:ext cx="1067765" cy="1935999"/>
          </a:xfrm>
          <a:prstGeom prst="rect">
            <a:avLst/>
          </a:prstGeom>
        </p:spPr>
      </p:pic>
    </p:spTree>
    <p:extLst>
      <p:ext uri="{BB962C8B-B14F-4D97-AF65-F5344CB8AC3E}">
        <p14:creationId xmlns:p14="http://schemas.microsoft.com/office/powerpoint/2010/main" val="2208023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45388" y="6064261"/>
            <a:ext cx="5693612" cy="646331"/>
          </a:xfrm>
          <a:prstGeom prst="rect">
            <a:avLst/>
          </a:prstGeom>
          <a:noFill/>
        </p:spPr>
        <p:txBody>
          <a:bodyPr wrap="square" rtlCol="0">
            <a:spAutoFit/>
          </a:bodyPr>
          <a:lstStyle/>
          <a:p>
            <a:r>
              <a:rPr lang="en-US" sz="2000" dirty="0"/>
              <a:t>Euclidian Distance :			</a:t>
            </a:r>
            <a:endParaRPr lang="en-US" dirty="0"/>
          </a:p>
          <a:p>
            <a:r>
              <a:rPr lang="en-US" sz="1600" dirty="0"/>
              <a:t>=  (9+0+4+1+6+0+4+1) = 25</a:t>
            </a:r>
          </a:p>
        </p:txBody>
      </p:sp>
      <p:sp>
        <p:nvSpPr>
          <p:cNvPr id="2" name="Title 1"/>
          <p:cNvSpPr>
            <a:spLocks noGrp="1"/>
          </p:cNvSpPr>
          <p:nvPr>
            <p:ph type="title"/>
          </p:nvPr>
        </p:nvSpPr>
        <p:spPr/>
        <p:txBody>
          <a:bodyPr/>
          <a:lstStyle/>
          <a:p>
            <a:r>
              <a:rPr lang="en-US" dirty="0"/>
              <a:t>Step4: Trace Segments Similarity Distance</a:t>
            </a:r>
          </a:p>
        </p:txBody>
      </p:sp>
      <p:sp>
        <p:nvSpPr>
          <p:cNvPr id="4" name="Slide Number Placeholder 3"/>
          <p:cNvSpPr>
            <a:spLocks noGrp="1"/>
          </p:cNvSpPr>
          <p:nvPr>
            <p:ph type="sldNum" sz="quarter" idx="11"/>
          </p:nvPr>
        </p:nvSpPr>
        <p:spPr/>
        <p:txBody>
          <a:bodyPr/>
          <a:lstStyle/>
          <a:p>
            <a:fld id="{B8EE6C0D-8D49-4EF2-B5AB-91C9339EB8BA}" type="slidenum">
              <a:rPr lang="en-US" smtClean="0"/>
              <a:pPr/>
              <a:t>6</a:t>
            </a:fld>
            <a:endParaRPr lang="en-US" dirty="0"/>
          </a:p>
        </p:txBody>
      </p:sp>
      <p:pic>
        <p:nvPicPr>
          <p:cNvPr id="5" name="Picture 4"/>
          <p:cNvPicPr>
            <a:picLocks noChangeAspect="1"/>
          </p:cNvPicPr>
          <p:nvPr/>
        </p:nvPicPr>
        <p:blipFill>
          <a:blip r:embed="rId2"/>
          <a:stretch>
            <a:fillRect/>
          </a:stretch>
        </p:blipFill>
        <p:spPr>
          <a:xfrm>
            <a:off x="5715001" y="1219200"/>
            <a:ext cx="6323013" cy="5029200"/>
          </a:xfrm>
          <a:prstGeom prst="rect">
            <a:avLst/>
          </a:prstGeom>
          <a:solidFill>
            <a:schemeClr val="lt1"/>
          </a:solidFill>
        </p:spPr>
      </p:pic>
      <p:pic>
        <p:nvPicPr>
          <p:cNvPr id="6" name="Picture 5"/>
          <p:cNvPicPr>
            <a:picLocks noChangeAspect="1"/>
          </p:cNvPicPr>
          <p:nvPr/>
        </p:nvPicPr>
        <p:blipFill>
          <a:blip r:embed="rId3"/>
          <a:stretch>
            <a:fillRect/>
          </a:stretch>
        </p:blipFill>
        <p:spPr>
          <a:xfrm>
            <a:off x="304801" y="1447801"/>
            <a:ext cx="4505057" cy="3189641"/>
          </a:xfrm>
          <a:prstGeom prst="rect">
            <a:avLst/>
          </a:prstGeom>
        </p:spPr>
      </p:pic>
      <p:pic>
        <p:nvPicPr>
          <p:cNvPr id="2051"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03001" y="5681018"/>
            <a:ext cx="1959110" cy="76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5"/>
          <a:stretch>
            <a:fillRect/>
          </a:stretch>
        </p:blipFill>
        <p:spPr>
          <a:xfrm>
            <a:off x="76201" y="4687418"/>
            <a:ext cx="5344357" cy="971847"/>
          </a:xfrm>
          <a:prstGeom prst="rect">
            <a:avLst/>
          </a:prstGeom>
        </p:spPr>
      </p:pic>
    </p:spTree>
    <p:extLst>
      <p:ext uri="{BB962C8B-B14F-4D97-AF65-F5344CB8AC3E}">
        <p14:creationId xmlns:p14="http://schemas.microsoft.com/office/powerpoint/2010/main" val="3623783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Bug Localization Experimental Results</a:t>
            </a:r>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7</a:t>
            </a:fld>
            <a:endParaRPr lang="en-US"/>
          </a:p>
        </p:txBody>
      </p:sp>
      <p:pic>
        <p:nvPicPr>
          <p:cNvPr id="6" name="Picture 5"/>
          <p:cNvPicPr>
            <a:picLocks noChangeAspect="1"/>
          </p:cNvPicPr>
          <p:nvPr/>
        </p:nvPicPr>
        <p:blipFill>
          <a:blip r:embed="rId2"/>
          <a:stretch>
            <a:fillRect/>
          </a:stretch>
        </p:blipFill>
        <p:spPr>
          <a:xfrm>
            <a:off x="1600200" y="3778056"/>
            <a:ext cx="9663284" cy="2106225"/>
          </a:xfrm>
          <a:prstGeom prst="rect">
            <a:avLst/>
          </a:prstGeom>
        </p:spPr>
      </p:pic>
      <p:pic>
        <p:nvPicPr>
          <p:cNvPr id="7" name="Picture 6"/>
          <p:cNvPicPr>
            <a:picLocks noChangeAspect="1"/>
          </p:cNvPicPr>
          <p:nvPr/>
        </p:nvPicPr>
        <p:blipFill>
          <a:blip r:embed="rId3"/>
          <a:stretch>
            <a:fillRect/>
          </a:stretch>
        </p:blipFill>
        <p:spPr>
          <a:xfrm>
            <a:off x="304800" y="1334239"/>
            <a:ext cx="4913489" cy="2527217"/>
          </a:xfrm>
          <a:prstGeom prst="rect">
            <a:avLst/>
          </a:prstGeom>
        </p:spPr>
      </p:pic>
      <p:pic>
        <p:nvPicPr>
          <p:cNvPr id="8" name="Picture 7"/>
          <p:cNvPicPr>
            <a:picLocks noChangeAspect="1"/>
          </p:cNvPicPr>
          <p:nvPr/>
        </p:nvPicPr>
        <p:blipFill>
          <a:blip r:embed="rId4"/>
          <a:stretch>
            <a:fillRect/>
          </a:stretch>
        </p:blipFill>
        <p:spPr>
          <a:xfrm>
            <a:off x="5403901" y="1421649"/>
            <a:ext cx="5992887" cy="1326708"/>
          </a:xfrm>
          <a:prstGeom prst="rect">
            <a:avLst/>
          </a:prstGeom>
        </p:spPr>
      </p:pic>
    </p:spTree>
    <p:extLst>
      <p:ext uri="{BB962C8B-B14F-4D97-AF65-F5344CB8AC3E}">
        <p14:creationId xmlns:p14="http://schemas.microsoft.com/office/powerpoint/2010/main" val="3787073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Bug Localization Experimental Results</a:t>
            </a:r>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8</a:t>
            </a:fld>
            <a:endParaRPr lang="en-US"/>
          </a:p>
        </p:txBody>
      </p:sp>
      <p:pic>
        <p:nvPicPr>
          <p:cNvPr id="7" name="Picture 6"/>
          <p:cNvPicPr>
            <a:picLocks noChangeAspect="1"/>
          </p:cNvPicPr>
          <p:nvPr/>
        </p:nvPicPr>
        <p:blipFill>
          <a:blip r:embed="rId2"/>
          <a:stretch>
            <a:fillRect/>
          </a:stretch>
        </p:blipFill>
        <p:spPr>
          <a:xfrm>
            <a:off x="6400800" y="3694064"/>
            <a:ext cx="5105400" cy="2249536"/>
          </a:xfrm>
          <a:prstGeom prst="rect">
            <a:avLst/>
          </a:prstGeom>
        </p:spPr>
      </p:pic>
      <p:sp>
        <p:nvSpPr>
          <p:cNvPr id="8" name="TextBox 7"/>
          <p:cNvSpPr txBox="1"/>
          <p:nvPr/>
        </p:nvSpPr>
        <p:spPr>
          <a:xfrm>
            <a:off x="210267" y="1209338"/>
            <a:ext cx="6096000" cy="2677656"/>
          </a:xfrm>
          <a:prstGeom prst="rect">
            <a:avLst/>
          </a:prstGeom>
          <a:noFill/>
        </p:spPr>
        <p:txBody>
          <a:bodyPr wrap="square" rtlCol="0">
            <a:spAutoFit/>
          </a:bodyPr>
          <a:lstStyle/>
          <a:p>
            <a:pPr lvl="0"/>
            <a:r>
              <a:rPr lang="en-US" sz="1400" b="1" u="sng" dirty="0">
                <a:solidFill>
                  <a:srgbClr val="C00000"/>
                </a:solidFill>
              </a:rPr>
              <a:t>COI Score Selection:</a:t>
            </a:r>
          </a:p>
          <a:p>
            <a:pPr marL="285750" indent="-285750">
              <a:buFont typeface="Wingdings" panose="05000000000000000000" pitchFamily="2" charset="2"/>
              <a:buChar char="ü"/>
            </a:pPr>
            <a:r>
              <a:rPr lang="en-US" sz="1400" dirty="0"/>
              <a:t>Signals with influence score greater than a threshold value are picked up for feature extraction step. </a:t>
            </a:r>
          </a:p>
          <a:p>
            <a:pPr marL="285750" indent="-285750">
              <a:buFont typeface="Wingdings" panose="05000000000000000000" pitchFamily="2" charset="2"/>
              <a:buChar char="ü"/>
            </a:pPr>
            <a:r>
              <a:rPr lang="en-US" sz="1400" dirty="0"/>
              <a:t>The threshold value is calculated by examining the distribution of design signal influence scores and selecting a midway threshold value to prune the connectivity graph in the first iteration. </a:t>
            </a:r>
          </a:p>
          <a:p>
            <a:pPr marL="285750" indent="-285750">
              <a:buFont typeface="Wingdings" panose="05000000000000000000" pitchFamily="2" charset="2"/>
              <a:buChar char="ü"/>
            </a:pPr>
            <a:r>
              <a:rPr lang="en-US" sz="1400" dirty="0"/>
              <a:t>The COI score distribution for the Ethmac design signals (2342 signals). In this experiment, we pick up a threshold value of “10” which reduces the number of design signals included in the feature extraction, but guarantee good coverage for design value changes during the simulation run.</a:t>
            </a:r>
          </a:p>
          <a:p>
            <a:pPr marL="285750" indent="-285750">
              <a:buFont typeface="Wingdings" panose="05000000000000000000" pitchFamily="2" charset="2"/>
              <a:buChar char="ü"/>
            </a:pPr>
            <a:endParaRPr lang="en-US" sz="1400" dirty="0"/>
          </a:p>
        </p:txBody>
      </p:sp>
      <p:pic>
        <p:nvPicPr>
          <p:cNvPr id="9" name="Picture 8"/>
          <p:cNvPicPr>
            <a:picLocks noChangeAspect="1"/>
          </p:cNvPicPr>
          <p:nvPr/>
        </p:nvPicPr>
        <p:blipFill>
          <a:blip r:embed="rId3"/>
          <a:stretch>
            <a:fillRect/>
          </a:stretch>
        </p:blipFill>
        <p:spPr>
          <a:xfrm>
            <a:off x="6400800" y="1752600"/>
            <a:ext cx="5181600" cy="1718495"/>
          </a:xfrm>
          <a:prstGeom prst="rect">
            <a:avLst/>
          </a:prstGeom>
        </p:spPr>
      </p:pic>
      <p:sp>
        <p:nvSpPr>
          <p:cNvPr id="10" name="TextBox 9"/>
          <p:cNvSpPr txBox="1"/>
          <p:nvPr/>
        </p:nvSpPr>
        <p:spPr>
          <a:xfrm>
            <a:off x="115733" y="3694064"/>
            <a:ext cx="6096000" cy="1600438"/>
          </a:xfrm>
          <a:prstGeom prst="rect">
            <a:avLst/>
          </a:prstGeom>
          <a:noFill/>
        </p:spPr>
        <p:txBody>
          <a:bodyPr wrap="square" rtlCol="0">
            <a:spAutoFit/>
          </a:bodyPr>
          <a:lstStyle/>
          <a:p>
            <a:pPr lvl="0"/>
            <a:r>
              <a:rPr lang="en-US" sz="1400" b="1" u="sng" dirty="0">
                <a:solidFill>
                  <a:srgbClr val="C00000"/>
                </a:solidFill>
              </a:rPr>
              <a:t>Impact of Map-Reduce to Speed Up Trace Encoding &amp; Feature Extraction</a:t>
            </a:r>
          </a:p>
          <a:p>
            <a:pPr marL="342900" indent="-342900">
              <a:buFont typeface="Wingdings" panose="05000000000000000000" pitchFamily="2" charset="2"/>
              <a:buChar char="ü"/>
            </a:pPr>
            <a:r>
              <a:rPr lang="en-US" sz="1400" dirty="0"/>
              <a:t>Tests with small trace size , the speed up gain will be small (~1.3 Ethernet Test1,2,3,…). </a:t>
            </a:r>
          </a:p>
          <a:p>
            <a:pPr marL="342900" indent="-342900">
              <a:buFont typeface="Wingdings" panose="05000000000000000000" pitchFamily="2" charset="2"/>
              <a:buChar char="ü"/>
            </a:pPr>
            <a:r>
              <a:rPr lang="en-US" sz="1400" dirty="0"/>
              <a:t>However with the tests that are having large trace size and long trace cycles the impact of MapReduce in accelerating the processing time is really high with speedup improvement</a:t>
            </a:r>
          </a:p>
        </p:txBody>
      </p:sp>
    </p:spTree>
    <p:extLst>
      <p:ext uri="{BB962C8B-B14F-4D97-AF65-F5344CB8AC3E}">
        <p14:creationId xmlns:p14="http://schemas.microsoft.com/office/powerpoint/2010/main" val="1856678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Bug Localization Experimental Results</a:t>
            </a:r>
          </a:p>
        </p:txBody>
      </p:sp>
      <p:sp>
        <p:nvSpPr>
          <p:cNvPr id="3" name="Content Placeholder 2"/>
          <p:cNvSpPr>
            <a:spLocks noGrp="1"/>
          </p:cNvSpPr>
          <p:nvPr>
            <p:ph idx="1"/>
          </p:nvPr>
        </p:nvSpPr>
        <p:spPr>
          <a:xfrm>
            <a:off x="381000" y="1332302"/>
            <a:ext cx="10591800" cy="801297"/>
          </a:xfrm>
        </p:spPr>
        <p:txBody>
          <a:bodyPr>
            <a:normAutofit fontScale="25000" lnSpcReduction="20000"/>
          </a:bodyPr>
          <a:lstStyle/>
          <a:p>
            <a:pPr marL="0" indent="0">
              <a:buNone/>
            </a:pPr>
            <a:r>
              <a:rPr lang="en-US" sz="4500" b="1" u="sng" dirty="0">
                <a:solidFill>
                  <a:schemeClr val="tx2">
                    <a:lumMod val="75000"/>
                  </a:schemeClr>
                </a:solidFill>
              </a:rPr>
              <a:t>Mutation Testing : </a:t>
            </a:r>
          </a:p>
          <a:p>
            <a:pPr>
              <a:buFont typeface="Wingdings" panose="05000000000000000000" pitchFamily="2" charset="2"/>
              <a:buChar char="ü"/>
            </a:pPr>
            <a:r>
              <a:rPr lang="en-US" sz="5600" dirty="0"/>
              <a:t>The testing dataset has been generated by injecting bugs to the design RTL using mutation-based-testing technique</a:t>
            </a:r>
          </a:p>
          <a:p>
            <a:pPr>
              <a:buFont typeface="Wingdings" panose="05000000000000000000" pitchFamily="2" charset="2"/>
              <a:buChar char="ü"/>
            </a:pPr>
            <a:r>
              <a:rPr lang="en-US" sz="5600" dirty="0"/>
              <a:t>The set of the used mutation operators</a:t>
            </a:r>
          </a:p>
          <a:p>
            <a:pPr>
              <a:buFont typeface="Wingdings" panose="05000000000000000000" pitchFamily="2" charset="2"/>
              <a:buChar char="ü"/>
            </a:pPr>
            <a:r>
              <a:rPr lang="en-US" sz="5600" dirty="0"/>
              <a:t>The mutated design modules, signals and the number of bugs injected are listed below.</a:t>
            </a:r>
          </a:p>
          <a:p>
            <a:pPr marL="0" indent="0">
              <a:buNone/>
            </a:pPr>
            <a:endParaRPr lang="en-US" sz="4800" dirty="0"/>
          </a:p>
        </p:txBody>
      </p:sp>
      <p:sp>
        <p:nvSpPr>
          <p:cNvPr id="4" name="Rectangle 2"/>
          <p:cNvSpPr>
            <a:spLocks noChangeArrowheads="1"/>
          </p:cNvSpPr>
          <p:nvPr/>
        </p:nvSpPr>
        <p:spPr bwMode="auto">
          <a:xfrm>
            <a:off x="1828800" y="24823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405" y="2590800"/>
            <a:ext cx="4774565" cy="147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7239000" y="6553200"/>
            <a:ext cx="3429000" cy="304800"/>
          </a:xfrm>
          <a:prstGeom prst="rect">
            <a:avLst/>
          </a:prstGeom>
          <a:solidFill>
            <a:schemeClr val="bg1"/>
          </a:solidFill>
          <a:ln w="9525" cap="flat" cmpd="sng" algn="ctr">
            <a:noFill/>
            <a:prstDash val="solid"/>
          </a:ln>
          <a:effectLst/>
        </p:spPr>
        <p:txBody>
          <a:bodyPr rtlCol="0" anchor="ctr"/>
          <a:lstStyle/>
          <a:p>
            <a:pPr algn="ctr" fontAlgn="auto">
              <a:spcBef>
                <a:spcPts val="0"/>
              </a:spcBef>
              <a:spcAft>
                <a:spcPts val="0"/>
              </a:spcAft>
            </a:pPr>
            <a:endParaRPr lang="en-US" kern="0">
              <a:solidFill>
                <a:srgbClr val="FFFFFF"/>
              </a:solidFill>
              <a:latin typeface="Tahoma"/>
              <a:cs typeface="+mn-cs"/>
            </a:endParaRPr>
          </a:p>
        </p:txBody>
      </p:sp>
      <p:pic>
        <p:nvPicPr>
          <p:cNvPr id="5" name="Picture 4"/>
          <p:cNvPicPr>
            <a:picLocks noChangeAspect="1"/>
          </p:cNvPicPr>
          <p:nvPr/>
        </p:nvPicPr>
        <p:blipFill>
          <a:blip r:embed="rId3"/>
          <a:stretch>
            <a:fillRect/>
          </a:stretch>
        </p:blipFill>
        <p:spPr>
          <a:xfrm>
            <a:off x="915219" y="4170876"/>
            <a:ext cx="3265707" cy="1768798"/>
          </a:xfrm>
          <a:prstGeom prst="rect">
            <a:avLst/>
          </a:prstGeom>
          <a:ln>
            <a:solidFill>
              <a:schemeClr val="tx1">
                <a:lumMod val="60000"/>
                <a:lumOff val="40000"/>
              </a:schemeClr>
            </a:solidFill>
          </a:ln>
        </p:spPr>
      </p:pic>
      <p:pic>
        <p:nvPicPr>
          <p:cNvPr id="9" name="Picture 164"/>
          <p:cNvPicPr>
            <a:picLocks noChangeAspect="1" noChangeArrowheads="1"/>
          </p:cNvPicPr>
          <p:nvPr/>
        </p:nvPicPr>
        <p:blipFill>
          <a:blip r:embed="rId4">
            <a:lum bright="18000"/>
            <a:extLst>
              <a:ext uri="{28A0092B-C50C-407E-A947-70E740481C1C}">
                <a14:useLocalDpi xmlns:a14="http://schemas.microsoft.com/office/drawing/2010/main" val="0"/>
              </a:ext>
            </a:extLst>
          </a:blip>
          <a:srcRect/>
          <a:stretch>
            <a:fillRect/>
          </a:stretch>
        </p:blipFill>
        <p:spPr bwMode="gray">
          <a:xfrm>
            <a:off x="6553200" y="6067045"/>
            <a:ext cx="3352800" cy="34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5"/>
          <a:stretch>
            <a:fillRect/>
          </a:stretch>
        </p:blipFill>
        <p:spPr>
          <a:xfrm>
            <a:off x="5715000" y="2940923"/>
            <a:ext cx="5501767" cy="3014510"/>
          </a:xfrm>
          <a:prstGeom prst="rect">
            <a:avLst/>
          </a:prstGeom>
        </p:spPr>
      </p:pic>
    </p:spTree>
    <p:extLst>
      <p:ext uri="{BB962C8B-B14F-4D97-AF65-F5344CB8AC3E}">
        <p14:creationId xmlns:p14="http://schemas.microsoft.com/office/powerpoint/2010/main" val="11055546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AC529A4D857314092F8987294A43FD3" ma:contentTypeVersion="0" ma:contentTypeDescription="Create a new document." ma:contentTypeScope="" ma:versionID="b3a40a446e339e50bd650e277a113f3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A855BF4-2A99-441B-9566-850307E4F0A5}">
  <ds:schemaRefs>
    <ds:schemaRef ds:uri="http://schemas.microsoft.com/sharepoint/v3/contenttype/forms"/>
  </ds:schemaRefs>
</ds:datastoreItem>
</file>

<file path=customXml/itemProps2.xml><?xml version="1.0" encoding="utf-8"?>
<ds:datastoreItem xmlns:ds="http://schemas.openxmlformats.org/officeDocument/2006/customXml" ds:itemID="{091CAD78-C6F6-407D-A9D5-329355F07703}">
  <ds:schemaRefs>
    <ds:schemaRef ds:uri="http://purl.org/dc/elements/1.1/"/>
    <ds:schemaRef ds:uri="http://purl.org/dc/dcmitype/"/>
    <ds:schemaRef ds:uri="http://www.w3.org/XML/1998/namespace"/>
    <ds:schemaRef ds:uri="http://schemas.openxmlformats.org/package/2006/metadata/core-properties"/>
    <ds:schemaRef ds:uri="http://purl.org/dc/terms/"/>
    <ds:schemaRef ds:uri="http://schemas.microsoft.com/office/2006/documentManagement/type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71F2A1-2ACF-4A95-B48F-47B38B7131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0</TotalTime>
  <Words>1002</Words>
  <Application>Microsoft Office PowerPoint</Application>
  <PresentationFormat>Widescreen</PresentationFormat>
  <Paragraphs>71</Paragraphs>
  <Slides>12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ＭＳ Ｐゴシック</vt:lpstr>
      <vt:lpstr>Arial</vt:lpstr>
      <vt:lpstr>Calibri</vt:lpstr>
      <vt:lpstr>Tahoma</vt:lpstr>
      <vt:lpstr>Wingdings</vt:lpstr>
      <vt:lpstr>Office Theme</vt:lpstr>
      <vt:lpstr>Guiding Functional Verification Regression Analysis Using Machine Learning and Big Data Methods </vt:lpstr>
      <vt:lpstr>Bug Localization From Design Execution Trace</vt:lpstr>
      <vt:lpstr>Bug Localization From Design Execution Trace Using Machine Learning Clustering &amp; Anomaly Detection</vt:lpstr>
      <vt:lpstr>Bug Detection Step</vt:lpstr>
      <vt:lpstr>Step3: Feature Extraction : Using Map-Reduce</vt:lpstr>
      <vt:lpstr>Step4: Trace Segments Similarity Distance</vt:lpstr>
      <vt:lpstr>Bug Localization Experimental Results</vt:lpstr>
      <vt:lpstr>Bug Localization Experimental Results</vt:lpstr>
      <vt:lpstr>Bug Localization Experimental Results</vt:lpstr>
      <vt:lpstr>Bug Localization Experimental Results</vt:lpstr>
      <vt:lpstr>Summary &amp; Conclusion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2011-11-23T07:37:04Z</dcterms:created>
  <dcterms:modified xsi:type="dcterms:W3CDTF">2018-10-08T14:25:35Z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0x0101004AC529A4D857314092F8987294A43FD3</vt:lpwstr>
  </property>
</Properties>
</file>