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24"/>
  </p:notesMasterIdLst>
  <p:handoutMasterIdLst>
    <p:handoutMasterId r:id="rId25"/>
  </p:handoutMasterIdLst>
  <p:sldIdLst>
    <p:sldId id="501" r:id="rId5"/>
    <p:sldId id="502" r:id="rId6"/>
    <p:sldId id="503" r:id="rId7"/>
    <p:sldId id="504" r:id="rId8"/>
    <p:sldId id="506" r:id="rId9"/>
    <p:sldId id="507" r:id="rId10"/>
    <p:sldId id="508" r:id="rId11"/>
    <p:sldId id="509" r:id="rId12"/>
    <p:sldId id="510" r:id="rId13"/>
    <p:sldId id="517" r:id="rId14"/>
    <p:sldId id="511" r:id="rId15"/>
    <p:sldId id="518" r:id="rId16"/>
    <p:sldId id="512" r:id="rId17"/>
    <p:sldId id="513" r:id="rId18"/>
    <p:sldId id="519" r:id="rId19"/>
    <p:sldId id="514" r:id="rId20"/>
    <p:sldId id="515" r:id="rId21"/>
    <p:sldId id="516" r:id="rId22"/>
    <p:sldId id="505" r:id="rId23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B2B2B2"/>
    <a:srgbClr val="385D8A"/>
    <a:srgbClr val="FFFFCC"/>
    <a:srgbClr val="FF9900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047" autoAdjust="0"/>
    <p:restoredTop sz="85829" autoAdjust="0"/>
  </p:normalViewPr>
  <p:slideViewPr>
    <p:cSldViewPr>
      <p:cViewPr>
        <p:scale>
          <a:sx n="75" d="100"/>
          <a:sy n="75" d="100"/>
        </p:scale>
        <p:origin x="54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20.09.2018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9/20/2018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443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9/20/2018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9/20/2018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2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3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5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Characterizing RF Wireless Receivers</a:t>
            </a:r>
            <a:br>
              <a:rPr lang="en-US" dirty="0"/>
            </a:br>
            <a:r>
              <a:rPr lang="en-US" dirty="0"/>
              <a:t>Performance in UVM Environment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Ahmed Nasr</a:t>
            </a:r>
          </a:p>
          <a:p>
            <a:r>
              <a:rPr lang="en-US" dirty="0" smtClean="0"/>
              <a:t>Mohammed </a:t>
            </a:r>
            <a:r>
              <a:rPr lang="en-US" dirty="0"/>
              <a:t>T. Abdel-Hafez </a:t>
            </a:r>
            <a:endParaRPr lang="en-US" dirty="0" smtClean="0"/>
          </a:p>
          <a:p>
            <a:r>
              <a:rPr lang="en-US" dirty="0"/>
              <a:t>Salwa </a:t>
            </a:r>
            <a:r>
              <a:rPr lang="en-US" dirty="0" err="1"/>
              <a:t>Elqassas</a:t>
            </a:r>
            <a:r>
              <a:rPr lang="en-US" dirty="0"/>
              <a:t> 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5638799"/>
            <a:ext cx="1858818" cy="766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AWGN Modelling (Cont’d)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 RX chain usually starts with LNA block.</a:t>
            </a:r>
          </a:p>
          <a:p>
            <a:r>
              <a:rPr lang="en-US" dirty="0" smtClean="0"/>
              <a:t>Adding the AWGN to the LNA requires sampling with very high frequency.</a:t>
            </a:r>
          </a:p>
          <a:p>
            <a:r>
              <a:rPr lang="en-US" dirty="0" smtClean="0"/>
              <a:t>Our proposals to inject the noise after the down-conversion mixer.</a:t>
            </a:r>
          </a:p>
          <a:p>
            <a:r>
              <a:rPr lang="en-US" dirty="0" smtClean="0"/>
              <a:t>Operating in lower frequency saves tangible time in simulations.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24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Injecting AWGN in the RX chain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971800" y="2209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530327"/>
              </p:ext>
            </p:extLst>
          </p:nvPr>
        </p:nvGraphicFramePr>
        <p:xfrm>
          <a:off x="1460634" y="1524000"/>
          <a:ext cx="8445366" cy="3832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Visio" r:id="rId3" imgW="7743748" imgH="3304970" progId="Visio.Drawing.15">
                  <p:embed/>
                </p:oleObj>
              </mc:Choice>
              <mc:Fallback>
                <p:oleObj name="Visio" r:id="rId3" imgW="7743748" imgH="330497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634" y="1524000"/>
                        <a:ext cx="8445366" cy="38326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/>
          <p:cNvCxnSpPr/>
          <p:nvPr/>
        </p:nvCxnSpPr>
        <p:spPr>
          <a:xfrm flipV="1">
            <a:off x="6400800" y="2133600"/>
            <a:ext cx="0" cy="76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400800" y="3733800"/>
            <a:ext cx="0" cy="76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65870" y="2895600"/>
            <a:ext cx="1044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AWGN1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78570" y="4473725"/>
            <a:ext cx="1044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AWGN2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47800" y="1417638"/>
            <a:ext cx="8610600" cy="399256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828800" y="4114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DUT RX CHAIN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611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Injecting AWGN in the RX </a:t>
            </a:r>
            <a:r>
              <a:rPr lang="en-US" dirty="0" smtClean="0"/>
              <a:t>chain(Cont’d)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AWGN Agent generates two uncorrelated AWGN vectors.</a:t>
            </a:r>
          </a:p>
          <a:p>
            <a:r>
              <a:rPr lang="en-US" dirty="0" smtClean="0"/>
              <a:t>Each vector will be injected to one input of the complex filter.</a:t>
            </a:r>
          </a:p>
          <a:p>
            <a:r>
              <a:rPr lang="en-US" dirty="0" smtClean="0"/>
              <a:t>AWGN Agent has a configuration to control noise power and therefore SNR.</a:t>
            </a:r>
          </a:p>
          <a:p>
            <a:r>
              <a:rPr lang="en-US" dirty="0" smtClean="0"/>
              <a:t>Up-Conversion is done for both inputs and so I and Q has no relation.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65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UVM Environment with AWGN Agent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2209108"/>
              </p:ext>
            </p:extLst>
          </p:nvPr>
        </p:nvGraphicFramePr>
        <p:xfrm>
          <a:off x="2939577" y="1404938"/>
          <a:ext cx="6211246" cy="4442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" name="Visio" r:id="rId3" imgW="7210620" imgH="5162374" progId="Visio.Drawing.15">
                  <p:embed/>
                </p:oleObj>
              </mc:Choice>
              <mc:Fallback>
                <p:oleObj name="Visio" r:id="rId3" imgW="7210620" imgH="5162374" progId="Visio.Drawing.15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9577" y="1404938"/>
                        <a:ext cx="6211246" cy="44422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405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BER/PER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UVM reporting mechanism to report transmitted and received packets.</a:t>
            </a:r>
          </a:p>
          <a:p>
            <a:r>
              <a:rPr lang="en-US" dirty="0" smtClean="0"/>
              <a:t>BER/PER calculated through scripts that analyze simulation reports.</a:t>
            </a:r>
          </a:p>
          <a:p>
            <a:r>
              <a:rPr lang="en-US" dirty="0" smtClean="0"/>
              <a:t>Sweeping different SNR values to calculate corresponding BER/PER</a:t>
            </a:r>
          </a:p>
          <a:p>
            <a:r>
              <a:rPr lang="en-US" dirty="0" smtClean="0"/>
              <a:t>Relation between sensitivity and SNR is :</a:t>
            </a:r>
          </a:p>
          <a:p>
            <a:pPr lvl="1"/>
            <a:r>
              <a:rPr lang="en-US" dirty="0"/>
              <a:t>𝑆𝑁𝑅 = 𝑆𝑒𝑛𝑠𝑖𝑡𝑖𝑣𝑖𝑡𝑦 − ( 𝐾𝑇𝐵 + 𝑁𝐹)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Where 𝐾𝑇𝐵 is the thermal noise power in the receiver and 𝑁𝐹 is the noise figure.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19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Measuring PER requires simulating with large number of packets.</a:t>
            </a:r>
          </a:p>
          <a:p>
            <a:r>
              <a:rPr lang="en-US" dirty="0" smtClean="0"/>
              <a:t>Simulating with these numbers take a lot of time.</a:t>
            </a:r>
          </a:p>
          <a:p>
            <a:r>
              <a:rPr lang="en-US" dirty="0" smtClean="0"/>
              <a:t>Our approach proposes dividing the packets on number of parallel simulations.</a:t>
            </a:r>
          </a:p>
          <a:p>
            <a:r>
              <a:rPr lang="en-US" dirty="0" smtClean="0"/>
              <a:t>External scripts process reports from these simulation to generate results.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8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Interferer Injection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instance of the DUT is instantiated to mimic Interferer device.</a:t>
            </a:r>
          </a:p>
          <a:p>
            <a:r>
              <a:rPr lang="en-US" dirty="0" smtClean="0"/>
              <a:t>This instance is configured to transmit on different channels around the original DUT’s frequency channel.</a:t>
            </a:r>
          </a:p>
          <a:p>
            <a:r>
              <a:rPr lang="en-US" dirty="0" smtClean="0"/>
              <a:t>The power of the transmitted data by the interferer instance define the C/I.</a:t>
            </a:r>
          </a:p>
          <a:p>
            <a:r>
              <a:rPr lang="en-US" dirty="0" smtClean="0"/>
              <a:t>This interferer power configured by a test configuration.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12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UVM Environment with the Interferer DUT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581399" y="1417638"/>
            <a:ext cx="1505589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5631660"/>
              </p:ext>
            </p:extLst>
          </p:nvPr>
        </p:nvGraphicFramePr>
        <p:xfrm>
          <a:off x="3581399" y="1417638"/>
          <a:ext cx="5257800" cy="432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Visio" r:id="rId3" imgW="7210620" imgH="5905617" progId="Visio.Drawing.15">
                  <p:embed/>
                </p:oleObj>
              </mc:Choice>
              <mc:Fallback>
                <p:oleObj name="Visio" r:id="rId3" imgW="7210620" imgH="5905617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399" y="1417638"/>
                        <a:ext cx="5257800" cy="4329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489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Results vs Simulation Results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8511240"/>
              </p:ext>
            </p:extLst>
          </p:nvPr>
        </p:nvGraphicFramePr>
        <p:xfrm>
          <a:off x="381000" y="2590800"/>
          <a:ext cx="11430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3810000"/>
                <a:gridCol w="3810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SNRLab</a:t>
                      </a:r>
                      <a:r>
                        <a:rPr lang="en-US" dirty="0" smtClean="0"/>
                        <a:t> (dB) – </a:t>
                      </a:r>
                      <a:r>
                        <a:rPr lang="en-US" dirty="0" err="1" smtClean="0"/>
                        <a:t>SNRSim</a:t>
                      </a:r>
                      <a:r>
                        <a:rPr lang="en-US" dirty="0" smtClean="0"/>
                        <a:t> (dB)	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SensitivityLab</a:t>
                      </a:r>
                      <a:r>
                        <a:rPr lang="en-US" dirty="0" smtClean="0"/>
                        <a:t> (dB) – </a:t>
                      </a:r>
                      <a:r>
                        <a:rPr lang="en-US" dirty="0" err="1" smtClean="0"/>
                        <a:t>SensitivitySim</a:t>
                      </a:r>
                      <a:r>
                        <a:rPr lang="en-US" dirty="0" smtClean="0"/>
                        <a:t> (dB)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System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System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09600" y="1447801"/>
            <a:ext cx="109728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For two wireless systems with the same BER difference is : </a:t>
            </a:r>
          </a:p>
          <a:p>
            <a:pPr fontAlgn="auto">
              <a:spcAft>
                <a:spcPts val="0"/>
              </a:spcAft>
            </a:pPr>
            <a:endParaRPr lang="en-US" dirty="0" smtClean="0"/>
          </a:p>
          <a:p>
            <a:pPr fontAlgn="auto">
              <a:spcAft>
                <a:spcPts val="0"/>
              </a:spcAft>
            </a:pPr>
            <a:endParaRPr lang="en-US" dirty="0" smtClean="0"/>
          </a:p>
          <a:p>
            <a:pPr fontAlgn="auto">
              <a:spcAft>
                <a:spcPts val="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31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Wireless is </a:t>
            </a:r>
            <a:r>
              <a:rPr lang="en-US" dirty="0" smtClean="0"/>
              <a:t>coming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7162800" cy="4495800"/>
          </a:xfrm>
        </p:spPr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row </a:t>
            </a:r>
            <a:r>
              <a:rPr lang="en-US" dirty="0" smtClean="0"/>
              <a:t>rapidly.</a:t>
            </a:r>
          </a:p>
          <a:p>
            <a:r>
              <a:rPr lang="en-US" dirty="0" smtClean="0"/>
              <a:t>Become essential to our lives.</a:t>
            </a:r>
            <a:endParaRPr lang="en-US" dirty="0" smtClean="0"/>
          </a:p>
          <a:p>
            <a:r>
              <a:rPr lang="en-US" dirty="0" smtClean="0"/>
              <a:t>Rising </a:t>
            </a:r>
            <a:r>
              <a:rPr lang="en-US" dirty="0" err="1" smtClean="0"/>
              <a:t>IoT</a:t>
            </a:r>
            <a:r>
              <a:rPr lang="en-US" dirty="0" smtClean="0"/>
              <a:t> drives </a:t>
            </a:r>
            <a:r>
              <a:rPr lang="en-US" dirty="0" smtClean="0"/>
              <a:t>wireless to be bigger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566442"/>
            <a:ext cx="2481330" cy="13730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7821" y="3465693"/>
            <a:ext cx="2133600" cy="12651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3558339"/>
            <a:ext cx="2909821" cy="1079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Communication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17638"/>
            <a:ext cx="10210800" cy="46021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Thermal Noise </a:t>
            </a:r>
            <a:endParaRPr lang="en-US" dirty="0" smtClean="0"/>
          </a:p>
          <a:p>
            <a:r>
              <a:rPr lang="en-US" dirty="0" smtClean="0"/>
              <a:t>Interference </a:t>
            </a:r>
            <a:r>
              <a:rPr lang="en-US" dirty="0"/>
              <a:t>Signal</a:t>
            </a:r>
          </a:p>
          <a:p>
            <a:r>
              <a:rPr lang="en-US" dirty="0"/>
              <a:t>Multipath Fading  Interference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Wireless Communication Challenges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0278" y="3013669"/>
            <a:ext cx="1180531" cy="11805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354" y="3013669"/>
            <a:ext cx="1569026" cy="1368067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1697921" y="3352800"/>
            <a:ext cx="7432651" cy="381000"/>
          </a:xfrm>
          <a:prstGeom prst="rightArrow">
            <a:avLst/>
          </a:prstGeom>
          <a:gradFill flip="none" rotWithShape="0">
            <a:gsLst>
              <a:gs pos="13000">
                <a:srgbClr val="000000"/>
              </a:gs>
              <a:gs pos="24000">
                <a:srgbClr val="202020"/>
              </a:gs>
              <a:gs pos="100000">
                <a:schemeClr val="bg1"/>
              </a:gs>
              <a:gs pos="90000">
                <a:schemeClr val="bg1">
                  <a:lumMod val="95000"/>
                </a:schemeClr>
              </a:gs>
              <a:gs pos="79000">
                <a:schemeClr val="bg1">
                  <a:lumMod val="85000"/>
                </a:schemeClr>
              </a:gs>
              <a:gs pos="68000">
                <a:schemeClr val="bg1">
                  <a:lumMod val="75000"/>
                </a:schemeClr>
              </a:gs>
              <a:gs pos="57000">
                <a:schemeClr val="bg1">
                  <a:lumMod val="65000"/>
                </a:schemeClr>
              </a:gs>
              <a:gs pos="46000">
                <a:schemeClr val="bg1">
                  <a:lumMod val="50000"/>
                </a:schemeClr>
              </a:gs>
              <a:gs pos="35000">
                <a:schemeClr val="tx1">
                  <a:lumMod val="50000"/>
                  <a:lumOff val="50000"/>
                </a:schemeClr>
              </a:gs>
              <a:gs pos="1000">
                <a:schemeClr val="tx1"/>
              </a:gs>
            </a:gsLst>
            <a:lin ang="0" scaled="0"/>
            <a:tileRect/>
          </a:gra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009689" y="3839506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Reduced Signal Noise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196824" y="4534169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Transmitter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51563" y="4534169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Receiver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8751" y="4799524"/>
            <a:ext cx="764171" cy="111983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69642" y="5924428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Interfere Signal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32141" y="3921831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AWGN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2297" y="3115452"/>
            <a:ext cx="1565147" cy="56903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563" y="1263391"/>
            <a:ext cx="1100637" cy="110063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809" y="5364337"/>
            <a:ext cx="1046256" cy="1046256"/>
          </a:xfrm>
          <a:prstGeom prst="rect">
            <a:avLst/>
          </a:prstGeom>
        </p:spPr>
      </p:pic>
      <p:sp>
        <p:nvSpPr>
          <p:cNvPr id="35" name="Right Arrow 34"/>
          <p:cNvSpPr/>
          <p:nvPr/>
        </p:nvSpPr>
        <p:spPr>
          <a:xfrm>
            <a:off x="1694459" y="3356042"/>
            <a:ext cx="7432651" cy="3810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5116752" y="4084297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Original Signal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Right Arrow 36"/>
          <p:cNvSpPr/>
          <p:nvPr/>
        </p:nvSpPr>
        <p:spPr>
          <a:xfrm>
            <a:off x="1715240" y="3521611"/>
            <a:ext cx="7432651" cy="381000"/>
          </a:xfrm>
          <a:prstGeom prst="rightArrow">
            <a:avLst/>
          </a:prstGeom>
          <a:gradFill flip="none" rotWithShape="0">
            <a:gsLst>
              <a:gs pos="13000">
                <a:srgbClr val="000000"/>
              </a:gs>
              <a:gs pos="24000">
                <a:srgbClr val="202020"/>
              </a:gs>
              <a:gs pos="100000">
                <a:schemeClr val="bg1"/>
              </a:gs>
              <a:gs pos="90000">
                <a:schemeClr val="bg1">
                  <a:lumMod val="95000"/>
                </a:schemeClr>
              </a:gs>
              <a:gs pos="79000">
                <a:schemeClr val="bg1">
                  <a:lumMod val="85000"/>
                </a:schemeClr>
              </a:gs>
              <a:gs pos="68000">
                <a:schemeClr val="bg1">
                  <a:lumMod val="75000"/>
                </a:schemeClr>
              </a:gs>
              <a:gs pos="57000">
                <a:schemeClr val="bg1">
                  <a:lumMod val="65000"/>
                </a:schemeClr>
              </a:gs>
              <a:gs pos="46000">
                <a:schemeClr val="bg1">
                  <a:lumMod val="50000"/>
                </a:schemeClr>
              </a:gs>
              <a:gs pos="35000">
                <a:schemeClr val="tx1">
                  <a:lumMod val="50000"/>
                  <a:lumOff val="50000"/>
                </a:schemeClr>
              </a:gs>
              <a:gs pos="1000">
                <a:schemeClr val="tx1"/>
              </a:gs>
            </a:gsLst>
            <a:lin ang="0" scaled="0"/>
            <a:tileRect/>
          </a:gra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rot="20356929">
            <a:off x="1678622" y="2517132"/>
            <a:ext cx="3176649" cy="1929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 rot="2168932">
            <a:off x="1358116" y="4803762"/>
            <a:ext cx="3188577" cy="1907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 rot="20106097">
            <a:off x="5059781" y="4794633"/>
            <a:ext cx="4012864" cy="2095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 rot="1194771">
            <a:off x="5890476" y="2504614"/>
            <a:ext cx="3176649" cy="1929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5" grpId="0"/>
      <p:bldP spid="16" grpId="0"/>
      <p:bldP spid="35" grpId="0" animBg="1"/>
      <p:bldP spid="35" grpId="1" animBg="1"/>
      <p:bldP spid="36" grpId="0"/>
      <p:bldP spid="36" grpId="1"/>
      <p:bldP spid="37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Characterizing Wireless Receiver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RF wireless receiver performance characterized by:</a:t>
            </a:r>
          </a:p>
          <a:p>
            <a:pPr lvl="1"/>
            <a:r>
              <a:rPr lang="en-US" dirty="0" smtClean="0"/>
              <a:t>Receiver Sensitivity</a:t>
            </a:r>
          </a:p>
          <a:p>
            <a:pPr lvl="1"/>
            <a:r>
              <a:rPr lang="en-US" dirty="0" smtClean="0"/>
              <a:t>Interference Performance</a:t>
            </a:r>
          </a:p>
          <a:p>
            <a:r>
              <a:rPr lang="en-US" dirty="0" smtClean="0"/>
              <a:t>Terminologies:</a:t>
            </a:r>
          </a:p>
          <a:p>
            <a:pPr lvl="1"/>
            <a:r>
              <a:rPr lang="en-US" b="1" dirty="0" smtClean="0"/>
              <a:t>A</a:t>
            </a:r>
            <a:r>
              <a:rPr lang="en-US" dirty="0" smtClean="0"/>
              <a:t>dditive </a:t>
            </a:r>
            <a:r>
              <a:rPr lang="en-US" b="1" dirty="0"/>
              <a:t>W</a:t>
            </a:r>
            <a:r>
              <a:rPr lang="en-US" dirty="0"/>
              <a:t>hite </a:t>
            </a:r>
            <a:r>
              <a:rPr lang="en-US" b="1" dirty="0" smtClean="0"/>
              <a:t>G</a:t>
            </a:r>
            <a:r>
              <a:rPr lang="en-US" dirty="0" smtClean="0"/>
              <a:t>aussian </a:t>
            </a:r>
            <a:r>
              <a:rPr lang="en-US" b="1" dirty="0" smtClean="0"/>
              <a:t>N</a:t>
            </a:r>
            <a:r>
              <a:rPr lang="en-US" dirty="0" smtClean="0"/>
              <a:t>oise (AWGN)</a:t>
            </a:r>
          </a:p>
          <a:p>
            <a:pPr lvl="1"/>
            <a:r>
              <a:rPr lang="en-US" b="1" dirty="0" smtClean="0"/>
              <a:t>P</a:t>
            </a:r>
            <a:r>
              <a:rPr lang="en-US" dirty="0" smtClean="0"/>
              <a:t>acket </a:t>
            </a:r>
            <a:r>
              <a:rPr lang="en-US" b="1" dirty="0" smtClean="0"/>
              <a:t>E</a:t>
            </a:r>
            <a:r>
              <a:rPr lang="en-US" dirty="0" smtClean="0"/>
              <a:t>rror </a:t>
            </a:r>
            <a:r>
              <a:rPr lang="en-US" b="1" dirty="0" smtClean="0"/>
              <a:t>R</a:t>
            </a:r>
            <a:r>
              <a:rPr lang="en-US" dirty="0" smtClean="0"/>
              <a:t>ate (PER)</a:t>
            </a:r>
          </a:p>
          <a:p>
            <a:pPr lvl="1"/>
            <a:r>
              <a:rPr lang="en-US" b="1" dirty="0" smtClean="0"/>
              <a:t>B</a:t>
            </a:r>
            <a:r>
              <a:rPr lang="en-US" dirty="0" smtClean="0"/>
              <a:t>it </a:t>
            </a:r>
            <a:r>
              <a:rPr lang="en-US" b="1" dirty="0" smtClean="0"/>
              <a:t>E</a:t>
            </a:r>
            <a:r>
              <a:rPr lang="en-US" dirty="0" smtClean="0"/>
              <a:t>rror </a:t>
            </a:r>
            <a:r>
              <a:rPr lang="en-US" b="1" dirty="0" smtClean="0"/>
              <a:t>R</a:t>
            </a:r>
            <a:r>
              <a:rPr lang="en-US" dirty="0" smtClean="0"/>
              <a:t>ate (BER)</a:t>
            </a:r>
          </a:p>
          <a:p>
            <a:pPr lvl="1"/>
            <a:r>
              <a:rPr lang="en-US" b="1" dirty="0" smtClean="0"/>
              <a:t>C</a:t>
            </a:r>
            <a:r>
              <a:rPr lang="en-US" dirty="0" smtClean="0"/>
              <a:t>arrier to </a:t>
            </a:r>
            <a:r>
              <a:rPr lang="en-US" b="1" dirty="0" smtClean="0"/>
              <a:t>I</a:t>
            </a:r>
            <a:r>
              <a:rPr lang="en-US" dirty="0" smtClean="0"/>
              <a:t>nterference Ratio (C/I)</a:t>
            </a:r>
          </a:p>
          <a:p>
            <a:pPr lvl="1"/>
            <a:r>
              <a:rPr lang="en-US" b="1" dirty="0" smtClean="0"/>
              <a:t>S</a:t>
            </a:r>
            <a:r>
              <a:rPr lang="en-US" dirty="0" smtClean="0"/>
              <a:t>ignal to </a:t>
            </a:r>
            <a:r>
              <a:rPr lang="en-US" b="1" dirty="0" smtClean="0"/>
              <a:t>N</a:t>
            </a:r>
            <a:r>
              <a:rPr lang="en-US" dirty="0" smtClean="0"/>
              <a:t>oise </a:t>
            </a:r>
            <a:r>
              <a:rPr lang="en-US" b="1" dirty="0" smtClean="0"/>
              <a:t>R</a:t>
            </a:r>
            <a:r>
              <a:rPr lang="en-US" dirty="0" smtClean="0"/>
              <a:t>atio (SNR)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5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Receiver </a:t>
            </a:r>
            <a:r>
              <a:rPr lang="en-US" dirty="0" smtClean="0"/>
              <a:t>Sensitivity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Thermal noise in the wireless medium produces BER into transmitted packets.</a:t>
            </a:r>
          </a:p>
          <a:p>
            <a:r>
              <a:rPr lang="en-US" dirty="0" smtClean="0"/>
              <a:t>Wireless channel with thermal noise can be modelled as AWGN channel.</a:t>
            </a:r>
          </a:p>
          <a:p>
            <a:r>
              <a:rPr lang="en-US" dirty="0" smtClean="0"/>
              <a:t>Receiver input level for certain BER is the receiver sensitivity.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3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Interference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Interferers signal are messages that are sent in-band or around the band original message are transmitted.</a:t>
            </a:r>
          </a:p>
          <a:p>
            <a:r>
              <a:rPr lang="en-US" dirty="0" smtClean="0"/>
              <a:t>C/I defines power ratio between original signal and the interferer.</a:t>
            </a:r>
          </a:p>
          <a:p>
            <a:r>
              <a:rPr lang="en-US" dirty="0" smtClean="0"/>
              <a:t>Receiver sensitivity for each C/I determine receiver interference performance.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58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Characterizing RF receiver in UVM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use of Functional simulation to characterize RF receivers.</a:t>
            </a:r>
          </a:p>
          <a:p>
            <a:r>
              <a:rPr lang="en-US" dirty="0" smtClean="0"/>
              <a:t>Model AWGN to calculate receiver sensitivity.</a:t>
            </a:r>
          </a:p>
          <a:p>
            <a:r>
              <a:rPr lang="en-US" dirty="0" smtClean="0"/>
              <a:t>Mimic Interferer effect on the transmitted signal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2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AWGN Modelling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UVM-SV agent is implemented to model the transfer function of the AWGN.</a:t>
            </a:r>
          </a:p>
          <a:p>
            <a:r>
              <a:rPr lang="en-US" dirty="0" smtClean="0"/>
              <a:t>Implementation by </a:t>
            </a:r>
            <a:r>
              <a:rPr lang="en-US" dirty="0" err="1" smtClean="0"/>
              <a:t>SystemC</a:t>
            </a:r>
            <a:r>
              <a:rPr lang="en-US" dirty="0" smtClean="0"/>
              <a:t> language through DPI.</a:t>
            </a:r>
          </a:p>
          <a:p>
            <a:r>
              <a:rPr lang="en-US" dirty="0" smtClean="0"/>
              <a:t>The Agent is driving virtual interface bound to internal signals in the receiver part of the DUT.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14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1CAD78-C6F6-407D-A9D5-329355F0770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679</Words>
  <Application>Microsoft Office PowerPoint</Application>
  <PresentationFormat>Widescreen</PresentationFormat>
  <Paragraphs>135</Paragraphs>
  <Slides>19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Office Theme</vt:lpstr>
      <vt:lpstr>Microsoft Visio Drawing</vt:lpstr>
      <vt:lpstr>Characterizing RF Wireless Receivers Performance in UVM Environment</vt:lpstr>
      <vt:lpstr>RF Wireless is coming</vt:lpstr>
      <vt:lpstr>Wireless Communication Challenges</vt:lpstr>
      <vt:lpstr>Wireless Communication Challenges</vt:lpstr>
      <vt:lpstr>Characterizing Wireless Receiver</vt:lpstr>
      <vt:lpstr>Receiver Sensitivity</vt:lpstr>
      <vt:lpstr>Interference Performance</vt:lpstr>
      <vt:lpstr>Characterizing RF receiver in UVM environment</vt:lpstr>
      <vt:lpstr>AWGN Modelling</vt:lpstr>
      <vt:lpstr>AWGN Modelling (Cont’d)</vt:lpstr>
      <vt:lpstr>Injecting AWGN in the RX chain</vt:lpstr>
      <vt:lpstr>Injecting AWGN in the RX chain(Cont’d)</vt:lpstr>
      <vt:lpstr>UVM Environment with AWGN Agent</vt:lpstr>
      <vt:lpstr>BER/PER Calculations</vt:lpstr>
      <vt:lpstr>Simulation Management</vt:lpstr>
      <vt:lpstr>Interferer Injection</vt:lpstr>
      <vt:lpstr>UVM Environment with the Interferer DUT</vt:lpstr>
      <vt:lpstr>Lab Results vs Simulation Results</vt:lpstr>
      <vt:lpstr>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2018-10-03T20:44:41Z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