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8"/>
  </p:notesMasterIdLst>
  <p:handoutMasterIdLst>
    <p:handoutMasterId r:id="rId29"/>
  </p:handoutMasterIdLst>
  <p:sldIdLst>
    <p:sldId id="501" r:id="rId5"/>
    <p:sldId id="687" r:id="rId6"/>
    <p:sldId id="506" r:id="rId7"/>
    <p:sldId id="689" r:id="rId8"/>
    <p:sldId id="690" r:id="rId9"/>
    <p:sldId id="683" r:id="rId10"/>
    <p:sldId id="684" r:id="rId11"/>
    <p:sldId id="686" r:id="rId12"/>
    <p:sldId id="694" r:id="rId13"/>
    <p:sldId id="685" r:id="rId14"/>
    <p:sldId id="692" r:id="rId15"/>
    <p:sldId id="699" r:id="rId16"/>
    <p:sldId id="672" r:id="rId17"/>
    <p:sldId id="698" r:id="rId18"/>
    <p:sldId id="676" r:id="rId19"/>
    <p:sldId id="679" r:id="rId20"/>
    <p:sldId id="681" r:id="rId21"/>
    <p:sldId id="695" r:id="rId22"/>
    <p:sldId id="682" r:id="rId23"/>
    <p:sldId id="691" r:id="rId24"/>
    <p:sldId id="696" r:id="rId25"/>
    <p:sldId id="688" r:id="rId26"/>
    <p:sldId id="505" r:id="rId27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49" autoAdjust="0"/>
    <p:restoredTop sz="94198" autoAdjust="0"/>
  </p:normalViewPr>
  <p:slideViewPr>
    <p:cSldViewPr>
      <p:cViewPr varScale="1">
        <p:scale>
          <a:sx n="124" d="100"/>
          <a:sy n="124" d="100"/>
        </p:scale>
        <p:origin x="92" y="6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90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10.10.2018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46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13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01" dirty="0"/>
              <a:t>1</a:t>
            </a:r>
          </a:p>
          <a:p>
            <a:r>
              <a:rPr lang="en-001" dirty="0"/>
              <a:t>2 </a:t>
            </a:r>
            <a:r>
              <a:rPr lang="en-001" baseline="0" dirty="0"/>
              <a:t> -  Here we have set an </a:t>
            </a:r>
            <a:r>
              <a:rPr lang="en-001" baseline="0" dirty="0" err="1"/>
              <a:t>expetation</a:t>
            </a:r>
            <a:r>
              <a:rPr lang="en-001" baseline="0" dirty="0"/>
              <a:t> on an UVM_ERROR with id “SENT_ASSERT_SYNC_LOW_TIME” with an error count of 1 and only 1. If </a:t>
            </a:r>
            <a:r>
              <a:rPr lang="en-001" baseline="0" dirty="0" err="1"/>
              <a:t>dont</a:t>
            </a:r>
            <a:r>
              <a:rPr lang="en-001" baseline="0" dirty="0"/>
              <a:t> get this number of error, we will issue an error to make the test failing </a:t>
            </a:r>
            <a:endParaRPr lang="en-001" dirty="0"/>
          </a:p>
          <a:p>
            <a:r>
              <a:rPr lang="en-001" dirty="0"/>
              <a:t>3  -  As an</a:t>
            </a:r>
            <a:r>
              <a:rPr lang="en-001" baseline="0" dirty="0"/>
              <a:t> error on the synchronization can make the ECU to read wrong nibble values, it could make the CRC_VALUE false so we ignore any error on CRC value</a:t>
            </a:r>
            <a:endParaRPr lang="en-001" dirty="0"/>
          </a:p>
          <a:p>
            <a:r>
              <a:rPr lang="en-001" dirty="0"/>
              <a:t>4</a:t>
            </a:r>
          </a:p>
          <a:p>
            <a:endParaRPr lang="en-00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4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001" dirty="0"/>
              <a:t>1</a:t>
            </a:r>
          </a:p>
          <a:p>
            <a:r>
              <a:rPr lang="en-001" dirty="0"/>
              <a:t>2 </a:t>
            </a:r>
            <a:r>
              <a:rPr lang="en-001" baseline="0" dirty="0"/>
              <a:t> -  Here we have set an </a:t>
            </a:r>
            <a:r>
              <a:rPr lang="en-001" baseline="0" dirty="0" err="1"/>
              <a:t>expetation</a:t>
            </a:r>
            <a:r>
              <a:rPr lang="en-001" baseline="0" dirty="0"/>
              <a:t> on an UVM_ERROR with id “SENT_ASSERT_SYNC_LOW_TIME” with an error count of 1 and only 1. If </a:t>
            </a:r>
            <a:r>
              <a:rPr lang="en-001" baseline="0" dirty="0" err="1"/>
              <a:t>dont</a:t>
            </a:r>
            <a:r>
              <a:rPr lang="en-001" baseline="0" dirty="0"/>
              <a:t> get this number of error, we will issue an error to make the test failing </a:t>
            </a:r>
            <a:endParaRPr lang="en-001" dirty="0"/>
          </a:p>
          <a:p>
            <a:r>
              <a:rPr lang="en-001" dirty="0"/>
              <a:t>3  -  As an</a:t>
            </a:r>
            <a:r>
              <a:rPr lang="en-001" baseline="0" dirty="0"/>
              <a:t> error on the synchronization can make the ECU to read wrong nibble values, it could make the CRC_VALUE false so we ignore any error on CRC value</a:t>
            </a:r>
            <a:endParaRPr lang="en-001" dirty="0"/>
          </a:p>
          <a:p>
            <a:r>
              <a:rPr lang="en-001" dirty="0"/>
              <a:t>4</a:t>
            </a:r>
          </a:p>
          <a:p>
            <a:endParaRPr lang="en-00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60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94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7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8E7FE-61A5-4BA4-BF0B-A8F1C6C27A40}" type="datetime1">
              <a:rPr lang="fr-FR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89A68A-5869-4DC8-AA6C-BCB317E085E4}" type="datetime1">
              <a:rPr lang="fr-FR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3B6AF-6D91-42C4-81CD-C9A98E3959E9}" type="datetime1">
              <a:rPr lang="fr-FR" smtClean="0"/>
              <a:t>10/10/2018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@2018 - AEDVICES Consulting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6F98BB1-140C-4F7A-9E1D-D048B61F8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75" y="88541"/>
            <a:ext cx="7105725" cy="9108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16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AB2D4-C792-47EC-A313-5513BA51C36B}" type="datetime1">
              <a:rPr lang="fr-FR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8EE6B6-93BF-4911-9F41-E7A3A4EFA866}" type="datetime1">
              <a:rPr lang="fr-FR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6EE4B8-C083-40BC-90CC-3123406CC906}" type="datetime1">
              <a:rPr lang="fr-FR" smtClean="0"/>
              <a:t>10/10/2018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1CDEB-CD2E-4D31-AC06-6CCEDA5D6482}" type="datetime1">
              <a:rPr lang="fr-FR" smtClean="0"/>
              <a:t>10/10/2018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81FF0-7B21-4C6C-86AE-93482E79CA88}" type="datetime1">
              <a:rPr lang="fr-FR" smtClean="0"/>
              <a:t>10/10/2018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828653-5591-4415-A5FC-34B40CCA42B4}" type="datetime1">
              <a:rPr lang="fr-FR" smtClean="0"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F4FE52-F4BF-4F20-A814-5495C64C6F79}" type="datetime1">
              <a:rPr lang="fr-FR" smtClean="0"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7E1C88-1062-4B22-A49C-41FB86C009CB}" type="datetime1">
              <a:rPr lang="fr-FR" smtClean="0"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ECC69-529B-4010-9927-671FA258DBA7}" type="datetime1">
              <a:rPr lang="fr-FR" smtClean="0"/>
              <a:t>10/10/2018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@2018 - AEDVICES Consulting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1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Qualification of a Verification IP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11506200" cy="1752600"/>
          </a:xfrm>
        </p:spPr>
        <p:txBody>
          <a:bodyPr>
            <a:normAutofit/>
          </a:bodyPr>
          <a:lstStyle/>
          <a:p>
            <a:r>
              <a:rPr lang="en-US" dirty="0"/>
              <a:t>Francois Cerisier, Adrien Carmagnat, AEDVICES Consulting</a:t>
            </a:r>
            <a:br>
              <a:rPr lang="en-US" dirty="0"/>
            </a:br>
            <a:r>
              <a:rPr lang="en-US" dirty="0"/>
              <a:t>Alessandro Basili, Gilles Curchod, MELEXIS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46F0FE8-13DE-4644-A613-151574B927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18" y="5454985"/>
            <a:ext cx="2523963" cy="10851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691FA-86DE-40E5-AD79-B06DC88B3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Protocol Checkers Tests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96F544-3BB1-4DEC-BFA3-76ACB56DF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Write tests </a:t>
            </a:r>
            <a:r>
              <a:rPr lang="fr-FR" dirty="0" err="1"/>
              <a:t>that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Show nominal </a:t>
            </a:r>
            <a:r>
              <a:rPr lang="fr-FR" dirty="0" err="1"/>
              <a:t>functions</a:t>
            </a:r>
            <a:r>
              <a:rPr lang="fr-FR" dirty="0"/>
              <a:t> are </a:t>
            </a:r>
            <a:r>
              <a:rPr lang="fr-FR" dirty="0" err="1"/>
              <a:t>working</a:t>
            </a:r>
            <a:endParaRPr lang="fr-FR" dirty="0"/>
          </a:p>
          <a:p>
            <a:pPr lvl="1"/>
            <a:r>
              <a:rPr lang="fr-FR" dirty="0"/>
              <a:t>Highlight </a:t>
            </a:r>
            <a:r>
              <a:rPr lang="fr-FR" dirty="0" err="1"/>
              <a:t>Error</a:t>
            </a:r>
            <a:r>
              <a:rPr lang="fr-FR" dirty="0"/>
              <a:t> Conditions</a:t>
            </a:r>
          </a:p>
          <a:p>
            <a:r>
              <a:rPr lang="fr-FR" dirty="0"/>
              <a:t>Check </a:t>
            </a:r>
            <a:r>
              <a:rPr lang="fr-FR" dirty="0" err="1"/>
              <a:t>that</a:t>
            </a:r>
            <a:r>
              <a:rPr lang="fr-FR" dirty="0"/>
              <a:t> VIP can report </a:t>
            </a:r>
            <a:r>
              <a:rPr lang="fr-FR" dirty="0" err="1"/>
              <a:t>errors</a:t>
            </a:r>
            <a:endParaRPr lang="fr-FR" dirty="0"/>
          </a:p>
          <a:p>
            <a:r>
              <a:rPr lang="fr-FR" dirty="0"/>
              <a:t>Leads to </a:t>
            </a:r>
            <a:r>
              <a:rPr lang="fr-FR" dirty="0" err="1"/>
              <a:t>errors</a:t>
            </a:r>
            <a:r>
              <a:rPr lang="fr-FR" dirty="0"/>
              <a:t> in the log and in the assertion </a:t>
            </a:r>
            <a:r>
              <a:rPr lang="fr-FR" dirty="0" err="1"/>
              <a:t>coverage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  <a:p>
            <a:r>
              <a:rPr lang="fr-FR" dirty="0"/>
              <a:t>How to sort out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from </a:t>
            </a:r>
            <a:r>
              <a:rPr lang="fr-FR" dirty="0" err="1"/>
              <a:t>unwanted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?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CC8D45-2F0C-4654-B591-EC813C23E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3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id="{8E677804-135B-4EC1-ABC5-3CF3656A535E}"/>
              </a:ext>
            </a:extLst>
          </p:cNvPr>
          <p:cNvCxnSpPr/>
          <p:nvPr/>
        </p:nvCxnSpPr>
        <p:spPr>
          <a:xfrm flipV="1">
            <a:off x="5141191" y="4191000"/>
            <a:ext cx="1524000" cy="1066800"/>
          </a:xfrm>
          <a:prstGeom prst="bentConnector3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 : en angle 27">
            <a:extLst>
              <a:ext uri="{FF2B5EF4-FFF2-40B4-BE49-F238E27FC236}">
                <a16:creationId xmlns:a16="http://schemas.microsoft.com/office/drawing/2014/main" id="{DBAC1B13-2F54-4F12-96BA-7A8C6ABA641F}"/>
              </a:ext>
            </a:extLst>
          </p:cNvPr>
          <p:cNvCxnSpPr/>
          <p:nvPr/>
        </p:nvCxnSpPr>
        <p:spPr>
          <a:xfrm flipV="1">
            <a:off x="4597200" y="4191000"/>
            <a:ext cx="1524000" cy="1066800"/>
          </a:xfrm>
          <a:prstGeom prst="bentConnector3">
            <a:avLst/>
          </a:prstGeom>
          <a:ln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 : en angle 29">
            <a:extLst>
              <a:ext uri="{FF2B5EF4-FFF2-40B4-BE49-F238E27FC236}">
                <a16:creationId xmlns:a16="http://schemas.microsoft.com/office/drawing/2014/main" id="{B0C276E9-4912-4E8F-97E1-CA9FA5D43193}"/>
              </a:ext>
            </a:extLst>
          </p:cNvPr>
          <p:cNvCxnSpPr/>
          <p:nvPr/>
        </p:nvCxnSpPr>
        <p:spPr>
          <a:xfrm flipV="1">
            <a:off x="5410200" y="4191000"/>
            <a:ext cx="1524000" cy="1066800"/>
          </a:xfrm>
          <a:prstGeom prst="bentConnector3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5F9ED78C-3F0C-4F0B-AFE4-373D2CBBD077}"/>
              </a:ext>
            </a:extLst>
          </p:cNvPr>
          <p:cNvCxnSpPr/>
          <p:nvPr/>
        </p:nvCxnSpPr>
        <p:spPr>
          <a:xfrm flipV="1">
            <a:off x="4495800" y="4191000"/>
            <a:ext cx="1524000" cy="1066800"/>
          </a:xfrm>
          <a:prstGeom prst="bentConnector3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D7C68126-4F4F-4296-AAF1-30D535C1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SENT Protocol Assertion Qualification Example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820AA0-EAE4-4A4C-9B7F-811D1C7FA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Test Plan</a:t>
            </a:r>
          </a:p>
          <a:p>
            <a:pPr lvl="1"/>
            <a:r>
              <a:rPr lang="fr-FR" dirty="0"/>
              <a:t>Synchronisation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the minimum </a:t>
            </a:r>
            <a:r>
              <a:rPr lang="fr-FR" dirty="0" err="1"/>
              <a:t>limit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UVM_ERROR</a:t>
            </a:r>
            <a:endParaRPr lang="fr-FR" dirty="0"/>
          </a:p>
          <a:p>
            <a:pPr lvl="1"/>
            <a:r>
              <a:rPr lang="fr-FR" dirty="0"/>
              <a:t>Synchronisation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the minimum </a:t>
            </a:r>
            <a:r>
              <a:rPr lang="fr-FR" dirty="0" err="1"/>
              <a:t>limit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OK</a:t>
            </a:r>
          </a:p>
          <a:p>
            <a:pPr lvl="1"/>
            <a:r>
              <a:rPr lang="fr-FR" dirty="0"/>
              <a:t>Synchronisation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below</a:t>
            </a:r>
            <a:r>
              <a:rPr lang="fr-FR" dirty="0"/>
              <a:t> the maximum </a:t>
            </a:r>
            <a:r>
              <a:rPr lang="fr-FR" dirty="0" err="1"/>
              <a:t>limit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OK</a:t>
            </a:r>
          </a:p>
          <a:p>
            <a:pPr lvl="1"/>
            <a:r>
              <a:rPr lang="fr-FR" dirty="0"/>
              <a:t>Synchronisation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the maximum </a:t>
            </a:r>
            <a:r>
              <a:rPr lang="fr-FR" dirty="0" err="1"/>
              <a:t>limit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UVM_ERROR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E333F6-DA1B-4A44-9ADE-97FB0BE9D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8" name="Connecteur : en angle 7">
            <a:extLst>
              <a:ext uri="{FF2B5EF4-FFF2-40B4-BE49-F238E27FC236}">
                <a16:creationId xmlns:a16="http://schemas.microsoft.com/office/drawing/2014/main" id="{6D11E1D2-9340-4260-9770-58F8C99DCA9F}"/>
              </a:ext>
            </a:extLst>
          </p:cNvPr>
          <p:cNvCxnSpPr>
            <a:cxnSpLocks/>
          </p:cNvCxnSpPr>
          <p:nvPr/>
        </p:nvCxnSpPr>
        <p:spPr>
          <a:xfrm>
            <a:off x="3196800" y="4191000"/>
            <a:ext cx="1764000" cy="10668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 : en angle 9">
            <a:extLst>
              <a:ext uri="{FF2B5EF4-FFF2-40B4-BE49-F238E27FC236}">
                <a16:creationId xmlns:a16="http://schemas.microsoft.com/office/drawing/2014/main" id="{F923BAC1-C8B7-4C10-9E8F-4D52C56752E7}"/>
              </a:ext>
            </a:extLst>
          </p:cNvPr>
          <p:cNvCxnSpPr/>
          <p:nvPr/>
        </p:nvCxnSpPr>
        <p:spPr>
          <a:xfrm flipV="1">
            <a:off x="4876800" y="4191000"/>
            <a:ext cx="1524000" cy="10668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9091ADF-0CC1-44E9-8860-6D9FFD856767}"/>
              </a:ext>
            </a:extLst>
          </p:cNvPr>
          <p:cNvCxnSpPr/>
          <p:nvPr/>
        </p:nvCxnSpPr>
        <p:spPr>
          <a:xfrm>
            <a:off x="6400800" y="41910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17BC3AC5-8AC6-4D5B-B093-FEA9CD3743FB}"/>
              </a:ext>
            </a:extLst>
          </p:cNvPr>
          <p:cNvCxnSpPr/>
          <p:nvPr/>
        </p:nvCxnSpPr>
        <p:spPr>
          <a:xfrm>
            <a:off x="4078800" y="4191000"/>
            <a:ext cx="0" cy="167640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BF97C62-9EF8-4FB2-8491-9D6E0721852C}"/>
              </a:ext>
            </a:extLst>
          </p:cNvPr>
          <p:cNvCxnSpPr/>
          <p:nvPr/>
        </p:nvCxnSpPr>
        <p:spPr>
          <a:xfrm>
            <a:off x="5638800" y="4191000"/>
            <a:ext cx="0" cy="167640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3F37842-0B1D-45BE-82A5-7A7886930E48}"/>
              </a:ext>
            </a:extLst>
          </p:cNvPr>
          <p:cNvCxnSpPr/>
          <p:nvPr/>
        </p:nvCxnSpPr>
        <p:spPr>
          <a:xfrm>
            <a:off x="4078200" y="5867400"/>
            <a:ext cx="15606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B3389055-8FB1-46B3-9DB8-84B824ABD908}"/>
              </a:ext>
            </a:extLst>
          </p:cNvPr>
          <p:cNvCxnSpPr>
            <a:cxnSpLocks/>
          </p:cNvCxnSpPr>
          <p:nvPr/>
        </p:nvCxnSpPr>
        <p:spPr>
          <a:xfrm>
            <a:off x="5334000" y="3810000"/>
            <a:ext cx="0" cy="2362200"/>
          </a:xfrm>
          <a:prstGeom prst="line">
            <a:avLst/>
          </a:prstGeom>
          <a:ln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4E32DF5F-E8F1-40F5-A4E7-2DF3D60359DA}"/>
              </a:ext>
            </a:extLst>
          </p:cNvPr>
          <p:cNvCxnSpPr>
            <a:cxnSpLocks/>
          </p:cNvCxnSpPr>
          <p:nvPr/>
        </p:nvCxnSpPr>
        <p:spPr>
          <a:xfrm>
            <a:off x="5943600" y="3810000"/>
            <a:ext cx="0" cy="2362200"/>
          </a:xfrm>
          <a:prstGeom prst="line">
            <a:avLst/>
          </a:prstGeom>
          <a:ln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B861945A-A32B-42CC-86A8-5EF40636424E}"/>
              </a:ext>
            </a:extLst>
          </p:cNvPr>
          <p:cNvSpPr txBox="1"/>
          <p:nvPr/>
        </p:nvSpPr>
        <p:spPr>
          <a:xfrm>
            <a:off x="4419608" y="5574269"/>
            <a:ext cx="838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600" dirty="0"/>
              <a:t>56</a:t>
            </a:r>
            <a:endParaRPr lang="fr-FR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35FCC53-A5D5-4944-B722-6AF700FF999D}"/>
              </a:ext>
            </a:extLst>
          </p:cNvPr>
          <p:cNvSpPr/>
          <p:nvPr/>
        </p:nvSpPr>
        <p:spPr>
          <a:xfrm>
            <a:off x="4690000" y="5558880"/>
            <a:ext cx="465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01" dirty="0"/>
              <a:t>±</a:t>
            </a:r>
            <a:r>
              <a:rPr lang="el-GR" dirty="0"/>
              <a:t>Δ</a:t>
            </a:r>
            <a:endParaRPr lang="fr-FR" dirty="0"/>
          </a:p>
        </p:txBody>
      </p:sp>
      <p:cxnSp>
        <p:nvCxnSpPr>
          <p:cNvPr id="34" name="Connecteur : en arc 33">
            <a:extLst>
              <a:ext uri="{FF2B5EF4-FFF2-40B4-BE49-F238E27FC236}">
                <a16:creationId xmlns:a16="http://schemas.microsoft.com/office/drawing/2014/main" id="{F6B362E7-9932-4C1F-BD8E-B15C3930E568}"/>
              </a:ext>
            </a:extLst>
          </p:cNvPr>
          <p:cNvCxnSpPr/>
          <p:nvPr/>
        </p:nvCxnSpPr>
        <p:spPr>
          <a:xfrm>
            <a:off x="5715000" y="5186072"/>
            <a:ext cx="1564409" cy="6096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D32A58BF-B00D-407C-8819-0D16A7E192D7}"/>
              </a:ext>
            </a:extLst>
          </p:cNvPr>
          <p:cNvSpPr txBox="1"/>
          <p:nvPr/>
        </p:nvSpPr>
        <p:spPr>
          <a:xfrm>
            <a:off x="7391399" y="5567072"/>
            <a:ext cx="190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400" dirty="0"/>
              <a:t>N</a:t>
            </a:r>
            <a:r>
              <a:rPr lang="fr-FR" sz="1400" dirty="0"/>
              <a:t>o</a:t>
            </a:r>
            <a:r>
              <a:rPr lang="en-001" sz="1400" dirty="0"/>
              <a:t> </a:t>
            </a:r>
            <a:r>
              <a:rPr lang="fr-FR" sz="1400" dirty="0"/>
              <a:t>A</a:t>
            </a:r>
            <a:r>
              <a:rPr lang="en-001" sz="1400" dirty="0"/>
              <a:t>s</a:t>
            </a:r>
            <a:r>
              <a:rPr lang="fr-FR" sz="1400" dirty="0"/>
              <a:t>s</a:t>
            </a:r>
            <a:r>
              <a:rPr lang="en-001" sz="1400" dirty="0"/>
              <a:t>e</a:t>
            </a:r>
            <a:r>
              <a:rPr lang="fr-FR" sz="1400" dirty="0"/>
              <a:t>r</a:t>
            </a:r>
            <a:r>
              <a:rPr lang="en-001" sz="1400" dirty="0"/>
              <a:t>t</a:t>
            </a:r>
            <a:r>
              <a:rPr lang="fr-FR" sz="1400" dirty="0"/>
              <a:t>i</a:t>
            </a:r>
            <a:r>
              <a:rPr lang="en-001" sz="1400" dirty="0"/>
              <a:t>o</a:t>
            </a:r>
            <a:r>
              <a:rPr lang="fr-FR" sz="1400" dirty="0"/>
              <a:t>n</a:t>
            </a:r>
            <a:r>
              <a:rPr lang="en-001" sz="1400" dirty="0"/>
              <a:t> </a:t>
            </a:r>
            <a:r>
              <a:rPr lang="fr-FR" sz="1400" dirty="0"/>
              <a:t>f</a:t>
            </a:r>
            <a:r>
              <a:rPr lang="en-001" sz="1400" dirty="0" err="1"/>
              <a:t>i</a:t>
            </a:r>
            <a:r>
              <a:rPr lang="fr-FR" sz="1400" dirty="0"/>
              <a:t>r</a:t>
            </a:r>
            <a:r>
              <a:rPr lang="en-001" sz="1400" dirty="0"/>
              <a:t>e</a:t>
            </a:r>
            <a:r>
              <a:rPr lang="fr-FR" sz="1400" dirty="0"/>
              <a:t>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F43021-46BA-4281-802E-060D7C7E3DC8}"/>
              </a:ext>
            </a:extLst>
          </p:cNvPr>
          <p:cNvSpPr/>
          <p:nvPr/>
        </p:nvSpPr>
        <p:spPr>
          <a:xfrm>
            <a:off x="8435534" y="6088648"/>
            <a:ext cx="1279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01" sz="1400" dirty="0" err="1">
                <a:solidFill>
                  <a:srgbClr val="00B050"/>
                </a:solidFill>
              </a:rPr>
              <a:t>Te</a:t>
            </a:r>
            <a:r>
              <a:rPr lang="fr-FR" sz="1400" dirty="0">
                <a:solidFill>
                  <a:srgbClr val="00B050"/>
                </a:solidFill>
              </a:rPr>
              <a:t>s</a:t>
            </a:r>
            <a:r>
              <a:rPr lang="en-001" sz="1400" dirty="0">
                <a:solidFill>
                  <a:srgbClr val="00B050"/>
                </a:solidFill>
              </a:rPr>
              <a:t>t PASSED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37" name="Connecteur : en arc 36">
            <a:extLst>
              <a:ext uri="{FF2B5EF4-FFF2-40B4-BE49-F238E27FC236}">
                <a16:creationId xmlns:a16="http://schemas.microsoft.com/office/drawing/2014/main" id="{5918417F-62BD-47B4-90BB-5C3B0AD6F9FF}"/>
              </a:ext>
            </a:extLst>
          </p:cNvPr>
          <p:cNvCxnSpPr>
            <a:cxnSpLocks/>
            <a:endCxn id="36" idx="1"/>
          </p:cNvCxnSpPr>
          <p:nvPr/>
        </p:nvCxnSpPr>
        <p:spPr>
          <a:xfrm rot="16200000" flipH="1">
            <a:off x="8075771" y="5882774"/>
            <a:ext cx="361192" cy="35833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 : en arc 41">
            <a:extLst>
              <a:ext uri="{FF2B5EF4-FFF2-40B4-BE49-F238E27FC236}">
                <a16:creationId xmlns:a16="http://schemas.microsoft.com/office/drawing/2014/main" id="{986032B6-B60E-4079-A622-CB58AB57A51A}"/>
              </a:ext>
            </a:extLst>
          </p:cNvPr>
          <p:cNvCxnSpPr>
            <a:cxnSpLocks/>
          </p:cNvCxnSpPr>
          <p:nvPr/>
        </p:nvCxnSpPr>
        <p:spPr>
          <a:xfrm>
            <a:off x="6172200" y="4343400"/>
            <a:ext cx="1600200" cy="5334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4F98735E-7A89-4C50-B74C-40078828781C}"/>
              </a:ext>
            </a:extLst>
          </p:cNvPr>
          <p:cNvSpPr txBox="1"/>
          <p:nvPr/>
        </p:nvSpPr>
        <p:spPr>
          <a:xfrm>
            <a:off x="7810501" y="4683323"/>
            <a:ext cx="1904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400" dirty="0">
                <a:solidFill>
                  <a:srgbClr val="FF0000"/>
                </a:solidFill>
              </a:rPr>
              <a:t>Assert FAILED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DF29ED2-6BD6-420B-B240-37335D9E487C}"/>
              </a:ext>
            </a:extLst>
          </p:cNvPr>
          <p:cNvSpPr/>
          <p:nvPr/>
        </p:nvSpPr>
        <p:spPr>
          <a:xfrm>
            <a:off x="8283229" y="5202677"/>
            <a:ext cx="1279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001" sz="1400" dirty="0" err="1">
                <a:solidFill>
                  <a:srgbClr val="00B050"/>
                </a:solidFill>
              </a:rPr>
              <a:t>Te</a:t>
            </a:r>
            <a:r>
              <a:rPr lang="fr-FR" sz="1400" dirty="0">
                <a:solidFill>
                  <a:srgbClr val="00B050"/>
                </a:solidFill>
              </a:rPr>
              <a:t>s</a:t>
            </a:r>
            <a:r>
              <a:rPr lang="en-001" sz="1400" dirty="0">
                <a:solidFill>
                  <a:srgbClr val="00B050"/>
                </a:solidFill>
              </a:rPr>
              <a:t>t PASSED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45" name="Connecteur : en arc 44">
            <a:extLst>
              <a:ext uri="{FF2B5EF4-FFF2-40B4-BE49-F238E27FC236}">
                <a16:creationId xmlns:a16="http://schemas.microsoft.com/office/drawing/2014/main" id="{92D6BEE6-02A6-406D-B0E5-EB4ABB43FF5D}"/>
              </a:ext>
            </a:extLst>
          </p:cNvPr>
          <p:cNvCxnSpPr>
            <a:cxnSpLocks/>
            <a:endCxn id="44" idx="1"/>
          </p:cNvCxnSpPr>
          <p:nvPr/>
        </p:nvCxnSpPr>
        <p:spPr>
          <a:xfrm rot="16200000" flipH="1">
            <a:off x="7924356" y="4997693"/>
            <a:ext cx="365466" cy="35227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74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5" grpId="0"/>
      <p:bldP spid="35" grpId="1"/>
      <p:bldP spid="36" grpId="0"/>
      <p:bldP spid="36" grpId="1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A19EA2E-4526-4C81-A555-126C4CE1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UVM Qualification Library </a:t>
            </a:r>
            <a:r>
              <a:rPr lang="fr-FR" dirty="0" err="1"/>
              <a:t>Spec</a:t>
            </a:r>
            <a:endParaRPr lang="fr-FR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C4C3733-D3EE-421A-86CE-25310DF60442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fr-FR" dirty="0"/>
              <a:t>Key </a:t>
            </a:r>
            <a:r>
              <a:rPr lang="fr-FR" dirty="0" err="1"/>
              <a:t>Features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Specify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are </a:t>
            </a:r>
            <a:r>
              <a:rPr lang="fr-FR" dirty="0" err="1"/>
              <a:t>expected</a:t>
            </a:r>
            <a:endParaRPr lang="fr-FR" dirty="0"/>
          </a:p>
          <a:p>
            <a:pPr lvl="1"/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Monitoring</a:t>
            </a:r>
          </a:p>
          <a:p>
            <a:pPr lvl="1"/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Callbacks and </a:t>
            </a:r>
            <a:r>
              <a:rPr lang="fr-FR" dirty="0" err="1"/>
              <a:t>hooks</a:t>
            </a:r>
            <a:endParaRPr lang="fr-FR" dirty="0"/>
          </a:p>
          <a:p>
            <a:pPr lvl="1"/>
            <a:r>
              <a:rPr lang="fr-FR" dirty="0"/>
              <a:t>Nice and </a:t>
            </a:r>
            <a:r>
              <a:rPr lang="fr-FR" dirty="0" err="1"/>
              <a:t>understandable</a:t>
            </a:r>
            <a:r>
              <a:rPr lang="fr-FR" dirty="0"/>
              <a:t> Report</a:t>
            </a:r>
          </a:p>
          <a:p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D64092-1C11-4BE3-BCF8-B998D58E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725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A19EA2E-4526-4C81-A555-126C4CE1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UVM Qualification Library </a:t>
            </a:r>
            <a:r>
              <a:rPr lang="fr-FR" dirty="0" err="1"/>
              <a:t>Spec</a:t>
            </a:r>
            <a:endParaRPr lang="fr-FR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C4C3733-D3EE-421A-86CE-25310DF60442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fr-FR" dirty="0" err="1"/>
              <a:t>Allows</a:t>
            </a:r>
            <a:r>
              <a:rPr lang="fr-FR" dirty="0"/>
              <a:t> the </a:t>
            </a:r>
            <a:r>
              <a:rPr lang="fr-FR" dirty="0" err="1"/>
              <a:t>specification</a:t>
            </a:r>
            <a:r>
              <a:rPr lang="fr-FR" dirty="0"/>
              <a:t> of the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endParaRPr lang="fr-FR" dirty="0"/>
          </a:p>
          <a:p>
            <a:pPr lvl="1"/>
            <a:r>
              <a:rPr lang="fr-FR" dirty="0"/>
              <a:t>To </a:t>
            </a:r>
            <a:r>
              <a:rPr lang="fr-FR" dirty="0" err="1"/>
              <a:t>verify</a:t>
            </a:r>
            <a:r>
              <a:rPr lang="fr-FR" dirty="0"/>
              <a:t> design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conditions (</a:t>
            </a:r>
            <a:r>
              <a:rPr lang="fr-FR" dirty="0" err="1"/>
              <a:t>protocol</a:t>
            </a:r>
            <a:r>
              <a:rPr lang="fr-FR" dirty="0"/>
              <a:t> violations, </a:t>
            </a:r>
            <a:r>
              <a:rPr lang="fr-FR" dirty="0" err="1"/>
              <a:t>failsafe</a:t>
            </a:r>
            <a:r>
              <a:rPr lang="fr-FR" dirty="0"/>
              <a:t> </a:t>
            </a:r>
            <a:r>
              <a:rPr lang="fr-FR" dirty="0" err="1"/>
              <a:t>mechanisms</a:t>
            </a:r>
            <a:r>
              <a:rPr lang="fr-FR" dirty="0"/>
              <a:t>, </a:t>
            </a:r>
            <a:r>
              <a:rPr lang="fr-FR" dirty="0" err="1"/>
              <a:t>alarms</a:t>
            </a:r>
            <a:r>
              <a:rPr lang="fr-FR" dirty="0"/>
              <a:t>, …)</a:t>
            </a:r>
          </a:p>
          <a:p>
            <a:pPr lvl="1"/>
            <a:r>
              <a:rPr lang="fr-FR" dirty="0"/>
              <a:t>To </a:t>
            </a:r>
            <a:r>
              <a:rPr lang="fr-FR" dirty="0" err="1"/>
              <a:t>qualify</a:t>
            </a:r>
            <a:r>
              <a:rPr lang="fr-FR" dirty="0"/>
              <a:t> assertions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shall</a:t>
            </a:r>
            <a:r>
              <a:rPr lang="fr-FR" dirty="0"/>
              <a:t> trigger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conditions</a:t>
            </a:r>
          </a:p>
          <a:p>
            <a:pPr lvl="1"/>
            <a:endParaRPr lang="fr-FR" dirty="0"/>
          </a:p>
          <a:p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Monitoring</a:t>
            </a:r>
          </a:p>
          <a:p>
            <a:pPr lvl="1"/>
            <a:r>
              <a:rPr lang="fr-FR" dirty="0"/>
              <a:t>At least N </a:t>
            </a:r>
            <a:r>
              <a:rPr lang="fr-FR" dirty="0" err="1"/>
              <a:t>errors</a:t>
            </a:r>
            <a:r>
              <a:rPr lang="fr-FR" dirty="0"/>
              <a:t>, At </a:t>
            </a:r>
            <a:r>
              <a:rPr lang="fr-FR" dirty="0" err="1"/>
              <a:t>most</a:t>
            </a:r>
            <a:r>
              <a:rPr lang="fr-FR" dirty="0"/>
              <a:t> N </a:t>
            </a:r>
            <a:r>
              <a:rPr lang="fr-FR" dirty="0" err="1"/>
              <a:t>errors</a:t>
            </a:r>
            <a:endParaRPr lang="fr-FR" dirty="0"/>
          </a:p>
          <a:p>
            <a:pPr lvl="1"/>
            <a:r>
              <a:rPr lang="fr-FR" dirty="0"/>
              <a:t>Time </a:t>
            </a:r>
            <a:r>
              <a:rPr lang="fr-FR" dirty="0" err="1"/>
              <a:t>Window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the </a:t>
            </a:r>
            <a:r>
              <a:rPr lang="fr-FR" dirty="0" err="1"/>
              <a:t>error</a:t>
            </a:r>
            <a:r>
              <a:rPr lang="fr-FR" dirty="0"/>
              <a:t> can </a:t>
            </a:r>
            <a:r>
              <a:rPr lang="fr-FR" dirty="0" err="1"/>
              <a:t>occur</a:t>
            </a:r>
            <a:r>
              <a:rPr lang="fr-FR" dirty="0"/>
              <a:t> (start, end, duration, </a:t>
            </a:r>
            <a:r>
              <a:rPr lang="fr-FR" dirty="0" err="1"/>
              <a:t>event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Deal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uncertain</a:t>
            </a:r>
            <a:r>
              <a:rPr lang="fr-FR" dirty="0"/>
              <a:t> </a:t>
            </a:r>
            <a:r>
              <a:rPr lang="fr-FR" dirty="0" err="1"/>
              <a:t>grey</a:t>
            </a:r>
            <a:r>
              <a:rPr lang="fr-FR" dirty="0"/>
              <a:t> zone (transition to </a:t>
            </a:r>
            <a:r>
              <a:rPr lang="fr-FR" dirty="0" err="1"/>
              <a:t>recovery</a:t>
            </a:r>
            <a:r>
              <a:rPr lang="fr-FR" dirty="0"/>
              <a:t> </a:t>
            </a:r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occur</a:t>
            </a:r>
            <a:r>
              <a:rPr lang="fr-FR" dirty="0"/>
              <a:t> once more)</a:t>
            </a:r>
          </a:p>
          <a:p>
            <a:pPr lvl="1"/>
            <a:r>
              <a:rPr lang="fr-FR" dirty="0" err="1"/>
              <a:t>Filter</a:t>
            </a:r>
            <a:r>
              <a:rPr lang="fr-FR" dirty="0"/>
              <a:t>: Per checker instance, per checker ID, per message content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D64092-1C11-4BE3-BCF8-B998D58E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704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2A19EA2E-4526-4C81-A555-126C4CE1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UVM Qualification Library </a:t>
            </a:r>
            <a:r>
              <a:rPr lang="fr-FR" dirty="0" err="1"/>
              <a:t>Spec</a:t>
            </a:r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0D5EEED-8214-436A-8693-49BB2B487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Callbacks and </a:t>
            </a:r>
            <a:r>
              <a:rPr lang="fr-FR" dirty="0" err="1"/>
              <a:t>hooks</a:t>
            </a:r>
            <a:endParaRPr lang="fr-FR" dirty="0"/>
          </a:p>
          <a:p>
            <a:pPr lvl="1"/>
            <a:r>
              <a:rPr lang="fr-FR" dirty="0"/>
              <a:t>Monitor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, </a:t>
            </a:r>
            <a:r>
              <a:rPr lang="fr-FR" dirty="0" err="1"/>
              <a:t>possibility</a:t>
            </a:r>
            <a:r>
              <a:rPr lang="fr-FR" dirty="0"/>
              <a:t> to </a:t>
            </a:r>
            <a:r>
              <a:rPr lang="fr-FR" dirty="0" err="1"/>
              <a:t>perform</a:t>
            </a:r>
            <a:r>
              <a:rPr lang="fr-FR" dirty="0"/>
              <a:t> actions on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endParaRPr lang="fr-FR" dirty="0"/>
          </a:p>
          <a:p>
            <a:pPr lvl="1"/>
            <a:r>
              <a:rPr lang="fr-FR" dirty="0" err="1"/>
              <a:t>Possibility</a:t>
            </a:r>
            <a:r>
              <a:rPr lang="fr-FR" dirty="0"/>
              <a:t> to downgrade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to warnings or info.</a:t>
            </a:r>
          </a:p>
          <a:p>
            <a:pPr lvl="1"/>
            <a:endParaRPr lang="fr-FR" dirty="0"/>
          </a:p>
          <a:p>
            <a:r>
              <a:rPr lang="fr-FR" dirty="0"/>
              <a:t>Reports</a:t>
            </a:r>
          </a:p>
          <a:p>
            <a:pPr lvl="1"/>
            <a:r>
              <a:rPr lang="fr-FR" dirty="0" err="1"/>
              <a:t>Caught</a:t>
            </a:r>
            <a:r>
              <a:rPr lang="fr-FR" dirty="0"/>
              <a:t>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they are OK</a:t>
            </a:r>
            <a:endParaRPr lang="fr-FR" dirty="0"/>
          </a:p>
          <a:p>
            <a:pPr lvl="1"/>
            <a:r>
              <a:rPr lang="fr-FR" dirty="0" err="1"/>
              <a:t>Caught</a:t>
            </a:r>
            <a:r>
              <a:rPr lang="fr-FR" dirty="0"/>
              <a:t> </a:t>
            </a:r>
            <a:r>
              <a:rPr lang="fr-FR" dirty="0" err="1"/>
              <a:t>unexpected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 Real </a:t>
            </a:r>
            <a:r>
              <a:rPr lang="fr-FR" dirty="0" err="1">
                <a:sym typeface="Wingdings" panose="05000000000000000000" pitchFamily="2" charset="2"/>
              </a:rPr>
              <a:t>Error</a:t>
            </a:r>
            <a:r>
              <a:rPr lang="fr-FR" dirty="0">
                <a:sym typeface="Wingdings" panose="05000000000000000000" pitchFamily="2" charset="2"/>
              </a:rPr>
              <a:t> to </a:t>
            </a:r>
            <a:r>
              <a:rPr lang="fr-FR" dirty="0" err="1">
                <a:sym typeface="Wingdings" panose="05000000000000000000" pitchFamily="2" charset="2"/>
              </a:rPr>
              <a:t>consider</a:t>
            </a:r>
            <a:r>
              <a:rPr lang="fr-FR" dirty="0">
                <a:sym typeface="Wingdings" panose="05000000000000000000" pitchFamily="2" charset="2"/>
              </a:rPr>
              <a:t> as FAIL</a:t>
            </a: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Unseen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expected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errors</a:t>
            </a:r>
            <a:r>
              <a:rPr lang="fr-FR" dirty="0">
                <a:sym typeface="Wingdings" panose="05000000000000000000" pitchFamily="2" charset="2"/>
              </a:rPr>
              <a:t>  </a:t>
            </a:r>
            <a:r>
              <a:rPr lang="fr-FR" dirty="0" err="1">
                <a:sym typeface="Wingdings" panose="05000000000000000000" pitchFamily="2" charset="2"/>
              </a:rPr>
              <a:t>considered</a:t>
            </a:r>
            <a:r>
              <a:rPr lang="fr-FR" dirty="0">
                <a:sym typeface="Wingdings" panose="05000000000000000000" pitchFamily="2" charset="2"/>
              </a:rPr>
              <a:t> as FAIL.</a:t>
            </a: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Possibility</a:t>
            </a:r>
            <a:r>
              <a:rPr lang="fr-FR" dirty="0">
                <a:sym typeface="Wingdings" panose="05000000000000000000" pitchFamily="2" charset="2"/>
              </a:rPr>
              <a:t> to </a:t>
            </a:r>
            <a:r>
              <a:rPr lang="fr-FR" dirty="0" err="1">
                <a:sym typeface="Wingdings" panose="05000000000000000000" pitchFamily="2" charset="2"/>
              </a:rPr>
              <a:t>override</a:t>
            </a:r>
            <a:r>
              <a:rPr lang="fr-FR" dirty="0">
                <a:sym typeface="Wingdings" panose="05000000000000000000" pitchFamily="2" charset="2"/>
              </a:rPr>
              <a:t> UVM reports (</a:t>
            </a:r>
            <a:r>
              <a:rPr lang="fr-FR" dirty="0" err="1">
                <a:sym typeface="Wingdings" panose="05000000000000000000" pitchFamily="2" charset="2"/>
              </a:rPr>
              <a:t>remove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expected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errors</a:t>
            </a:r>
            <a:r>
              <a:rPr lang="fr-FR" dirty="0">
                <a:sym typeface="Wingdings" panose="05000000000000000000" pitchFamily="2" charset="2"/>
              </a:rPr>
              <a:t> from </a:t>
            </a:r>
            <a:r>
              <a:rPr lang="fr-FR" dirty="0" err="1">
                <a:sym typeface="Wingdings" panose="05000000000000000000" pitchFamily="2" charset="2"/>
              </a:rPr>
              <a:t>summary</a:t>
            </a:r>
            <a:r>
              <a:rPr lang="fr-FR" dirty="0">
                <a:sym typeface="Wingdings" panose="05000000000000000000" pitchFamily="2" charset="2"/>
              </a:rPr>
              <a:t>).</a:t>
            </a: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Seamless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integration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into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any</a:t>
            </a:r>
            <a:r>
              <a:rPr lang="fr-FR" dirty="0">
                <a:sym typeface="Wingdings" panose="05000000000000000000" pitchFamily="2" charset="2"/>
              </a:rPr>
              <a:t> UVM </a:t>
            </a:r>
            <a:r>
              <a:rPr lang="fr-FR" dirty="0" err="1">
                <a:sym typeface="Wingdings" panose="05000000000000000000" pitchFamily="2" charset="2"/>
              </a:rPr>
              <a:t>verification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framework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D64092-1C11-4BE3-BCF8-B998D58E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009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lèche : pentagone 67">
            <a:extLst>
              <a:ext uri="{FF2B5EF4-FFF2-40B4-BE49-F238E27FC236}">
                <a16:creationId xmlns:a16="http://schemas.microsoft.com/office/drawing/2014/main" id="{92C28C80-DA16-4096-9EEC-58CA03A3598D}"/>
              </a:ext>
            </a:extLst>
          </p:cNvPr>
          <p:cNvSpPr/>
          <p:nvPr/>
        </p:nvSpPr>
        <p:spPr>
          <a:xfrm>
            <a:off x="6056084" y="4907285"/>
            <a:ext cx="3519304" cy="12911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 : pentagone 66">
            <a:extLst>
              <a:ext uri="{FF2B5EF4-FFF2-40B4-BE49-F238E27FC236}">
                <a16:creationId xmlns:a16="http://schemas.microsoft.com/office/drawing/2014/main" id="{2489E9F8-75A4-45C5-8A8B-08F14AF64E36}"/>
              </a:ext>
            </a:extLst>
          </p:cNvPr>
          <p:cNvSpPr/>
          <p:nvPr/>
        </p:nvSpPr>
        <p:spPr>
          <a:xfrm>
            <a:off x="-352079" y="4904925"/>
            <a:ext cx="3519304" cy="12911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Flèche : bas 52">
            <a:extLst>
              <a:ext uri="{FF2B5EF4-FFF2-40B4-BE49-F238E27FC236}">
                <a16:creationId xmlns:a16="http://schemas.microsoft.com/office/drawing/2014/main" id="{79B58FE8-3F36-4867-BBFC-928FA98CDCCF}"/>
              </a:ext>
            </a:extLst>
          </p:cNvPr>
          <p:cNvSpPr/>
          <p:nvPr/>
        </p:nvSpPr>
        <p:spPr>
          <a:xfrm>
            <a:off x="7722589" y="2406160"/>
            <a:ext cx="45719" cy="848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Flèche : bas 40">
            <a:extLst>
              <a:ext uri="{FF2B5EF4-FFF2-40B4-BE49-F238E27FC236}">
                <a16:creationId xmlns:a16="http://schemas.microsoft.com/office/drawing/2014/main" id="{09D9684F-0981-4F8E-B6E4-009E12262B68}"/>
              </a:ext>
            </a:extLst>
          </p:cNvPr>
          <p:cNvSpPr/>
          <p:nvPr/>
        </p:nvSpPr>
        <p:spPr>
          <a:xfrm>
            <a:off x="3304412" y="3978590"/>
            <a:ext cx="45719" cy="84835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7B335DF-EF84-4E33-B00B-CEA9EB0D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UVM Qualification Library </a:t>
            </a:r>
            <a:r>
              <a:rPr lang="fr-FR" dirty="0" err="1"/>
              <a:t>Behavior</a:t>
            </a:r>
            <a:r>
              <a:rPr lang="fr-FR" dirty="0"/>
              <a:t>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DDCE8A-F9BF-414F-AE8A-B9EA8D2D5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15</a:t>
            </a:fld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38B347A-4C90-49E3-A225-EC5ACB7FB87E}"/>
              </a:ext>
            </a:extLst>
          </p:cNvPr>
          <p:cNvCxnSpPr/>
          <p:nvPr/>
        </p:nvCxnSpPr>
        <p:spPr>
          <a:xfrm>
            <a:off x="213503" y="2424678"/>
            <a:ext cx="9540000" cy="0"/>
          </a:xfrm>
          <a:prstGeom prst="line">
            <a:avLst/>
          </a:prstGeom>
          <a:solidFill>
            <a:srgbClr val="004F8B">
              <a:alpha val="75000"/>
            </a:srgbClr>
          </a:solidFill>
          <a:ln w="18000">
            <a:solidFill>
              <a:srgbClr val="004F8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Éclair 28">
            <a:extLst>
              <a:ext uri="{FF2B5EF4-FFF2-40B4-BE49-F238E27FC236}">
                <a16:creationId xmlns:a16="http://schemas.microsoft.com/office/drawing/2014/main" id="{79E79E53-C2C9-45B6-87E1-72CCBF881E5A}"/>
              </a:ext>
            </a:extLst>
          </p:cNvPr>
          <p:cNvSpPr/>
          <p:nvPr/>
        </p:nvSpPr>
        <p:spPr>
          <a:xfrm>
            <a:off x="2153261" y="1461342"/>
            <a:ext cx="470018" cy="963336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15CDA0D-0975-4CC2-8BD8-B57FBE231EAC}"/>
              </a:ext>
            </a:extLst>
          </p:cNvPr>
          <p:cNvSpPr txBox="1"/>
          <p:nvPr/>
        </p:nvSpPr>
        <p:spPr>
          <a:xfrm>
            <a:off x="976681" y="1262123"/>
            <a:ext cx="15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Error</a:t>
            </a:r>
            <a:r>
              <a:rPr lang="fr-FR" dirty="0"/>
              <a:t> Setup </a:t>
            </a:r>
          </a:p>
        </p:txBody>
      </p:sp>
      <p:sp>
        <p:nvSpPr>
          <p:cNvPr id="33" name="Flèche : pentagone 32">
            <a:extLst>
              <a:ext uri="{FF2B5EF4-FFF2-40B4-BE49-F238E27FC236}">
                <a16:creationId xmlns:a16="http://schemas.microsoft.com/office/drawing/2014/main" id="{3C37D927-BA3A-4021-9B1E-311E4B82A3A9}"/>
              </a:ext>
            </a:extLst>
          </p:cNvPr>
          <p:cNvSpPr/>
          <p:nvPr/>
        </p:nvSpPr>
        <p:spPr>
          <a:xfrm>
            <a:off x="2597644" y="4906242"/>
            <a:ext cx="3519304" cy="129112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 : bas 33">
            <a:extLst>
              <a:ext uri="{FF2B5EF4-FFF2-40B4-BE49-F238E27FC236}">
                <a16:creationId xmlns:a16="http://schemas.microsoft.com/office/drawing/2014/main" id="{14FF81F9-8798-444F-8CCF-7BE34DF022CB}"/>
              </a:ext>
            </a:extLst>
          </p:cNvPr>
          <p:cNvSpPr/>
          <p:nvPr/>
        </p:nvSpPr>
        <p:spPr>
          <a:xfrm>
            <a:off x="3305838" y="2424677"/>
            <a:ext cx="45719" cy="848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18B1628-7A4A-4847-B446-C5E97FE483AB}"/>
              </a:ext>
            </a:extLst>
          </p:cNvPr>
          <p:cNvSpPr txBox="1"/>
          <p:nvPr/>
        </p:nvSpPr>
        <p:spPr>
          <a:xfrm>
            <a:off x="3418034" y="2700477"/>
            <a:ext cx="1230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Error</a:t>
            </a:r>
            <a:r>
              <a:rPr lang="fr-FR" sz="1400" dirty="0"/>
              <a:t> </a:t>
            </a:r>
            <a:r>
              <a:rPr lang="fr-FR" sz="1400" dirty="0" err="1"/>
              <a:t>detected</a:t>
            </a:r>
            <a:endParaRPr lang="fr-FR" sz="1400" dirty="0"/>
          </a:p>
        </p:txBody>
      </p:sp>
      <p:cxnSp>
        <p:nvCxnSpPr>
          <p:cNvPr id="39" name="Connecteur : en angle 38">
            <a:extLst>
              <a:ext uri="{FF2B5EF4-FFF2-40B4-BE49-F238E27FC236}">
                <a16:creationId xmlns:a16="http://schemas.microsoft.com/office/drawing/2014/main" id="{509B0884-4B61-4B88-B06B-F4A6771095A0}"/>
              </a:ext>
            </a:extLst>
          </p:cNvPr>
          <p:cNvCxnSpPr>
            <a:cxnSpLocks/>
            <a:stCxn id="29" idx="2"/>
          </p:cNvCxnSpPr>
          <p:nvPr/>
        </p:nvCxnSpPr>
        <p:spPr>
          <a:xfrm rot="10800000" flipH="1" flipV="1">
            <a:off x="2262539" y="1894173"/>
            <a:ext cx="218201" cy="3648827"/>
          </a:xfrm>
          <a:prstGeom prst="bentConnector3">
            <a:avLst>
              <a:gd name="adj1" fmla="val -1548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rganigramme : Décision 39">
            <a:extLst>
              <a:ext uri="{FF2B5EF4-FFF2-40B4-BE49-F238E27FC236}">
                <a16:creationId xmlns:a16="http://schemas.microsoft.com/office/drawing/2014/main" id="{047FB18E-19FB-47FA-AF7B-6032908CE5EA}"/>
              </a:ext>
            </a:extLst>
          </p:cNvPr>
          <p:cNvSpPr/>
          <p:nvPr/>
        </p:nvSpPr>
        <p:spPr>
          <a:xfrm>
            <a:off x="2623279" y="3273030"/>
            <a:ext cx="1410053" cy="7500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BFD0848-06DE-49A9-814C-24DA0CD431FE}"/>
              </a:ext>
            </a:extLst>
          </p:cNvPr>
          <p:cNvSpPr txBox="1"/>
          <p:nvPr/>
        </p:nvSpPr>
        <p:spPr>
          <a:xfrm>
            <a:off x="3464731" y="3837706"/>
            <a:ext cx="1230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Expected</a:t>
            </a:r>
            <a:r>
              <a:rPr lang="fr-FR" sz="1100" dirty="0"/>
              <a:t> </a:t>
            </a:r>
            <a:r>
              <a:rPr lang="fr-FR" sz="1100" dirty="0">
                <a:sym typeface="Wingdings" panose="05000000000000000000" pitchFamily="2" charset="2"/>
              </a:rPr>
              <a:t></a:t>
            </a:r>
            <a:r>
              <a:rPr lang="fr-FR" sz="1100" dirty="0"/>
              <a:t> </a:t>
            </a:r>
            <a:r>
              <a:rPr lang="fr-FR" sz="1100" dirty="0">
                <a:solidFill>
                  <a:srgbClr val="00B050"/>
                </a:solidFill>
              </a:rPr>
              <a:t>OK</a:t>
            </a:r>
            <a:r>
              <a:rPr lang="fr-FR" sz="1100" dirty="0"/>
              <a:t> </a:t>
            </a:r>
          </a:p>
        </p:txBody>
      </p:sp>
      <p:pic>
        <p:nvPicPr>
          <p:cNvPr id="45" name="Graphique 44" descr="Liste de vérification">
            <a:extLst>
              <a:ext uri="{FF2B5EF4-FFF2-40B4-BE49-F238E27FC236}">
                <a16:creationId xmlns:a16="http://schemas.microsoft.com/office/drawing/2014/main" id="{0E68CD6B-5013-4A9B-A526-6D718B5D7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57649" y="4993888"/>
            <a:ext cx="914400" cy="914400"/>
          </a:xfrm>
          <a:prstGeom prst="rect">
            <a:avLst/>
          </a:prstGeom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DFA4D2D0-84C5-430C-8CC8-6C12E18951AA}"/>
              </a:ext>
            </a:extLst>
          </p:cNvPr>
          <p:cNvSpPr txBox="1"/>
          <p:nvPr/>
        </p:nvSpPr>
        <p:spPr>
          <a:xfrm>
            <a:off x="9929462" y="5075994"/>
            <a:ext cx="15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Report</a:t>
            </a:r>
          </a:p>
        </p:txBody>
      </p:sp>
      <p:sp>
        <p:nvSpPr>
          <p:cNvPr id="49" name="Flèche : droite 48">
            <a:extLst>
              <a:ext uri="{FF2B5EF4-FFF2-40B4-BE49-F238E27FC236}">
                <a16:creationId xmlns:a16="http://schemas.microsoft.com/office/drawing/2014/main" id="{7FF55DCB-3D4F-4030-9C06-E3D69D59C29B}"/>
              </a:ext>
            </a:extLst>
          </p:cNvPr>
          <p:cNvSpPr/>
          <p:nvPr/>
        </p:nvSpPr>
        <p:spPr>
          <a:xfrm>
            <a:off x="7672410" y="3609474"/>
            <a:ext cx="17433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C0B694D-678E-4B71-9BC4-27B74E70E94F}"/>
              </a:ext>
            </a:extLst>
          </p:cNvPr>
          <p:cNvSpPr txBox="1"/>
          <p:nvPr/>
        </p:nvSpPr>
        <p:spPr>
          <a:xfrm>
            <a:off x="9980327" y="5435726"/>
            <a:ext cx="1230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FAIL</a:t>
            </a:r>
          </a:p>
        </p:txBody>
      </p:sp>
      <p:sp>
        <p:nvSpPr>
          <p:cNvPr id="51" name="Organigramme : Décision 50">
            <a:extLst>
              <a:ext uri="{FF2B5EF4-FFF2-40B4-BE49-F238E27FC236}">
                <a16:creationId xmlns:a16="http://schemas.microsoft.com/office/drawing/2014/main" id="{1D8FA669-ED68-43D5-9B08-5622807605F1}"/>
              </a:ext>
            </a:extLst>
          </p:cNvPr>
          <p:cNvSpPr/>
          <p:nvPr/>
        </p:nvSpPr>
        <p:spPr>
          <a:xfrm>
            <a:off x="7040030" y="3263058"/>
            <a:ext cx="1410053" cy="7500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</a:t>
            </a:r>
          </a:p>
        </p:txBody>
      </p:sp>
      <p:sp>
        <p:nvSpPr>
          <p:cNvPr id="63" name="Flèche : bas 62">
            <a:extLst>
              <a:ext uri="{FF2B5EF4-FFF2-40B4-BE49-F238E27FC236}">
                <a16:creationId xmlns:a16="http://schemas.microsoft.com/office/drawing/2014/main" id="{BEF4EF1C-0D58-45DE-A1DE-AE0DBCD3492F}"/>
              </a:ext>
            </a:extLst>
          </p:cNvPr>
          <p:cNvSpPr/>
          <p:nvPr/>
        </p:nvSpPr>
        <p:spPr>
          <a:xfrm>
            <a:off x="5123242" y="2421825"/>
            <a:ext cx="45719" cy="848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Flèche : droite 63">
            <a:extLst>
              <a:ext uri="{FF2B5EF4-FFF2-40B4-BE49-F238E27FC236}">
                <a16:creationId xmlns:a16="http://schemas.microsoft.com/office/drawing/2014/main" id="{727B0D4E-3D60-42B8-8BD9-B8A76EBF894A}"/>
              </a:ext>
            </a:extLst>
          </p:cNvPr>
          <p:cNvSpPr/>
          <p:nvPr/>
        </p:nvSpPr>
        <p:spPr>
          <a:xfrm>
            <a:off x="5073063" y="3618021"/>
            <a:ext cx="1312959" cy="613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34610AF1-6DC6-4BDF-940D-CC0B0EFC3B21}"/>
              </a:ext>
            </a:extLst>
          </p:cNvPr>
          <p:cNvSpPr txBox="1"/>
          <p:nvPr/>
        </p:nvSpPr>
        <p:spPr>
          <a:xfrm>
            <a:off x="5235438" y="2706170"/>
            <a:ext cx="1230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Error</a:t>
            </a:r>
            <a:r>
              <a:rPr lang="fr-FR" sz="1400" dirty="0"/>
              <a:t> </a:t>
            </a:r>
            <a:r>
              <a:rPr lang="fr-FR" sz="1400" dirty="0" err="1"/>
              <a:t>detected</a:t>
            </a:r>
            <a:endParaRPr lang="fr-FR" sz="1400" dirty="0"/>
          </a:p>
        </p:txBody>
      </p:sp>
      <p:sp>
        <p:nvSpPr>
          <p:cNvPr id="66" name="Organigramme : Décision 65">
            <a:extLst>
              <a:ext uri="{FF2B5EF4-FFF2-40B4-BE49-F238E27FC236}">
                <a16:creationId xmlns:a16="http://schemas.microsoft.com/office/drawing/2014/main" id="{86F2564E-184B-4E2D-9A06-67D5F3D03EFE}"/>
              </a:ext>
            </a:extLst>
          </p:cNvPr>
          <p:cNvSpPr/>
          <p:nvPr/>
        </p:nvSpPr>
        <p:spPr>
          <a:xfrm>
            <a:off x="4440683" y="3278723"/>
            <a:ext cx="1410053" cy="7500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3304CE5-B63C-44F1-98FF-18771B972BDF}"/>
              </a:ext>
            </a:extLst>
          </p:cNvPr>
          <p:cNvCxnSpPr>
            <a:cxnSpLocks/>
          </p:cNvCxnSpPr>
          <p:nvPr/>
        </p:nvCxnSpPr>
        <p:spPr>
          <a:xfrm flipV="1">
            <a:off x="213503" y="4969481"/>
            <a:ext cx="9478789" cy="3270"/>
          </a:xfrm>
          <a:prstGeom prst="line">
            <a:avLst/>
          </a:prstGeom>
          <a:solidFill>
            <a:srgbClr val="004F8B">
              <a:alpha val="75000"/>
            </a:srgbClr>
          </a:solidFill>
          <a:ln w="18000">
            <a:solidFill>
              <a:srgbClr val="004F8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3719F234-9531-4A5D-B682-64CDB34E4692}"/>
              </a:ext>
            </a:extLst>
          </p:cNvPr>
          <p:cNvSpPr txBox="1"/>
          <p:nvPr/>
        </p:nvSpPr>
        <p:spPr>
          <a:xfrm>
            <a:off x="5710877" y="3266357"/>
            <a:ext cx="1230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No </a:t>
            </a:r>
            <a:r>
              <a:rPr lang="fr-FR" sz="1100" dirty="0">
                <a:sym typeface="Wingdings" panose="05000000000000000000" pitchFamily="2" charset="2"/>
              </a:rPr>
              <a:t></a:t>
            </a:r>
            <a:r>
              <a:rPr lang="fr-FR" sz="1100" dirty="0"/>
              <a:t> standard UVM </a:t>
            </a:r>
            <a:r>
              <a:rPr lang="fr-FR" sz="1100" dirty="0" err="1"/>
              <a:t>behavior</a:t>
            </a:r>
            <a:endParaRPr lang="fr-FR" sz="1100" dirty="0"/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D4EB13D9-0756-4D41-8484-3DF46A2B7007}"/>
              </a:ext>
            </a:extLst>
          </p:cNvPr>
          <p:cNvSpPr txBox="1"/>
          <p:nvPr/>
        </p:nvSpPr>
        <p:spPr>
          <a:xfrm>
            <a:off x="5488787" y="3809458"/>
            <a:ext cx="1230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Unexpected</a:t>
            </a:r>
            <a:r>
              <a:rPr lang="fr-FR" sz="1100" dirty="0"/>
              <a:t> </a:t>
            </a:r>
            <a:r>
              <a:rPr lang="fr-FR" sz="1100" dirty="0">
                <a:sym typeface="Wingdings" panose="05000000000000000000" pitchFamily="2" charset="2"/>
              </a:rPr>
              <a:t></a:t>
            </a:r>
            <a:r>
              <a:rPr lang="fr-FR" sz="1100" dirty="0"/>
              <a:t> </a:t>
            </a:r>
            <a:r>
              <a:rPr lang="fr-FR" sz="1100" dirty="0">
                <a:solidFill>
                  <a:srgbClr val="FF0000"/>
                </a:solidFill>
              </a:rPr>
              <a:t>KO</a:t>
            </a:r>
            <a:r>
              <a:rPr lang="fr-FR" sz="1100" dirty="0"/>
              <a:t> 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B367CADC-3614-41F8-9627-6EB22F77A404}"/>
              </a:ext>
            </a:extLst>
          </p:cNvPr>
          <p:cNvSpPr txBox="1"/>
          <p:nvPr/>
        </p:nvSpPr>
        <p:spPr>
          <a:xfrm>
            <a:off x="8071967" y="3809458"/>
            <a:ext cx="1230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Unexpected</a:t>
            </a:r>
            <a:r>
              <a:rPr lang="fr-FR" sz="1100" dirty="0"/>
              <a:t> </a:t>
            </a:r>
            <a:r>
              <a:rPr lang="fr-FR" sz="1100" dirty="0">
                <a:sym typeface="Wingdings" panose="05000000000000000000" pitchFamily="2" charset="2"/>
              </a:rPr>
              <a:t></a:t>
            </a:r>
            <a:r>
              <a:rPr lang="fr-FR" sz="1100" dirty="0"/>
              <a:t> </a:t>
            </a:r>
            <a:r>
              <a:rPr lang="fr-FR" sz="1100" dirty="0">
                <a:solidFill>
                  <a:srgbClr val="FF0000"/>
                </a:solidFill>
              </a:rPr>
              <a:t>KO</a:t>
            </a:r>
            <a:r>
              <a:rPr lang="fr-FR" sz="1100" dirty="0"/>
              <a:t> 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B7DC8F59-25F2-465B-89EE-21ACE5C67E3B}"/>
              </a:ext>
            </a:extLst>
          </p:cNvPr>
          <p:cNvSpPr txBox="1"/>
          <p:nvPr/>
        </p:nvSpPr>
        <p:spPr>
          <a:xfrm>
            <a:off x="7834785" y="2706170"/>
            <a:ext cx="1230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Error</a:t>
            </a:r>
            <a:r>
              <a:rPr lang="fr-FR" sz="1400" dirty="0"/>
              <a:t> </a:t>
            </a:r>
            <a:r>
              <a:rPr lang="fr-FR" sz="1400" dirty="0" err="1"/>
              <a:t>detected</a:t>
            </a:r>
            <a:endParaRPr lang="fr-FR" sz="1400" dirty="0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705FF540-F04F-4A01-8E53-B0B3491BB771}"/>
              </a:ext>
            </a:extLst>
          </p:cNvPr>
          <p:cNvSpPr txBox="1"/>
          <p:nvPr/>
        </p:nvSpPr>
        <p:spPr>
          <a:xfrm>
            <a:off x="5457339" y="1418666"/>
            <a:ext cx="237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Return to </a:t>
            </a:r>
            <a:r>
              <a:rPr lang="fr-FR" dirty="0" err="1"/>
              <a:t>valid</a:t>
            </a:r>
            <a:r>
              <a:rPr lang="fr-FR" dirty="0"/>
              <a:t> mode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ABB4C862-ECFF-4E43-93D3-34CC28ED113E}"/>
              </a:ext>
            </a:extLst>
          </p:cNvPr>
          <p:cNvSpPr txBox="1"/>
          <p:nvPr/>
        </p:nvSpPr>
        <p:spPr>
          <a:xfrm>
            <a:off x="8339777" y="3258737"/>
            <a:ext cx="1230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No </a:t>
            </a:r>
            <a:r>
              <a:rPr lang="fr-FR" sz="1100" dirty="0">
                <a:sym typeface="Wingdings" panose="05000000000000000000" pitchFamily="2" charset="2"/>
              </a:rPr>
              <a:t></a:t>
            </a:r>
            <a:r>
              <a:rPr lang="fr-FR" sz="1100" dirty="0"/>
              <a:t> standard UVM </a:t>
            </a:r>
            <a:r>
              <a:rPr lang="fr-FR" sz="1100" dirty="0" err="1"/>
              <a:t>behavior</a:t>
            </a:r>
            <a:endParaRPr lang="fr-FR" sz="1100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B13F9EC-01B9-4707-9606-2DBB819BB484}"/>
              </a:ext>
            </a:extLst>
          </p:cNvPr>
          <p:cNvCxnSpPr/>
          <p:nvPr/>
        </p:nvCxnSpPr>
        <p:spPr>
          <a:xfrm>
            <a:off x="6036628" y="1894173"/>
            <a:ext cx="0" cy="469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B36DD3AA-3FC8-4EEA-8340-86083DB87C2C}"/>
              </a:ext>
            </a:extLst>
          </p:cNvPr>
          <p:cNvSpPr txBox="1"/>
          <p:nvPr/>
        </p:nvSpPr>
        <p:spPr>
          <a:xfrm>
            <a:off x="4735313" y="5085801"/>
            <a:ext cx="3069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End of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Time </a:t>
            </a:r>
            <a:r>
              <a:rPr lang="fr-FR" dirty="0" err="1"/>
              <a:t>Window</a:t>
            </a:r>
            <a:br>
              <a:rPr lang="fr-FR" dirty="0"/>
            </a:br>
            <a:r>
              <a:rPr lang="fr-FR" dirty="0" err="1"/>
              <a:t>Did</a:t>
            </a:r>
            <a:r>
              <a:rPr lang="fr-FR" dirty="0"/>
              <a:t> all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occur</a:t>
            </a:r>
            <a:r>
              <a:rPr lang="fr-FR" dirty="0"/>
              <a:t> ?</a:t>
            </a:r>
          </a:p>
        </p:txBody>
      </p:sp>
      <p:sp>
        <p:nvSpPr>
          <p:cNvPr id="44" name="Rectangle 1">
            <a:extLst>
              <a:ext uri="{FF2B5EF4-FFF2-40B4-BE49-F238E27FC236}">
                <a16:creationId xmlns:a16="http://schemas.microsoft.com/office/drawing/2014/main" id="{6BE02178-C08D-4502-8D1D-3FF655D46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5665" y="3738014"/>
            <a:ext cx="218329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** Report </a:t>
            </a:r>
            <a:r>
              <a:rPr lang="fr-FR" altLang="fr-FR" sz="1000" dirty="0" err="1">
                <a:solidFill>
                  <a:srgbClr val="333333"/>
                </a:solidFill>
                <a:latin typeface="Arial Unicode MS"/>
              </a:rPr>
              <a:t>counts</a:t>
            </a: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 by </a:t>
            </a:r>
            <a:r>
              <a:rPr lang="fr-FR" altLang="fr-FR" sz="1000" dirty="0" err="1">
                <a:solidFill>
                  <a:srgbClr val="333333"/>
                </a:solidFill>
                <a:latin typeface="Arial Unicode MS"/>
              </a:rPr>
              <a:t>severity</a:t>
            </a: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UVM_INFO : 2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UVM_WARNING : 0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UVM_ERROR : 3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UVM_FATAL : 0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00B050"/>
                </a:solidFill>
                <a:latin typeface="Arial Unicode MS"/>
              </a:rPr>
              <a:t># FOUND EXPECTED_ERROR: 1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C00000"/>
                </a:solidFill>
                <a:latin typeface="Arial Unicode MS"/>
              </a:rPr>
              <a:t># UNFOUND EXPECTED_ERROR: 1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C00000"/>
                </a:solidFill>
                <a:latin typeface="Arial Unicode MS"/>
              </a:rPr>
              <a:t># UNEXPECTED_ERROR: 2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fr-FR" altLang="fr-FR" sz="1000" dirty="0">
              <a:solidFill>
                <a:srgbClr val="C00000"/>
              </a:solidFill>
              <a:latin typeface="Arial Unicode MS"/>
            </a:endParaRPr>
          </a:p>
        </p:txBody>
      </p:sp>
      <p:pic>
        <p:nvPicPr>
          <p:cNvPr id="46" name="Espace réservé du contenu 26" descr="Liste">
            <a:extLst>
              <a:ext uri="{FF2B5EF4-FFF2-40B4-BE49-F238E27FC236}">
                <a16:creationId xmlns:a16="http://schemas.microsoft.com/office/drawing/2014/main" id="{0DFA8408-388B-4C86-8695-964F5186C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80741" y="50858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2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53" grpId="0" animBg="1"/>
      <p:bldP spid="41" grpId="0" animBg="1"/>
      <p:bldP spid="29" grpId="0" animBg="1"/>
      <p:bldP spid="33" grpId="0" animBg="1"/>
      <p:bldP spid="34" grpId="0" animBg="1"/>
      <p:bldP spid="35" grpId="0"/>
      <p:bldP spid="40" grpId="0" animBg="1"/>
      <p:bldP spid="42" grpId="0"/>
      <p:bldP spid="48" grpId="0"/>
      <p:bldP spid="49" grpId="0" animBg="1"/>
      <p:bldP spid="50" grpId="0"/>
      <p:bldP spid="51" grpId="0" animBg="1"/>
      <p:bldP spid="63" grpId="0" animBg="1"/>
      <p:bldP spid="64" grpId="0" animBg="1"/>
      <p:bldP spid="65" grpId="0"/>
      <p:bldP spid="66" grpId="0" animBg="1"/>
      <p:bldP spid="72" grpId="0"/>
      <p:bldP spid="75" grpId="0"/>
      <p:bldP spid="76" grpId="0"/>
      <p:bldP spid="77" grpId="0"/>
      <p:bldP spid="79" grpId="0"/>
      <p:bldP spid="80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lèche : pentagone 67">
            <a:extLst>
              <a:ext uri="{FF2B5EF4-FFF2-40B4-BE49-F238E27FC236}">
                <a16:creationId xmlns:a16="http://schemas.microsoft.com/office/drawing/2014/main" id="{92C28C80-DA16-4096-9EEC-58CA03A3598D}"/>
              </a:ext>
            </a:extLst>
          </p:cNvPr>
          <p:cNvSpPr/>
          <p:nvPr/>
        </p:nvSpPr>
        <p:spPr>
          <a:xfrm>
            <a:off x="6056084" y="4907285"/>
            <a:ext cx="3519304" cy="12911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 : pentagone 66">
            <a:extLst>
              <a:ext uri="{FF2B5EF4-FFF2-40B4-BE49-F238E27FC236}">
                <a16:creationId xmlns:a16="http://schemas.microsoft.com/office/drawing/2014/main" id="{2489E9F8-75A4-45C5-8A8B-08F14AF64E36}"/>
              </a:ext>
            </a:extLst>
          </p:cNvPr>
          <p:cNvSpPr/>
          <p:nvPr/>
        </p:nvSpPr>
        <p:spPr>
          <a:xfrm>
            <a:off x="-352079" y="4904925"/>
            <a:ext cx="3519304" cy="12911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 : bas 40">
            <a:extLst>
              <a:ext uri="{FF2B5EF4-FFF2-40B4-BE49-F238E27FC236}">
                <a16:creationId xmlns:a16="http://schemas.microsoft.com/office/drawing/2014/main" id="{09D9684F-0981-4F8E-B6E4-009E12262B68}"/>
              </a:ext>
            </a:extLst>
          </p:cNvPr>
          <p:cNvSpPr/>
          <p:nvPr/>
        </p:nvSpPr>
        <p:spPr>
          <a:xfrm>
            <a:off x="3304412" y="3978590"/>
            <a:ext cx="45719" cy="84835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Espace réservé du contenu 26" descr="Liste">
            <a:extLst>
              <a:ext uri="{FF2B5EF4-FFF2-40B4-BE49-F238E27FC236}">
                <a16:creationId xmlns:a16="http://schemas.microsoft.com/office/drawing/2014/main" id="{7BB521FF-B720-4052-BF7A-6CBFDBB62F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80741" y="5085801"/>
            <a:ext cx="914400" cy="914400"/>
          </a:xfr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DDCE8A-F9BF-414F-AE8A-B9EA8D2D5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F7B335DF-EF84-4E33-B00B-CEA9EB0D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/>
              <a:t>UVM Qualification Library </a:t>
            </a:r>
            <a:r>
              <a:rPr lang="fr-FR" sz="3600" dirty="0" err="1"/>
              <a:t>Behavior</a:t>
            </a:r>
            <a:r>
              <a:rPr lang="fr-FR" sz="3600" dirty="0"/>
              <a:t>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38B347A-4C90-49E3-A225-EC5ACB7FB87E}"/>
              </a:ext>
            </a:extLst>
          </p:cNvPr>
          <p:cNvCxnSpPr/>
          <p:nvPr/>
        </p:nvCxnSpPr>
        <p:spPr>
          <a:xfrm>
            <a:off x="213503" y="2424678"/>
            <a:ext cx="9540000" cy="0"/>
          </a:xfrm>
          <a:prstGeom prst="line">
            <a:avLst/>
          </a:prstGeom>
          <a:solidFill>
            <a:srgbClr val="004F8B">
              <a:alpha val="75000"/>
            </a:srgbClr>
          </a:solidFill>
          <a:ln w="18000">
            <a:solidFill>
              <a:srgbClr val="004F8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Éclair 28">
            <a:extLst>
              <a:ext uri="{FF2B5EF4-FFF2-40B4-BE49-F238E27FC236}">
                <a16:creationId xmlns:a16="http://schemas.microsoft.com/office/drawing/2014/main" id="{79E79E53-C2C9-45B6-87E1-72CCBF881E5A}"/>
              </a:ext>
            </a:extLst>
          </p:cNvPr>
          <p:cNvSpPr/>
          <p:nvPr/>
        </p:nvSpPr>
        <p:spPr>
          <a:xfrm>
            <a:off x="2153261" y="1461342"/>
            <a:ext cx="470018" cy="963336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15CDA0D-0975-4CC2-8BD8-B57FBE231EAC}"/>
              </a:ext>
            </a:extLst>
          </p:cNvPr>
          <p:cNvSpPr txBox="1"/>
          <p:nvPr/>
        </p:nvSpPr>
        <p:spPr>
          <a:xfrm>
            <a:off x="976681" y="1262123"/>
            <a:ext cx="15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Error</a:t>
            </a:r>
            <a:r>
              <a:rPr lang="fr-FR" dirty="0"/>
              <a:t> Setup </a:t>
            </a:r>
          </a:p>
        </p:txBody>
      </p:sp>
      <p:sp>
        <p:nvSpPr>
          <p:cNvPr id="33" name="Flèche : pentagone 32">
            <a:extLst>
              <a:ext uri="{FF2B5EF4-FFF2-40B4-BE49-F238E27FC236}">
                <a16:creationId xmlns:a16="http://schemas.microsoft.com/office/drawing/2014/main" id="{3C37D927-BA3A-4021-9B1E-311E4B82A3A9}"/>
              </a:ext>
            </a:extLst>
          </p:cNvPr>
          <p:cNvSpPr/>
          <p:nvPr/>
        </p:nvSpPr>
        <p:spPr>
          <a:xfrm>
            <a:off x="2597644" y="4906242"/>
            <a:ext cx="3519304" cy="129112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 : bas 33">
            <a:extLst>
              <a:ext uri="{FF2B5EF4-FFF2-40B4-BE49-F238E27FC236}">
                <a16:creationId xmlns:a16="http://schemas.microsoft.com/office/drawing/2014/main" id="{14FF81F9-8798-444F-8CCF-7BE34DF022CB}"/>
              </a:ext>
            </a:extLst>
          </p:cNvPr>
          <p:cNvSpPr/>
          <p:nvPr/>
        </p:nvSpPr>
        <p:spPr>
          <a:xfrm>
            <a:off x="3305838" y="2424677"/>
            <a:ext cx="45719" cy="848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18B1628-7A4A-4847-B446-C5E97FE483AB}"/>
              </a:ext>
            </a:extLst>
          </p:cNvPr>
          <p:cNvSpPr txBox="1"/>
          <p:nvPr/>
        </p:nvSpPr>
        <p:spPr>
          <a:xfrm>
            <a:off x="3418034" y="2700477"/>
            <a:ext cx="1230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Error</a:t>
            </a:r>
            <a:r>
              <a:rPr lang="fr-FR" sz="1400" dirty="0"/>
              <a:t> </a:t>
            </a:r>
            <a:r>
              <a:rPr lang="fr-FR" sz="1400" dirty="0" err="1"/>
              <a:t>detected</a:t>
            </a:r>
            <a:endParaRPr lang="fr-FR" sz="1400" dirty="0"/>
          </a:p>
        </p:txBody>
      </p:sp>
      <p:cxnSp>
        <p:nvCxnSpPr>
          <p:cNvPr id="39" name="Connecteur : en angle 38">
            <a:extLst>
              <a:ext uri="{FF2B5EF4-FFF2-40B4-BE49-F238E27FC236}">
                <a16:creationId xmlns:a16="http://schemas.microsoft.com/office/drawing/2014/main" id="{509B0884-4B61-4B88-B06B-F4A6771095A0}"/>
              </a:ext>
            </a:extLst>
          </p:cNvPr>
          <p:cNvCxnSpPr>
            <a:cxnSpLocks/>
            <a:stCxn id="29" idx="2"/>
            <a:endCxn id="27" idx="1"/>
          </p:cNvCxnSpPr>
          <p:nvPr/>
        </p:nvCxnSpPr>
        <p:spPr>
          <a:xfrm rot="10800000" flipH="1" flipV="1">
            <a:off x="2262539" y="1894173"/>
            <a:ext cx="218201" cy="3648827"/>
          </a:xfrm>
          <a:prstGeom prst="bentConnector3">
            <a:avLst>
              <a:gd name="adj1" fmla="val -1548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rganigramme : Décision 39">
            <a:extLst>
              <a:ext uri="{FF2B5EF4-FFF2-40B4-BE49-F238E27FC236}">
                <a16:creationId xmlns:a16="http://schemas.microsoft.com/office/drawing/2014/main" id="{047FB18E-19FB-47FA-AF7B-6032908CE5EA}"/>
              </a:ext>
            </a:extLst>
          </p:cNvPr>
          <p:cNvSpPr/>
          <p:nvPr/>
        </p:nvSpPr>
        <p:spPr>
          <a:xfrm>
            <a:off x="2623279" y="3273030"/>
            <a:ext cx="1410053" cy="7500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BFD0848-06DE-49A9-814C-24DA0CD431FE}"/>
              </a:ext>
            </a:extLst>
          </p:cNvPr>
          <p:cNvSpPr txBox="1"/>
          <p:nvPr/>
        </p:nvSpPr>
        <p:spPr>
          <a:xfrm>
            <a:off x="3464731" y="3837706"/>
            <a:ext cx="1230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Expected -&gt; </a:t>
            </a:r>
            <a:r>
              <a:rPr lang="fr-FR" sz="1100" dirty="0">
                <a:solidFill>
                  <a:srgbClr val="00B050"/>
                </a:solidFill>
              </a:rPr>
              <a:t>OK</a:t>
            </a:r>
            <a:r>
              <a:rPr lang="fr-FR" sz="1100" dirty="0"/>
              <a:t> </a:t>
            </a:r>
          </a:p>
        </p:txBody>
      </p:sp>
      <p:pic>
        <p:nvPicPr>
          <p:cNvPr id="45" name="Graphique 44" descr="Liste de vérification">
            <a:extLst>
              <a:ext uri="{FF2B5EF4-FFF2-40B4-BE49-F238E27FC236}">
                <a16:creationId xmlns:a16="http://schemas.microsoft.com/office/drawing/2014/main" id="{0E68CD6B-5013-4A9B-A526-6D718B5D7C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57649" y="4993888"/>
            <a:ext cx="914400" cy="914400"/>
          </a:xfrm>
          <a:prstGeom prst="rect">
            <a:avLst/>
          </a:prstGeom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DFA4D2D0-84C5-430C-8CC8-6C12E18951AA}"/>
              </a:ext>
            </a:extLst>
          </p:cNvPr>
          <p:cNvSpPr txBox="1"/>
          <p:nvPr/>
        </p:nvSpPr>
        <p:spPr>
          <a:xfrm>
            <a:off x="9929462" y="5075994"/>
            <a:ext cx="15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Report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C0B694D-678E-4B71-9BC4-27B74E70E94F}"/>
              </a:ext>
            </a:extLst>
          </p:cNvPr>
          <p:cNvSpPr txBox="1"/>
          <p:nvPr/>
        </p:nvSpPr>
        <p:spPr>
          <a:xfrm>
            <a:off x="9980327" y="5435726"/>
            <a:ext cx="1230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0B050"/>
                </a:solidFill>
              </a:rPr>
              <a:t>PASS</a:t>
            </a:r>
          </a:p>
        </p:txBody>
      </p:sp>
      <p:sp>
        <p:nvSpPr>
          <p:cNvPr id="63" name="Flèche : bas 62">
            <a:extLst>
              <a:ext uri="{FF2B5EF4-FFF2-40B4-BE49-F238E27FC236}">
                <a16:creationId xmlns:a16="http://schemas.microsoft.com/office/drawing/2014/main" id="{BEF4EF1C-0D58-45DE-A1DE-AE0DBCD3492F}"/>
              </a:ext>
            </a:extLst>
          </p:cNvPr>
          <p:cNvSpPr/>
          <p:nvPr/>
        </p:nvSpPr>
        <p:spPr>
          <a:xfrm>
            <a:off x="5123242" y="2421825"/>
            <a:ext cx="45719" cy="848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34610AF1-6DC6-4BDF-940D-CC0B0EFC3B21}"/>
              </a:ext>
            </a:extLst>
          </p:cNvPr>
          <p:cNvSpPr txBox="1"/>
          <p:nvPr/>
        </p:nvSpPr>
        <p:spPr>
          <a:xfrm>
            <a:off x="5235438" y="2706170"/>
            <a:ext cx="1230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Error</a:t>
            </a:r>
            <a:r>
              <a:rPr lang="fr-FR" sz="1400" dirty="0"/>
              <a:t> </a:t>
            </a:r>
            <a:r>
              <a:rPr lang="fr-FR" sz="1400" dirty="0" err="1"/>
              <a:t>detected</a:t>
            </a:r>
            <a:endParaRPr lang="fr-FR" sz="1400" dirty="0"/>
          </a:p>
        </p:txBody>
      </p:sp>
      <p:sp>
        <p:nvSpPr>
          <p:cNvPr id="66" name="Organigramme : Décision 65">
            <a:extLst>
              <a:ext uri="{FF2B5EF4-FFF2-40B4-BE49-F238E27FC236}">
                <a16:creationId xmlns:a16="http://schemas.microsoft.com/office/drawing/2014/main" id="{86F2564E-184B-4E2D-9A06-67D5F3D03EFE}"/>
              </a:ext>
            </a:extLst>
          </p:cNvPr>
          <p:cNvSpPr/>
          <p:nvPr/>
        </p:nvSpPr>
        <p:spPr>
          <a:xfrm>
            <a:off x="4440683" y="3278723"/>
            <a:ext cx="1410053" cy="7500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fr-FR" sz="11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r>
              <a:rPr lang="fr-FR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?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3304CE5-B63C-44F1-98FF-18771B972BDF}"/>
              </a:ext>
            </a:extLst>
          </p:cNvPr>
          <p:cNvCxnSpPr>
            <a:cxnSpLocks/>
          </p:cNvCxnSpPr>
          <p:nvPr/>
        </p:nvCxnSpPr>
        <p:spPr>
          <a:xfrm flipV="1">
            <a:off x="213503" y="4969481"/>
            <a:ext cx="9478789" cy="3270"/>
          </a:xfrm>
          <a:prstGeom prst="line">
            <a:avLst/>
          </a:prstGeom>
          <a:solidFill>
            <a:srgbClr val="004F8B">
              <a:alpha val="75000"/>
            </a:srgbClr>
          </a:solidFill>
          <a:ln w="18000">
            <a:solidFill>
              <a:srgbClr val="004F8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>
            <a:extLst>
              <a:ext uri="{FF2B5EF4-FFF2-40B4-BE49-F238E27FC236}">
                <a16:creationId xmlns:a16="http://schemas.microsoft.com/office/drawing/2014/main" id="{705FF540-F04F-4A01-8E53-B0B3491BB771}"/>
              </a:ext>
            </a:extLst>
          </p:cNvPr>
          <p:cNvSpPr txBox="1"/>
          <p:nvPr/>
        </p:nvSpPr>
        <p:spPr>
          <a:xfrm>
            <a:off x="5457339" y="1418666"/>
            <a:ext cx="237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Return to </a:t>
            </a:r>
            <a:r>
              <a:rPr lang="fr-FR" dirty="0" err="1"/>
              <a:t>valid</a:t>
            </a:r>
            <a:r>
              <a:rPr lang="fr-FR" dirty="0"/>
              <a:t> mode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1B13F9EC-01B9-4707-9606-2DBB819BB484}"/>
              </a:ext>
            </a:extLst>
          </p:cNvPr>
          <p:cNvCxnSpPr/>
          <p:nvPr/>
        </p:nvCxnSpPr>
        <p:spPr>
          <a:xfrm>
            <a:off x="6036628" y="1894173"/>
            <a:ext cx="0" cy="4697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B36DD3AA-3FC8-4EEA-8340-86083DB87C2C}"/>
              </a:ext>
            </a:extLst>
          </p:cNvPr>
          <p:cNvSpPr txBox="1"/>
          <p:nvPr/>
        </p:nvSpPr>
        <p:spPr>
          <a:xfrm>
            <a:off x="4735313" y="5085801"/>
            <a:ext cx="3069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End of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Time </a:t>
            </a:r>
            <a:r>
              <a:rPr lang="fr-FR" dirty="0" err="1"/>
              <a:t>Window</a:t>
            </a:r>
            <a:br>
              <a:rPr lang="fr-FR" dirty="0"/>
            </a:br>
            <a:r>
              <a:rPr lang="fr-FR" dirty="0" err="1"/>
              <a:t>Did</a:t>
            </a:r>
            <a:r>
              <a:rPr lang="fr-FR" dirty="0"/>
              <a:t> all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occur</a:t>
            </a:r>
            <a:r>
              <a:rPr lang="fr-FR" dirty="0"/>
              <a:t> ?</a:t>
            </a:r>
          </a:p>
        </p:txBody>
      </p:sp>
      <p:sp>
        <p:nvSpPr>
          <p:cNvPr id="44" name="Rectangle 1">
            <a:extLst>
              <a:ext uri="{FF2B5EF4-FFF2-40B4-BE49-F238E27FC236}">
                <a16:creationId xmlns:a16="http://schemas.microsoft.com/office/drawing/2014/main" id="{6BE02178-C08D-4502-8D1D-3FF655D46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5665" y="3729498"/>
            <a:ext cx="218329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7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** Report </a:t>
            </a:r>
            <a:r>
              <a:rPr lang="fr-FR" altLang="fr-FR" sz="1000" dirty="0" err="1">
                <a:solidFill>
                  <a:srgbClr val="333333"/>
                </a:solidFill>
                <a:latin typeface="Arial Unicode MS"/>
              </a:rPr>
              <a:t>counts</a:t>
            </a: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 by </a:t>
            </a:r>
            <a:r>
              <a:rPr lang="fr-FR" altLang="fr-FR" sz="1000" dirty="0" err="1">
                <a:solidFill>
                  <a:srgbClr val="333333"/>
                </a:solidFill>
                <a:latin typeface="Arial Unicode MS"/>
              </a:rPr>
              <a:t>severity</a:t>
            </a: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UVM_INFO : 2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UVM_WARNING : 0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UVM_ERROR : 2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sz="1000" dirty="0">
                <a:solidFill>
                  <a:srgbClr val="333333"/>
                </a:solidFill>
                <a:latin typeface="Arial Unicode MS"/>
              </a:rPr>
              <a:t># UVM_FATAL : 0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00B050"/>
                </a:solidFill>
                <a:latin typeface="Arial Unicode MS"/>
              </a:rPr>
              <a:t># FOUND EXPECTED_ERROR: 2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00B050"/>
                </a:solidFill>
                <a:latin typeface="Arial Unicode MS"/>
              </a:rPr>
              <a:t># UNFOUND EXPECTED_ERROR: 0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fr-FR" altLang="fr-FR" sz="1000" dirty="0">
                <a:solidFill>
                  <a:srgbClr val="00B050"/>
                </a:solidFill>
                <a:latin typeface="Arial Unicode MS"/>
              </a:rPr>
              <a:t># UNEXPECTED_ERROR: 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209717FB-6BC9-4632-B47B-6EC58BE1F7E3}"/>
              </a:ext>
            </a:extLst>
          </p:cNvPr>
          <p:cNvSpPr txBox="1"/>
          <p:nvPr/>
        </p:nvSpPr>
        <p:spPr>
          <a:xfrm>
            <a:off x="5465354" y="3857701"/>
            <a:ext cx="12305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Expected -&gt; </a:t>
            </a:r>
            <a:r>
              <a:rPr lang="fr-FR" sz="1100" dirty="0">
                <a:solidFill>
                  <a:srgbClr val="00B050"/>
                </a:solidFill>
              </a:rPr>
              <a:t>OK</a:t>
            </a:r>
            <a:r>
              <a:rPr lang="fr-FR" sz="1100" dirty="0"/>
              <a:t> </a:t>
            </a:r>
          </a:p>
        </p:txBody>
      </p:sp>
      <p:sp>
        <p:nvSpPr>
          <p:cNvPr id="47" name="Flèche : bas 46">
            <a:extLst>
              <a:ext uri="{FF2B5EF4-FFF2-40B4-BE49-F238E27FC236}">
                <a16:creationId xmlns:a16="http://schemas.microsoft.com/office/drawing/2014/main" id="{75620226-2FE3-49C0-9727-74A4DF7570DE}"/>
              </a:ext>
            </a:extLst>
          </p:cNvPr>
          <p:cNvSpPr/>
          <p:nvPr/>
        </p:nvSpPr>
        <p:spPr>
          <a:xfrm>
            <a:off x="5117890" y="3987382"/>
            <a:ext cx="45719" cy="848353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18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7" grpId="0" animBg="1"/>
      <p:bldP spid="41" grpId="0" animBg="1"/>
      <p:bldP spid="29" grpId="0" animBg="1"/>
      <p:bldP spid="30" grpId="0"/>
      <p:bldP spid="33" grpId="0" animBg="1"/>
      <p:bldP spid="34" grpId="0" animBg="1"/>
      <p:bldP spid="35" grpId="0"/>
      <p:bldP spid="40" grpId="0" animBg="1"/>
      <p:bldP spid="42" grpId="0"/>
      <p:bldP spid="48" grpId="0"/>
      <p:bldP spid="50" grpId="0"/>
      <p:bldP spid="63" grpId="0" animBg="1"/>
      <p:bldP spid="65" grpId="0"/>
      <p:bldP spid="66" grpId="0" animBg="1"/>
      <p:bldP spid="79" grpId="0"/>
      <p:bldP spid="43" grpId="0"/>
      <p:bldP spid="44" grpId="0"/>
      <p:bldP spid="46" grpId="0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EE3E33-891D-4FFE-9EB0-7586AFEE5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2F88258-08B0-4BBE-B142-480ED0B5B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Testbench topology</a:t>
            </a:r>
            <a:endParaRPr lang="fr-FR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06E1FEA-2494-40EB-878D-B7E8E467705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00983" y="2633471"/>
            <a:ext cx="1921025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1F6FBA7B-B936-4C50-AF74-79835BDD3AA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435608" y="1517585"/>
          <a:ext cx="8384948" cy="3822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Visio" r:id="rId3" imgW="7515188" imgH="3400588" progId="Visio.Drawing.15">
                  <p:embed/>
                </p:oleObj>
              </mc:Choice>
              <mc:Fallback>
                <p:oleObj name="Visio" r:id="rId3" imgW="7515188" imgH="3400588" progId="Visio.Drawing.15">
                  <p:embed/>
                  <p:pic>
                    <p:nvPicPr>
                      <p:cNvPr id="8" name="Objet 7">
                        <a:extLst>
                          <a:ext uri="{FF2B5EF4-FFF2-40B4-BE49-F238E27FC236}">
                            <a16:creationId xmlns:a16="http://schemas.microsoft.com/office/drawing/2014/main" id="{1F6FBA7B-B936-4C50-AF74-79835BDD3A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608" y="1517585"/>
                        <a:ext cx="8384948" cy="38228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4567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05C5ED-8E96-46B7-BB9E-3F521C241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E734833-00BA-42DE-A551-9E1CE2869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75" y="88541"/>
            <a:ext cx="7105725" cy="910865"/>
          </a:xfrm>
        </p:spPr>
        <p:txBody>
          <a:bodyPr/>
          <a:lstStyle/>
          <a:p>
            <a:r>
              <a:rPr lang="fr-FR" dirty="0"/>
              <a:t>C</a:t>
            </a:r>
            <a:r>
              <a:rPr lang="en-001" dirty="0"/>
              <a:t>o</a:t>
            </a:r>
            <a:r>
              <a:rPr lang="fr-FR" dirty="0"/>
              <a:t>l</a:t>
            </a:r>
            <a:r>
              <a:rPr lang="en-001" dirty="0"/>
              <a:t>a</a:t>
            </a:r>
            <a:r>
              <a:rPr lang="fr-FR" dirty="0"/>
              <a:t>b</a:t>
            </a:r>
            <a:r>
              <a:rPr lang="en-001" dirty="0"/>
              <a:t>o</a:t>
            </a:r>
            <a:r>
              <a:rPr lang="fr-FR" dirty="0"/>
              <a:t>r</a:t>
            </a:r>
            <a:r>
              <a:rPr lang="en-001" dirty="0"/>
              <a:t>a</a:t>
            </a:r>
            <a:r>
              <a:rPr lang="fr-FR" dirty="0"/>
              <a:t>t</a:t>
            </a:r>
            <a:r>
              <a:rPr lang="en-001" dirty="0" err="1"/>
              <a:t>i</a:t>
            </a:r>
            <a:r>
              <a:rPr lang="fr-FR" dirty="0"/>
              <a:t>o</a:t>
            </a:r>
            <a:r>
              <a:rPr lang="en-001" dirty="0"/>
              <a:t>n </a:t>
            </a:r>
            <a:r>
              <a:rPr lang="fr-FR" dirty="0"/>
              <a:t>Diagram</a:t>
            </a:r>
          </a:p>
        </p:txBody>
      </p:sp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1FF87693-78DD-4305-9A33-B1C44C2589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/>
              <a:t>uvm_report_catcher</a:t>
            </a:r>
            <a:endParaRPr lang="fr-FR" dirty="0"/>
          </a:p>
          <a:p>
            <a:pPr lvl="1"/>
            <a:r>
              <a:rPr lang="fr-FR" dirty="0"/>
              <a:t>Default class for UVM messages</a:t>
            </a:r>
          </a:p>
          <a:p>
            <a:pPr lvl="1"/>
            <a:r>
              <a:rPr lang="fr-FR" dirty="0"/>
              <a:t>« catches » all messages</a:t>
            </a:r>
          </a:p>
          <a:p>
            <a:r>
              <a:rPr lang="fr-FR" dirty="0" err="1"/>
              <a:t>aed_report_catcher</a:t>
            </a:r>
            <a:endParaRPr lang="fr-FR" dirty="0"/>
          </a:p>
          <a:p>
            <a:pPr lvl="1"/>
            <a:r>
              <a:rPr lang="fr-FR" dirty="0"/>
              <a:t>Singleton</a:t>
            </a:r>
          </a:p>
          <a:p>
            <a:pPr lvl="1"/>
            <a:r>
              <a:rPr lang="fr-FR" dirty="0" err="1"/>
              <a:t>Inherits</a:t>
            </a:r>
            <a:r>
              <a:rPr lang="fr-FR" dirty="0"/>
              <a:t> from </a:t>
            </a:r>
            <a:r>
              <a:rPr lang="fr-FR" dirty="0" err="1"/>
              <a:t>uvm_report_catcher</a:t>
            </a:r>
            <a:endParaRPr lang="fr-FR" dirty="0"/>
          </a:p>
          <a:p>
            <a:pPr lvl="1"/>
            <a:r>
              <a:rPr lang="fr-FR" dirty="0" err="1"/>
              <a:t>Attached</a:t>
            </a:r>
            <a:r>
              <a:rPr lang="fr-FR" dirty="0"/>
              <a:t> to all </a:t>
            </a:r>
            <a:r>
              <a:rPr lang="fr-FR" dirty="0" err="1"/>
              <a:t>uvm_report_object</a:t>
            </a:r>
            <a:r>
              <a:rPr lang="fr-FR" dirty="0"/>
              <a:t> </a:t>
            </a:r>
          </a:p>
          <a:p>
            <a:pPr lvl="2"/>
            <a:r>
              <a:rPr lang="fr-FR" dirty="0"/>
              <a:t>Via </a:t>
            </a:r>
            <a:r>
              <a:rPr lang="fr-FR" dirty="0" err="1"/>
              <a:t>uvm_report_cb</a:t>
            </a:r>
            <a:r>
              <a:rPr lang="fr-FR" dirty="0"/>
              <a:t> (callback)</a:t>
            </a:r>
          </a:p>
          <a:p>
            <a:pPr lvl="1"/>
            <a:r>
              <a:rPr lang="fr-FR" dirty="0" err="1"/>
              <a:t>Filter</a:t>
            </a:r>
            <a:r>
              <a:rPr lang="fr-FR" dirty="0"/>
              <a:t> out the good and the </a:t>
            </a:r>
            <a:r>
              <a:rPr lang="fr-FR" dirty="0" err="1"/>
              <a:t>bad</a:t>
            </a:r>
            <a:r>
              <a:rPr lang="fr-FR" dirty="0"/>
              <a:t> !</a:t>
            </a:r>
          </a:p>
          <a:p>
            <a:pPr lvl="1"/>
            <a:endParaRPr lang="fr-FR" dirty="0"/>
          </a:p>
        </p:txBody>
      </p:sp>
      <p:pic>
        <p:nvPicPr>
          <p:cNvPr id="16" name="Espace réservé du contenu 5" descr="Collaboration graph">
            <a:extLst>
              <a:ext uri="{FF2B5EF4-FFF2-40B4-BE49-F238E27FC236}">
                <a16:creationId xmlns:a16="http://schemas.microsoft.com/office/drawing/2014/main" id="{18AA0389-0C8D-42EB-9714-DEE90E6012B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7000" y="1295400"/>
            <a:ext cx="52578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B3C2481-1B90-490F-90B8-A00CD674E83B}"/>
              </a:ext>
            </a:extLst>
          </p:cNvPr>
          <p:cNvSpPr/>
          <p:nvPr/>
        </p:nvSpPr>
        <p:spPr>
          <a:xfrm>
            <a:off x="2159624" y="5871926"/>
            <a:ext cx="807595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uvm_report_cb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aed_report_catcher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get_instance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6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F314899-BC4A-4784-8500-A7DBF185C999}"/>
              </a:ext>
            </a:extLst>
          </p:cNvPr>
          <p:cNvSpPr/>
          <p:nvPr/>
        </p:nvSpPr>
        <p:spPr>
          <a:xfrm>
            <a:off x="0" y="2667000"/>
            <a:ext cx="11049000" cy="792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001" sz="12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Get a new group of message to catch and demote.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001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msg_grp1 = 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aed_report_catcher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::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type_id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::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get_report_action_group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"Group-1"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05C5ED-8E96-46B7-BB9E-3F521C241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E734833-00BA-42DE-A551-9E1CE2869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75" y="88541"/>
            <a:ext cx="7105725" cy="910865"/>
          </a:xfrm>
        </p:spPr>
        <p:txBody>
          <a:bodyPr/>
          <a:lstStyle/>
          <a:p>
            <a:r>
              <a:rPr lang="en-US" dirty="0" err="1"/>
              <a:t>Demoter</a:t>
            </a:r>
            <a:r>
              <a:rPr lang="en-US" dirty="0"/>
              <a:t> Setup</a:t>
            </a:r>
            <a:endParaRPr lang="fr-FR" dirty="0"/>
          </a:p>
        </p:txBody>
      </p:sp>
      <p:sp>
        <p:nvSpPr>
          <p:cNvPr id="7" name="Flèche : gauche 6">
            <a:extLst>
              <a:ext uri="{FF2B5EF4-FFF2-40B4-BE49-F238E27FC236}">
                <a16:creationId xmlns:a16="http://schemas.microsoft.com/office/drawing/2014/main" id="{A842D890-04A4-413D-BCFD-0547448A7B7C}"/>
              </a:ext>
            </a:extLst>
          </p:cNvPr>
          <p:cNvSpPr/>
          <p:nvPr/>
        </p:nvSpPr>
        <p:spPr>
          <a:xfrm>
            <a:off x="7751263" y="3048000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F27EB87-C923-49FF-B678-FDA47CAFA640}"/>
              </a:ext>
            </a:extLst>
          </p:cNvPr>
          <p:cNvSpPr txBox="1"/>
          <p:nvPr/>
        </p:nvSpPr>
        <p:spPr>
          <a:xfrm>
            <a:off x="8868863" y="2819400"/>
            <a:ext cx="276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400" dirty="0"/>
              <a:t>C</a:t>
            </a:r>
            <a:r>
              <a:rPr lang="fr-FR" sz="1400" dirty="0"/>
              <a:t>r</a:t>
            </a:r>
            <a:r>
              <a:rPr lang="en-001" sz="1400" dirty="0"/>
              <a:t>e</a:t>
            </a:r>
            <a:r>
              <a:rPr lang="fr-FR" sz="1400" dirty="0"/>
              <a:t>a</a:t>
            </a:r>
            <a:r>
              <a:rPr lang="en-001" sz="1400" dirty="0"/>
              <a:t>t</a:t>
            </a:r>
            <a:r>
              <a:rPr lang="fr-FR" sz="1400" dirty="0"/>
              <a:t>e</a:t>
            </a:r>
            <a:r>
              <a:rPr lang="en-001" sz="1400" dirty="0"/>
              <a:t> and get an handle on a gr</a:t>
            </a:r>
            <a:r>
              <a:rPr lang="fr-FR" sz="1400" dirty="0"/>
              <a:t>o</a:t>
            </a:r>
            <a:r>
              <a:rPr lang="en-001" sz="1400" dirty="0"/>
              <a:t>u</a:t>
            </a:r>
            <a:r>
              <a:rPr lang="fr-FR" sz="1400" dirty="0"/>
              <a:t>p</a:t>
            </a:r>
            <a:endParaRPr lang="en-001" sz="1400" dirty="0"/>
          </a:p>
          <a:p>
            <a:endParaRPr lang="en-001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6A8021-3BFE-4C39-8454-511E5D1B1F77}"/>
              </a:ext>
            </a:extLst>
          </p:cNvPr>
          <p:cNvSpPr/>
          <p:nvPr/>
        </p:nvSpPr>
        <p:spPr>
          <a:xfrm>
            <a:off x="207463" y="3799302"/>
            <a:ext cx="9144000" cy="1358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001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message ID to catch, its minimum and maximum expected occurrences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msg_grp1.expect_error_by_id(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.name         ( </a:t>
            </a:r>
            <a:r>
              <a:rPr lang="en-GB" sz="12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"QUALIF_</a:t>
            </a:r>
            <a:r>
              <a:rPr lang="en-GB" sz="1200" b="1" dirty="0">
                <a:solidFill>
                  <a:srgbClr val="2A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ASSERT_SYNC_LOW_MIN_TIME</a:t>
            </a:r>
            <a:r>
              <a:rPr lang="en-GB" sz="12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),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.id           ( </a:t>
            </a:r>
            <a:r>
              <a:rPr lang="en-GB" sz="12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200" b="1" dirty="0">
                <a:solidFill>
                  <a:srgbClr val="2A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SENT_ASSERT_SYNC_LOW_MIN_TIME</a:t>
            </a:r>
            <a:r>
              <a:rPr lang="en-GB" sz="12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),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.min          ( 1 ),   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.max          ( 1 ));</a:t>
            </a:r>
            <a:endParaRPr lang="fr-FR" sz="1200" b="1" dirty="0"/>
          </a:p>
        </p:txBody>
      </p:sp>
      <p:sp>
        <p:nvSpPr>
          <p:cNvPr id="12" name="Flèche : gauche 11">
            <a:extLst>
              <a:ext uri="{FF2B5EF4-FFF2-40B4-BE49-F238E27FC236}">
                <a16:creationId xmlns:a16="http://schemas.microsoft.com/office/drawing/2014/main" id="{89DBBEF5-3CE1-42F0-80AE-BFE27405ADCC}"/>
              </a:ext>
            </a:extLst>
          </p:cNvPr>
          <p:cNvSpPr/>
          <p:nvPr/>
        </p:nvSpPr>
        <p:spPr>
          <a:xfrm>
            <a:off x="7598863" y="4015264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AC3DE9A-48EB-408B-A917-EA4E030D9A68}"/>
              </a:ext>
            </a:extLst>
          </p:cNvPr>
          <p:cNvSpPr txBox="1"/>
          <p:nvPr/>
        </p:nvSpPr>
        <p:spPr>
          <a:xfrm>
            <a:off x="8868863" y="3862864"/>
            <a:ext cx="276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</a:t>
            </a:r>
            <a:r>
              <a:rPr lang="en-001" sz="1400" dirty="0"/>
              <a:t>e</a:t>
            </a:r>
            <a:r>
              <a:rPr lang="fr-FR" sz="1400" dirty="0"/>
              <a:t>t</a:t>
            </a:r>
            <a:r>
              <a:rPr lang="en-001" sz="1400" dirty="0"/>
              <a:t> </a:t>
            </a:r>
            <a:r>
              <a:rPr lang="fr-FR" sz="1400" dirty="0"/>
              <a:t>a</a:t>
            </a:r>
            <a:r>
              <a:rPr lang="en-001" sz="1400" dirty="0"/>
              <a:t>n </a:t>
            </a:r>
            <a:r>
              <a:rPr lang="fr-FR" sz="1400" dirty="0"/>
              <a:t>e</a:t>
            </a:r>
            <a:r>
              <a:rPr lang="en-001" sz="1400" dirty="0"/>
              <a:t>x</a:t>
            </a:r>
            <a:r>
              <a:rPr lang="fr-FR" sz="1400" dirty="0"/>
              <a:t>p</a:t>
            </a:r>
            <a:r>
              <a:rPr lang="en-001" sz="1400" dirty="0"/>
              <a:t>e</a:t>
            </a:r>
            <a:r>
              <a:rPr lang="fr-FR" sz="1400" dirty="0"/>
              <a:t>c</a:t>
            </a:r>
            <a:r>
              <a:rPr lang="en-001" sz="1400" dirty="0"/>
              <a:t>ta</a:t>
            </a:r>
            <a:r>
              <a:rPr lang="fr-FR" sz="1400" dirty="0"/>
              <a:t>t</a:t>
            </a:r>
            <a:r>
              <a:rPr lang="en-001" sz="1400" dirty="0" err="1"/>
              <a:t>i</a:t>
            </a:r>
            <a:r>
              <a:rPr lang="fr-FR" sz="1400" dirty="0"/>
              <a:t>o</a:t>
            </a:r>
            <a:r>
              <a:rPr lang="en-001" sz="1400" dirty="0"/>
              <a:t>n </a:t>
            </a:r>
            <a:r>
              <a:rPr lang="fr-FR" sz="1400" dirty="0"/>
              <a:t>o</a:t>
            </a:r>
            <a:r>
              <a:rPr lang="en-001" sz="1400" dirty="0"/>
              <a:t>n </a:t>
            </a:r>
            <a:r>
              <a:rPr lang="fr-FR" sz="1400" dirty="0"/>
              <a:t>a</a:t>
            </a:r>
            <a:r>
              <a:rPr lang="en-001" sz="1400" dirty="0"/>
              <a:t>n </a:t>
            </a:r>
            <a:r>
              <a:rPr lang="fr-FR" sz="1400" dirty="0"/>
              <a:t>U</a:t>
            </a:r>
            <a:r>
              <a:rPr lang="en-001" sz="1400" dirty="0"/>
              <a:t>V</a:t>
            </a:r>
            <a:r>
              <a:rPr lang="fr-FR" sz="1400" dirty="0"/>
              <a:t>M</a:t>
            </a:r>
            <a:r>
              <a:rPr lang="en-001" sz="1400" dirty="0"/>
              <a:t>_E</a:t>
            </a:r>
            <a:r>
              <a:rPr lang="fr-FR" sz="1400" dirty="0"/>
              <a:t>R</a:t>
            </a:r>
            <a:r>
              <a:rPr lang="en-001" sz="1400" dirty="0"/>
              <a:t>R</a:t>
            </a:r>
            <a:r>
              <a:rPr lang="fr-FR" sz="1400" dirty="0"/>
              <a:t>O</a:t>
            </a:r>
            <a:r>
              <a:rPr lang="en-001" sz="1400" dirty="0"/>
              <a:t>R   ID </a:t>
            </a:r>
          </a:p>
          <a:p>
            <a:endParaRPr lang="en-001" sz="1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38A2BDB-9ABF-4C5E-8DCA-899812816D04}"/>
              </a:ext>
            </a:extLst>
          </p:cNvPr>
          <p:cNvSpPr txBox="1"/>
          <p:nvPr/>
        </p:nvSpPr>
        <p:spPr>
          <a:xfrm>
            <a:off x="533400" y="13716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001" dirty="0"/>
              <a:t>I</a:t>
            </a:r>
            <a:r>
              <a:rPr lang="fr-FR" dirty="0"/>
              <a:t>n</a:t>
            </a:r>
            <a:r>
              <a:rPr lang="en-001" dirty="0"/>
              <a:t> build phase : </a:t>
            </a:r>
          </a:p>
          <a:p>
            <a:endParaRPr lang="en-001" dirty="0"/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7C0187-0CDD-4A09-BF99-F7532C93AF46}"/>
              </a:ext>
            </a:extLst>
          </p:cNvPr>
          <p:cNvSpPr/>
          <p:nvPr/>
        </p:nvSpPr>
        <p:spPr>
          <a:xfrm>
            <a:off x="990600" y="1718846"/>
            <a:ext cx="845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2A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uvm_report_cb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>
                <a:solidFill>
                  <a:srgbClr val="267F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aed_report_catcher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get_instance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87B8AD3-2417-4707-B9FE-FBF6FE83D501}"/>
              </a:ext>
            </a:extLst>
          </p:cNvPr>
          <p:cNvSpPr txBox="1"/>
          <p:nvPr/>
        </p:nvSpPr>
        <p:spPr>
          <a:xfrm>
            <a:off x="533400" y="258187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001" dirty="0"/>
              <a:t>I</a:t>
            </a:r>
            <a:r>
              <a:rPr lang="fr-FR" dirty="0"/>
              <a:t>n</a:t>
            </a:r>
            <a:r>
              <a:rPr lang="en-001" dirty="0"/>
              <a:t> </a:t>
            </a:r>
            <a:r>
              <a:rPr lang="fr-FR" dirty="0"/>
              <a:t>t</a:t>
            </a:r>
            <a:r>
              <a:rPr lang="en-001" dirty="0"/>
              <a:t>e</a:t>
            </a:r>
            <a:r>
              <a:rPr lang="fr-FR" dirty="0"/>
              <a:t>s</a:t>
            </a:r>
            <a:r>
              <a:rPr lang="en-001" dirty="0"/>
              <a:t>t </a:t>
            </a:r>
            <a:r>
              <a:rPr lang="fr-FR" dirty="0"/>
              <a:t>s</a:t>
            </a:r>
            <a:r>
              <a:rPr lang="en-001" dirty="0"/>
              <a:t>e</a:t>
            </a:r>
            <a:r>
              <a:rPr lang="fr-FR" dirty="0"/>
              <a:t>q</a:t>
            </a:r>
            <a:r>
              <a:rPr lang="en-001" dirty="0"/>
              <a:t>u</a:t>
            </a:r>
            <a:r>
              <a:rPr lang="fr-FR" dirty="0"/>
              <a:t>e</a:t>
            </a:r>
            <a:r>
              <a:rPr lang="en-001" dirty="0"/>
              <a:t>n</a:t>
            </a:r>
            <a:r>
              <a:rPr lang="fr-FR" dirty="0"/>
              <a:t>c</a:t>
            </a:r>
            <a:r>
              <a:rPr lang="en-001" dirty="0"/>
              <a:t>e : </a:t>
            </a:r>
          </a:p>
          <a:p>
            <a:endParaRPr lang="en-00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751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  <p:bldP spid="10" grpId="0"/>
      <p:bldP spid="11" grpId="0"/>
      <p:bldP spid="12" grpId="0" animBg="1"/>
      <p:bldP spid="13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239291-CE31-452F-BE08-BE8473576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523DCB-DF67-4375-ADE4-1FE3431D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Introduction</a:t>
            </a:r>
          </a:p>
          <a:p>
            <a:r>
              <a:rPr lang="fr-FR" dirty="0"/>
              <a:t>VIP Qualification</a:t>
            </a:r>
          </a:p>
          <a:p>
            <a:r>
              <a:rPr lang="fr-FR" dirty="0"/>
              <a:t>Use Case: the SENT </a:t>
            </a:r>
            <a:r>
              <a:rPr lang="fr-FR" dirty="0" err="1"/>
              <a:t>protocol</a:t>
            </a:r>
            <a:endParaRPr lang="fr-FR" dirty="0"/>
          </a:p>
          <a:p>
            <a:r>
              <a:rPr lang="fr-FR" dirty="0" err="1"/>
              <a:t>Considerations</a:t>
            </a:r>
            <a:r>
              <a:rPr lang="fr-FR" dirty="0"/>
              <a:t> on Mutation </a:t>
            </a:r>
            <a:r>
              <a:rPr lang="fr-FR" dirty="0" err="1"/>
              <a:t>Testing</a:t>
            </a:r>
            <a:r>
              <a:rPr lang="fr-FR" dirty="0"/>
              <a:t> </a:t>
            </a:r>
          </a:p>
          <a:p>
            <a:r>
              <a:rPr lang="fr-FR" dirty="0"/>
              <a:t>Qualification Plan</a:t>
            </a:r>
          </a:p>
          <a:p>
            <a:r>
              <a:rPr lang="fr-FR" dirty="0"/>
              <a:t>Qualification Tests</a:t>
            </a:r>
          </a:p>
          <a:p>
            <a:r>
              <a:rPr lang="fr-FR" dirty="0"/>
              <a:t>Need for a Qualification UVM Library</a:t>
            </a:r>
          </a:p>
          <a:p>
            <a:r>
              <a:rPr lang="fr-FR" dirty="0"/>
              <a:t>Qualification Library Usage</a:t>
            </a:r>
          </a:p>
          <a:p>
            <a:r>
              <a:rPr lang="fr-FR" dirty="0"/>
              <a:t>Conclusion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ABBB31B-E91C-4DDC-9258-6A655FFE3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17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D82CE5-110D-433A-8CA6-19FF7728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20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C145021-2FB5-4676-852A-531B6CC17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375" y="88541"/>
            <a:ext cx="7105725" cy="910865"/>
          </a:xfrm>
        </p:spPr>
        <p:txBody>
          <a:bodyPr/>
          <a:lstStyle/>
          <a:p>
            <a:r>
              <a:rPr lang="en-001" dirty="0"/>
              <a:t>D</a:t>
            </a:r>
            <a:r>
              <a:rPr lang="fr-FR" dirty="0"/>
              <a:t>e</a:t>
            </a:r>
            <a:r>
              <a:rPr lang="en-001" dirty="0"/>
              <a:t>m</a:t>
            </a:r>
            <a:r>
              <a:rPr lang="fr-FR" dirty="0"/>
              <a:t>o</a:t>
            </a:r>
            <a:r>
              <a:rPr lang="en-001" dirty="0"/>
              <a:t>t</a:t>
            </a:r>
            <a:r>
              <a:rPr lang="fr-FR" dirty="0"/>
              <a:t>e</a:t>
            </a:r>
            <a:r>
              <a:rPr lang="en-001" dirty="0"/>
              <a:t>r Setup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15E9AF-4A0E-453F-A2E7-3AD6C5597592}"/>
              </a:ext>
            </a:extLst>
          </p:cNvPr>
          <p:cNvSpPr/>
          <p:nvPr/>
        </p:nvSpPr>
        <p:spPr>
          <a:xfrm>
            <a:off x="561978" y="4999456"/>
            <a:ext cx="8077200" cy="510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Stop the expected error window, no more error expected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001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msg_grp1.stop();</a:t>
            </a:r>
            <a:endParaRPr lang="en-001" sz="12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lèche : gauche 6">
            <a:extLst>
              <a:ext uri="{FF2B5EF4-FFF2-40B4-BE49-F238E27FC236}">
                <a16:creationId xmlns:a16="http://schemas.microsoft.com/office/drawing/2014/main" id="{DD7E886A-6A4F-4FE9-B593-FDA1FF6767A9}"/>
              </a:ext>
            </a:extLst>
          </p:cNvPr>
          <p:cNvSpPr/>
          <p:nvPr/>
        </p:nvSpPr>
        <p:spPr>
          <a:xfrm>
            <a:off x="6911978" y="3029843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EF6437B-111C-45D3-A3E8-80467889E133}"/>
              </a:ext>
            </a:extLst>
          </p:cNvPr>
          <p:cNvSpPr txBox="1"/>
          <p:nvPr/>
        </p:nvSpPr>
        <p:spPr>
          <a:xfrm>
            <a:off x="8724014" y="2941674"/>
            <a:ext cx="276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</a:t>
            </a:r>
            <a:r>
              <a:rPr lang="en-001" sz="1400" dirty="0"/>
              <a:t>t</a:t>
            </a:r>
            <a:r>
              <a:rPr lang="fr-FR" sz="1400" dirty="0"/>
              <a:t>a</a:t>
            </a:r>
            <a:r>
              <a:rPr lang="en-001" sz="1400" dirty="0"/>
              <a:t>r</a:t>
            </a:r>
            <a:r>
              <a:rPr lang="fr-FR" sz="1400" dirty="0"/>
              <a:t>t</a:t>
            </a:r>
            <a:r>
              <a:rPr lang="en-001" sz="1400" dirty="0"/>
              <a:t> monitoring </a:t>
            </a:r>
          </a:p>
          <a:p>
            <a:endParaRPr lang="en-001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82BFB2-0391-4AA4-97DF-FB8BC0A93B5E}"/>
              </a:ext>
            </a:extLst>
          </p:cNvPr>
          <p:cNvSpPr/>
          <p:nvPr/>
        </p:nvSpPr>
        <p:spPr>
          <a:xfrm>
            <a:off x="570614" y="2941674"/>
            <a:ext cx="6096000" cy="5721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Start the expected error time window</a:t>
            </a:r>
            <a:endParaRPr lang="en-001" sz="1600" b="1" spc="-5" dirty="0">
              <a:highlight>
                <a:srgbClr val="FFFFFF"/>
              </a:highlight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001" sz="1600" b="1" spc="-5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msg_grp1.start();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7AF899-F6B6-400C-A3AF-FF1C22A4E405}"/>
              </a:ext>
            </a:extLst>
          </p:cNvPr>
          <p:cNvSpPr/>
          <p:nvPr/>
        </p:nvSpPr>
        <p:spPr>
          <a:xfrm>
            <a:off x="632350" y="4044807"/>
            <a:ext cx="8488900" cy="50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the error condition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200" b="1" dirty="0">
                <a:solidFill>
                  <a:srgbClr val="008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200" b="1" dirty="0">
                <a:solidFill>
                  <a:srgbClr val="7F0055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en-US" sz="1200" b="1" dirty="0" err="1">
                <a:solidFill>
                  <a:srgbClr val="7F0055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uvm_do_on_with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sensor_sequencer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{ </a:t>
            </a:r>
            <a:r>
              <a:rPr lang="en-GB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req.invalid_sync_pulse</a:t>
            </a:r>
            <a:r>
              <a:rPr lang="en-GB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1;} );</a:t>
            </a:r>
            <a:r>
              <a:rPr lang="en-001" sz="12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fr-FR" sz="16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Flèche : gauche 10">
            <a:extLst>
              <a:ext uri="{FF2B5EF4-FFF2-40B4-BE49-F238E27FC236}">
                <a16:creationId xmlns:a16="http://schemas.microsoft.com/office/drawing/2014/main" id="{46ACD2BF-AFD5-454D-937B-A66C3E2D645A}"/>
              </a:ext>
            </a:extLst>
          </p:cNvPr>
          <p:cNvSpPr/>
          <p:nvPr/>
        </p:nvSpPr>
        <p:spPr>
          <a:xfrm>
            <a:off x="8105778" y="4126769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152CCD3-7DCA-4E7B-AF72-5DEA462C2EE1}"/>
              </a:ext>
            </a:extLst>
          </p:cNvPr>
          <p:cNvSpPr txBox="1"/>
          <p:nvPr/>
        </p:nvSpPr>
        <p:spPr>
          <a:xfrm>
            <a:off x="9333614" y="4062852"/>
            <a:ext cx="276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G</a:t>
            </a:r>
            <a:r>
              <a:rPr lang="en-001" sz="1400" dirty="0"/>
              <a:t>e</a:t>
            </a:r>
            <a:r>
              <a:rPr lang="fr-FR" sz="1400" dirty="0"/>
              <a:t>n</a:t>
            </a:r>
            <a:r>
              <a:rPr lang="en-001" sz="1400" dirty="0"/>
              <a:t>e</a:t>
            </a:r>
            <a:r>
              <a:rPr lang="fr-FR" sz="1400" dirty="0"/>
              <a:t>r</a:t>
            </a:r>
            <a:r>
              <a:rPr lang="en-001" sz="1400" dirty="0"/>
              <a:t>a</a:t>
            </a:r>
            <a:r>
              <a:rPr lang="fr-FR" sz="1400" dirty="0"/>
              <a:t>t</a:t>
            </a:r>
            <a:r>
              <a:rPr lang="en-001" sz="1400" dirty="0"/>
              <a:t>e a transaction with the error condition </a:t>
            </a:r>
          </a:p>
        </p:txBody>
      </p:sp>
      <p:sp>
        <p:nvSpPr>
          <p:cNvPr id="13" name="Flèche : gauche 12">
            <a:extLst>
              <a:ext uri="{FF2B5EF4-FFF2-40B4-BE49-F238E27FC236}">
                <a16:creationId xmlns:a16="http://schemas.microsoft.com/office/drawing/2014/main" id="{FD83958B-C2C7-46FB-B021-EC3404DDFD1E}"/>
              </a:ext>
            </a:extLst>
          </p:cNvPr>
          <p:cNvSpPr/>
          <p:nvPr/>
        </p:nvSpPr>
        <p:spPr>
          <a:xfrm>
            <a:off x="6962778" y="5203749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DB88D8C-2A39-4EBF-98E7-1B7BA320E347}"/>
              </a:ext>
            </a:extLst>
          </p:cNvPr>
          <p:cNvSpPr txBox="1"/>
          <p:nvPr/>
        </p:nvSpPr>
        <p:spPr>
          <a:xfrm>
            <a:off x="8774814" y="5115580"/>
            <a:ext cx="276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</a:t>
            </a:r>
            <a:r>
              <a:rPr lang="en-001" sz="1400" dirty="0"/>
              <a:t>top monitoring window</a:t>
            </a:r>
          </a:p>
          <a:p>
            <a:endParaRPr lang="en-001" sz="1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8849F-DCAF-4D33-9140-A54E9633E94F}"/>
              </a:ext>
            </a:extLst>
          </p:cNvPr>
          <p:cNvSpPr/>
          <p:nvPr/>
        </p:nvSpPr>
        <p:spPr>
          <a:xfrm>
            <a:off x="457200" y="1371600"/>
            <a:ext cx="853440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001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message ID to ignore within the same time window</a:t>
            </a:r>
            <a:endParaRPr lang="fr-FR" sz="14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1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// Same as calling </a:t>
            </a:r>
            <a:r>
              <a:rPr lang="en-GB" sz="1100" b="1" dirty="0" err="1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expect_error_by_id</a:t>
            </a:r>
            <a:r>
              <a:rPr lang="en-GB" sz="11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minimum=0 and no maximum.</a:t>
            </a:r>
            <a:endParaRPr lang="fr-FR" sz="14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001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msg_grp1.ignore_error_by_id(.id ( </a:t>
            </a:r>
            <a:r>
              <a:rPr lang="en-GB" sz="11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100" b="1" dirty="0">
                <a:solidFill>
                  <a:srgbClr val="2A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SENT_ASSERT_CRC_VALUE</a:t>
            </a:r>
            <a:r>
              <a:rPr lang="en-GB" sz="1100" b="1" dirty="0">
                <a:solidFill>
                  <a:srgbClr val="2A00FF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));</a:t>
            </a:r>
            <a:endParaRPr lang="fr-FR" sz="1100" b="1" dirty="0"/>
          </a:p>
        </p:txBody>
      </p:sp>
      <p:sp>
        <p:nvSpPr>
          <p:cNvPr id="18" name="Flèche : gauche 17">
            <a:extLst>
              <a:ext uri="{FF2B5EF4-FFF2-40B4-BE49-F238E27FC236}">
                <a16:creationId xmlns:a16="http://schemas.microsoft.com/office/drawing/2014/main" id="{4B2344BB-2175-41A5-A911-0FD0827CB128}"/>
              </a:ext>
            </a:extLst>
          </p:cNvPr>
          <p:cNvSpPr/>
          <p:nvPr/>
        </p:nvSpPr>
        <p:spPr>
          <a:xfrm>
            <a:off x="6898640" y="1660014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8DFD2DF-4F1F-405D-A8DB-6AA7DF421C87}"/>
              </a:ext>
            </a:extLst>
          </p:cNvPr>
          <p:cNvSpPr txBox="1"/>
          <p:nvPr/>
        </p:nvSpPr>
        <p:spPr>
          <a:xfrm>
            <a:off x="8346440" y="1378550"/>
            <a:ext cx="29522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I</a:t>
            </a:r>
            <a:r>
              <a:rPr lang="en-001" sz="1400" dirty="0"/>
              <a:t>g</a:t>
            </a:r>
            <a:r>
              <a:rPr lang="fr-FR" sz="1400" dirty="0"/>
              <a:t>n</a:t>
            </a:r>
            <a:r>
              <a:rPr lang="en-001" sz="1400" dirty="0"/>
              <a:t>o</a:t>
            </a:r>
            <a:r>
              <a:rPr lang="fr-FR" sz="1400" dirty="0"/>
              <a:t>r</a:t>
            </a:r>
            <a:r>
              <a:rPr lang="en-001" sz="1400" dirty="0"/>
              <a:t>e UVM_ERROR with I</a:t>
            </a:r>
            <a:r>
              <a:rPr lang="fr-FR" sz="1400" dirty="0"/>
              <a:t>d</a:t>
            </a:r>
            <a:r>
              <a:rPr lang="en-001" sz="1400" dirty="0"/>
              <a:t> </a:t>
            </a:r>
            <a:r>
              <a:rPr lang="fr-FR" sz="1400" dirty="0"/>
              <a:t>S</a:t>
            </a:r>
            <a:r>
              <a:rPr lang="en-001" sz="1400" dirty="0"/>
              <a:t>E</a:t>
            </a:r>
            <a:r>
              <a:rPr lang="fr-FR" sz="1400" dirty="0"/>
              <a:t>N</a:t>
            </a:r>
            <a:r>
              <a:rPr lang="en-001" sz="1400" dirty="0"/>
              <a:t>T_</a:t>
            </a:r>
            <a:r>
              <a:rPr lang="fr-FR" sz="1400" dirty="0"/>
              <a:t>A</a:t>
            </a:r>
            <a:r>
              <a:rPr lang="en-001" sz="1400" dirty="0"/>
              <a:t>S</a:t>
            </a:r>
            <a:r>
              <a:rPr lang="fr-FR" sz="1400" dirty="0"/>
              <a:t>S</a:t>
            </a:r>
            <a:r>
              <a:rPr lang="en-001" sz="1400" dirty="0"/>
              <a:t>E</a:t>
            </a:r>
            <a:r>
              <a:rPr lang="fr-FR" sz="1400" dirty="0"/>
              <a:t>R</a:t>
            </a:r>
            <a:r>
              <a:rPr lang="en-001" sz="1400" dirty="0"/>
              <a:t>T_</a:t>
            </a:r>
            <a:r>
              <a:rPr lang="fr-FR" sz="1400" dirty="0"/>
              <a:t>C</a:t>
            </a:r>
            <a:r>
              <a:rPr lang="en-001" sz="1400" dirty="0"/>
              <a:t>R</a:t>
            </a:r>
            <a:r>
              <a:rPr lang="fr-FR" sz="1400" dirty="0"/>
              <a:t>C</a:t>
            </a:r>
            <a:r>
              <a:rPr lang="en-001" sz="1400" dirty="0"/>
              <a:t>_</a:t>
            </a:r>
            <a:r>
              <a:rPr lang="fr-FR" sz="1400" dirty="0"/>
              <a:t>V</a:t>
            </a:r>
            <a:r>
              <a:rPr lang="en-001" sz="1400" dirty="0"/>
              <a:t>A</a:t>
            </a:r>
            <a:r>
              <a:rPr lang="fr-FR" sz="1400" dirty="0"/>
              <a:t>L</a:t>
            </a:r>
            <a:r>
              <a:rPr lang="en-001" sz="1400" dirty="0"/>
              <a:t>U</a:t>
            </a:r>
            <a:r>
              <a:rPr lang="fr-FR" sz="1400" dirty="0"/>
              <a:t>E</a:t>
            </a:r>
            <a:endParaRPr lang="en-001" sz="1400" dirty="0"/>
          </a:p>
          <a:p>
            <a:endParaRPr lang="en-001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22BE5A-5202-4086-9B38-1C7329DC228D}"/>
              </a:ext>
            </a:extLst>
          </p:cNvPr>
          <p:cNvSpPr/>
          <p:nvPr/>
        </p:nvSpPr>
        <p:spPr>
          <a:xfrm>
            <a:off x="609600" y="2344655"/>
            <a:ext cx="6096000" cy="47474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dirty="0">
                <a:solidFill>
                  <a:srgbClr val="008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action to perform on these errors: Demote to Warning.</a:t>
            </a:r>
            <a:endParaRPr lang="fr-FR" sz="1400" b="1" spc="-5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182880">
              <a:lnSpc>
                <a:spcPct val="115000"/>
              </a:lnSpc>
              <a:spcAft>
                <a:spcPts val="0"/>
              </a:spcAft>
              <a:tabLst>
                <a:tab pos="182880" algn="l"/>
                <a:tab pos="449580" algn="l"/>
              </a:tabLst>
            </a:pPr>
            <a:r>
              <a:rPr lang="en-GB" sz="11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msg_grp1.demote_error ( UVM_WARNING ); </a:t>
            </a:r>
            <a:endParaRPr lang="fr-FR" sz="1100" b="1" dirty="0"/>
          </a:p>
        </p:txBody>
      </p:sp>
      <p:sp>
        <p:nvSpPr>
          <p:cNvPr id="21" name="Flèche : gauche 20">
            <a:extLst>
              <a:ext uri="{FF2B5EF4-FFF2-40B4-BE49-F238E27FC236}">
                <a16:creationId xmlns:a16="http://schemas.microsoft.com/office/drawing/2014/main" id="{D869A99F-8FBC-4249-AB2D-DDC279F25B69}"/>
              </a:ext>
            </a:extLst>
          </p:cNvPr>
          <p:cNvSpPr/>
          <p:nvPr/>
        </p:nvSpPr>
        <p:spPr>
          <a:xfrm>
            <a:off x="6477000" y="2545495"/>
            <a:ext cx="1066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8C0849C-4C3C-4B40-B801-BF74277151EF}"/>
              </a:ext>
            </a:extLst>
          </p:cNvPr>
          <p:cNvSpPr txBox="1"/>
          <p:nvPr/>
        </p:nvSpPr>
        <p:spPr>
          <a:xfrm>
            <a:off x="7850951" y="2371567"/>
            <a:ext cx="29522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400" dirty="0"/>
              <a:t>Demote errors caught by </a:t>
            </a:r>
            <a:r>
              <a:rPr lang="fr-FR" sz="1400" dirty="0"/>
              <a:t>t</a:t>
            </a:r>
            <a:r>
              <a:rPr lang="en-001" sz="1400" dirty="0"/>
              <a:t>h</a:t>
            </a:r>
            <a:r>
              <a:rPr lang="fr-FR" sz="1400" dirty="0"/>
              <a:t>i</a:t>
            </a:r>
            <a:r>
              <a:rPr lang="en-001" sz="1400" dirty="0"/>
              <a:t>s </a:t>
            </a:r>
            <a:r>
              <a:rPr lang="fr-FR" sz="1400" dirty="0"/>
              <a:t>g</a:t>
            </a:r>
            <a:r>
              <a:rPr lang="en-001" sz="1400" dirty="0"/>
              <a:t>r</a:t>
            </a:r>
            <a:r>
              <a:rPr lang="fr-FR" sz="1400" dirty="0"/>
              <a:t>o</a:t>
            </a:r>
            <a:r>
              <a:rPr lang="en-001" sz="1400" dirty="0"/>
              <a:t>u</a:t>
            </a:r>
            <a:r>
              <a:rPr lang="fr-FR" sz="1400" dirty="0"/>
              <a:t>p</a:t>
            </a:r>
            <a:r>
              <a:rPr lang="en-001" sz="1400" dirty="0"/>
              <a:t> </a:t>
            </a:r>
            <a:r>
              <a:rPr lang="fr-FR" sz="1400" dirty="0"/>
              <a:t>t</a:t>
            </a:r>
            <a:r>
              <a:rPr lang="en-001" sz="1400" dirty="0"/>
              <a:t>o </a:t>
            </a:r>
            <a:r>
              <a:rPr lang="fr-FR" sz="1400" dirty="0"/>
              <a:t>U</a:t>
            </a:r>
            <a:r>
              <a:rPr lang="en-001" sz="1400" dirty="0"/>
              <a:t>V</a:t>
            </a:r>
            <a:r>
              <a:rPr lang="fr-FR" sz="1400" dirty="0"/>
              <a:t>M</a:t>
            </a:r>
            <a:r>
              <a:rPr lang="en-001" sz="1400" dirty="0"/>
              <a:t>_</a:t>
            </a:r>
            <a:r>
              <a:rPr lang="fr-FR" sz="1400" dirty="0"/>
              <a:t>W</a:t>
            </a:r>
            <a:r>
              <a:rPr lang="en-001" sz="1400" dirty="0"/>
              <a:t>A</a:t>
            </a:r>
            <a:r>
              <a:rPr lang="fr-FR" sz="1400" dirty="0"/>
              <a:t>R</a:t>
            </a:r>
            <a:r>
              <a:rPr lang="en-001" sz="1400" dirty="0"/>
              <a:t>N</a:t>
            </a:r>
            <a:r>
              <a:rPr lang="fr-FR" sz="1400" dirty="0"/>
              <a:t>I</a:t>
            </a:r>
            <a:r>
              <a:rPr lang="en-001" sz="1400" dirty="0"/>
              <a:t>N</a:t>
            </a:r>
            <a:r>
              <a:rPr lang="fr-FR" sz="1400" dirty="0"/>
              <a:t>G</a:t>
            </a:r>
            <a:endParaRPr lang="en-001" sz="1400" dirty="0"/>
          </a:p>
          <a:p>
            <a:endParaRPr lang="en-001" sz="1400" dirty="0"/>
          </a:p>
        </p:txBody>
      </p:sp>
    </p:spTree>
    <p:extLst>
      <p:ext uri="{BB962C8B-B14F-4D97-AF65-F5344CB8AC3E}">
        <p14:creationId xmlns:p14="http://schemas.microsoft.com/office/powerpoint/2010/main" val="157032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 animBg="1"/>
      <p:bldP spid="12" grpId="0"/>
      <p:bldP spid="13" grpId="0" animBg="1"/>
      <p:bldP spid="14" grpId="0"/>
      <p:bldP spid="17" grpId="0"/>
      <p:bldP spid="18" grpId="0" animBg="1"/>
      <p:bldP spid="19" grpId="0"/>
      <p:bldP spid="20" grpId="0"/>
      <p:bldP spid="21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7EBB8FC-A676-49FA-80DF-8FC47EE3A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396239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====== AED DEMOTER END OF SIMULATION REPORT =====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    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UVM_ERROR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short_path/aed_report_utils/src/sv/aed_report_catcher.sv (314) @ 78933000: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uvm_test_top.sequencer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sent_invalid_test_seq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[MIN COUNT NOT REACHED] Filter : QUALIF_ASSERT_SYNC_LOW_MIN_TIME     </a:t>
            </a:r>
            <a:endParaRPr lang="en-00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001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 Number of caught error is lower than min count :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  Actual count :           0        Min expected count :           1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Catcher Name                        ,   Expected  ,    Actual  ,     Status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QUALIF_ASSERT_SYNC_LOW_MIN_TIME     , [  1:  1 ]  ,       0    ,      </a:t>
            </a:r>
            <a:r>
              <a:rPr lang="en-GB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FAIL</a:t>
            </a:r>
            <a:endParaRPr lang="fr-FR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IGNORE_FILTER_SENT_ASSERT_CRC_VALUE , [   &gt;= 0 ]  ,       1    ,      </a:t>
            </a:r>
            <a:r>
              <a:rPr lang="en-GB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OK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    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report_catcher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: Group-1: FAILED    ; 0 error while expecting at least    1 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 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# =================================================</a:t>
            </a:r>
            <a:endParaRPr lang="fr-F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1CD5A-B207-4A4D-9D0A-1F4F3DA3D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21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380D3B6-2219-423C-87F2-3E794A04C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001" dirty="0" err="1"/>
              <a:t>Demoter</a:t>
            </a:r>
            <a:r>
              <a:rPr lang="en-001" dirty="0"/>
              <a:t> Report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7813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036BBC9-537D-46C6-968E-02287CFB5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VIP </a:t>
            </a:r>
            <a:r>
              <a:rPr lang="fr-FR" dirty="0" err="1"/>
              <a:t>needs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trusted</a:t>
            </a:r>
            <a:endParaRPr lang="fr-FR" dirty="0"/>
          </a:p>
          <a:p>
            <a:r>
              <a:rPr lang="fr-FR" dirty="0" err="1"/>
              <a:t>Needs</a:t>
            </a:r>
            <a:r>
              <a:rPr lang="fr-FR" dirty="0"/>
              <a:t> </a:t>
            </a:r>
            <a:r>
              <a:rPr lang="fr-FR" dirty="0" err="1"/>
              <a:t>traceability</a:t>
            </a:r>
            <a:endParaRPr lang="fr-FR" dirty="0"/>
          </a:p>
          <a:p>
            <a:r>
              <a:rPr lang="fr-FR" dirty="0" err="1"/>
              <a:t>Needs</a:t>
            </a:r>
            <a:r>
              <a:rPr lang="fr-FR" dirty="0"/>
              <a:t> </a:t>
            </a:r>
            <a:r>
              <a:rPr lang="fr-FR" dirty="0" err="1"/>
              <a:t>catching</a:t>
            </a:r>
            <a:r>
              <a:rPr lang="fr-FR" dirty="0"/>
              <a:t> </a:t>
            </a:r>
            <a:r>
              <a:rPr lang="fr-FR" dirty="0" err="1"/>
              <a:t>expected</a:t>
            </a:r>
            <a:r>
              <a:rPr lang="fr-FR" dirty="0"/>
              <a:t> </a:t>
            </a:r>
            <a:r>
              <a:rPr lang="fr-FR" dirty="0" err="1"/>
              <a:t>errors</a:t>
            </a:r>
            <a:endParaRPr lang="fr-FR" dirty="0"/>
          </a:p>
          <a:p>
            <a:r>
              <a:rPr lang="fr-FR" dirty="0" err="1"/>
              <a:t>Developped</a:t>
            </a:r>
            <a:r>
              <a:rPr lang="fr-FR" dirty="0"/>
              <a:t> Qualification Library + a </a:t>
            </a:r>
            <a:r>
              <a:rPr lang="fr-FR" dirty="0" err="1"/>
              <a:t>proper</a:t>
            </a:r>
            <a:r>
              <a:rPr lang="fr-FR" dirty="0"/>
              <a:t> qualification </a:t>
            </a:r>
            <a:r>
              <a:rPr lang="fr-FR" dirty="0" err="1"/>
              <a:t>approach</a:t>
            </a:r>
            <a:r>
              <a:rPr lang="fr-FR" dirty="0"/>
              <a:t> can </a:t>
            </a:r>
            <a:r>
              <a:rPr lang="fr-FR" dirty="0" err="1"/>
              <a:t>bring</a:t>
            </a:r>
            <a:r>
              <a:rPr lang="fr-FR" dirty="0"/>
              <a:t> trust in the VIP</a:t>
            </a:r>
          </a:p>
          <a:p>
            <a:r>
              <a:rPr lang="fr-FR" dirty="0"/>
              <a:t>More </a:t>
            </a:r>
            <a:r>
              <a:rPr lang="fr-FR" dirty="0" err="1"/>
              <a:t>than</a:t>
            </a:r>
            <a:r>
              <a:rPr lang="fr-FR" dirty="0"/>
              <a:t> the </a:t>
            </a:r>
            <a:r>
              <a:rPr lang="fr-FR" dirty="0" err="1"/>
              <a:t>library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the right </a:t>
            </a:r>
            <a:r>
              <a:rPr lang="fr-FR" dirty="0" err="1"/>
              <a:t>approach</a:t>
            </a:r>
            <a:r>
              <a:rPr lang="fr-FR" dirty="0"/>
              <a:t>…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94E5DC-4C27-4E5F-BA43-9F97B8F1E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9711B-2384-43A3-B238-36A7583E63DC}" type="slidenum">
              <a:rPr lang="fr-FR" smtClean="0"/>
              <a:t>22</a:t>
            </a:fld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A6DAF4B-8CD9-4F32-AE69-38951BC3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841644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 ?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21C8D-06BA-4077-856E-4B2A0104A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Introduction: </a:t>
            </a:r>
            <a:r>
              <a:rPr lang="fr-FR" dirty="0" err="1"/>
              <a:t>Needs</a:t>
            </a:r>
            <a:r>
              <a:rPr lang="fr-FR" dirty="0"/>
              <a:t> for VIP Qualification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D341BD-E13D-4D66-AA62-21588ECE6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Safety</a:t>
            </a:r>
            <a:r>
              <a:rPr lang="fr-FR" dirty="0"/>
              <a:t> Critical Standards </a:t>
            </a:r>
            <a:r>
              <a:rPr lang="fr-FR" dirty="0" err="1"/>
              <a:t>requires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tools</a:t>
            </a:r>
            <a:r>
              <a:rPr lang="fr-FR" dirty="0"/>
              <a:t> are </a:t>
            </a:r>
            <a:r>
              <a:rPr lang="fr-FR" dirty="0" err="1"/>
              <a:t>qualified</a:t>
            </a:r>
            <a:endParaRPr lang="fr-FR" dirty="0"/>
          </a:p>
          <a:p>
            <a:pPr lvl="1"/>
            <a:r>
              <a:rPr lang="fr-FR" dirty="0"/>
              <a:t>DO254, ISO26262: Design </a:t>
            </a:r>
            <a:r>
              <a:rPr lang="fr-FR" dirty="0" err="1"/>
              <a:t>tools</a:t>
            </a:r>
            <a:r>
              <a:rPr lang="fr-FR" dirty="0"/>
              <a:t> and </a:t>
            </a:r>
            <a:r>
              <a:rPr lang="fr-FR" dirty="0" err="1"/>
              <a:t>verification</a:t>
            </a:r>
            <a:r>
              <a:rPr lang="fr-FR" dirty="0"/>
              <a:t> </a:t>
            </a:r>
            <a:r>
              <a:rPr lang="fr-FR" dirty="0" err="1"/>
              <a:t>activities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qualified</a:t>
            </a:r>
            <a:endParaRPr lang="fr-FR" dirty="0"/>
          </a:p>
          <a:p>
            <a:pPr lvl="1"/>
            <a:r>
              <a:rPr lang="fr-FR" dirty="0"/>
              <a:t>Qualification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 on per-</a:t>
            </a:r>
            <a:r>
              <a:rPr lang="fr-FR" dirty="0" err="1"/>
              <a:t>project</a:t>
            </a:r>
            <a:r>
              <a:rPr lang="fr-FR" dirty="0"/>
              <a:t> basis</a:t>
            </a:r>
          </a:p>
          <a:p>
            <a:r>
              <a:rPr lang="fr-FR" dirty="0"/>
              <a:t>VIPs are key parts of the </a:t>
            </a:r>
            <a:r>
              <a:rPr lang="fr-FR" dirty="0" err="1"/>
              <a:t>overall</a:t>
            </a:r>
            <a:r>
              <a:rPr lang="fr-FR" dirty="0"/>
              <a:t> </a:t>
            </a:r>
            <a:r>
              <a:rPr lang="fr-FR" dirty="0" err="1"/>
              <a:t>verification</a:t>
            </a:r>
            <a:r>
              <a:rPr lang="fr-FR" dirty="0"/>
              <a:t> process</a:t>
            </a:r>
          </a:p>
          <a:p>
            <a:pPr lvl="1"/>
            <a:r>
              <a:rPr lang="fr-FR" dirty="0"/>
              <a:t>Is </a:t>
            </a:r>
            <a:r>
              <a:rPr lang="fr-FR" dirty="0" err="1"/>
              <a:t>it</a:t>
            </a:r>
            <a:r>
              <a:rPr lang="fr-FR" dirty="0"/>
              <a:t> a </a:t>
            </a:r>
            <a:r>
              <a:rPr lang="fr-FR" dirty="0" err="1"/>
              <a:t>tool</a:t>
            </a:r>
            <a:r>
              <a:rPr lang="fr-FR" dirty="0"/>
              <a:t> ?</a:t>
            </a:r>
          </a:p>
          <a:p>
            <a:pPr lvl="1"/>
            <a:r>
              <a:rPr lang="fr-FR" dirty="0"/>
              <a:t>Is </a:t>
            </a:r>
            <a:r>
              <a:rPr lang="fr-FR" dirty="0" err="1"/>
              <a:t>it</a:t>
            </a:r>
            <a:r>
              <a:rPr lang="fr-FR" dirty="0"/>
              <a:t> the part of the </a:t>
            </a:r>
            <a:r>
              <a:rPr lang="fr-FR" dirty="0" err="1"/>
              <a:t>verification</a:t>
            </a:r>
            <a:r>
              <a:rPr lang="fr-FR" dirty="0"/>
              <a:t> </a:t>
            </a:r>
            <a:r>
              <a:rPr lang="fr-FR" dirty="0" err="1"/>
              <a:t>environment</a:t>
            </a:r>
            <a:r>
              <a:rPr lang="fr-FR" dirty="0"/>
              <a:t> ?</a:t>
            </a:r>
          </a:p>
          <a:p>
            <a:r>
              <a:rPr lang="fr-FR" dirty="0"/>
              <a:t>VIPs user </a:t>
            </a:r>
            <a:r>
              <a:rPr lang="fr-FR" dirty="0" err="1"/>
              <a:t>experience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enough</a:t>
            </a:r>
            <a:r>
              <a:rPr lang="fr-FR" dirty="0"/>
              <a:t> to </a:t>
            </a:r>
            <a:r>
              <a:rPr lang="fr-FR" dirty="0" err="1"/>
              <a:t>guarantee</a:t>
            </a:r>
            <a:r>
              <a:rPr lang="fr-FR" dirty="0"/>
              <a:t> they are good !</a:t>
            </a:r>
          </a:p>
          <a:p>
            <a:r>
              <a:rPr lang="fr-FR" dirty="0"/>
              <a:t>How to </a:t>
            </a:r>
            <a:r>
              <a:rPr lang="fr-FR" dirty="0" err="1"/>
              <a:t>ascertain</a:t>
            </a:r>
            <a:r>
              <a:rPr lang="fr-FR" dirty="0"/>
              <a:t> a VIPs </a:t>
            </a:r>
            <a:r>
              <a:rPr lang="fr-FR" dirty="0" err="1"/>
              <a:t>is</a:t>
            </a:r>
            <a:r>
              <a:rPr lang="fr-FR" dirty="0"/>
              <a:t> good ?</a:t>
            </a:r>
          </a:p>
          <a:p>
            <a:r>
              <a:rPr lang="fr-FR" dirty="0"/>
              <a:t>How to know if VIPs can report </a:t>
            </a:r>
            <a:r>
              <a:rPr lang="fr-FR" dirty="0" err="1"/>
              <a:t>protocol</a:t>
            </a:r>
            <a:r>
              <a:rPr lang="fr-FR" dirty="0"/>
              <a:t> violations ?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>
                <a:sym typeface="Wingdings" panose="05000000000000000000" pitchFamily="2" charset="2"/>
              </a:rPr>
              <a:t> Qualification of the VIP</a:t>
            </a:r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5B38BD-6AF5-4452-BE5A-3B129AE0A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1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577C0D-4249-48CC-B35F-BB95F9AB9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Case: SENT VIP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34C204-BB38-4D60-AE37-82FDBB69C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SENT: Single Edge Nibble Transmission for Automotive Applications</a:t>
            </a:r>
          </a:p>
          <a:p>
            <a:r>
              <a:rPr lang="fr-FR" dirty="0"/>
              <a:t>Standard: J2716™ from SAE International</a:t>
            </a:r>
          </a:p>
          <a:p>
            <a:r>
              <a:rPr lang="fr-FR" dirty="0"/>
              <a:t>Transmission of pulses over a single line</a:t>
            </a:r>
          </a:p>
          <a:p>
            <a:r>
              <a:rPr lang="fr-FR" dirty="0" err="1"/>
              <a:t>Encoding</a:t>
            </a:r>
            <a:r>
              <a:rPr lang="fr-FR" dirty="0"/>
              <a:t> made of pulse duration</a:t>
            </a:r>
          </a:p>
          <a:p>
            <a:r>
              <a:rPr lang="fr-FR" dirty="0"/>
              <a:t>Frame</a:t>
            </a:r>
          </a:p>
          <a:p>
            <a:pPr lvl="1"/>
            <a:r>
              <a:rPr lang="fr-FR" dirty="0"/>
              <a:t>Sync Pulse</a:t>
            </a:r>
          </a:p>
          <a:p>
            <a:pPr lvl="1"/>
            <a:r>
              <a:rPr lang="fr-FR" dirty="0" err="1"/>
              <a:t>Comm</a:t>
            </a:r>
            <a:r>
              <a:rPr lang="fr-FR" dirty="0"/>
              <a:t> Nibble</a:t>
            </a:r>
          </a:p>
          <a:p>
            <a:pPr lvl="1"/>
            <a:r>
              <a:rPr lang="fr-FR" dirty="0"/>
              <a:t>Data Nibbles</a:t>
            </a:r>
          </a:p>
          <a:p>
            <a:pPr lvl="1"/>
            <a:r>
              <a:rPr lang="fr-FR" dirty="0"/>
              <a:t>CRC Nibble</a:t>
            </a:r>
          </a:p>
          <a:p>
            <a:pPr lvl="1"/>
            <a:r>
              <a:rPr lang="fr-FR" dirty="0"/>
              <a:t>(Pause Nibble)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F60079-95EB-45C3-857B-9EE45D6AC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46694DD-0CB9-46C5-A7F7-893BF20EB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3352800"/>
            <a:ext cx="6629400" cy="241278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95E8AF8-D715-4911-8F17-7C08F3F2C70C}"/>
              </a:ext>
            </a:extLst>
          </p:cNvPr>
          <p:cNvSpPr txBox="1"/>
          <p:nvPr/>
        </p:nvSpPr>
        <p:spPr>
          <a:xfrm>
            <a:off x="5715000" y="5656606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Source: J2716™ SAE </a:t>
            </a:r>
            <a:r>
              <a:rPr lang="fr-FR" dirty="0" err="1"/>
              <a:t>Internaltional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937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094057-E195-4EF1-815C-5BB4766B7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Case Qualification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88A48B-5DFD-4CBA-B7E4-3038FE70B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How good </a:t>
            </a:r>
            <a:r>
              <a:rPr lang="fr-FR" dirty="0" err="1"/>
              <a:t>is</a:t>
            </a:r>
            <a:r>
              <a:rPr lang="fr-FR" dirty="0"/>
              <a:t> the VIP ?</a:t>
            </a:r>
          </a:p>
          <a:p>
            <a:r>
              <a:rPr lang="fr-FR" dirty="0"/>
              <a:t>How can I trust </a:t>
            </a:r>
            <a:r>
              <a:rPr lang="fr-FR" dirty="0" err="1"/>
              <a:t>it</a:t>
            </a:r>
            <a:r>
              <a:rPr lang="fr-FR" dirty="0"/>
              <a:t> ?</a:t>
            </a:r>
          </a:p>
          <a:p>
            <a:r>
              <a:rPr lang="fr-FR" dirty="0"/>
              <a:t>Will </a:t>
            </a:r>
            <a:r>
              <a:rPr lang="fr-FR" dirty="0" err="1"/>
              <a:t>my</a:t>
            </a:r>
            <a:r>
              <a:rPr lang="fr-FR" dirty="0"/>
              <a:t> VIP trigger assertions on </a:t>
            </a:r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protocol</a:t>
            </a:r>
            <a:r>
              <a:rPr lang="fr-FR" dirty="0"/>
              <a:t> violation ?</a:t>
            </a:r>
          </a:p>
          <a:p>
            <a:r>
              <a:rPr lang="fr-FR" dirty="0"/>
              <a:t>How can I </a:t>
            </a:r>
            <a:r>
              <a:rPr lang="fr-FR" dirty="0" err="1"/>
              <a:t>benefit</a:t>
            </a:r>
            <a:r>
              <a:rPr lang="fr-FR" dirty="0"/>
              <a:t> from qualification from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reusing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VIP ?</a:t>
            </a:r>
          </a:p>
          <a:p>
            <a:pPr marL="457200" lvl="1" indent="0">
              <a:buNone/>
            </a:pPr>
            <a:r>
              <a:rPr lang="fr-FR" dirty="0">
                <a:sym typeface="Wingdings" panose="05000000000000000000" pitchFamily="2" charset="2"/>
              </a:rPr>
              <a:t> Can I </a:t>
            </a:r>
            <a:r>
              <a:rPr lang="fr-FR" dirty="0" err="1">
                <a:sym typeface="Wingdings" panose="05000000000000000000" pitchFamily="2" charset="2"/>
              </a:rPr>
              <a:t>qualify</a:t>
            </a:r>
            <a:r>
              <a:rPr lang="fr-FR" dirty="0">
                <a:sym typeface="Wingdings" panose="05000000000000000000" pitchFamily="2" charset="2"/>
              </a:rPr>
              <a:t> the VIP by </a:t>
            </a:r>
            <a:r>
              <a:rPr lang="fr-FR" dirty="0" err="1">
                <a:sym typeface="Wingdings" panose="05000000000000000000" pitchFamily="2" charset="2"/>
              </a:rPr>
              <a:t>itself</a:t>
            </a:r>
            <a:r>
              <a:rPr lang="fr-FR" dirty="0">
                <a:sym typeface="Wingdings" panose="05000000000000000000" pitchFamily="2" charset="2"/>
              </a:rPr>
              <a:t> ?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6314A14-DAB3-474B-9048-9D669CA87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1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CD41E6-458F-4E70-870C-95782D15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Limitation of Mutation </a:t>
            </a:r>
            <a:r>
              <a:rPr lang="fr-FR" dirty="0" err="1"/>
              <a:t>Testing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458410-E67A-4063-B4F6-74CAC912D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6517987" cy="449580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Qualification 1st </a:t>
            </a:r>
            <a:r>
              <a:rPr lang="fr-FR" dirty="0" err="1"/>
              <a:t>idea</a:t>
            </a:r>
            <a:r>
              <a:rPr lang="fr-FR" dirty="0"/>
              <a:t>: </a:t>
            </a:r>
          </a:p>
          <a:p>
            <a:pPr lvl="1"/>
            <a:r>
              <a:rPr lang="fr-FR" dirty="0"/>
              <a:t>Apply mutation </a:t>
            </a:r>
            <a:r>
              <a:rPr lang="fr-FR" dirty="0" err="1"/>
              <a:t>testing</a:t>
            </a:r>
            <a:endParaRPr lang="fr-FR" dirty="0"/>
          </a:p>
          <a:p>
            <a:r>
              <a:rPr lang="fr-FR" dirty="0"/>
              <a:t>Mutation </a:t>
            </a:r>
            <a:r>
              <a:rPr lang="fr-FR" dirty="0" err="1"/>
              <a:t>Testing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Automatic</a:t>
            </a:r>
            <a:r>
              <a:rPr lang="fr-FR" dirty="0"/>
              <a:t> Test Bench Qualification</a:t>
            </a:r>
          </a:p>
          <a:p>
            <a:pPr lvl="1"/>
            <a:r>
              <a:rPr lang="fr-FR" dirty="0" err="1"/>
              <a:t>Globally</a:t>
            </a:r>
            <a:r>
              <a:rPr lang="fr-FR" dirty="0"/>
              <a:t> </a:t>
            </a:r>
            <a:r>
              <a:rPr lang="fr-FR" dirty="0" err="1"/>
              <a:t>Qualify</a:t>
            </a:r>
            <a:r>
              <a:rPr lang="fr-FR" dirty="0"/>
              <a:t> if a </a:t>
            </a:r>
            <a:r>
              <a:rPr lang="fr-FR" dirty="0" err="1"/>
              <a:t>testbench</a:t>
            </a:r>
            <a:r>
              <a:rPr lang="fr-FR" dirty="0"/>
              <a:t> let bug escape</a:t>
            </a:r>
          </a:p>
          <a:p>
            <a:pPr lvl="1"/>
            <a:r>
              <a:rPr lang="fr-FR" dirty="0" err="1"/>
              <a:t>Testbench</a:t>
            </a:r>
            <a:endParaRPr lang="fr-FR" dirty="0"/>
          </a:p>
          <a:p>
            <a:pPr lvl="2"/>
            <a:r>
              <a:rPr lang="fr-FR" dirty="0"/>
              <a:t>VIP + Scoreboards + Assertions +Self Checking Tests + …</a:t>
            </a:r>
          </a:p>
          <a:p>
            <a:r>
              <a:rPr lang="fr-FR" dirty="0" err="1"/>
              <a:t>Problems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Traceability</a:t>
            </a:r>
            <a:endParaRPr lang="fr-FR" dirty="0"/>
          </a:p>
          <a:p>
            <a:pPr lvl="1"/>
            <a:r>
              <a:rPr lang="fr-FR" dirty="0"/>
              <a:t>How to </a:t>
            </a:r>
            <a:r>
              <a:rPr lang="fr-FR" dirty="0" err="1"/>
              <a:t>judge</a:t>
            </a:r>
            <a:r>
              <a:rPr lang="fr-FR" dirty="0"/>
              <a:t> the </a:t>
            </a:r>
            <a:r>
              <a:rPr lang="fr-FR" dirty="0" err="1"/>
              <a:t>protocol</a:t>
            </a:r>
            <a:r>
              <a:rPr lang="fr-FR" dirty="0"/>
              <a:t> aspects </a:t>
            </a:r>
            <a:r>
              <a:rPr lang="fr-FR" dirty="0" err="1"/>
              <a:t>themselves</a:t>
            </a:r>
            <a:r>
              <a:rPr lang="fr-FR" dirty="0"/>
              <a:t> ?</a:t>
            </a:r>
          </a:p>
          <a:p>
            <a:pPr lvl="1"/>
            <a:r>
              <a:rPr lang="fr-FR" dirty="0"/>
              <a:t>Are mutations good for VIP qualification ?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23C37E-E37F-4704-9653-61EB78D4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D36DD9-C021-4054-A58D-26ACD3DD367B}"/>
              </a:ext>
            </a:extLst>
          </p:cNvPr>
          <p:cNvSpPr/>
          <p:nvPr/>
        </p:nvSpPr>
        <p:spPr>
          <a:xfrm>
            <a:off x="8839200" y="3048000"/>
            <a:ext cx="1447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D21B7E-6E8C-4315-8C06-543752CB4FE0}"/>
              </a:ext>
            </a:extLst>
          </p:cNvPr>
          <p:cNvSpPr/>
          <p:nvPr/>
        </p:nvSpPr>
        <p:spPr>
          <a:xfrm>
            <a:off x="8001000" y="2895600"/>
            <a:ext cx="609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676049-86B6-49CB-B2C9-744D23C6B849}"/>
              </a:ext>
            </a:extLst>
          </p:cNvPr>
          <p:cNvSpPr/>
          <p:nvPr/>
        </p:nvSpPr>
        <p:spPr>
          <a:xfrm>
            <a:off x="8001000" y="4114800"/>
            <a:ext cx="3141055" cy="381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083D39-DD8F-46E2-A790-DCA39EA84A2D}"/>
              </a:ext>
            </a:extLst>
          </p:cNvPr>
          <p:cNvSpPr/>
          <p:nvPr/>
        </p:nvSpPr>
        <p:spPr>
          <a:xfrm>
            <a:off x="10532455" y="2895600"/>
            <a:ext cx="609600" cy="1219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clair 10">
            <a:extLst>
              <a:ext uri="{FF2B5EF4-FFF2-40B4-BE49-F238E27FC236}">
                <a16:creationId xmlns:a16="http://schemas.microsoft.com/office/drawing/2014/main" id="{76AC3E15-C9D4-4F7A-B903-CE06684BBE6A}"/>
              </a:ext>
            </a:extLst>
          </p:cNvPr>
          <p:cNvSpPr/>
          <p:nvPr/>
        </p:nvSpPr>
        <p:spPr>
          <a:xfrm>
            <a:off x="9137881" y="2339200"/>
            <a:ext cx="685800" cy="876300"/>
          </a:xfrm>
          <a:prstGeom prst="lightningBol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0078D6B-929E-4D47-AF37-792A8B79C6E4}"/>
              </a:ext>
            </a:extLst>
          </p:cNvPr>
          <p:cNvSpPr txBox="1"/>
          <p:nvPr/>
        </p:nvSpPr>
        <p:spPr>
          <a:xfrm>
            <a:off x="8141161" y="2069068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Random</a:t>
            </a:r>
            <a:r>
              <a:rPr lang="fr-FR" dirty="0"/>
              <a:t> Mutation</a:t>
            </a: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ABEED3F0-9CEA-47A4-9F16-BC50D8684A70}"/>
              </a:ext>
            </a:extLst>
          </p:cNvPr>
          <p:cNvSpPr/>
          <p:nvPr/>
        </p:nvSpPr>
        <p:spPr>
          <a:xfrm>
            <a:off x="8820114" y="3192499"/>
            <a:ext cx="1009686" cy="244402"/>
          </a:xfrm>
          <a:custGeom>
            <a:avLst/>
            <a:gdLst>
              <a:gd name="connsiteX0" fmla="*/ 0 w 1251506"/>
              <a:gd name="connsiteY0" fmla="*/ 231761 h 244402"/>
              <a:gd name="connsiteX1" fmla="*/ 25283 w 1251506"/>
              <a:gd name="connsiteY1" fmla="*/ 227547 h 244402"/>
              <a:gd name="connsiteX2" fmla="*/ 37925 w 1251506"/>
              <a:gd name="connsiteY2" fmla="*/ 214905 h 244402"/>
              <a:gd name="connsiteX3" fmla="*/ 54780 w 1251506"/>
              <a:gd name="connsiteY3" fmla="*/ 206478 h 244402"/>
              <a:gd name="connsiteX4" fmla="*/ 67422 w 1251506"/>
              <a:gd name="connsiteY4" fmla="*/ 193836 h 244402"/>
              <a:gd name="connsiteX5" fmla="*/ 88491 w 1251506"/>
              <a:gd name="connsiteY5" fmla="*/ 168553 h 244402"/>
              <a:gd name="connsiteX6" fmla="*/ 139057 w 1251506"/>
              <a:gd name="connsiteY6" fmla="*/ 130629 h 244402"/>
              <a:gd name="connsiteX7" fmla="*/ 151698 w 1251506"/>
              <a:gd name="connsiteY7" fmla="*/ 143270 h 244402"/>
              <a:gd name="connsiteX8" fmla="*/ 176981 w 1251506"/>
              <a:gd name="connsiteY8" fmla="*/ 198050 h 244402"/>
              <a:gd name="connsiteX9" fmla="*/ 181195 w 1251506"/>
              <a:gd name="connsiteY9" fmla="*/ 223333 h 244402"/>
              <a:gd name="connsiteX10" fmla="*/ 206478 w 1251506"/>
              <a:gd name="connsiteY10" fmla="*/ 214905 h 244402"/>
              <a:gd name="connsiteX11" fmla="*/ 219119 w 1251506"/>
              <a:gd name="connsiteY11" fmla="*/ 202264 h 244402"/>
              <a:gd name="connsiteX12" fmla="*/ 231761 w 1251506"/>
              <a:gd name="connsiteY12" fmla="*/ 193836 h 244402"/>
              <a:gd name="connsiteX13" fmla="*/ 244402 w 1251506"/>
              <a:gd name="connsiteY13" fmla="*/ 189622 h 244402"/>
              <a:gd name="connsiteX14" fmla="*/ 278113 w 1251506"/>
              <a:gd name="connsiteY14" fmla="*/ 181195 h 244402"/>
              <a:gd name="connsiteX15" fmla="*/ 328679 w 1251506"/>
              <a:gd name="connsiteY15" fmla="*/ 185409 h 244402"/>
              <a:gd name="connsiteX16" fmla="*/ 341320 w 1251506"/>
              <a:gd name="connsiteY16" fmla="*/ 193836 h 244402"/>
              <a:gd name="connsiteX17" fmla="*/ 370817 w 1251506"/>
              <a:gd name="connsiteY17" fmla="*/ 189622 h 244402"/>
              <a:gd name="connsiteX18" fmla="*/ 396100 w 1251506"/>
              <a:gd name="connsiteY18" fmla="*/ 176981 h 244402"/>
              <a:gd name="connsiteX19" fmla="*/ 442452 w 1251506"/>
              <a:gd name="connsiteY19" fmla="*/ 168553 h 244402"/>
              <a:gd name="connsiteX20" fmla="*/ 455094 w 1251506"/>
              <a:gd name="connsiteY20" fmla="*/ 164340 h 244402"/>
              <a:gd name="connsiteX21" fmla="*/ 471949 w 1251506"/>
              <a:gd name="connsiteY21" fmla="*/ 80063 h 244402"/>
              <a:gd name="connsiteX22" fmla="*/ 493018 w 1251506"/>
              <a:gd name="connsiteY22" fmla="*/ 75849 h 244402"/>
              <a:gd name="connsiteX23" fmla="*/ 497232 w 1251506"/>
              <a:gd name="connsiteY23" fmla="*/ 63208 h 244402"/>
              <a:gd name="connsiteX24" fmla="*/ 450880 w 1251506"/>
              <a:gd name="connsiteY24" fmla="*/ 58994 h 244402"/>
              <a:gd name="connsiteX25" fmla="*/ 467735 w 1251506"/>
              <a:gd name="connsiteY25" fmla="*/ 67422 h 244402"/>
              <a:gd name="connsiteX26" fmla="*/ 480376 w 1251506"/>
              <a:gd name="connsiteY26" fmla="*/ 80063 h 244402"/>
              <a:gd name="connsiteX27" fmla="*/ 547798 w 1251506"/>
              <a:gd name="connsiteY27" fmla="*/ 84277 h 244402"/>
              <a:gd name="connsiteX28" fmla="*/ 623647 w 1251506"/>
              <a:gd name="connsiteY28" fmla="*/ 88491 h 244402"/>
              <a:gd name="connsiteX29" fmla="*/ 648929 w 1251506"/>
              <a:gd name="connsiteY29" fmla="*/ 80063 h 244402"/>
              <a:gd name="connsiteX30" fmla="*/ 674212 w 1251506"/>
              <a:gd name="connsiteY30" fmla="*/ 75849 h 244402"/>
              <a:gd name="connsiteX31" fmla="*/ 720564 w 1251506"/>
              <a:gd name="connsiteY31" fmla="*/ 63208 h 244402"/>
              <a:gd name="connsiteX32" fmla="*/ 762703 w 1251506"/>
              <a:gd name="connsiteY32" fmla="*/ 50566 h 244402"/>
              <a:gd name="connsiteX33" fmla="*/ 787986 w 1251506"/>
              <a:gd name="connsiteY33" fmla="*/ 12642 h 244402"/>
              <a:gd name="connsiteX34" fmla="*/ 796413 w 1251506"/>
              <a:gd name="connsiteY34" fmla="*/ 0 h 244402"/>
              <a:gd name="connsiteX35" fmla="*/ 834338 w 1251506"/>
              <a:gd name="connsiteY35" fmla="*/ 4214 h 244402"/>
              <a:gd name="connsiteX36" fmla="*/ 846979 w 1251506"/>
              <a:gd name="connsiteY36" fmla="*/ 8428 h 244402"/>
              <a:gd name="connsiteX37" fmla="*/ 851193 w 1251506"/>
              <a:gd name="connsiteY37" fmla="*/ 42139 h 244402"/>
              <a:gd name="connsiteX38" fmla="*/ 859621 w 1251506"/>
              <a:gd name="connsiteY38" fmla="*/ 54780 h 244402"/>
              <a:gd name="connsiteX39" fmla="*/ 863835 w 1251506"/>
              <a:gd name="connsiteY39" fmla="*/ 109560 h 244402"/>
              <a:gd name="connsiteX40" fmla="*/ 876476 w 1251506"/>
              <a:gd name="connsiteY40" fmla="*/ 117987 h 244402"/>
              <a:gd name="connsiteX41" fmla="*/ 910187 w 1251506"/>
              <a:gd name="connsiteY41" fmla="*/ 134843 h 244402"/>
              <a:gd name="connsiteX42" fmla="*/ 935470 w 1251506"/>
              <a:gd name="connsiteY42" fmla="*/ 117987 h 244402"/>
              <a:gd name="connsiteX43" fmla="*/ 931256 w 1251506"/>
              <a:gd name="connsiteY43" fmla="*/ 105346 h 244402"/>
              <a:gd name="connsiteX44" fmla="*/ 935470 w 1251506"/>
              <a:gd name="connsiteY44" fmla="*/ 235975 h 244402"/>
              <a:gd name="connsiteX45" fmla="*/ 948111 w 1251506"/>
              <a:gd name="connsiteY45" fmla="*/ 244402 h 244402"/>
              <a:gd name="connsiteX46" fmla="*/ 990249 w 1251506"/>
              <a:gd name="connsiteY46" fmla="*/ 206478 h 244402"/>
              <a:gd name="connsiteX47" fmla="*/ 998677 w 1251506"/>
              <a:gd name="connsiteY47" fmla="*/ 143270 h 244402"/>
              <a:gd name="connsiteX48" fmla="*/ 1002891 w 1251506"/>
              <a:gd name="connsiteY48" fmla="*/ 130629 h 244402"/>
              <a:gd name="connsiteX49" fmla="*/ 1015532 w 1251506"/>
              <a:gd name="connsiteY49" fmla="*/ 126415 h 244402"/>
              <a:gd name="connsiteX50" fmla="*/ 1036601 w 1251506"/>
              <a:gd name="connsiteY50" fmla="*/ 101132 h 244402"/>
              <a:gd name="connsiteX51" fmla="*/ 1040815 w 1251506"/>
              <a:gd name="connsiteY51" fmla="*/ 88491 h 244402"/>
              <a:gd name="connsiteX52" fmla="*/ 1074526 w 1251506"/>
              <a:gd name="connsiteY52" fmla="*/ 80063 h 244402"/>
              <a:gd name="connsiteX53" fmla="*/ 1087167 w 1251506"/>
              <a:gd name="connsiteY53" fmla="*/ 67422 h 244402"/>
              <a:gd name="connsiteX54" fmla="*/ 1091381 w 1251506"/>
              <a:gd name="connsiteY54" fmla="*/ 25283 h 244402"/>
              <a:gd name="connsiteX55" fmla="*/ 1116664 w 1251506"/>
              <a:gd name="connsiteY55" fmla="*/ 29497 h 244402"/>
              <a:gd name="connsiteX56" fmla="*/ 1150375 w 1251506"/>
              <a:gd name="connsiteY56" fmla="*/ 42139 h 244402"/>
              <a:gd name="connsiteX57" fmla="*/ 1167230 w 1251506"/>
              <a:gd name="connsiteY57" fmla="*/ 54780 h 244402"/>
              <a:gd name="connsiteX58" fmla="*/ 1226223 w 1251506"/>
              <a:gd name="connsiteY58" fmla="*/ 50566 h 244402"/>
              <a:gd name="connsiteX59" fmla="*/ 1251506 w 1251506"/>
              <a:gd name="connsiteY59" fmla="*/ 29497 h 24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51506" h="244402">
                <a:moveTo>
                  <a:pt x="0" y="231761"/>
                </a:moveTo>
                <a:cubicBezTo>
                  <a:pt x="8428" y="230356"/>
                  <a:pt x="17475" y="231017"/>
                  <a:pt x="25283" y="227547"/>
                </a:cubicBezTo>
                <a:cubicBezTo>
                  <a:pt x="30729" y="225127"/>
                  <a:pt x="33076" y="218369"/>
                  <a:pt x="37925" y="214905"/>
                </a:cubicBezTo>
                <a:cubicBezTo>
                  <a:pt x="43036" y="211254"/>
                  <a:pt x="49162" y="209287"/>
                  <a:pt x="54780" y="206478"/>
                </a:cubicBezTo>
                <a:cubicBezTo>
                  <a:pt x="58994" y="202264"/>
                  <a:pt x="63607" y="198414"/>
                  <a:pt x="67422" y="193836"/>
                </a:cubicBezTo>
                <a:cubicBezTo>
                  <a:pt x="82489" y="175755"/>
                  <a:pt x="68344" y="185342"/>
                  <a:pt x="88491" y="168553"/>
                </a:cubicBezTo>
                <a:cubicBezTo>
                  <a:pt x="116437" y="145265"/>
                  <a:pt x="117510" y="144994"/>
                  <a:pt x="139057" y="130629"/>
                </a:cubicBezTo>
                <a:cubicBezTo>
                  <a:pt x="143271" y="134843"/>
                  <a:pt x="148392" y="138312"/>
                  <a:pt x="151698" y="143270"/>
                </a:cubicBezTo>
                <a:cubicBezTo>
                  <a:pt x="158671" y="153730"/>
                  <a:pt x="172495" y="187583"/>
                  <a:pt x="176981" y="198050"/>
                </a:cubicBezTo>
                <a:cubicBezTo>
                  <a:pt x="178386" y="206478"/>
                  <a:pt x="173777" y="219094"/>
                  <a:pt x="181195" y="223333"/>
                </a:cubicBezTo>
                <a:cubicBezTo>
                  <a:pt x="188908" y="227740"/>
                  <a:pt x="206478" y="214905"/>
                  <a:pt x="206478" y="214905"/>
                </a:cubicBezTo>
                <a:cubicBezTo>
                  <a:pt x="210692" y="210691"/>
                  <a:pt x="214541" y="206079"/>
                  <a:pt x="219119" y="202264"/>
                </a:cubicBezTo>
                <a:cubicBezTo>
                  <a:pt x="223010" y="199022"/>
                  <a:pt x="227231" y="196101"/>
                  <a:pt x="231761" y="193836"/>
                </a:cubicBezTo>
                <a:cubicBezTo>
                  <a:pt x="235734" y="191850"/>
                  <a:pt x="240117" y="190791"/>
                  <a:pt x="244402" y="189622"/>
                </a:cubicBezTo>
                <a:cubicBezTo>
                  <a:pt x="255577" y="186574"/>
                  <a:pt x="266876" y="184004"/>
                  <a:pt x="278113" y="181195"/>
                </a:cubicBezTo>
                <a:cubicBezTo>
                  <a:pt x="294968" y="182600"/>
                  <a:pt x="312094" y="182092"/>
                  <a:pt x="328679" y="185409"/>
                </a:cubicBezTo>
                <a:cubicBezTo>
                  <a:pt x="333645" y="186402"/>
                  <a:pt x="336281" y="193332"/>
                  <a:pt x="341320" y="193836"/>
                </a:cubicBezTo>
                <a:cubicBezTo>
                  <a:pt x="351203" y="194824"/>
                  <a:pt x="360985" y="191027"/>
                  <a:pt x="370817" y="189622"/>
                </a:cubicBezTo>
                <a:cubicBezTo>
                  <a:pt x="379245" y="185408"/>
                  <a:pt x="387061" y="179640"/>
                  <a:pt x="396100" y="176981"/>
                </a:cubicBezTo>
                <a:cubicBezTo>
                  <a:pt x="411166" y="172550"/>
                  <a:pt x="427097" y="171843"/>
                  <a:pt x="442452" y="168553"/>
                </a:cubicBezTo>
                <a:cubicBezTo>
                  <a:pt x="446795" y="167622"/>
                  <a:pt x="450880" y="165744"/>
                  <a:pt x="455094" y="164340"/>
                </a:cubicBezTo>
                <a:cubicBezTo>
                  <a:pt x="456799" y="133638"/>
                  <a:pt x="438796" y="92496"/>
                  <a:pt x="471949" y="80063"/>
                </a:cubicBezTo>
                <a:cubicBezTo>
                  <a:pt x="478655" y="77548"/>
                  <a:pt x="485995" y="77254"/>
                  <a:pt x="493018" y="75849"/>
                </a:cubicBezTo>
                <a:cubicBezTo>
                  <a:pt x="494423" y="71635"/>
                  <a:pt x="499517" y="67017"/>
                  <a:pt x="497232" y="63208"/>
                </a:cubicBezTo>
                <a:cubicBezTo>
                  <a:pt x="488087" y="47968"/>
                  <a:pt x="460358" y="57640"/>
                  <a:pt x="450880" y="58994"/>
                </a:cubicBezTo>
                <a:cubicBezTo>
                  <a:pt x="456498" y="61803"/>
                  <a:pt x="462624" y="63771"/>
                  <a:pt x="467735" y="67422"/>
                </a:cubicBezTo>
                <a:cubicBezTo>
                  <a:pt x="472584" y="70886"/>
                  <a:pt x="474545" y="78835"/>
                  <a:pt x="480376" y="80063"/>
                </a:cubicBezTo>
                <a:cubicBezTo>
                  <a:pt x="502411" y="84702"/>
                  <a:pt x="525324" y="82872"/>
                  <a:pt x="547798" y="84277"/>
                </a:cubicBezTo>
                <a:cubicBezTo>
                  <a:pt x="576467" y="103391"/>
                  <a:pt x="561810" y="97325"/>
                  <a:pt x="623647" y="88491"/>
                </a:cubicBezTo>
                <a:cubicBezTo>
                  <a:pt x="632441" y="87235"/>
                  <a:pt x="640311" y="82218"/>
                  <a:pt x="648929" y="80063"/>
                </a:cubicBezTo>
                <a:cubicBezTo>
                  <a:pt x="657218" y="77991"/>
                  <a:pt x="665858" y="77639"/>
                  <a:pt x="674212" y="75849"/>
                </a:cubicBezTo>
                <a:cubicBezTo>
                  <a:pt x="720366" y="65959"/>
                  <a:pt x="693816" y="71233"/>
                  <a:pt x="720564" y="63208"/>
                </a:cubicBezTo>
                <a:cubicBezTo>
                  <a:pt x="768815" y="48732"/>
                  <a:pt x="734069" y="60111"/>
                  <a:pt x="762703" y="50566"/>
                </a:cubicBezTo>
                <a:lnTo>
                  <a:pt x="787986" y="12642"/>
                </a:lnTo>
                <a:lnTo>
                  <a:pt x="796413" y="0"/>
                </a:lnTo>
                <a:cubicBezTo>
                  <a:pt x="809055" y="1405"/>
                  <a:pt x="821792" y="2123"/>
                  <a:pt x="834338" y="4214"/>
                </a:cubicBezTo>
                <a:cubicBezTo>
                  <a:pt x="838719" y="4944"/>
                  <a:pt x="845175" y="4369"/>
                  <a:pt x="846979" y="8428"/>
                </a:cubicBezTo>
                <a:cubicBezTo>
                  <a:pt x="851578" y="18776"/>
                  <a:pt x="848213" y="31214"/>
                  <a:pt x="851193" y="42139"/>
                </a:cubicBezTo>
                <a:cubicBezTo>
                  <a:pt x="852526" y="47025"/>
                  <a:pt x="856812" y="50566"/>
                  <a:pt x="859621" y="54780"/>
                </a:cubicBezTo>
                <a:cubicBezTo>
                  <a:pt x="861026" y="73040"/>
                  <a:pt x="859116" y="91864"/>
                  <a:pt x="863835" y="109560"/>
                </a:cubicBezTo>
                <a:cubicBezTo>
                  <a:pt x="865140" y="114453"/>
                  <a:pt x="872586" y="114745"/>
                  <a:pt x="876476" y="117987"/>
                </a:cubicBezTo>
                <a:cubicBezTo>
                  <a:pt x="898842" y="136626"/>
                  <a:pt x="877672" y="128340"/>
                  <a:pt x="910187" y="134843"/>
                </a:cubicBezTo>
                <a:cubicBezTo>
                  <a:pt x="919660" y="131685"/>
                  <a:pt x="931524" y="129824"/>
                  <a:pt x="935470" y="117987"/>
                </a:cubicBezTo>
                <a:lnTo>
                  <a:pt x="931256" y="105346"/>
                </a:lnTo>
                <a:cubicBezTo>
                  <a:pt x="915448" y="152766"/>
                  <a:pt x="918953" y="136872"/>
                  <a:pt x="935470" y="235975"/>
                </a:cubicBezTo>
                <a:cubicBezTo>
                  <a:pt x="936303" y="240970"/>
                  <a:pt x="943897" y="241593"/>
                  <a:pt x="948111" y="244402"/>
                </a:cubicBezTo>
                <a:cubicBezTo>
                  <a:pt x="974729" y="232995"/>
                  <a:pt x="982988" y="236973"/>
                  <a:pt x="990249" y="206478"/>
                </a:cubicBezTo>
                <a:cubicBezTo>
                  <a:pt x="995172" y="185800"/>
                  <a:pt x="995182" y="164237"/>
                  <a:pt x="998677" y="143270"/>
                </a:cubicBezTo>
                <a:cubicBezTo>
                  <a:pt x="999407" y="138889"/>
                  <a:pt x="999750" y="133770"/>
                  <a:pt x="1002891" y="130629"/>
                </a:cubicBezTo>
                <a:cubicBezTo>
                  <a:pt x="1006032" y="127488"/>
                  <a:pt x="1011318" y="127820"/>
                  <a:pt x="1015532" y="126415"/>
                </a:cubicBezTo>
                <a:cubicBezTo>
                  <a:pt x="1022555" y="117987"/>
                  <a:pt x="1030516" y="110260"/>
                  <a:pt x="1036601" y="101132"/>
                </a:cubicBezTo>
                <a:cubicBezTo>
                  <a:pt x="1039065" y="97436"/>
                  <a:pt x="1036932" y="90648"/>
                  <a:pt x="1040815" y="88491"/>
                </a:cubicBezTo>
                <a:cubicBezTo>
                  <a:pt x="1050940" y="82866"/>
                  <a:pt x="1063289" y="82872"/>
                  <a:pt x="1074526" y="80063"/>
                </a:cubicBezTo>
                <a:cubicBezTo>
                  <a:pt x="1078740" y="75849"/>
                  <a:pt x="1085415" y="73118"/>
                  <a:pt x="1087167" y="67422"/>
                </a:cubicBezTo>
                <a:cubicBezTo>
                  <a:pt x="1091318" y="53930"/>
                  <a:pt x="1082714" y="36426"/>
                  <a:pt x="1091381" y="25283"/>
                </a:cubicBezTo>
                <a:cubicBezTo>
                  <a:pt x="1096626" y="18539"/>
                  <a:pt x="1108236" y="28092"/>
                  <a:pt x="1116664" y="29497"/>
                </a:cubicBezTo>
                <a:cubicBezTo>
                  <a:pt x="1127901" y="33711"/>
                  <a:pt x="1139641" y="36772"/>
                  <a:pt x="1150375" y="42139"/>
                </a:cubicBezTo>
                <a:cubicBezTo>
                  <a:pt x="1156656" y="45280"/>
                  <a:pt x="1160250" y="54005"/>
                  <a:pt x="1167230" y="54780"/>
                </a:cubicBezTo>
                <a:cubicBezTo>
                  <a:pt x="1186824" y="56957"/>
                  <a:pt x="1206559" y="51971"/>
                  <a:pt x="1226223" y="50566"/>
                </a:cubicBezTo>
                <a:cubicBezTo>
                  <a:pt x="1246257" y="35541"/>
                  <a:pt x="1238113" y="42891"/>
                  <a:pt x="1251506" y="2949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F4898E2-EEAA-4906-A06C-89D24476EAA5}"/>
              </a:ext>
            </a:extLst>
          </p:cNvPr>
          <p:cNvCxnSpPr/>
          <p:nvPr/>
        </p:nvCxnSpPr>
        <p:spPr>
          <a:xfrm>
            <a:off x="8458200" y="3431634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42CFB5E-F571-4C3A-8003-7CD6B8B7B100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10287000" y="3276437"/>
            <a:ext cx="3216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0FEF5167-7C11-497B-869F-EB575C4C15C8}"/>
              </a:ext>
            </a:extLst>
          </p:cNvPr>
          <p:cNvSpPr/>
          <p:nvPr/>
        </p:nvSpPr>
        <p:spPr>
          <a:xfrm>
            <a:off x="9819617" y="3211124"/>
            <a:ext cx="471948" cy="84837"/>
          </a:xfrm>
          <a:custGeom>
            <a:avLst/>
            <a:gdLst>
              <a:gd name="connsiteX0" fmla="*/ 0 w 471948"/>
              <a:gd name="connsiteY0" fmla="*/ 16855 h 84837"/>
              <a:gd name="connsiteX1" fmla="*/ 21069 w 471948"/>
              <a:gd name="connsiteY1" fmla="*/ 33711 h 84837"/>
              <a:gd name="connsiteX2" fmla="*/ 33710 w 471948"/>
              <a:gd name="connsiteY2" fmla="*/ 58993 h 84837"/>
              <a:gd name="connsiteX3" fmla="*/ 46352 w 471948"/>
              <a:gd name="connsiteY3" fmla="*/ 84276 h 84837"/>
              <a:gd name="connsiteX4" fmla="*/ 58993 w 471948"/>
              <a:gd name="connsiteY4" fmla="*/ 75849 h 84837"/>
              <a:gd name="connsiteX5" fmla="*/ 80062 w 471948"/>
              <a:gd name="connsiteY5" fmla="*/ 37924 h 84837"/>
              <a:gd name="connsiteX6" fmla="*/ 92704 w 471948"/>
              <a:gd name="connsiteY6" fmla="*/ 29497 h 84837"/>
              <a:gd name="connsiteX7" fmla="*/ 96918 w 471948"/>
              <a:gd name="connsiteY7" fmla="*/ 42138 h 84837"/>
              <a:gd name="connsiteX8" fmla="*/ 122201 w 471948"/>
              <a:gd name="connsiteY8" fmla="*/ 37924 h 84837"/>
              <a:gd name="connsiteX9" fmla="*/ 130628 w 471948"/>
              <a:gd name="connsiteY9" fmla="*/ 16855 h 84837"/>
              <a:gd name="connsiteX10" fmla="*/ 160125 w 471948"/>
              <a:gd name="connsiteY10" fmla="*/ 0 h 84837"/>
              <a:gd name="connsiteX11" fmla="*/ 172766 w 471948"/>
              <a:gd name="connsiteY11" fmla="*/ 8428 h 84837"/>
              <a:gd name="connsiteX12" fmla="*/ 181194 w 471948"/>
              <a:gd name="connsiteY12" fmla="*/ 21069 h 84837"/>
              <a:gd name="connsiteX13" fmla="*/ 248615 w 471948"/>
              <a:gd name="connsiteY13" fmla="*/ 29497 h 84837"/>
              <a:gd name="connsiteX14" fmla="*/ 261257 w 471948"/>
              <a:gd name="connsiteY14" fmla="*/ 33711 h 84837"/>
              <a:gd name="connsiteX15" fmla="*/ 269684 w 471948"/>
              <a:gd name="connsiteY15" fmla="*/ 46352 h 84837"/>
              <a:gd name="connsiteX16" fmla="*/ 282326 w 471948"/>
              <a:gd name="connsiteY16" fmla="*/ 42138 h 84837"/>
              <a:gd name="connsiteX17" fmla="*/ 286540 w 471948"/>
              <a:gd name="connsiteY17" fmla="*/ 29497 h 84837"/>
              <a:gd name="connsiteX18" fmla="*/ 324464 w 471948"/>
              <a:gd name="connsiteY18" fmla="*/ 46352 h 84837"/>
              <a:gd name="connsiteX19" fmla="*/ 332892 w 471948"/>
              <a:gd name="connsiteY19" fmla="*/ 58993 h 84837"/>
              <a:gd name="connsiteX20" fmla="*/ 345533 w 471948"/>
              <a:gd name="connsiteY20" fmla="*/ 71635 h 84837"/>
              <a:gd name="connsiteX21" fmla="*/ 349747 w 471948"/>
              <a:gd name="connsiteY21" fmla="*/ 84276 h 84837"/>
              <a:gd name="connsiteX22" fmla="*/ 362389 w 471948"/>
              <a:gd name="connsiteY22" fmla="*/ 80063 h 84837"/>
              <a:gd name="connsiteX23" fmla="*/ 383458 w 471948"/>
              <a:gd name="connsiteY23" fmla="*/ 50566 h 84837"/>
              <a:gd name="connsiteX24" fmla="*/ 396099 w 471948"/>
              <a:gd name="connsiteY24" fmla="*/ 42138 h 84837"/>
              <a:gd name="connsiteX25" fmla="*/ 421382 w 471948"/>
              <a:gd name="connsiteY25" fmla="*/ 46352 h 84837"/>
              <a:gd name="connsiteX26" fmla="*/ 450879 w 471948"/>
              <a:gd name="connsiteY26" fmla="*/ 54780 h 84837"/>
              <a:gd name="connsiteX27" fmla="*/ 471948 w 471948"/>
              <a:gd name="connsiteY27" fmla="*/ 54780 h 8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1948" h="84837">
                <a:moveTo>
                  <a:pt x="0" y="16855"/>
                </a:moveTo>
                <a:cubicBezTo>
                  <a:pt x="7023" y="22474"/>
                  <a:pt x="14709" y="27351"/>
                  <a:pt x="21069" y="33711"/>
                </a:cubicBezTo>
                <a:cubicBezTo>
                  <a:pt x="33144" y="45786"/>
                  <a:pt x="26856" y="45285"/>
                  <a:pt x="33710" y="58993"/>
                </a:cubicBezTo>
                <a:cubicBezTo>
                  <a:pt x="50048" y="91667"/>
                  <a:pt x="35760" y="52503"/>
                  <a:pt x="46352" y="84276"/>
                </a:cubicBezTo>
                <a:cubicBezTo>
                  <a:pt x="50566" y="81467"/>
                  <a:pt x="55412" y="79430"/>
                  <a:pt x="58993" y="75849"/>
                </a:cubicBezTo>
                <a:cubicBezTo>
                  <a:pt x="68192" y="66650"/>
                  <a:pt x="73445" y="46746"/>
                  <a:pt x="80062" y="37924"/>
                </a:cubicBezTo>
                <a:cubicBezTo>
                  <a:pt x="83101" y="33872"/>
                  <a:pt x="88490" y="32306"/>
                  <a:pt x="92704" y="29497"/>
                </a:cubicBezTo>
                <a:cubicBezTo>
                  <a:pt x="94109" y="33711"/>
                  <a:pt x="93777" y="38997"/>
                  <a:pt x="96918" y="42138"/>
                </a:cubicBezTo>
                <a:cubicBezTo>
                  <a:pt x="107386" y="52606"/>
                  <a:pt x="113820" y="43511"/>
                  <a:pt x="122201" y="37924"/>
                </a:cubicBezTo>
                <a:cubicBezTo>
                  <a:pt x="125010" y="30901"/>
                  <a:pt x="126090" y="22906"/>
                  <a:pt x="130628" y="16855"/>
                </a:cubicBezTo>
                <a:cubicBezTo>
                  <a:pt x="139131" y="5517"/>
                  <a:pt x="148351" y="3925"/>
                  <a:pt x="160125" y="0"/>
                </a:cubicBezTo>
                <a:cubicBezTo>
                  <a:pt x="164339" y="2809"/>
                  <a:pt x="169185" y="4847"/>
                  <a:pt x="172766" y="8428"/>
                </a:cubicBezTo>
                <a:cubicBezTo>
                  <a:pt x="176347" y="12009"/>
                  <a:pt x="176314" y="19714"/>
                  <a:pt x="181194" y="21069"/>
                </a:cubicBezTo>
                <a:cubicBezTo>
                  <a:pt x="203016" y="27131"/>
                  <a:pt x="226141" y="26688"/>
                  <a:pt x="248615" y="29497"/>
                </a:cubicBezTo>
                <a:cubicBezTo>
                  <a:pt x="252829" y="30902"/>
                  <a:pt x="257788" y="30936"/>
                  <a:pt x="261257" y="33711"/>
                </a:cubicBezTo>
                <a:cubicBezTo>
                  <a:pt x="265211" y="36875"/>
                  <a:pt x="264982" y="44471"/>
                  <a:pt x="269684" y="46352"/>
                </a:cubicBezTo>
                <a:cubicBezTo>
                  <a:pt x="273808" y="48002"/>
                  <a:pt x="278112" y="43543"/>
                  <a:pt x="282326" y="42138"/>
                </a:cubicBezTo>
                <a:cubicBezTo>
                  <a:pt x="283731" y="37924"/>
                  <a:pt x="282269" y="30717"/>
                  <a:pt x="286540" y="29497"/>
                </a:cubicBezTo>
                <a:cubicBezTo>
                  <a:pt x="304607" y="24335"/>
                  <a:pt x="314914" y="34892"/>
                  <a:pt x="324464" y="46352"/>
                </a:cubicBezTo>
                <a:cubicBezTo>
                  <a:pt x="327706" y="50242"/>
                  <a:pt x="329650" y="55102"/>
                  <a:pt x="332892" y="58993"/>
                </a:cubicBezTo>
                <a:cubicBezTo>
                  <a:pt x="336707" y="63571"/>
                  <a:pt x="341319" y="67421"/>
                  <a:pt x="345533" y="71635"/>
                </a:cubicBezTo>
                <a:cubicBezTo>
                  <a:pt x="346938" y="75849"/>
                  <a:pt x="345774" y="82290"/>
                  <a:pt x="349747" y="84276"/>
                </a:cubicBezTo>
                <a:cubicBezTo>
                  <a:pt x="353720" y="86262"/>
                  <a:pt x="358693" y="82527"/>
                  <a:pt x="362389" y="80063"/>
                </a:cubicBezTo>
                <a:cubicBezTo>
                  <a:pt x="384575" y="65272"/>
                  <a:pt x="366985" y="70334"/>
                  <a:pt x="383458" y="50566"/>
                </a:cubicBezTo>
                <a:cubicBezTo>
                  <a:pt x="386700" y="46675"/>
                  <a:pt x="391885" y="44947"/>
                  <a:pt x="396099" y="42138"/>
                </a:cubicBezTo>
                <a:cubicBezTo>
                  <a:pt x="404527" y="43543"/>
                  <a:pt x="413057" y="44431"/>
                  <a:pt x="421382" y="46352"/>
                </a:cubicBezTo>
                <a:cubicBezTo>
                  <a:pt x="431346" y="48651"/>
                  <a:pt x="440792" y="53099"/>
                  <a:pt x="450879" y="54780"/>
                </a:cubicBezTo>
                <a:cubicBezTo>
                  <a:pt x="457806" y="55935"/>
                  <a:pt x="464925" y="54780"/>
                  <a:pt x="471948" y="5478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D2C354-B106-4676-9047-816B4B261A03}"/>
              </a:ext>
            </a:extLst>
          </p:cNvPr>
          <p:cNvSpPr txBox="1"/>
          <p:nvPr/>
        </p:nvSpPr>
        <p:spPr>
          <a:xfrm>
            <a:off x="9611182" y="2768560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propagation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B5E78BC-3457-4198-A617-45A83C8684AE}"/>
              </a:ext>
            </a:extLst>
          </p:cNvPr>
          <p:cNvSpPr txBox="1"/>
          <p:nvPr/>
        </p:nvSpPr>
        <p:spPr>
          <a:xfrm>
            <a:off x="8539720" y="2780670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activation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2821536E-D44F-4F33-B6BA-FE21A3DE1A64}"/>
              </a:ext>
            </a:extLst>
          </p:cNvPr>
          <p:cNvSpPr/>
          <p:nvPr/>
        </p:nvSpPr>
        <p:spPr>
          <a:xfrm>
            <a:off x="8049862" y="3295302"/>
            <a:ext cx="457200" cy="3048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VIP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A96082BC-7A0B-456F-AAD0-07BB93140069}"/>
              </a:ext>
            </a:extLst>
          </p:cNvPr>
          <p:cNvSpPr/>
          <p:nvPr/>
        </p:nvSpPr>
        <p:spPr>
          <a:xfrm>
            <a:off x="10608655" y="3124037"/>
            <a:ext cx="457200" cy="30480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VIP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72833535-8ABB-4270-A1F7-FAE892075A55}"/>
              </a:ext>
            </a:extLst>
          </p:cNvPr>
          <p:cNvSpPr/>
          <p:nvPr/>
        </p:nvSpPr>
        <p:spPr>
          <a:xfrm>
            <a:off x="8867757" y="4218336"/>
            <a:ext cx="1736004" cy="18256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Scoreboard</a:t>
            </a:r>
          </a:p>
        </p:txBody>
      </p:sp>
      <p:cxnSp>
        <p:nvCxnSpPr>
          <p:cNvPr id="32" name="Connecteur : en angle 31">
            <a:extLst>
              <a:ext uri="{FF2B5EF4-FFF2-40B4-BE49-F238E27FC236}">
                <a16:creationId xmlns:a16="http://schemas.microsoft.com/office/drawing/2014/main" id="{02338EC4-AAD0-482F-9BB3-E2F6BB21BB5E}"/>
              </a:ext>
            </a:extLst>
          </p:cNvPr>
          <p:cNvCxnSpPr>
            <a:stCxn id="26" idx="2"/>
            <a:endCxn id="30" idx="1"/>
          </p:cNvCxnSpPr>
          <p:nvPr/>
        </p:nvCxnSpPr>
        <p:spPr>
          <a:xfrm rot="16200000" flipH="1">
            <a:off x="8218352" y="3660211"/>
            <a:ext cx="709515" cy="5892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 : en angle 33">
            <a:extLst>
              <a:ext uri="{FF2B5EF4-FFF2-40B4-BE49-F238E27FC236}">
                <a16:creationId xmlns:a16="http://schemas.microsoft.com/office/drawing/2014/main" id="{1EF54A3E-781A-4308-B200-4487BAF41A10}"/>
              </a:ext>
            </a:extLst>
          </p:cNvPr>
          <p:cNvCxnSpPr>
            <a:stCxn id="27" idx="2"/>
            <a:endCxn id="30" idx="3"/>
          </p:cNvCxnSpPr>
          <p:nvPr/>
        </p:nvCxnSpPr>
        <p:spPr>
          <a:xfrm rot="5400000">
            <a:off x="10280118" y="3752480"/>
            <a:ext cx="880780" cy="2334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F37E457C-F60F-4847-B6E3-7ABF77F8CDD2}"/>
              </a:ext>
            </a:extLst>
          </p:cNvPr>
          <p:cNvSpPr txBox="1"/>
          <p:nvPr/>
        </p:nvSpPr>
        <p:spPr>
          <a:xfrm>
            <a:off x="7922111" y="4470529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Test Bench</a:t>
            </a:r>
          </a:p>
        </p:txBody>
      </p:sp>
    </p:spTree>
    <p:extLst>
      <p:ext uri="{BB962C8B-B14F-4D97-AF65-F5344CB8AC3E}">
        <p14:creationId xmlns:p14="http://schemas.microsoft.com/office/powerpoint/2010/main" val="973154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450FBB-69FD-484B-A5F7-9F637A542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Verification IP </a:t>
            </a:r>
            <a:r>
              <a:rPr lang="fr-FR" dirty="0" err="1"/>
              <a:t>features</a:t>
            </a:r>
            <a:r>
              <a:rPr lang="fr-FR" dirty="0"/>
              <a:t> and Qualification </a:t>
            </a:r>
            <a:r>
              <a:rPr lang="fr-FR" dirty="0" err="1"/>
              <a:t>Needs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01380D-DEC6-44C3-95DA-24D84C472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7239000" cy="449580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Stimulus </a:t>
            </a:r>
            <a:r>
              <a:rPr lang="fr-FR" dirty="0" err="1"/>
              <a:t>Generation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Ability</a:t>
            </a:r>
            <a:r>
              <a:rPr lang="fr-FR" dirty="0"/>
              <a:t> to </a:t>
            </a:r>
            <a:r>
              <a:rPr lang="fr-FR" dirty="0" err="1"/>
              <a:t>generate</a:t>
            </a:r>
            <a:r>
              <a:rPr lang="fr-FR" dirty="0"/>
              <a:t> the tests</a:t>
            </a:r>
          </a:p>
          <a:p>
            <a:pPr lvl="1"/>
            <a:r>
              <a:rPr lang="fr-FR" dirty="0"/>
              <a:t>Qualification: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 in the </a:t>
            </a:r>
            <a:r>
              <a:rPr lang="fr-FR" dirty="0" err="1"/>
              <a:t>project</a:t>
            </a:r>
            <a:r>
              <a:rPr lang="fr-FR" dirty="0"/>
              <a:t> </a:t>
            </a:r>
            <a:r>
              <a:rPr lang="fr-FR" dirty="0" err="1"/>
              <a:t>pass</a:t>
            </a:r>
            <a:r>
              <a:rPr lang="fr-FR" dirty="0"/>
              <a:t>/fail </a:t>
            </a:r>
            <a:r>
              <a:rPr lang="fr-FR" dirty="0" err="1"/>
              <a:t>criteria</a:t>
            </a:r>
            <a:r>
              <a:rPr lang="fr-FR" dirty="0"/>
              <a:t>, per </a:t>
            </a:r>
            <a:r>
              <a:rPr lang="fr-FR" dirty="0" err="1"/>
              <a:t>result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and reports</a:t>
            </a:r>
          </a:p>
          <a:p>
            <a:r>
              <a:rPr lang="fr-FR" dirty="0" err="1"/>
              <a:t>Functional</a:t>
            </a:r>
            <a:r>
              <a:rPr lang="fr-FR" dirty="0"/>
              <a:t> </a:t>
            </a:r>
            <a:r>
              <a:rPr lang="fr-FR" dirty="0" err="1"/>
              <a:t>Coverage</a:t>
            </a:r>
            <a:r>
              <a:rPr lang="fr-FR" dirty="0"/>
              <a:t>:</a:t>
            </a:r>
          </a:p>
          <a:p>
            <a:pPr lvl="1"/>
            <a:r>
              <a:rPr lang="fr-FR" dirty="0" err="1"/>
              <a:t>Ability</a:t>
            </a:r>
            <a:r>
              <a:rPr lang="fr-FR" dirty="0"/>
              <a:t> to </a:t>
            </a:r>
            <a:r>
              <a:rPr lang="fr-FR" dirty="0" err="1"/>
              <a:t>collect</a:t>
            </a:r>
            <a:r>
              <a:rPr lang="fr-FR" dirty="0"/>
              <a:t> </a:t>
            </a:r>
            <a:r>
              <a:rPr lang="fr-FR" dirty="0" err="1"/>
              <a:t>protocol</a:t>
            </a:r>
            <a:r>
              <a:rPr lang="fr-FR" dirty="0"/>
              <a:t> information</a:t>
            </a:r>
          </a:p>
          <a:p>
            <a:pPr lvl="1"/>
            <a:r>
              <a:rPr lang="fr-FR" dirty="0"/>
              <a:t>Qualification: </a:t>
            </a:r>
            <a:r>
              <a:rPr lang="fr-FR" dirty="0" err="1"/>
              <a:t>make</a:t>
            </a:r>
            <a:r>
              <a:rPr lang="fr-FR" dirty="0"/>
              <a:t> sure </a:t>
            </a:r>
            <a:r>
              <a:rPr lang="fr-FR" dirty="0" err="1"/>
              <a:t>that</a:t>
            </a:r>
            <a:r>
              <a:rPr lang="fr-FR" dirty="0"/>
              <a:t> monitors </a:t>
            </a:r>
            <a:r>
              <a:rPr lang="fr-FR" dirty="0" err="1"/>
              <a:t>collect</a:t>
            </a:r>
            <a:r>
              <a:rPr lang="fr-FR" dirty="0"/>
              <a:t> the right information</a:t>
            </a:r>
          </a:p>
          <a:p>
            <a:r>
              <a:rPr lang="fr-FR" dirty="0"/>
              <a:t>Protocol Checkers:</a:t>
            </a:r>
          </a:p>
          <a:p>
            <a:pPr lvl="1"/>
            <a:r>
              <a:rPr lang="fr-FR" dirty="0" err="1"/>
              <a:t>Ability</a:t>
            </a:r>
            <a:r>
              <a:rPr lang="fr-FR" dirty="0"/>
              <a:t> to </a:t>
            </a:r>
            <a:r>
              <a:rPr lang="fr-FR" dirty="0" err="1"/>
              <a:t>assert</a:t>
            </a:r>
            <a:r>
              <a:rPr lang="fr-FR" dirty="0"/>
              <a:t> the </a:t>
            </a:r>
            <a:r>
              <a:rPr lang="fr-FR" dirty="0" err="1"/>
              <a:t>protocol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correct</a:t>
            </a:r>
          </a:p>
          <a:p>
            <a:pPr lvl="1"/>
            <a:r>
              <a:rPr lang="fr-FR" dirty="0"/>
              <a:t>Qualification: </a:t>
            </a:r>
            <a:r>
              <a:rPr lang="fr-FR" dirty="0" err="1"/>
              <a:t>make</a:t>
            </a:r>
            <a:r>
              <a:rPr lang="fr-FR" dirty="0"/>
              <a:t> sure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protocol</a:t>
            </a:r>
            <a:r>
              <a:rPr lang="fr-FR" dirty="0"/>
              <a:t> violations are </a:t>
            </a:r>
            <a:r>
              <a:rPr lang="fr-FR" dirty="0" err="1"/>
              <a:t>reported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C0BB3C-9912-4ECC-A1DD-8E31C7AD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17E6930-8EC7-43DB-980A-8B613938B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447801"/>
            <a:ext cx="4456350" cy="447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17B84-F81A-45C2-A294-DEF2B1EAE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Protocol Checker Qualification 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95035B-DA63-4102-BD2E-DEBE09BD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001" dirty="0"/>
              <a:t>Qualification Plan:</a:t>
            </a:r>
          </a:p>
          <a:p>
            <a:pPr lvl="1"/>
            <a:r>
              <a:rPr lang="en-001" dirty="0"/>
              <a:t>Specification Review vs Assertion Review</a:t>
            </a:r>
          </a:p>
          <a:p>
            <a:pPr lvl="1"/>
            <a:r>
              <a:rPr lang="en-001" dirty="0"/>
              <a:t>Specification Review:</a:t>
            </a:r>
          </a:p>
          <a:p>
            <a:pPr lvl="2"/>
            <a:r>
              <a:rPr lang="en-001" dirty="0"/>
              <a:t>Need to </a:t>
            </a:r>
            <a:r>
              <a:rPr lang="en-001" dirty="0" err="1"/>
              <a:t>interprete</a:t>
            </a:r>
            <a:r>
              <a:rPr lang="en-001" dirty="0"/>
              <a:t> specification and find areas that require checkers</a:t>
            </a:r>
          </a:p>
          <a:p>
            <a:pPr lvl="2"/>
            <a:r>
              <a:rPr lang="en-001" dirty="0"/>
              <a:t>Develop a test plan to highlight that assertions exist on any identified point of the spec</a:t>
            </a:r>
          </a:p>
          <a:p>
            <a:pPr lvl="1"/>
            <a:r>
              <a:rPr lang="en-001" dirty="0"/>
              <a:t>Assertion Review:</a:t>
            </a:r>
          </a:p>
          <a:p>
            <a:pPr lvl="2"/>
            <a:r>
              <a:rPr lang="en-001" dirty="0"/>
              <a:t>Cross check with Specification Review the </a:t>
            </a:r>
            <a:r>
              <a:rPr lang="en-001" dirty="0" err="1"/>
              <a:t>existance</a:t>
            </a:r>
            <a:r>
              <a:rPr lang="en-001" dirty="0"/>
              <a:t> of the assertion (need Assertion to Spec traceability)</a:t>
            </a:r>
          </a:p>
          <a:p>
            <a:pPr lvl="1"/>
            <a:r>
              <a:rPr lang="en-001" dirty="0"/>
              <a:t>Develop tests that show that assertions are working as expected</a:t>
            </a:r>
          </a:p>
          <a:p>
            <a:pPr lvl="1"/>
            <a:r>
              <a:rPr lang="en-001" dirty="0"/>
              <a:t>Expected </a:t>
            </a:r>
            <a:r>
              <a:rPr lang="en-001" dirty="0" err="1"/>
              <a:t>Behavior</a:t>
            </a:r>
            <a:r>
              <a:rPr lang="en-001" dirty="0"/>
              <a:t> = UVM_ERROR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7EBAE41-FD71-4C6A-B9B2-CF272D82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98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61A82B-503E-4E1B-A8C1-F1D17EC5A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Qualification Plan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96EC4BC-FEF1-44F2-B635-D660B7413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4B4A3E4C-F858-49FF-A996-FB44C513A858}"/>
              </a:ext>
            </a:extLst>
          </p:cNvPr>
          <p:cNvGraphicFramePr>
            <a:graphicFrameLocks noGrp="1"/>
          </p:cNvGraphicFramePr>
          <p:nvPr/>
        </p:nvGraphicFramePr>
        <p:xfrm>
          <a:off x="609600" y="1762125"/>
          <a:ext cx="10972800" cy="3334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0755">
                  <a:extLst>
                    <a:ext uri="{9D8B030D-6E8A-4147-A177-3AD203B41FA5}">
                      <a16:colId xmlns:a16="http://schemas.microsoft.com/office/drawing/2014/main" val="3755773957"/>
                    </a:ext>
                  </a:extLst>
                </a:gridCol>
                <a:gridCol w="1455322">
                  <a:extLst>
                    <a:ext uri="{9D8B030D-6E8A-4147-A177-3AD203B41FA5}">
                      <a16:colId xmlns:a16="http://schemas.microsoft.com/office/drawing/2014/main" val="4250334713"/>
                    </a:ext>
                  </a:extLst>
                </a:gridCol>
                <a:gridCol w="214991">
                  <a:extLst>
                    <a:ext uri="{9D8B030D-6E8A-4147-A177-3AD203B41FA5}">
                      <a16:colId xmlns:a16="http://schemas.microsoft.com/office/drawing/2014/main" val="1461841698"/>
                    </a:ext>
                  </a:extLst>
                </a:gridCol>
                <a:gridCol w="653241">
                  <a:extLst>
                    <a:ext uri="{9D8B030D-6E8A-4147-A177-3AD203B41FA5}">
                      <a16:colId xmlns:a16="http://schemas.microsoft.com/office/drawing/2014/main" val="1169091543"/>
                    </a:ext>
                  </a:extLst>
                </a:gridCol>
                <a:gridCol w="5664181">
                  <a:extLst>
                    <a:ext uri="{9D8B030D-6E8A-4147-A177-3AD203B41FA5}">
                      <a16:colId xmlns:a16="http://schemas.microsoft.com/office/drawing/2014/main" val="3546060887"/>
                    </a:ext>
                  </a:extLst>
                </a:gridCol>
                <a:gridCol w="2116833">
                  <a:extLst>
                    <a:ext uri="{9D8B030D-6E8A-4147-A177-3AD203B41FA5}">
                      <a16:colId xmlns:a16="http://schemas.microsoft.com/office/drawing/2014/main" val="3806921183"/>
                    </a:ext>
                  </a:extLst>
                </a:gridCol>
                <a:gridCol w="537477">
                  <a:extLst>
                    <a:ext uri="{9D8B030D-6E8A-4147-A177-3AD203B41FA5}">
                      <a16:colId xmlns:a16="http://schemas.microsoft.com/office/drawing/2014/main" val="894637546"/>
                    </a:ext>
                  </a:extLst>
                </a:gridCol>
              </a:tblGrid>
              <a:tr h="119072"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Section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Title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kind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Covers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Description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Link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Type</a:t>
                      </a: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extLst>
                  <a:ext uri="{0D108BD9-81ED-4DB2-BD59-A6C34878D82A}">
                    <a16:rowId xmlns:a16="http://schemas.microsoft.com/office/drawing/2014/main" val="1191094470"/>
                  </a:ext>
                </a:extLst>
              </a:tr>
              <a:tr h="119072"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Global Verification Plan for SENT VIP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title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extLst>
                  <a:ext uri="{0D108BD9-81ED-4DB2-BD59-A6C34878D82A}">
                    <a16:rowId xmlns:a16="http://schemas.microsoft.com/office/drawing/2014/main" val="2650724949"/>
                  </a:ext>
                </a:extLst>
              </a:tr>
              <a:tr h="119072"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1.1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Calibration Pulse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title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extLst>
                  <a:ext uri="{0D108BD9-81ED-4DB2-BD59-A6C34878D82A}">
                    <a16:rowId xmlns:a16="http://schemas.microsoft.com/office/drawing/2014/main" val="3922403596"/>
                  </a:ext>
                </a:extLst>
              </a:tr>
              <a:tr h="1547934"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1.1.1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Calibration Length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VTC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SAE J2716 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- Section 5.2.2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 dirty="0">
                          <a:effectLst/>
                        </a:rPr>
                        <a:t>Note : Since protocols allows a ±20% clock period variation a calibration pulse would be considered as valid if its length is inside [ 45;67] ticks length.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Goals: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- verify that VIP reports an error when calibration length is outside of valid value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Test Scenarios: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- For various SENT frames with valid low time with different length for the calibration pulse.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    - Cover cases with length = 56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    - Cover case with length 45, 46, 47, 65, 66, 67 and other value inside [45;67].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Checks: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    - Check that assertions are not triggered when calibration length is inside [45 ; 67]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    - Check that assertions are triggered if calibration </a:t>
                      </a:r>
                      <a:r>
                        <a:rPr lang="en-US" sz="700" u="none" strike="noStrike" dirty="0" err="1">
                          <a:effectLst/>
                        </a:rPr>
                        <a:t>calibration</a:t>
                      </a:r>
                      <a:r>
                        <a:rPr lang="en-US" sz="700" u="none" strike="noStrike" dirty="0">
                          <a:effectLst/>
                        </a:rPr>
                        <a:t> length is  &lt; 45 or &gt; 67 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invalid_calibration_lenght_test_seq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valid_calibration_lenght_test_seq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frame_cg:calibration_pulse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frame_cg:calibration_lenght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SENT_ASSERT_SYNC_LOW_MIN_TIME</a:t>
                      </a:r>
                      <a:br>
                        <a:rPr lang="fr-FR" sz="700" u="none" strike="noStrike">
                          <a:effectLst/>
                        </a:rPr>
                      </a:b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Test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Test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CoverPoint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CoverPoint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Assertion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extLst>
                  <a:ext uri="{0D108BD9-81ED-4DB2-BD59-A6C34878D82A}">
                    <a16:rowId xmlns:a16="http://schemas.microsoft.com/office/drawing/2014/main" val="1516767183"/>
                  </a:ext>
                </a:extLst>
              </a:tr>
              <a:tr h="1428862"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1.1.2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Calibration low time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VTC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700" u="none" strike="noStrike">
                          <a:effectLst/>
                        </a:rPr>
                        <a:t>SAE J2716 </a:t>
                      </a:r>
                      <a:br>
                        <a:rPr lang="fr-FR" sz="700" u="none" strike="noStrike">
                          <a:effectLst/>
                        </a:rPr>
                      </a:br>
                      <a:r>
                        <a:rPr lang="fr-FR" sz="700" u="none" strike="noStrike">
                          <a:effectLst/>
                        </a:rPr>
                        <a:t>- Section 5.2.2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Goals: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- verify that VIP reports an error when the five clock ticks of calibration pulse are not driven low</a:t>
                      </a:r>
                      <a:br>
                        <a:rPr lang="en-US" sz="700" u="none" strike="noStrike">
                          <a:effectLst/>
                        </a:rPr>
                      </a:b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Test Scenarios: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- For various SENT frames with different low time for the calibration pulse.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    - Cover cases with low time = 1, 2 ,3 and 4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    - Cover cases with low time = 5, 54, 55 and other arbitrary values.</a:t>
                      </a:r>
                      <a:br>
                        <a:rPr lang="en-US" sz="700" u="none" strike="noStrike">
                          <a:effectLst/>
                        </a:rPr>
                      </a:b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Checks: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    - Check that assertions are triggered if calibration low time is 1, 2, or 3. 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    - Check that assertions are not triggered if calibration low time is &gt; 4.</a:t>
                      </a:r>
                      <a:br>
                        <a:rPr lang="en-US" sz="700" u="none" strike="noStrike">
                          <a:effectLst/>
                        </a:rPr>
                      </a:b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>
                          <a:effectLst/>
                        </a:rPr>
                        <a:t>invalid_calibration_low_time_test_seq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valid_calibration_low_time_test_seq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frame_cg:calibration_pulse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frame_value_cg:low_tu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SENT_ASSERT_SYNC_LOW_MIN_TIME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u="none" strike="noStrike" dirty="0">
                          <a:effectLst/>
                        </a:rPr>
                        <a:t>Test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 err="1">
                          <a:effectLst/>
                        </a:rPr>
                        <a:t>Test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 err="1">
                          <a:effectLst/>
                        </a:rPr>
                        <a:t>CoverPoint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 err="1">
                          <a:effectLst/>
                        </a:rPr>
                        <a:t>CoverPoint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Assertion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1" marR="4961" marT="4961" marB="0"/>
                </a:tc>
                <a:extLst>
                  <a:ext uri="{0D108BD9-81ED-4DB2-BD59-A6C34878D82A}">
                    <a16:rowId xmlns:a16="http://schemas.microsoft.com/office/drawing/2014/main" val="3252211536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D50975DC-6E72-4CBA-8F18-8239682A3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7176"/>
            <a:ext cx="12192000" cy="37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5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1819</Words>
  <Application>Microsoft Office PowerPoint</Application>
  <PresentationFormat>Grand écran</PresentationFormat>
  <Paragraphs>315</Paragraphs>
  <Slides>23</Slides>
  <Notes>6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3" baseType="lpstr">
      <vt:lpstr>MS Mincho</vt:lpstr>
      <vt:lpstr>Arial</vt:lpstr>
      <vt:lpstr>Arial Unicode MS</vt:lpstr>
      <vt:lpstr>Calibri</vt:lpstr>
      <vt:lpstr>Consolas</vt:lpstr>
      <vt:lpstr>Courier New</vt:lpstr>
      <vt:lpstr>Times New Roman</vt:lpstr>
      <vt:lpstr>Wingdings</vt:lpstr>
      <vt:lpstr>Office Theme</vt:lpstr>
      <vt:lpstr>Visio</vt:lpstr>
      <vt:lpstr>Qualification of a Verification IP</vt:lpstr>
      <vt:lpstr>Agenda</vt:lpstr>
      <vt:lpstr>Introduction: Needs for VIP Qualification</vt:lpstr>
      <vt:lpstr>Use Case: SENT VIP</vt:lpstr>
      <vt:lpstr>Use Case Qualification </vt:lpstr>
      <vt:lpstr>Limitation of Mutation Testing</vt:lpstr>
      <vt:lpstr>Verification IP features and Qualification Needs</vt:lpstr>
      <vt:lpstr>Protocol Checker Qualification Plan</vt:lpstr>
      <vt:lpstr>Qualification Plan</vt:lpstr>
      <vt:lpstr>Protocol Checkers Tests</vt:lpstr>
      <vt:lpstr>SENT Protocol Assertion Qualification Example</vt:lpstr>
      <vt:lpstr>UVM Qualification Library Spec</vt:lpstr>
      <vt:lpstr>UVM Qualification Library Spec</vt:lpstr>
      <vt:lpstr>UVM Qualification Library Spec</vt:lpstr>
      <vt:lpstr>UVM Qualification Library Behavior </vt:lpstr>
      <vt:lpstr>UVM Qualification Library Behavior </vt:lpstr>
      <vt:lpstr>Testbench topology</vt:lpstr>
      <vt:lpstr>Colaboration Diagram</vt:lpstr>
      <vt:lpstr>Demoter Setup</vt:lpstr>
      <vt:lpstr>Demoter Setup</vt:lpstr>
      <vt:lpstr>Demoter Report</vt:lpstr>
      <vt:lpstr>Conclusion</vt:lpstr>
      <vt:lpstr>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2018-10-10T17:07:24Z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