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896" r:id="rId4"/>
  </p:sldMasterIdLst>
  <p:notesMasterIdLst>
    <p:notesMasterId r:id="rId22"/>
  </p:notesMasterIdLst>
  <p:handoutMasterIdLst>
    <p:handoutMasterId r:id="rId23"/>
  </p:handoutMasterIdLst>
  <p:sldIdLst>
    <p:sldId id="501" r:id="rId5"/>
    <p:sldId id="518" r:id="rId6"/>
    <p:sldId id="506" r:id="rId7"/>
    <p:sldId id="507" r:id="rId8"/>
    <p:sldId id="508" r:id="rId9"/>
    <p:sldId id="509" r:id="rId10"/>
    <p:sldId id="510" r:id="rId11"/>
    <p:sldId id="522" r:id="rId12"/>
    <p:sldId id="521" r:id="rId13"/>
    <p:sldId id="513" r:id="rId14"/>
    <p:sldId id="514" r:id="rId15"/>
    <p:sldId id="515" r:id="rId16"/>
    <p:sldId id="516" r:id="rId17"/>
    <p:sldId id="519" r:id="rId18"/>
    <p:sldId id="520" r:id="rId19"/>
    <p:sldId id="517" r:id="rId20"/>
    <p:sldId id="505" r:id="rId21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10" d="100"/>
          <a:sy n="110" d="100"/>
        </p:scale>
        <p:origin x="126" y="10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12.10.2018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12-Oct-18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12-Oct-18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12-Oct-18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12-Oct-18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03596" y="1419426"/>
            <a:ext cx="10363200" cy="1470025"/>
          </a:xfrm>
        </p:spPr>
        <p:txBody>
          <a:bodyPr/>
          <a:lstStyle/>
          <a:p>
            <a:r>
              <a:rPr lang="en-US" dirty="0"/>
              <a:t>Generating Bus Traffic Patterns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6200" y="2800680"/>
            <a:ext cx="12039600" cy="2228519"/>
          </a:xfrm>
        </p:spPr>
        <p:txBody>
          <a:bodyPr>
            <a:normAutofit/>
          </a:bodyPr>
          <a:lstStyle/>
          <a:p>
            <a:r>
              <a:rPr lang="en-US" dirty="0"/>
              <a:t> Jacob Sander Andersen, CTO, </a:t>
            </a:r>
            <a:r>
              <a:rPr lang="en-US" dirty="0" err="1"/>
              <a:t>SyoSil</a:t>
            </a:r>
            <a:r>
              <a:rPr lang="en-US" dirty="0"/>
              <a:t> </a:t>
            </a:r>
            <a:r>
              <a:rPr lang="en-US" dirty="0" err="1"/>
              <a:t>ApS</a:t>
            </a:r>
            <a:r>
              <a:rPr lang="en-US" dirty="0"/>
              <a:t>, jacob@syosil.com</a:t>
            </a:r>
            <a:br>
              <a:rPr lang="en-US" dirty="0"/>
            </a:br>
            <a:r>
              <a:rPr lang="en-US" dirty="0"/>
              <a:t>Lars </a:t>
            </a:r>
            <a:r>
              <a:rPr lang="en-US" dirty="0" err="1"/>
              <a:t>Viklund</a:t>
            </a:r>
            <a:r>
              <a:rPr lang="en-US" dirty="0"/>
              <a:t>, Expert Engineer, Axis Communications AB lars.viklund@axis.com</a:t>
            </a:r>
            <a:br>
              <a:rPr lang="en-US" dirty="0"/>
            </a:br>
            <a:r>
              <a:rPr lang="en-US" dirty="0"/>
              <a:t>Kenneth </a:t>
            </a:r>
            <a:r>
              <a:rPr lang="en-US" dirty="0" err="1"/>
              <a:t>Branth</a:t>
            </a:r>
            <a:r>
              <a:rPr lang="en-US" dirty="0"/>
              <a:t>, Senior Consultant, </a:t>
            </a:r>
            <a:r>
              <a:rPr lang="en-US" dirty="0" err="1"/>
              <a:t>SyoSil</a:t>
            </a:r>
            <a:r>
              <a:rPr lang="en-US" dirty="0"/>
              <a:t> </a:t>
            </a:r>
            <a:r>
              <a:rPr lang="en-US" dirty="0" err="1"/>
              <a:t>ApS</a:t>
            </a:r>
            <a:r>
              <a:rPr lang="en-US" dirty="0"/>
              <a:t>, kenneth@syosil.com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D8F2AA-BA59-445C-A4AD-97D37328E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764727"/>
            <a:ext cx="2134510" cy="1856096"/>
          </a:xfrm>
          <a:prstGeom prst="rect">
            <a:avLst/>
          </a:prstGeom>
        </p:spPr>
      </p:pic>
      <p:pic>
        <p:nvPicPr>
          <p:cNvPr id="1026" name="Picture 2" descr="Axis Communications logo">
            <a:extLst>
              <a:ext uri="{FF2B5EF4-FFF2-40B4-BE49-F238E27FC236}">
                <a16:creationId xmlns:a16="http://schemas.microsoft.com/office/drawing/2014/main" id="{35583F23-D228-40FA-9B7D-7345855E0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181600"/>
            <a:ext cx="2206393" cy="79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 Sequence Elements (</a:t>
            </a:r>
            <a:r>
              <a:rPr lang="en-US" b="1" dirty="0"/>
              <a:t>TSE</a:t>
            </a:r>
            <a:r>
              <a:rPr lang="en-US" dirty="0"/>
              <a:t>)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TSE nodes needs to capture the synchronization, scheduling etc.</a:t>
            </a:r>
          </a:p>
          <a:p>
            <a:r>
              <a:rPr lang="en-US" dirty="0"/>
              <a:t>Node examples</a:t>
            </a:r>
          </a:p>
          <a:p>
            <a:pPr lvl="1"/>
            <a:r>
              <a:rPr lang="en-US" dirty="0"/>
              <a:t>TST: Request a transaction from a given producer (</a:t>
            </a:r>
            <a:r>
              <a:rPr lang="en-US" b="1" dirty="0"/>
              <a:t>TP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TSS: Sequencing of </a:t>
            </a:r>
            <a:r>
              <a:rPr lang="en-US" b="1" dirty="0"/>
              <a:t>TSE</a:t>
            </a:r>
            <a:r>
              <a:rPr lang="en-US" dirty="0"/>
              <a:t>s</a:t>
            </a:r>
          </a:p>
          <a:p>
            <a:pPr lvl="1"/>
            <a:r>
              <a:rPr lang="en-US" dirty="0"/>
              <a:t>TSP: Parallelism of </a:t>
            </a:r>
            <a:r>
              <a:rPr lang="en-US" b="1" dirty="0"/>
              <a:t>TSE</a:t>
            </a:r>
            <a:r>
              <a:rPr lang="en-US" dirty="0"/>
              <a:t>s</a:t>
            </a:r>
          </a:p>
          <a:p>
            <a:pPr lvl="1"/>
            <a:r>
              <a:rPr lang="en-US" dirty="0"/>
              <a:t>TSR: Repetition of </a:t>
            </a:r>
            <a:r>
              <a:rPr lang="en-US" b="1" dirty="0"/>
              <a:t>TSE</a:t>
            </a:r>
            <a:r>
              <a:rPr lang="en-US" dirty="0"/>
              <a:t>s</a:t>
            </a:r>
          </a:p>
          <a:p>
            <a:r>
              <a:rPr lang="en-US" b="1" dirty="0"/>
              <a:t>TSE</a:t>
            </a:r>
            <a:r>
              <a:rPr lang="en-US" dirty="0"/>
              <a:t> state example</a:t>
            </a:r>
          </a:p>
          <a:p>
            <a:pPr lvl="1"/>
            <a:r>
              <a:rPr lang="en-GB" dirty="0"/>
              <a:t>Number of started transactions</a:t>
            </a:r>
            <a:endParaRPr lang="en-DK" dirty="0"/>
          </a:p>
          <a:p>
            <a:pPr lvl="1"/>
            <a:r>
              <a:rPr lang="en-GB" dirty="0"/>
              <a:t>Number of ended transactions</a:t>
            </a:r>
            <a:endParaRPr lang="en-DK" dirty="0"/>
          </a:p>
          <a:p>
            <a:pPr lvl="1"/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494BEB7-7D98-466C-BD3D-2C3C15C2FC6D}"/>
              </a:ext>
            </a:extLst>
          </p:cNvPr>
          <p:cNvSpPr txBox="1">
            <a:spLocks/>
          </p:cNvSpPr>
          <p:nvPr/>
        </p:nvSpPr>
        <p:spPr>
          <a:xfrm>
            <a:off x="5715000" y="4267200"/>
            <a:ext cx="6400800" cy="2200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1" dirty="0"/>
              <a:t>TSE</a:t>
            </a:r>
            <a:r>
              <a:rPr lang="en-US" dirty="0"/>
              <a:t> function example</a:t>
            </a:r>
          </a:p>
          <a:p>
            <a:pPr lvl="1" fontAlgn="auto">
              <a:spcAft>
                <a:spcPts val="0"/>
              </a:spcAft>
            </a:pPr>
            <a:r>
              <a:rPr lang="en-US" b="1" dirty="0"/>
              <a:t>ended</a:t>
            </a:r>
            <a:r>
              <a:rPr lang="en-US" dirty="0"/>
              <a:t>(&lt;N&gt;)</a:t>
            </a:r>
          </a:p>
          <a:p>
            <a:pPr lvl="1" fontAlgn="auto">
              <a:spcAft>
                <a:spcPts val="0"/>
              </a:spcAft>
            </a:pPr>
            <a:r>
              <a:rPr lang="en-US" b="1" dirty="0"/>
              <a:t>terminated</a:t>
            </a:r>
            <a:r>
              <a:rPr lang="en-US" dirty="0"/>
              <a:t>()</a:t>
            </a:r>
          </a:p>
          <a:p>
            <a:pPr lvl="1" fontAlgn="auto">
              <a:spcAft>
                <a:spcPts val="0"/>
              </a:spcAft>
            </a:pP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64362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TSE</a:t>
            </a:r>
            <a:r>
              <a:rPr lang="en-US" dirty="0"/>
              <a:t> Example: TSR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b="1" dirty="0" err="1"/>
              <a:t>tsr</a:t>
            </a:r>
            <a:r>
              <a:rPr lang="en-US" dirty="0"/>
              <a:t>(</a:t>
            </a:r>
            <a:r>
              <a:rPr lang="en-US" dirty="0" err="1"/>
              <a:t>tse</a:t>
            </a:r>
            <a:r>
              <a:rPr lang="en-US" dirty="0"/>
              <a:t>, N)</a:t>
            </a:r>
          </a:p>
          <a:p>
            <a:pPr lvl="1"/>
            <a:r>
              <a:rPr lang="en-US" b="1" dirty="0"/>
              <a:t>Parameters:</a:t>
            </a:r>
          </a:p>
          <a:p>
            <a:pPr lvl="2"/>
            <a:r>
              <a:rPr lang="en-US" dirty="0" err="1"/>
              <a:t>tse</a:t>
            </a:r>
            <a:r>
              <a:rPr lang="en-US" dirty="0"/>
              <a:t> (TSE node) – Node to be evaluated N number of times.</a:t>
            </a:r>
          </a:p>
          <a:p>
            <a:pPr lvl="2"/>
            <a:r>
              <a:rPr lang="en-US" dirty="0"/>
              <a:t>N (integer) – The number of iterations. 0 indicates infinity.</a:t>
            </a:r>
          </a:p>
          <a:p>
            <a:pPr lvl="1"/>
            <a:r>
              <a:rPr lang="en-US" b="1" dirty="0"/>
              <a:t>Return type:</a:t>
            </a:r>
            <a:r>
              <a:rPr lang="en-US" dirty="0"/>
              <a:t> Returns a TSR node. 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253C3A2-24A5-41A6-9FB1-2953761C5044}"/>
              </a:ext>
            </a:extLst>
          </p:cNvPr>
          <p:cNvGrpSpPr/>
          <p:nvPr/>
        </p:nvGrpSpPr>
        <p:grpSpPr>
          <a:xfrm>
            <a:off x="7427922" y="1905000"/>
            <a:ext cx="4830870" cy="3428048"/>
            <a:chOff x="4142807" y="2285047"/>
            <a:chExt cx="3694039" cy="2287270"/>
          </a:xfrm>
        </p:grpSpPr>
        <p:sp>
          <p:nvSpPr>
            <p:cNvPr id="34" name="Text Box 19">
              <a:extLst>
                <a:ext uri="{FF2B5EF4-FFF2-40B4-BE49-F238E27FC236}">
                  <a16:creationId xmlns:a16="http://schemas.microsoft.com/office/drawing/2014/main" id="{9BD0CF8F-0B30-4081-A032-9EF5D57EE3AF}"/>
                </a:ext>
              </a:extLst>
            </p:cNvPr>
            <p:cNvSpPr txBox="1"/>
            <p:nvPr/>
          </p:nvSpPr>
          <p:spPr>
            <a:xfrm>
              <a:off x="4142807" y="4144962"/>
              <a:ext cx="692785" cy="1892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u="sng" dirty="0" err="1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TSR.termimnated</a:t>
              </a:r>
              <a:r>
                <a:rPr lang="en-US" sz="1200" u="sng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()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36" name="Text Box 19">
              <a:extLst>
                <a:ext uri="{FF2B5EF4-FFF2-40B4-BE49-F238E27FC236}">
                  <a16:creationId xmlns:a16="http://schemas.microsoft.com/office/drawing/2014/main" id="{E7658E1A-4C1C-4F67-889A-A9F3039291D0}"/>
                </a:ext>
              </a:extLst>
            </p:cNvPr>
            <p:cNvSpPr txBox="1"/>
            <p:nvPr/>
          </p:nvSpPr>
          <p:spPr>
            <a:xfrm>
              <a:off x="6564312" y="3734117"/>
              <a:ext cx="311785" cy="2127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TS</a:t>
              </a:r>
              <a:endParaRPr lang="en-DK" sz="14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37" name="Text Box 19">
              <a:extLst>
                <a:ext uri="{FF2B5EF4-FFF2-40B4-BE49-F238E27FC236}">
                  <a16:creationId xmlns:a16="http://schemas.microsoft.com/office/drawing/2014/main" id="{67E70BDD-5CBC-4A86-8AD4-9BFC75D2D4CC}"/>
                </a:ext>
              </a:extLst>
            </p:cNvPr>
            <p:cNvSpPr txBox="1"/>
            <p:nvPr/>
          </p:nvSpPr>
          <p:spPr>
            <a:xfrm>
              <a:off x="6133782" y="3735387"/>
              <a:ext cx="311150" cy="2127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TS</a:t>
              </a:r>
              <a:endParaRPr lang="en-DK" sz="14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38" name="Text Box 19">
              <a:extLst>
                <a:ext uri="{FF2B5EF4-FFF2-40B4-BE49-F238E27FC236}">
                  <a16:creationId xmlns:a16="http://schemas.microsoft.com/office/drawing/2014/main" id="{E819203B-AE46-46FA-8C4A-D29731021B12}"/>
                </a:ext>
              </a:extLst>
            </p:cNvPr>
            <p:cNvSpPr txBox="1"/>
            <p:nvPr/>
          </p:nvSpPr>
          <p:spPr>
            <a:xfrm>
              <a:off x="5695632" y="3738562"/>
              <a:ext cx="311150" cy="2127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TS</a:t>
              </a:r>
              <a:endParaRPr lang="en-DK" sz="14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40" name="Text Box 19">
              <a:extLst>
                <a:ext uri="{FF2B5EF4-FFF2-40B4-BE49-F238E27FC236}">
                  <a16:creationId xmlns:a16="http://schemas.microsoft.com/office/drawing/2014/main" id="{5E7BD5F2-064C-44AC-8035-64FDB76F1A5F}"/>
                </a:ext>
              </a:extLst>
            </p:cNvPr>
            <p:cNvSpPr txBox="1"/>
            <p:nvPr/>
          </p:nvSpPr>
          <p:spPr>
            <a:xfrm>
              <a:off x="7063855" y="4016692"/>
              <a:ext cx="433705" cy="304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Time</a:t>
              </a:r>
              <a:endParaRPr lang="en-DK" sz="14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41" name="Text Box 19">
              <a:extLst>
                <a:ext uri="{FF2B5EF4-FFF2-40B4-BE49-F238E27FC236}">
                  <a16:creationId xmlns:a16="http://schemas.microsoft.com/office/drawing/2014/main" id="{68F94B12-7337-4BAC-B844-229539224BEA}"/>
                </a:ext>
              </a:extLst>
            </p:cNvPr>
            <p:cNvSpPr txBox="1"/>
            <p:nvPr/>
          </p:nvSpPr>
          <p:spPr>
            <a:xfrm>
              <a:off x="6761797" y="4160837"/>
              <a:ext cx="372745" cy="19494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0 </a:t>
              </a:r>
              <a:r>
                <a:rPr lang="en-US" sz="1200" dirty="0">
                  <a:latin typeface="Courier New" panose="02070309020205020404" pitchFamily="49" charset="0"/>
                  <a:ea typeface="Times New Roman" panose="02020603050405020304" pitchFamily="18" charset="0"/>
                </a:rPr>
                <a:t>1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43" name="Text Box 19">
              <a:extLst>
                <a:ext uri="{FF2B5EF4-FFF2-40B4-BE49-F238E27FC236}">
                  <a16:creationId xmlns:a16="http://schemas.microsoft.com/office/drawing/2014/main" id="{91BB65B1-BC9E-4B9C-A586-EA28378B0A91}"/>
                </a:ext>
              </a:extLst>
            </p:cNvPr>
            <p:cNvSpPr txBox="1"/>
            <p:nvPr/>
          </p:nvSpPr>
          <p:spPr>
            <a:xfrm>
              <a:off x="5421947" y="4144962"/>
              <a:ext cx="372745" cy="19766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0 0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44" name="Text Box 19">
              <a:extLst>
                <a:ext uri="{FF2B5EF4-FFF2-40B4-BE49-F238E27FC236}">
                  <a16:creationId xmlns:a16="http://schemas.microsoft.com/office/drawing/2014/main" id="{CC3DFAA5-5F2E-4A1A-935E-E1B1FB147ECD}"/>
                </a:ext>
              </a:extLst>
            </p:cNvPr>
            <p:cNvSpPr txBox="1"/>
            <p:nvPr/>
          </p:nvSpPr>
          <p:spPr>
            <a:xfrm>
              <a:off x="4665662" y="3540442"/>
              <a:ext cx="677545" cy="2127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Producer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5" name="Text Box 4">
              <a:extLst>
                <a:ext uri="{FF2B5EF4-FFF2-40B4-BE49-F238E27FC236}">
                  <a16:creationId xmlns:a16="http://schemas.microsoft.com/office/drawing/2014/main" id="{C4B3A34A-9373-4B66-8411-E0D16C8DFEF8}"/>
                </a:ext>
              </a:extLst>
            </p:cNvPr>
            <p:cNvSpPr txBox="1"/>
            <p:nvPr/>
          </p:nvSpPr>
          <p:spPr>
            <a:xfrm>
              <a:off x="4891086" y="2285047"/>
              <a:ext cx="2052951" cy="26606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&lt;TSR&gt;::=TSR(&lt;TSE&gt;, &lt;N&gt;)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6" name="Text Box 4">
              <a:extLst>
                <a:ext uri="{FF2B5EF4-FFF2-40B4-BE49-F238E27FC236}">
                  <a16:creationId xmlns:a16="http://schemas.microsoft.com/office/drawing/2014/main" id="{F3893476-F45A-4B6F-9C25-AD7C4414B616}"/>
                </a:ext>
              </a:extLst>
            </p:cNvPr>
            <p:cNvSpPr txBox="1"/>
            <p:nvPr/>
          </p:nvSpPr>
          <p:spPr>
            <a:xfrm>
              <a:off x="6258329" y="2828067"/>
              <a:ext cx="1483360" cy="31242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Any other transaction sequence element</a:t>
              </a:r>
              <a:endParaRPr lang="en-DK" sz="14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47" name="Text Box 4">
              <a:extLst>
                <a:ext uri="{FF2B5EF4-FFF2-40B4-BE49-F238E27FC236}">
                  <a16:creationId xmlns:a16="http://schemas.microsoft.com/office/drawing/2014/main" id="{88FAD7B7-B97F-43D2-B965-FA9E07DC0C5D}"/>
                </a:ext>
              </a:extLst>
            </p:cNvPr>
            <p:cNvSpPr txBox="1"/>
            <p:nvPr/>
          </p:nvSpPr>
          <p:spPr>
            <a:xfrm>
              <a:off x="6775958" y="2458720"/>
              <a:ext cx="1060888" cy="3162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Number of repetitions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48" name="Straight Arrow Connector 5">
              <a:extLst>
                <a:ext uri="{FF2B5EF4-FFF2-40B4-BE49-F238E27FC236}">
                  <a16:creationId xmlns:a16="http://schemas.microsoft.com/office/drawing/2014/main" id="{BE461924-518B-4826-85D7-F26422C9185A}"/>
                </a:ext>
              </a:extLst>
            </p:cNvPr>
            <p:cNvCxnSpPr/>
            <p:nvPr/>
          </p:nvCxnSpPr>
          <p:spPr>
            <a:xfrm rot="16200000" flipH="1">
              <a:off x="5970753" y="2608992"/>
              <a:ext cx="454025" cy="14541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9">
              <a:extLst>
                <a:ext uri="{FF2B5EF4-FFF2-40B4-BE49-F238E27FC236}">
                  <a16:creationId xmlns:a16="http://schemas.microsoft.com/office/drawing/2014/main" id="{B488EFD0-F26A-4724-B1D9-F6DDA37AB4D1}"/>
                </a:ext>
              </a:extLst>
            </p:cNvPr>
            <p:cNvCxnSpPr>
              <a:cxnSpLocks/>
              <a:endCxn id="47" idx="1"/>
            </p:cNvCxnSpPr>
            <p:nvPr/>
          </p:nvCxnSpPr>
          <p:spPr>
            <a:xfrm rot="16200000" flipH="1">
              <a:off x="6628219" y="2469096"/>
              <a:ext cx="139929" cy="15554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4391F15-28E6-4249-9E2B-CEA4FF0F13A1}"/>
                </a:ext>
              </a:extLst>
            </p:cNvPr>
            <p:cNvCxnSpPr/>
            <p:nvPr/>
          </p:nvCxnSpPr>
          <p:spPr>
            <a:xfrm>
              <a:off x="5397182" y="3208972"/>
              <a:ext cx="0" cy="12611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E743C71-A365-4082-917C-1F6A7847A90A}"/>
                </a:ext>
              </a:extLst>
            </p:cNvPr>
            <p:cNvCxnSpPr/>
            <p:nvPr/>
          </p:nvCxnSpPr>
          <p:spPr>
            <a:xfrm flipH="1" flipV="1">
              <a:off x="4875212" y="4116387"/>
              <a:ext cx="2200910" cy="8255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 Box 15">
              <a:extLst>
                <a:ext uri="{FF2B5EF4-FFF2-40B4-BE49-F238E27FC236}">
                  <a16:creationId xmlns:a16="http://schemas.microsoft.com/office/drawing/2014/main" id="{D343134B-70B3-4594-9A6E-E5C229257C1D}"/>
                </a:ext>
              </a:extLst>
            </p:cNvPr>
            <p:cNvSpPr txBox="1"/>
            <p:nvPr/>
          </p:nvSpPr>
          <p:spPr>
            <a:xfrm>
              <a:off x="5738812" y="3557587"/>
              <a:ext cx="1052830" cy="1873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ourier New" panose="02070309020205020404" pitchFamily="49" charset="0"/>
                  <a:ea typeface="Times New Roman" panose="02020603050405020304" pitchFamily="18" charset="0"/>
                </a:rPr>
                <a:t>TSR(TS, 3)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3" name="Hexagon 52">
              <a:extLst>
                <a:ext uri="{FF2B5EF4-FFF2-40B4-BE49-F238E27FC236}">
                  <a16:creationId xmlns:a16="http://schemas.microsoft.com/office/drawing/2014/main" id="{310F2B7F-CD23-4729-ADC3-5F7F7CA000A0}"/>
                </a:ext>
              </a:extLst>
            </p:cNvPr>
            <p:cNvSpPr/>
            <p:nvPr/>
          </p:nvSpPr>
          <p:spPr>
            <a:xfrm>
              <a:off x="5607367" y="3557587"/>
              <a:ext cx="1336675" cy="181610"/>
            </a:xfrm>
            <a:prstGeom prst="hexagon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DK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FAD404B-00E7-41CF-9A51-C693B3750A24}"/>
                </a:ext>
              </a:extLst>
            </p:cNvPr>
            <p:cNvCxnSpPr/>
            <p:nvPr/>
          </p:nvCxnSpPr>
          <p:spPr>
            <a:xfrm>
              <a:off x="5597842" y="3647122"/>
              <a:ext cx="0" cy="89725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06B5C1C-56A1-4364-BD3B-4120A4ADDA66}"/>
                </a:ext>
              </a:extLst>
            </p:cNvPr>
            <p:cNvCxnSpPr/>
            <p:nvPr/>
          </p:nvCxnSpPr>
          <p:spPr>
            <a:xfrm flipH="1">
              <a:off x="5349557" y="3648392"/>
              <a:ext cx="257810" cy="63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3FF88BA-4E45-4721-AD2F-E974DF2BBA4E}"/>
                </a:ext>
              </a:extLst>
            </p:cNvPr>
            <p:cNvCxnSpPr/>
            <p:nvPr/>
          </p:nvCxnSpPr>
          <p:spPr>
            <a:xfrm>
              <a:off x="6944042" y="3656647"/>
              <a:ext cx="3175" cy="91567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Hexagon 56">
              <a:extLst>
                <a:ext uri="{FF2B5EF4-FFF2-40B4-BE49-F238E27FC236}">
                  <a16:creationId xmlns:a16="http://schemas.microsoft.com/office/drawing/2014/main" id="{4AA6A460-CB5D-40C4-A107-6E4B30348C63}"/>
                </a:ext>
              </a:extLst>
            </p:cNvPr>
            <p:cNvSpPr/>
            <p:nvPr/>
          </p:nvSpPr>
          <p:spPr>
            <a:xfrm>
              <a:off x="5621972" y="3753167"/>
              <a:ext cx="451485" cy="181610"/>
            </a:xfrm>
            <a:prstGeom prst="hexagon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DK"/>
            </a:p>
          </p:txBody>
        </p:sp>
        <p:sp>
          <p:nvSpPr>
            <p:cNvPr id="58" name="Hexagon 57">
              <a:extLst>
                <a:ext uri="{FF2B5EF4-FFF2-40B4-BE49-F238E27FC236}">
                  <a16:creationId xmlns:a16="http://schemas.microsoft.com/office/drawing/2014/main" id="{531D57D2-6446-42C9-929E-265923DB4C92}"/>
                </a:ext>
              </a:extLst>
            </p:cNvPr>
            <p:cNvSpPr/>
            <p:nvPr/>
          </p:nvSpPr>
          <p:spPr>
            <a:xfrm>
              <a:off x="6080442" y="3753167"/>
              <a:ext cx="434340" cy="181610"/>
            </a:xfrm>
            <a:prstGeom prst="hexagon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DK"/>
            </a:p>
          </p:txBody>
        </p:sp>
        <p:sp>
          <p:nvSpPr>
            <p:cNvPr id="59" name="Hexagon 58">
              <a:extLst>
                <a:ext uri="{FF2B5EF4-FFF2-40B4-BE49-F238E27FC236}">
                  <a16:creationId xmlns:a16="http://schemas.microsoft.com/office/drawing/2014/main" id="{9DE402D3-381E-4643-B6F4-5D1E5ECACED1}"/>
                </a:ext>
              </a:extLst>
            </p:cNvPr>
            <p:cNvSpPr/>
            <p:nvPr/>
          </p:nvSpPr>
          <p:spPr>
            <a:xfrm>
              <a:off x="6515417" y="3754437"/>
              <a:ext cx="421640" cy="181610"/>
            </a:xfrm>
            <a:prstGeom prst="hexagon">
              <a:avLst/>
            </a:prstGeom>
            <a:noFill/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DK"/>
            </a:p>
          </p:txBody>
        </p:sp>
      </p:grpSp>
    </p:spTree>
    <p:extLst>
      <p:ext uri="{BB962C8B-B14F-4D97-AF65-F5344CB8AC3E}">
        <p14:creationId xmlns:p14="http://schemas.microsoft.com/office/powerpoint/2010/main" val="3151564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Implementation: DSL or Not?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could implement a DSL capturing the TSM</a:t>
            </a:r>
          </a:p>
          <a:p>
            <a:pPr lvl="1"/>
            <a:r>
              <a:rPr lang="en-US" dirty="0"/>
              <a:t>Scanner and parser needed</a:t>
            </a:r>
          </a:p>
          <a:p>
            <a:endParaRPr lang="en-US" dirty="0"/>
          </a:p>
          <a:p>
            <a:r>
              <a:rPr lang="en-US" dirty="0"/>
              <a:t>Instead</a:t>
            </a:r>
          </a:p>
          <a:p>
            <a:pPr lvl="1"/>
            <a:r>
              <a:rPr lang="en-US" dirty="0"/>
              <a:t>Specify the abstract syntax tree (AST) directly</a:t>
            </a:r>
          </a:p>
          <a:p>
            <a:pPr lvl="1"/>
            <a:r>
              <a:rPr lang="en-US" dirty="0"/>
              <a:t>Embedded DSL (</a:t>
            </a:r>
            <a:r>
              <a:rPr lang="en-US" dirty="0" err="1"/>
              <a:t>eDSL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Obvious benefit: no scanner and parser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 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22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AST/</a:t>
            </a:r>
            <a:r>
              <a:rPr lang="en-US" dirty="0" err="1"/>
              <a:t>eDSL</a:t>
            </a:r>
            <a:r>
              <a:rPr lang="en-US" dirty="0"/>
              <a:t> Example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E6B0FF9F-6075-4CB7-95B5-07C9FCD92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746" y="1219200"/>
            <a:ext cx="9091654" cy="4724401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"""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AST/</a:t>
            </a:r>
            <a:r>
              <a:rPr lang="en-US" sz="1200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eDSL</a:t>
            </a: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Example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"""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tp0 = tp0('tp0', 5)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tp1 = tp1('tp1', 3)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tp2 = tp2('tp2', 5)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sch    = </a:t>
            </a:r>
            <a:r>
              <a:rPr lang="en-US" sz="1200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scheduler_weight</a:t>
            </a: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('WEIGHT’, [1, 1, 1]);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tst0   = TST(tp0)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tst1   = TST(tp1)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tst1   = TST(tp2)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tsr0   = TSR(tst0)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tsr1   = TSR(tst1)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tsr2   = TSR(tst2)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tsw</a:t>
            </a: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 TSW(tp0.ended() == 4)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tss</a:t>
            </a: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 TSS([</a:t>
            </a:r>
            <a:r>
              <a:rPr lang="en-US" sz="1200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tsw</a:t>
            </a:r>
            <a:r>
              <a:rPr lang="en-US" sz="120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 tsr2])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Courier New" panose="02070309020205020404" pitchFamily="49" charset="0"/>
                <a:ea typeface="Times New Roman" panose="02020603050405020304" pitchFamily="18" charset="0"/>
              </a:rPr>
              <a:t> </a:t>
            </a:r>
            <a:endParaRPr lang="en-DK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latin typeface="Courier New" panose="02070309020205020404" pitchFamily="49" charset="0"/>
                <a:ea typeface="Times New Roman" panose="02020603050405020304" pitchFamily="18" charset="0"/>
              </a:rPr>
              <a:t>root = TSP(sch, [tsr0, tsr1, </a:t>
            </a:r>
            <a:r>
              <a:rPr lang="en-US" sz="1200" dirty="0" err="1">
                <a:latin typeface="Courier New" panose="02070309020205020404" pitchFamily="49" charset="0"/>
                <a:ea typeface="Times New Roman" panose="02020603050405020304" pitchFamily="18" charset="0"/>
              </a:rPr>
              <a:t>tss</a:t>
            </a:r>
            <a:r>
              <a:rPr lang="en-US" sz="1200" dirty="0">
                <a:latin typeface="Courier New" panose="02070309020205020404" pitchFamily="49" charset="0"/>
                <a:ea typeface="Times New Roman" panose="02020603050405020304" pitchFamily="18" charset="0"/>
              </a:rPr>
              <a:t>], tsr0.terminated() &amp;&amp; tsr1.terminated() &amp;&amp; </a:t>
            </a:r>
            <a:r>
              <a:rPr lang="en-US" sz="1200" dirty="0" err="1">
                <a:latin typeface="Courier New" panose="02070309020205020404" pitchFamily="49" charset="0"/>
                <a:ea typeface="Times New Roman" panose="02020603050405020304" pitchFamily="18" charset="0"/>
              </a:rPr>
              <a:t>tss.terminated</a:t>
            </a:r>
            <a:r>
              <a:rPr lang="en-US" sz="1200" dirty="0">
                <a:latin typeface="Courier New" panose="02070309020205020404" pitchFamily="49" charset="0"/>
                <a:ea typeface="Times New Roman" panose="02020603050405020304" pitchFamily="18" charset="0"/>
              </a:rPr>
              <a:t>())</a:t>
            </a:r>
            <a:endParaRPr lang="en-DK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DK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550A4300-0ADA-4CA4-A8FF-4886E9805942}"/>
              </a:ext>
            </a:extLst>
          </p:cNvPr>
          <p:cNvSpPr/>
          <p:nvPr/>
        </p:nvSpPr>
        <p:spPr>
          <a:xfrm>
            <a:off x="2743200" y="1524000"/>
            <a:ext cx="1981200" cy="685800"/>
          </a:xfrm>
          <a:prstGeom prst="wedgeRectCallout">
            <a:avLst>
              <a:gd name="adj1" fmla="val -63082"/>
              <a:gd name="adj2" fmla="val 57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 definitions</a:t>
            </a:r>
            <a:endParaRPr lang="en-DK" dirty="0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323F3DB3-C9EF-43F1-8911-C4CDA3F753D2}"/>
              </a:ext>
            </a:extLst>
          </p:cNvPr>
          <p:cNvSpPr/>
          <p:nvPr/>
        </p:nvSpPr>
        <p:spPr>
          <a:xfrm>
            <a:off x="5410200" y="2057400"/>
            <a:ext cx="2667000" cy="685800"/>
          </a:xfrm>
          <a:prstGeom prst="wedgeRectCallout">
            <a:avLst>
              <a:gd name="adj1" fmla="val -63082"/>
              <a:gd name="adj2" fmla="val 57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Scheduler definition</a:t>
            </a:r>
          </a:p>
          <a:p>
            <a:pPr algn="ctr"/>
            <a:r>
              <a:rPr lang="en-US" dirty="0"/>
              <a:t>Equally weighted</a:t>
            </a:r>
            <a:endParaRPr lang="en-DK" dirty="0"/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A39B08C9-1CE2-422F-9420-7681B61E69E3}"/>
              </a:ext>
            </a:extLst>
          </p:cNvPr>
          <p:cNvSpPr/>
          <p:nvPr/>
        </p:nvSpPr>
        <p:spPr>
          <a:xfrm>
            <a:off x="2768379" y="3040062"/>
            <a:ext cx="2667000" cy="685800"/>
          </a:xfrm>
          <a:prstGeom prst="wedgeRectCallout">
            <a:avLst>
              <a:gd name="adj1" fmla="val -67852"/>
              <a:gd name="adj2" fmla="val -12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TS graph reference to TPs</a:t>
            </a:r>
            <a:endParaRPr lang="en-DK" dirty="0"/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7145B166-E74E-4729-BCB6-091284114F43}"/>
              </a:ext>
            </a:extLst>
          </p:cNvPr>
          <p:cNvSpPr/>
          <p:nvPr/>
        </p:nvSpPr>
        <p:spPr>
          <a:xfrm>
            <a:off x="2768378" y="3807734"/>
            <a:ext cx="3632421" cy="685800"/>
          </a:xfrm>
          <a:prstGeom prst="wedgeRectCallout">
            <a:avLst>
              <a:gd name="adj1" fmla="val -60572"/>
              <a:gd name="adj2" fmla="val -8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Repetition, no need for N</a:t>
            </a:r>
            <a:br>
              <a:rPr lang="en-US" dirty="0"/>
            </a:br>
            <a:r>
              <a:rPr lang="en-US" dirty="0"/>
              <a:t>as the producers know their limit</a:t>
            </a:r>
            <a:endParaRPr lang="en-DK" dirty="0"/>
          </a:p>
        </p:txBody>
      </p:sp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EEED63B0-86D7-4A82-902F-DB921C9829BE}"/>
              </a:ext>
            </a:extLst>
          </p:cNvPr>
          <p:cNvSpPr/>
          <p:nvPr/>
        </p:nvSpPr>
        <p:spPr>
          <a:xfrm>
            <a:off x="1806936" y="5600701"/>
            <a:ext cx="3632421" cy="685800"/>
          </a:xfrm>
          <a:prstGeom prst="wedgeRectCallout">
            <a:avLst>
              <a:gd name="adj1" fmla="val -73925"/>
              <a:gd name="adj2" fmla="val -65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Root of the TS graph</a:t>
            </a:r>
            <a:br>
              <a:rPr lang="en-US" dirty="0"/>
            </a:br>
            <a:r>
              <a:rPr lang="en-US" dirty="0"/>
              <a:t>with termination criteria</a:t>
            </a:r>
            <a:endParaRPr lang="en-DK" dirty="0"/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086F8B35-0F71-4820-B00C-3420E0610892}"/>
              </a:ext>
            </a:extLst>
          </p:cNvPr>
          <p:cNvSpPr/>
          <p:nvPr/>
        </p:nvSpPr>
        <p:spPr>
          <a:xfrm>
            <a:off x="5715000" y="4575406"/>
            <a:ext cx="3632421" cy="685800"/>
          </a:xfrm>
          <a:prstGeom prst="wedgeRectCallout">
            <a:avLst>
              <a:gd name="adj1" fmla="val -120112"/>
              <a:gd name="adj2" fmla="val -383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Wait for tp0 to have produced 4 transactions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46353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300CD-6C07-4608-9E66-7C99F44E0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F07C05-69A8-4F2B-B0FB-0766B9FDC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8DAFD-FC31-4743-9D6D-1E0A1D58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1CC3BF-2185-4AE5-A42B-7EC995F77534}"/>
              </a:ext>
            </a:extLst>
          </p:cNvPr>
          <p:cNvSpPr/>
          <p:nvPr/>
        </p:nvSpPr>
        <p:spPr>
          <a:xfrm>
            <a:off x="3962400" y="3639345"/>
            <a:ext cx="1524000" cy="762000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Generator</a:t>
            </a:r>
            <a:endParaRPr lang="en-DK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93EFA-57FD-46B1-A00B-628A610B014B}"/>
              </a:ext>
            </a:extLst>
          </p:cNvPr>
          <p:cNvSpPr/>
          <p:nvPr/>
        </p:nvSpPr>
        <p:spPr>
          <a:xfrm>
            <a:off x="3962400" y="2218994"/>
            <a:ext cx="1524000" cy="762000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AST BCL</a:t>
            </a:r>
            <a:endParaRPr lang="en-DK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B5B605-57A5-49F7-9E88-E0DBD6AE9B47}"/>
              </a:ext>
            </a:extLst>
          </p:cNvPr>
          <p:cNvSpPr/>
          <p:nvPr/>
        </p:nvSpPr>
        <p:spPr>
          <a:xfrm>
            <a:off x="1386840" y="3639345"/>
            <a:ext cx="1524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AST Instance</a:t>
            </a:r>
            <a:endParaRPr lang="en-DK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22A688-B75B-4956-9C4B-B5519ADA6332}"/>
              </a:ext>
            </a:extLst>
          </p:cNvPr>
          <p:cNvSpPr/>
          <p:nvPr/>
        </p:nvSpPr>
        <p:spPr>
          <a:xfrm>
            <a:off x="6403302" y="2722768"/>
            <a:ext cx="1715445" cy="9025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AST Instance</a:t>
            </a:r>
            <a:endParaRPr lang="en-DK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1B1567-BE5C-4DA9-B5F1-FA42DBBD58FC}"/>
              </a:ext>
            </a:extLst>
          </p:cNvPr>
          <p:cNvSpPr/>
          <p:nvPr/>
        </p:nvSpPr>
        <p:spPr>
          <a:xfrm>
            <a:off x="6406024" y="4479344"/>
            <a:ext cx="1715445" cy="9025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Synchronization</a:t>
            </a:r>
            <a:br>
              <a:rPr lang="en-US" dirty="0"/>
            </a:br>
            <a:r>
              <a:rPr lang="en-US" dirty="0"/>
              <a:t>Object</a:t>
            </a:r>
            <a:endParaRPr lang="en-DK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D85A04-F523-4E73-8BC9-B14FC5FC7F5B}"/>
              </a:ext>
            </a:extLst>
          </p:cNvPr>
          <p:cNvSpPr/>
          <p:nvPr/>
        </p:nvSpPr>
        <p:spPr>
          <a:xfrm>
            <a:off x="6403301" y="1321951"/>
            <a:ext cx="1715445" cy="9025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AST BCL</a:t>
            </a:r>
            <a:endParaRPr lang="en-DK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C9C8A2-582E-4074-9D04-002715B5C148}"/>
              </a:ext>
            </a:extLst>
          </p:cNvPr>
          <p:cNvSpPr/>
          <p:nvPr/>
        </p:nvSpPr>
        <p:spPr>
          <a:xfrm>
            <a:off x="8939925" y="2820396"/>
            <a:ext cx="1715445" cy="9795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Virtual Sequence</a:t>
            </a:r>
            <a:endParaRPr lang="en-DK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84674F-D100-4DA1-9371-A47E1286F91A}"/>
              </a:ext>
            </a:extLst>
          </p:cNvPr>
          <p:cNvSpPr/>
          <p:nvPr/>
        </p:nvSpPr>
        <p:spPr>
          <a:xfrm>
            <a:off x="8939924" y="4475482"/>
            <a:ext cx="1715445" cy="9025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AST Traversing Algorithm</a:t>
            </a:r>
            <a:endParaRPr lang="en-DK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D1D950-6FA3-42A3-BBE5-DCF88B9E96FA}"/>
              </a:ext>
            </a:extLst>
          </p:cNvPr>
          <p:cNvCxnSpPr>
            <a:stCxn id="8" idx="3"/>
            <a:endCxn id="6" idx="1"/>
          </p:cNvCxnSpPr>
          <p:nvPr/>
        </p:nvCxnSpPr>
        <p:spPr>
          <a:xfrm>
            <a:off x="2910840" y="4020345"/>
            <a:ext cx="105156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C2BA47D-4E2B-48B7-A6A5-9C795B90FE10}"/>
              </a:ext>
            </a:extLst>
          </p:cNvPr>
          <p:cNvCxnSpPr>
            <a:stCxn id="7" idx="2"/>
            <a:endCxn id="6" idx="0"/>
          </p:cNvCxnSpPr>
          <p:nvPr/>
        </p:nvCxnSpPr>
        <p:spPr>
          <a:xfrm>
            <a:off x="4724400" y="2980994"/>
            <a:ext cx="0" cy="65835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E55FAB7-92E9-4B68-95DD-F4F29D347564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5486400" y="3310169"/>
            <a:ext cx="3453525" cy="710176"/>
          </a:xfrm>
          <a:prstGeom prst="bentConnector3">
            <a:avLst>
              <a:gd name="adj1" fmla="val 86324"/>
            </a:avLst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D60F208-4DE6-4364-AA81-2A23AC11160A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5486400" y="3174044"/>
            <a:ext cx="916902" cy="84630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CC7EC8-329F-446D-B480-670619280AFC}"/>
              </a:ext>
            </a:extLst>
          </p:cNvPr>
          <p:cNvCxnSpPr>
            <a:stCxn id="11" idx="2"/>
            <a:endCxn id="9" idx="0"/>
          </p:cNvCxnSpPr>
          <p:nvPr/>
        </p:nvCxnSpPr>
        <p:spPr>
          <a:xfrm>
            <a:off x="7261024" y="2224503"/>
            <a:ext cx="1" cy="49826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43C2AC8-7024-41CA-841D-A2EE875DAE0A}"/>
              </a:ext>
            </a:extLst>
          </p:cNvPr>
          <p:cNvCxnSpPr>
            <a:stCxn id="6" idx="3"/>
            <a:endCxn id="10" idx="1"/>
          </p:cNvCxnSpPr>
          <p:nvPr/>
        </p:nvCxnSpPr>
        <p:spPr>
          <a:xfrm>
            <a:off x="5486400" y="4020345"/>
            <a:ext cx="919624" cy="91027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112E616-BAA9-4E0F-8E8C-43DB83564621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 flipH="1">
            <a:off x="9797647" y="3799942"/>
            <a:ext cx="1" cy="67554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AD23365-A3E6-4E6E-9343-BE9E9866500D}"/>
              </a:ext>
            </a:extLst>
          </p:cNvPr>
          <p:cNvCxnSpPr>
            <a:cxnSpLocks/>
            <a:stCxn id="10" idx="3"/>
            <a:endCxn id="13" idx="1"/>
          </p:cNvCxnSpPr>
          <p:nvPr/>
        </p:nvCxnSpPr>
        <p:spPr>
          <a:xfrm flipV="1">
            <a:off x="8121469" y="4926758"/>
            <a:ext cx="818455" cy="386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8A1D4A5-2451-4813-BA8F-8BC04A11C15C}"/>
              </a:ext>
            </a:extLst>
          </p:cNvPr>
          <p:cNvSpPr/>
          <p:nvPr/>
        </p:nvSpPr>
        <p:spPr>
          <a:xfrm>
            <a:off x="8750049" y="1437936"/>
            <a:ext cx="379750" cy="3016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79D1B94-0EE1-4FAA-B6D8-8E9214558002}"/>
              </a:ext>
            </a:extLst>
          </p:cNvPr>
          <p:cNvSpPr/>
          <p:nvPr/>
        </p:nvSpPr>
        <p:spPr>
          <a:xfrm>
            <a:off x="8750049" y="1865052"/>
            <a:ext cx="379750" cy="3115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739595F-2934-46B6-B05E-16CC29FF8742}"/>
              </a:ext>
            </a:extLst>
          </p:cNvPr>
          <p:cNvSpPr txBox="1"/>
          <p:nvPr/>
        </p:nvSpPr>
        <p:spPr>
          <a:xfrm>
            <a:off x="9229592" y="1836148"/>
            <a:ext cx="285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SV, AST instance specific</a:t>
            </a:r>
            <a:endParaRPr lang="en-DK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0293168-AC85-4B9D-B2A1-5CBCCF86E6A8}"/>
              </a:ext>
            </a:extLst>
          </p:cNvPr>
          <p:cNvSpPr txBox="1"/>
          <p:nvPr/>
        </p:nvSpPr>
        <p:spPr>
          <a:xfrm>
            <a:off x="9229591" y="1431079"/>
            <a:ext cx="285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SV, Reusable</a:t>
            </a:r>
            <a:endParaRPr lang="en-DK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A8EF4F1-15FD-48F6-B945-DA07775DCF7F}"/>
              </a:ext>
            </a:extLst>
          </p:cNvPr>
          <p:cNvSpPr/>
          <p:nvPr/>
        </p:nvSpPr>
        <p:spPr>
          <a:xfrm>
            <a:off x="1033530" y="4918787"/>
            <a:ext cx="379750" cy="30161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9411B58-935A-4A7E-8DC4-00A38871844B}"/>
              </a:ext>
            </a:extLst>
          </p:cNvPr>
          <p:cNvSpPr/>
          <p:nvPr/>
        </p:nvSpPr>
        <p:spPr>
          <a:xfrm>
            <a:off x="1033530" y="5345903"/>
            <a:ext cx="379750" cy="31152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E9D7AA8-2DDD-40F3-A7EE-E701844D139C}"/>
              </a:ext>
            </a:extLst>
          </p:cNvPr>
          <p:cNvSpPr txBox="1"/>
          <p:nvPr/>
        </p:nvSpPr>
        <p:spPr>
          <a:xfrm>
            <a:off x="1513073" y="5316999"/>
            <a:ext cx="3516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Python, AST instance specific</a:t>
            </a:r>
            <a:endParaRPr lang="en-DK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2692605-0151-4CA0-9E4D-74DB34A1E633}"/>
              </a:ext>
            </a:extLst>
          </p:cNvPr>
          <p:cNvSpPr txBox="1"/>
          <p:nvPr/>
        </p:nvSpPr>
        <p:spPr>
          <a:xfrm>
            <a:off x="1513072" y="4911930"/>
            <a:ext cx="285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Python, Reusable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70462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D266F-9B16-43F0-B02E-7ED02D4F7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Traffic Pattern Generation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C41E8-13E2-4730-86D1-97FDCBAD0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</a:t>
            </a:r>
            <a:r>
              <a:rPr lang="en-US" dirty="0" err="1"/>
              <a:t>uvm_test</a:t>
            </a:r>
            <a:r>
              <a:rPr lang="en-US" dirty="0"/>
              <a:t> which starts the generated virtual sequence</a:t>
            </a:r>
          </a:p>
          <a:p>
            <a:r>
              <a:rPr lang="en-US" dirty="0"/>
              <a:t>Virtual sequence</a:t>
            </a:r>
          </a:p>
          <a:p>
            <a:pPr lvl="1"/>
            <a:r>
              <a:rPr lang="en-US" dirty="0"/>
              <a:t>Executes AST traversal algorithm</a:t>
            </a:r>
          </a:p>
          <a:p>
            <a:pPr lvl="1"/>
            <a:r>
              <a:rPr lang="en-US" dirty="0"/>
              <a:t>Three outcomes:</a:t>
            </a:r>
          </a:p>
          <a:p>
            <a:pPr lvl="2"/>
            <a:r>
              <a:rPr lang="en-US" dirty="0"/>
              <a:t>WAITING: The AST cannot produce a transaction. Wait until synchronizer okay’s reevaluation</a:t>
            </a:r>
          </a:p>
          <a:p>
            <a:pPr lvl="2"/>
            <a:r>
              <a:rPr lang="en-US" dirty="0"/>
              <a:t>READY: Can produce the next transaction</a:t>
            </a:r>
          </a:p>
          <a:p>
            <a:pPr lvl="2"/>
            <a:r>
              <a:rPr lang="en-US" dirty="0"/>
              <a:t>TERMINATED: Done for the day</a:t>
            </a:r>
          </a:p>
          <a:p>
            <a:pPr lvl="1"/>
            <a:r>
              <a:rPr lang="en-US" dirty="0"/>
              <a:t>When READY then a transaction is provided which can be applied on the bus using the appropriate UVC</a:t>
            </a:r>
          </a:p>
          <a:p>
            <a:r>
              <a:rPr lang="en-US" dirty="0"/>
              <a:t>The result should be a trace of the requested traffic pattern being applied to the bus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D75FC-05A1-4892-B41E-DFD9760A1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724986-5DD2-4EA9-A552-A204E3179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41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portable and executable specification of traffic patterns has been defined</a:t>
            </a:r>
          </a:p>
          <a:p>
            <a:r>
              <a:rPr lang="en-US" dirty="0"/>
              <a:t>Using an </a:t>
            </a:r>
            <a:r>
              <a:rPr lang="en-US" dirty="0" err="1"/>
              <a:t>eDSL</a:t>
            </a:r>
            <a:r>
              <a:rPr lang="en-US" dirty="0"/>
              <a:t> removes a significant maintenance burden</a:t>
            </a:r>
          </a:p>
          <a:p>
            <a:r>
              <a:rPr lang="en-US" dirty="0"/>
              <a:t>Using a tree traversal algorithm provides support for multiple target platforms (UVM, </a:t>
            </a:r>
            <a:r>
              <a:rPr lang="en-US" dirty="0" err="1"/>
              <a:t>SystemC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Framework can be extended to handle:</a:t>
            </a:r>
          </a:p>
          <a:p>
            <a:pPr lvl="1"/>
            <a:r>
              <a:rPr lang="en-US" dirty="0"/>
              <a:t>Multiple sinks</a:t>
            </a:r>
          </a:p>
          <a:p>
            <a:pPr lvl="1"/>
            <a:r>
              <a:rPr lang="en-US" dirty="0"/>
              <a:t>Load balancing on other aspects than number of transactions, e.g. amount of data or any other meta data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96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Finalize slide set with questions slide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2FC31-EE80-4E83-BA70-8831D9093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Challenge in  Short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B83FB-ACB1-4859-823A-14432A299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Verification engineer required to apply a specific traffic pattern on a hardware bus like AMBA AXI</a:t>
            </a:r>
          </a:p>
          <a:p>
            <a:endParaRPr lang="en-US" dirty="0"/>
          </a:p>
          <a:p>
            <a:r>
              <a:rPr lang="en-US" dirty="0"/>
              <a:t>Why?</a:t>
            </a:r>
          </a:p>
          <a:p>
            <a:pPr lvl="1"/>
            <a:r>
              <a:rPr lang="en-US" dirty="0"/>
              <a:t>Functional requirements (e.g. performance requirements)</a:t>
            </a:r>
          </a:p>
          <a:p>
            <a:pPr lvl="1"/>
            <a:r>
              <a:rPr lang="en-US" dirty="0"/>
              <a:t>Verification closure (E.g. metrics like structural coverage)</a:t>
            </a:r>
          </a:p>
          <a:p>
            <a:endParaRPr lang="en-US" dirty="0"/>
          </a:p>
          <a:p>
            <a:pPr lvl="1"/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C472B8-A6F2-4357-97FF-CEA66CB2D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6B0C2-63C8-4310-BFFC-D097A4433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34A4-8925-403F-A207-61D185EBA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63A5C-C6B4-4BC5-A70C-BDAA042E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D0398-1259-41CF-9EF8-FAE0DE7F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F87065-A6F3-4C22-AB98-11A6980717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84688"/>
            <a:ext cx="5554829" cy="3851504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76602D-A9A3-4421-8073-D130DFB78C93}"/>
              </a:ext>
            </a:extLst>
          </p:cNvPr>
          <p:cNvSpPr/>
          <p:nvPr/>
        </p:nvSpPr>
        <p:spPr>
          <a:xfrm>
            <a:off x="2320214" y="1472735"/>
            <a:ext cx="3505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Verification Workshop</a:t>
            </a:r>
            <a:endParaRPr lang="en-DK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919002-81B9-467D-8184-C479DB302223}"/>
              </a:ext>
            </a:extLst>
          </p:cNvPr>
          <p:cNvSpPr txBox="1"/>
          <p:nvPr/>
        </p:nvSpPr>
        <p:spPr>
          <a:xfrm>
            <a:off x="6989408" y="1347838"/>
            <a:ext cx="5105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scenario…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Answers questions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Verification engineer: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Ask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Takes notes in informal language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Does the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try…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Answers questions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Verification engineer: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Ask questions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Defines transaction diagram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Does the implementation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817213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34A4-8925-403F-A207-61D185EBA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Problem, Consequence &amp; Solution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ED513-88D6-4A27-9E13-E07252841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Communication between designer and verification engineer</a:t>
            </a:r>
          </a:p>
          <a:p>
            <a:pPr lvl="1"/>
            <a:r>
              <a:rPr lang="en-US" dirty="0"/>
              <a:t>Information loss</a:t>
            </a:r>
          </a:p>
          <a:p>
            <a:pPr lvl="1"/>
            <a:r>
              <a:rPr lang="en-US" dirty="0"/>
              <a:t>Leading to incorrect implementation</a:t>
            </a:r>
          </a:p>
          <a:p>
            <a:endParaRPr lang="en-US" dirty="0"/>
          </a:p>
          <a:p>
            <a:r>
              <a:rPr lang="en-US" dirty="0"/>
              <a:t>Consequence</a:t>
            </a:r>
          </a:p>
          <a:p>
            <a:pPr lvl="1"/>
            <a:r>
              <a:rPr lang="en-US" dirty="0"/>
              <a:t>Many iterations</a:t>
            </a:r>
          </a:p>
          <a:p>
            <a:pPr lvl="1"/>
            <a:r>
              <a:rPr lang="en-US" dirty="0"/>
              <a:t>Loss of productivity (Wasting designer and verification engineers time)</a:t>
            </a:r>
          </a:p>
          <a:p>
            <a:pPr lvl="1"/>
            <a:endParaRPr lang="en-US" dirty="0"/>
          </a:p>
          <a:p>
            <a:r>
              <a:rPr lang="en-US" dirty="0"/>
              <a:t>Solution</a:t>
            </a:r>
          </a:p>
          <a:p>
            <a:pPr lvl="1"/>
            <a:r>
              <a:rPr lang="en-US" dirty="0"/>
              <a:t>Let the designer express the traffic pattern directly and accurately</a:t>
            </a:r>
          </a:p>
          <a:p>
            <a:pPr lvl="1"/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63A5C-C6B4-4BC5-A70C-BDAA042E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D0398-1259-41CF-9EF8-FAE0DE7F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6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8229600" cy="4495800"/>
          </a:xfrm>
        </p:spPr>
        <p:txBody>
          <a:bodyPr/>
          <a:lstStyle/>
          <a:p>
            <a:r>
              <a:rPr lang="en-US" dirty="0"/>
              <a:t>Setup</a:t>
            </a:r>
          </a:p>
          <a:p>
            <a:pPr lvl="1"/>
            <a:r>
              <a:rPr lang="en-US" dirty="0"/>
              <a:t>Hardware with an interface connected to an addressable memory</a:t>
            </a:r>
          </a:p>
          <a:p>
            <a:pPr lvl="1"/>
            <a:r>
              <a:rPr lang="en-US" dirty="0"/>
              <a:t>Interface capable of doing reads and writes</a:t>
            </a:r>
          </a:p>
          <a:p>
            <a:pPr lvl="1"/>
            <a:endParaRPr lang="en-US" dirty="0"/>
          </a:p>
          <a:p>
            <a:r>
              <a:rPr lang="en-US" dirty="0"/>
              <a:t>Two buffers in the memory</a:t>
            </a:r>
          </a:p>
          <a:p>
            <a:pPr lvl="1"/>
            <a:r>
              <a:rPr lang="en-US" dirty="0"/>
              <a:t>BUF0</a:t>
            </a:r>
          </a:p>
          <a:p>
            <a:pPr lvl="1"/>
            <a:r>
              <a:rPr lang="en-US" dirty="0"/>
              <a:t>BUF1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6" name="Canvas 126">
            <a:extLst>
              <a:ext uri="{FF2B5EF4-FFF2-40B4-BE49-F238E27FC236}">
                <a16:creationId xmlns:a16="http://schemas.microsoft.com/office/drawing/2014/main" id="{1501D811-919E-481A-BA3D-2C73F8DBAC81}"/>
              </a:ext>
            </a:extLst>
          </p:cNvPr>
          <p:cNvGrpSpPr/>
          <p:nvPr/>
        </p:nvGrpSpPr>
        <p:grpSpPr>
          <a:xfrm>
            <a:off x="9067800" y="1600200"/>
            <a:ext cx="2601595" cy="3886200"/>
            <a:chOff x="0" y="0"/>
            <a:chExt cx="1458595" cy="271843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9BC80C5-FD70-4420-A890-16FAC430E27C}"/>
                </a:ext>
              </a:extLst>
            </p:cNvPr>
            <p:cNvSpPr/>
            <p:nvPr/>
          </p:nvSpPr>
          <p:spPr>
            <a:xfrm>
              <a:off x="0" y="0"/>
              <a:ext cx="1458595" cy="27184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58D021-67C9-4C73-AAA3-6965238D8C5E}"/>
                </a:ext>
              </a:extLst>
            </p:cNvPr>
            <p:cNvSpPr/>
            <p:nvPr/>
          </p:nvSpPr>
          <p:spPr>
            <a:xfrm>
              <a:off x="243840" y="1"/>
              <a:ext cx="1005564" cy="2621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PMingLiU" panose="02020500000000000000" pitchFamily="18" charset="-120"/>
                </a:rPr>
                <a:t>Memory Map</a:t>
              </a:r>
              <a:endParaRPr lang="en-DK" sz="20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66FDC29-0F82-4DE4-9C78-1397F3675D32}"/>
                </a:ext>
              </a:extLst>
            </p:cNvPr>
            <p:cNvSpPr/>
            <p:nvPr/>
          </p:nvSpPr>
          <p:spPr>
            <a:xfrm>
              <a:off x="149098" y="414528"/>
              <a:ext cx="1188720" cy="9509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BUF0</a:t>
              </a:r>
              <a:endParaRPr lang="en-DK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79781C2-A407-4ED5-9A04-34A401C4DC59}"/>
                </a:ext>
              </a:extLst>
            </p:cNvPr>
            <p:cNvSpPr/>
            <p:nvPr/>
          </p:nvSpPr>
          <p:spPr>
            <a:xfrm>
              <a:off x="149098" y="1536192"/>
              <a:ext cx="1188720" cy="957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BUF1</a:t>
              </a:r>
              <a:endParaRPr lang="en-DK" sz="20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999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5715000" cy="4495800"/>
          </a:xfrm>
        </p:spPr>
        <p:txBody>
          <a:bodyPr/>
          <a:lstStyle/>
          <a:p>
            <a:r>
              <a:rPr lang="en-US" dirty="0"/>
              <a:t>An example of a specific traffic pattern:</a:t>
            </a:r>
          </a:p>
          <a:p>
            <a:pPr lvl="1"/>
            <a:r>
              <a:rPr lang="en-US" dirty="0"/>
              <a:t>Producer A: Reads to BUF0.</a:t>
            </a:r>
          </a:p>
          <a:p>
            <a:pPr lvl="1"/>
            <a:r>
              <a:rPr lang="en-US" dirty="0"/>
              <a:t>Producer B: Writes to BUF0.</a:t>
            </a:r>
          </a:p>
          <a:p>
            <a:pPr lvl="1"/>
            <a:r>
              <a:rPr lang="en-US" dirty="0"/>
              <a:t>Producer C: Writes BUF1 with a simple synchronization between them to ensure that producer C starts only after producer A has done 4 transactions.</a:t>
            </a:r>
          </a:p>
          <a:p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BBAE42FB-4321-4D63-9FE8-5FC42386A630}"/>
              </a:ext>
            </a:extLst>
          </p:cNvPr>
          <p:cNvGrpSpPr/>
          <p:nvPr/>
        </p:nvGrpSpPr>
        <p:grpSpPr>
          <a:xfrm>
            <a:off x="7696200" y="1447800"/>
            <a:ext cx="3520440" cy="4038599"/>
            <a:chOff x="6046470" y="2099945"/>
            <a:chExt cx="2606040" cy="2625090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4A749C9-839A-408D-B041-634D6740498B}"/>
                </a:ext>
              </a:extLst>
            </p:cNvPr>
            <p:cNvSpPr/>
            <p:nvPr/>
          </p:nvSpPr>
          <p:spPr>
            <a:xfrm>
              <a:off x="6107430" y="4211320"/>
              <a:ext cx="2475230" cy="513715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DK" sz="1200">
                  <a:effectLst/>
                  <a:latin typeface="Times New Roman" panose="02020603050405020304" pitchFamily="18" charset="0"/>
                  <a:ea typeface="PMingLiU" panose="02020500000000000000" pitchFamily="18" charset="-120"/>
                </a:rPr>
                <a:t> 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F36BB78-2B7A-4272-B129-9D7DD23161B5}"/>
                </a:ext>
              </a:extLst>
            </p:cNvPr>
            <p:cNvSpPr/>
            <p:nvPr/>
          </p:nvSpPr>
          <p:spPr>
            <a:xfrm>
              <a:off x="6046470" y="2100580"/>
              <a:ext cx="808355" cy="12776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Producer A</a:t>
              </a:r>
              <a:endParaRPr lang="en-DK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A889774E-67CD-4507-8583-35B49057EA72}"/>
                </a:ext>
              </a:extLst>
            </p:cNvPr>
            <p:cNvSpPr/>
            <p:nvPr/>
          </p:nvSpPr>
          <p:spPr>
            <a:xfrm>
              <a:off x="6085840" y="2286000"/>
              <a:ext cx="728345" cy="10153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Transactions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5D491A2-126C-4C3A-8A84-6E3D7522E74D}"/>
                </a:ext>
              </a:extLst>
            </p:cNvPr>
            <p:cNvSpPr/>
            <p:nvPr/>
          </p:nvSpPr>
          <p:spPr>
            <a:xfrm>
              <a:off x="6172200" y="425577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3541708-235B-43C3-9415-7534FD0F4E7C}"/>
                </a:ext>
              </a:extLst>
            </p:cNvPr>
            <p:cNvSpPr/>
            <p:nvPr/>
          </p:nvSpPr>
          <p:spPr>
            <a:xfrm>
              <a:off x="6172835" y="4485005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PMingLiU" panose="02020500000000000000" pitchFamily="18" charset="-12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56FB1FC-83E1-4A90-A99D-24A7C5D4A12B}"/>
                </a:ext>
              </a:extLst>
            </p:cNvPr>
            <p:cNvSpPr/>
            <p:nvPr/>
          </p:nvSpPr>
          <p:spPr>
            <a:xfrm>
              <a:off x="6411595" y="4256405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PMingLiU" panose="02020500000000000000" pitchFamily="18" charset="-12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ECA16E29-394F-4603-8A8A-00A9D9753418}"/>
                </a:ext>
              </a:extLst>
            </p:cNvPr>
            <p:cNvSpPr/>
            <p:nvPr/>
          </p:nvSpPr>
          <p:spPr>
            <a:xfrm>
              <a:off x="6645910" y="4256405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AD8587A-09C0-41F3-B519-CAE94F8A8363}"/>
                </a:ext>
              </a:extLst>
            </p:cNvPr>
            <p:cNvSpPr/>
            <p:nvPr/>
          </p:nvSpPr>
          <p:spPr>
            <a:xfrm>
              <a:off x="6890385" y="4256405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2C89BA87-AFC5-4727-87E0-F8392A656261}"/>
                </a:ext>
              </a:extLst>
            </p:cNvPr>
            <p:cNvSpPr/>
            <p:nvPr/>
          </p:nvSpPr>
          <p:spPr>
            <a:xfrm>
              <a:off x="6226810" y="301879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8366C2D-9F0D-4D98-AC20-0E04A2573B5D}"/>
                </a:ext>
              </a:extLst>
            </p:cNvPr>
            <p:cNvSpPr/>
            <p:nvPr/>
          </p:nvSpPr>
          <p:spPr>
            <a:xfrm>
              <a:off x="6490335" y="301879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3509B773-E811-4DD1-AC85-4AB25DD3C517}"/>
                </a:ext>
              </a:extLst>
            </p:cNvPr>
            <p:cNvSpPr/>
            <p:nvPr/>
          </p:nvSpPr>
          <p:spPr>
            <a:xfrm>
              <a:off x="6220460" y="275590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D8B0E81-3E4C-4C00-B1AC-6686D2503AE1}"/>
                </a:ext>
              </a:extLst>
            </p:cNvPr>
            <p:cNvSpPr/>
            <p:nvPr/>
          </p:nvSpPr>
          <p:spPr>
            <a:xfrm>
              <a:off x="6496050" y="275590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D860F7F-98B6-446A-93A0-76D4663A69C3}"/>
                </a:ext>
              </a:extLst>
            </p:cNvPr>
            <p:cNvSpPr/>
            <p:nvPr/>
          </p:nvSpPr>
          <p:spPr>
            <a:xfrm>
              <a:off x="6496050" y="249174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5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47F04E7-EC70-4A70-BB09-42BF57245F96}"/>
                </a:ext>
              </a:extLst>
            </p:cNvPr>
            <p:cNvSpPr/>
            <p:nvPr/>
          </p:nvSpPr>
          <p:spPr>
            <a:xfrm>
              <a:off x="6935470" y="2100580"/>
              <a:ext cx="808355" cy="12776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Producer B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7CA8E351-0114-43C5-ACF9-F32399F98EB1}"/>
                </a:ext>
              </a:extLst>
            </p:cNvPr>
            <p:cNvSpPr/>
            <p:nvPr/>
          </p:nvSpPr>
          <p:spPr>
            <a:xfrm>
              <a:off x="6974840" y="2286635"/>
              <a:ext cx="728345" cy="10153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Transactions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F0AB204-16F7-494E-954D-9B2382B63D7F}"/>
                </a:ext>
              </a:extLst>
            </p:cNvPr>
            <p:cNvSpPr/>
            <p:nvPr/>
          </p:nvSpPr>
          <p:spPr>
            <a:xfrm>
              <a:off x="7115175" y="3019425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279CEEA-529A-4F97-B3A3-DE6699300255}"/>
                </a:ext>
              </a:extLst>
            </p:cNvPr>
            <p:cNvSpPr/>
            <p:nvPr/>
          </p:nvSpPr>
          <p:spPr>
            <a:xfrm>
              <a:off x="7379335" y="3019425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2A4CE5C-99F1-496B-BC8B-AC56004B5618}"/>
                </a:ext>
              </a:extLst>
            </p:cNvPr>
            <p:cNvSpPr/>
            <p:nvPr/>
          </p:nvSpPr>
          <p:spPr>
            <a:xfrm>
              <a:off x="7109460" y="2755900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0D770F2-1D02-4023-9923-FBB6E0AF1D2E}"/>
                </a:ext>
              </a:extLst>
            </p:cNvPr>
            <p:cNvSpPr/>
            <p:nvPr/>
          </p:nvSpPr>
          <p:spPr>
            <a:xfrm>
              <a:off x="7809230" y="2099945"/>
              <a:ext cx="808355" cy="12776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Producer C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14918944-4FCD-4E7D-8EBD-0A383F98DD6E}"/>
                </a:ext>
              </a:extLst>
            </p:cNvPr>
            <p:cNvSpPr/>
            <p:nvPr/>
          </p:nvSpPr>
          <p:spPr>
            <a:xfrm>
              <a:off x="7848600" y="2286000"/>
              <a:ext cx="728345" cy="10153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Transactions</a:t>
              </a:r>
              <a:endParaRPr lang="en-DK" sz="12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52B9691-02BE-4E03-A91B-9CCA528D4866}"/>
                </a:ext>
              </a:extLst>
            </p:cNvPr>
            <p:cNvSpPr/>
            <p:nvPr/>
          </p:nvSpPr>
          <p:spPr>
            <a:xfrm>
              <a:off x="7988935" y="301879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557EEFFD-341E-413E-9DC7-568A585F7719}"/>
                </a:ext>
              </a:extLst>
            </p:cNvPr>
            <p:cNvSpPr/>
            <p:nvPr/>
          </p:nvSpPr>
          <p:spPr>
            <a:xfrm>
              <a:off x="8253095" y="301879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D5C0908-B0F1-4F43-BE12-B580E00535B2}"/>
                </a:ext>
              </a:extLst>
            </p:cNvPr>
            <p:cNvSpPr/>
            <p:nvPr/>
          </p:nvSpPr>
          <p:spPr>
            <a:xfrm>
              <a:off x="7983220" y="2755265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7918767-32E6-449E-8DC7-9A8109F99227}"/>
                </a:ext>
              </a:extLst>
            </p:cNvPr>
            <p:cNvSpPr/>
            <p:nvPr/>
          </p:nvSpPr>
          <p:spPr>
            <a:xfrm>
              <a:off x="8258810" y="2755265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8F6AA12A-1E40-4172-B386-99C3BE5107CA}"/>
                </a:ext>
              </a:extLst>
            </p:cNvPr>
            <p:cNvSpPr/>
            <p:nvPr/>
          </p:nvSpPr>
          <p:spPr>
            <a:xfrm>
              <a:off x="8258810" y="249174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5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869F64D-1904-417E-B548-FDDD92722D6C}"/>
                </a:ext>
              </a:extLst>
            </p:cNvPr>
            <p:cNvSpPr/>
            <p:nvPr/>
          </p:nvSpPr>
          <p:spPr>
            <a:xfrm>
              <a:off x="6899910" y="3671570"/>
              <a:ext cx="889000" cy="3575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Interface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16702207-3A3B-4CD4-82A2-20DF2D2EC8C0}"/>
                </a:ext>
              </a:extLst>
            </p:cNvPr>
            <p:cNvCxnSpPr/>
            <p:nvPr/>
          </p:nvCxnSpPr>
          <p:spPr>
            <a:xfrm>
              <a:off x="6450965" y="3378200"/>
              <a:ext cx="893445" cy="2927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5AEFA503-B4F5-4FCD-8CF0-659D35DCEFE6}"/>
                </a:ext>
              </a:extLst>
            </p:cNvPr>
            <p:cNvCxnSpPr/>
            <p:nvPr/>
          </p:nvCxnSpPr>
          <p:spPr>
            <a:xfrm>
              <a:off x="7339330" y="3378200"/>
              <a:ext cx="4445" cy="2927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63B35647-BA71-481F-BF67-F5AECC4F5132}"/>
                </a:ext>
              </a:extLst>
            </p:cNvPr>
            <p:cNvCxnSpPr/>
            <p:nvPr/>
          </p:nvCxnSpPr>
          <p:spPr>
            <a:xfrm flipH="1">
              <a:off x="7344410" y="3377565"/>
              <a:ext cx="868680" cy="2933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92BB24E2-5506-48C7-A335-05350A9F754C}"/>
                </a:ext>
              </a:extLst>
            </p:cNvPr>
            <p:cNvSpPr/>
            <p:nvPr/>
          </p:nvSpPr>
          <p:spPr>
            <a:xfrm>
              <a:off x="7132320" y="425577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5E37535A-4B85-45E9-8568-6BCC040AEDC4}"/>
                </a:ext>
              </a:extLst>
            </p:cNvPr>
            <p:cNvSpPr/>
            <p:nvPr/>
          </p:nvSpPr>
          <p:spPr>
            <a:xfrm>
              <a:off x="7372350" y="425577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8243B2C9-0693-48EA-9162-CBE079FDD55A}"/>
                </a:ext>
              </a:extLst>
            </p:cNvPr>
            <p:cNvSpPr/>
            <p:nvPr/>
          </p:nvSpPr>
          <p:spPr>
            <a:xfrm>
              <a:off x="7610475" y="425577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59FA4BD3-D53C-4877-953B-A5AFEE086A11}"/>
                </a:ext>
              </a:extLst>
            </p:cNvPr>
            <p:cNvSpPr/>
            <p:nvPr/>
          </p:nvSpPr>
          <p:spPr>
            <a:xfrm>
              <a:off x="7848600" y="4255770"/>
              <a:ext cx="193040" cy="19304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CE08B9A-C3BE-450D-A6FA-061776C8E08B}"/>
                </a:ext>
              </a:extLst>
            </p:cNvPr>
            <p:cNvSpPr/>
            <p:nvPr/>
          </p:nvSpPr>
          <p:spPr>
            <a:xfrm>
              <a:off x="8325485" y="4255770"/>
              <a:ext cx="193040" cy="1930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5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885DABFF-0FCF-4EF4-B7FD-0B12551DEFBD}"/>
                </a:ext>
              </a:extLst>
            </p:cNvPr>
            <p:cNvSpPr/>
            <p:nvPr/>
          </p:nvSpPr>
          <p:spPr>
            <a:xfrm>
              <a:off x="8088630" y="4255770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2872F7BD-49CA-4B4D-B26F-F4BB10E3D675}"/>
                </a:ext>
              </a:extLst>
            </p:cNvPr>
            <p:cNvSpPr/>
            <p:nvPr/>
          </p:nvSpPr>
          <p:spPr>
            <a:xfrm>
              <a:off x="6407150" y="4485005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755B0B8C-7F22-409A-87B2-675EA19F6326}"/>
                </a:ext>
              </a:extLst>
            </p:cNvPr>
            <p:cNvSpPr/>
            <p:nvPr/>
          </p:nvSpPr>
          <p:spPr>
            <a:xfrm>
              <a:off x="6645910" y="4485005"/>
              <a:ext cx="193040" cy="19304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5</a:t>
              </a:r>
              <a:endParaRPr lang="en-DK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125" name="Text Box 113">
              <a:extLst>
                <a:ext uri="{FF2B5EF4-FFF2-40B4-BE49-F238E27FC236}">
                  <a16:creationId xmlns:a16="http://schemas.microsoft.com/office/drawing/2014/main" id="{4BD0482C-498F-4069-BEF7-3CD45B0FC9D0}"/>
                </a:ext>
              </a:extLst>
            </p:cNvPr>
            <p:cNvSpPr txBox="1"/>
            <p:nvPr/>
          </p:nvSpPr>
          <p:spPr>
            <a:xfrm>
              <a:off x="7720965" y="4034790"/>
              <a:ext cx="931545" cy="2146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Traffic Pattern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2F57EC1-61B7-4CAE-A381-E616E88C4098}"/>
                </a:ext>
              </a:extLst>
            </p:cNvPr>
            <p:cNvCxnSpPr/>
            <p:nvPr/>
          </p:nvCxnSpPr>
          <p:spPr>
            <a:xfrm>
              <a:off x="7344410" y="4029075"/>
              <a:ext cx="0" cy="1816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9744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to an Abstraction (As always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)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1"/>
            <a:ext cx="9220200" cy="4495800"/>
          </a:xfrm>
        </p:spPr>
        <p:txBody>
          <a:bodyPr>
            <a:normAutofit/>
          </a:bodyPr>
          <a:lstStyle/>
          <a:p>
            <a:r>
              <a:rPr lang="en-US" dirty="0"/>
              <a:t>An abstraction of the example is needed</a:t>
            </a:r>
          </a:p>
          <a:p>
            <a:r>
              <a:rPr lang="en-US" dirty="0"/>
              <a:t>Provide designer with ability to express such traffic patterns</a:t>
            </a:r>
          </a:p>
          <a:p>
            <a:endParaRPr lang="en-US" dirty="0"/>
          </a:p>
          <a:p>
            <a:r>
              <a:rPr lang="en-US" dirty="0"/>
              <a:t>Source/Sink model</a:t>
            </a:r>
          </a:p>
          <a:p>
            <a:pPr lvl="1"/>
            <a:r>
              <a:rPr lang="en-US" dirty="0"/>
              <a:t>Each producer is a source</a:t>
            </a:r>
          </a:p>
          <a:p>
            <a:pPr lvl="1"/>
            <a:r>
              <a:rPr lang="en-US" dirty="0"/>
              <a:t>Sink is the interface</a:t>
            </a:r>
          </a:p>
          <a:p>
            <a:pPr lvl="1"/>
            <a:r>
              <a:rPr lang="en-US" dirty="0"/>
              <a:t>The cloud represents</a:t>
            </a:r>
          </a:p>
          <a:p>
            <a:pPr lvl="2"/>
            <a:r>
              <a:rPr lang="en-US" dirty="0"/>
              <a:t>Synchronization (E.g. between sources)</a:t>
            </a:r>
          </a:p>
          <a:p>
            <a:pPr lvl="2"/>
            <a:r>
              <a:rPr lang="en-US" dirty="0"/>
              <a:t>Scheduling</a:t>
            </a:r>
          </a:p>
          <a:p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0EA1E02-3E97-4EB5-9ADF-F63A415BE7C5}"/>
              </a:ext>
            </a:extLst>
          </p:cNvPr>
          <p:cNvGrpSpPr/>
          <p:nvPr/>
        </p:nvGrpSpPr>
        <p:grpSpPr>
          <a:xfrm>
            <a:off x="7467600" y="2655077"/>
            <a:ext cx="3879215" cy="3334067"/>
            <a:chOff x="4883785" y="2380933"/>
            <a:chExt cx="2424430" cy="209613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ED57FAE-3081-43DD-9CEB-9046284E9BA3}"/>
                </a:ext>
              </a:extLst>
            </p:cNvPr>
            <p:cNvCxnSpPr/>
            <p:nvPr/>
          </p:nvCxnSpPr>
          <p:spPr>
            <a:xfrm flipH="1" flipV="1">
              <a:off x="5299710" y="2779713"/>
              <a:ext cx="715645" cy="551815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38A039-CE7C-498E-9867-939E1557BCA2}"/>
                </a:ext>
              </a:extLst>
            </p:cNvPr>
            <p:cNvSpPr/>
            <p:nvPr/>
          </p:nvSpPr>
          <p:spPr>
            <a:xfrm>
              <a:off x="4883785" y="2380933"/>
              <a:ext cx="831850" cy="398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Source 0</a:t>
              </a:r>
              <a:endParaRPr lang="en-DK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DFDF360-3BFD-44D3-9804-8AE8627FC695}"/>
                </a:ext>
              </a:extLst>
            </p:cNvPr>
            <p:cNvSpPr/>
            <p:nvPr/>
          </p:nvSpPr>
          <p:spPr>
            <a:xfrm>
              <a:off x="6476365" y="2525713"/>
              <a:ext cx="831850" cy="398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Source 2</a:t>
              </a:r>
              <a:endParaRPr lang="en-DK" sz="16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652A903-3812-44EB-8A0F-A41D57FA3574}"/>
                </a:ext>
              </a:extLst>
            </p:cNvPr>
            <p:cNvSpPr/>
            <p:nvPr/>
          </p:nvSpPr>
          <p:spPr>
            <a:xfrm>
              <a:off x="5620385" y="2683828"/>
              <a:ext cx="831850" cy="398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Source 1</a:t>
              </a:r>
              <a:endParaRPr lang="en-DK" sz="16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sp>
          <p:nvSpPr>
            <p:cNvPr id="22" name="Cloud 21">
              <a:extLst>
                <a:ext uri="{FF2B5EF4-FFF2-40B4-BE49-F238E27FC236}">
                  <a16:creationId xmlns:a16="http://schemas.microsoft.com/office/drawing/2014/main" id="{D68C01D7-3850-4B7D-987F-AEA58645693B}"/>
                </a:ext>
              </a:extLst>
            </p:cNvPr>
            <p:cNvSpPr/>
            <p:nvPr/>
          </p:nvSpPr>
          <p:spPr>
            <a:xfrm>
              <a:off x="5139690" y="3301048"/>
              <a:ext cx="1752600" cy="53340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Synchronization/</a:t>
              </a:r>
              <a:b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en-US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Scheduling/etc.</a:t>
              </a:r>
              <a:endParaRPr lang="en-DK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59E2D93-84A2-436E-BAFF-89414A32E3A2}"/>
                </a:ext>
              </a:extLst>
            </p:cNvPr>
            <p:cNvCxnSpPr/>
            <p:nvPr/>
          </p:nvCxnSpPr>
          <p:spPr>
            <a:xfrm flipV="1">
              <a:off x="6015990" y="3081973"/>
              <a:ext cx="20320" cy="248920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6531592-D561-4C74-A4A9-7A2112AF9A15}"/>
                </a:ext>
              </a:extLst>
            </p:cNvPr>
            <p:cNvCxnSpPr/>
            <p:nvPr/>
          </p:nvCxnSpPr>
          <p:spPr>
            <a:xfrm flipV="1">
              <a:off x="6015990" y="2923858"/>
              <a:ext cx="876300" cy="407670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9534B81-9446-4F1D-9134-67CDD0DFFE82}"/>
                </a:ext>
              </a:extLst>
            </p:cNvPr>
            <p:cNvSpPr/>
            <p:nvPr/>
          </p:nvSpPr>
          <p:spPr>
            <a:xfrm>
              <a:off x="5603240" y="4078923"/>
              <a:ext cx="831850" cy="398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Times New Roman" panose="02020603050405020304" pitchFamily="18" charset="0"/>
                  <a:ea typeface="PMingLiU" panose="02020500000000000000" pitchFamily="18" charset="-120"/>
                </a:rPr>
                <a:t>Sink</a:t>
              </a:r>
              <a:endParaRPr lang="en-DK" sz="1600" dirty="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B4634E2-9640-42BA-876E-B1B9AFD3E454}"/>
                </a:ext>
              </a:extLst>
            </p:cNvPr>
            <p:cNvCxnSpPr/>
            <p:nvPr/>
          </p:nvCxnSpPr>
          <p:spPr>
            <a:xfrm flipH="1" flipV="1">
              <a:off x="6015990" y="3833813"/>
              <a:ext cx="2540" cy="244475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951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34A4-8925-403F-A207-61D185EBA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wait!!!	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ED513-88D6-4A27-9E13-E07252841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this not just PSS?</a:t>
            </a:r>
          </a:p>
          <a:p>
            <a:r>
              <a:rPr lang="en-US" dirty="0"/>
              <a:t>Both yes and no..</a:t>
            </a:r>
          </a:p>
          <a:p>
            <a:pPr lvl="1"/>
            <a:r>
              <a:rPr lang="en-US" dirty="0"/>
              <a:t>Some traffic patterns could be captured by PSS</a:t>
            </a:r>
          </a:p>
          <a:p>
            <a:pPr lvl="1"/>
            <a:r>
              <a:rPr lang="en-US" dirty="0"/>
              <a:t>This is targeting fine grained control of transactions on a single (or multiple) interfaces</a:t>
            </a:r>
          </a:p>
          <a:p>
            <a:pPr lvl="2"/>
            <a:r>
              <a:rPr lang="en-US" dirty="0"/>
              <a:t>Very specific scenarios for coverage closure</a:t>
            </a:r>
          </a:p>
          <a:p>
            <a:pPr lvl="2"/>
            <a:r>
              <a:rPr lang="en-US" dirty="0"/>
              <a:t>Very specific scenarios for performance verification</a:t>
            </a:r>
          </a:p>
          <a:p>
            <a:pPr lvl="1"/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63A5C-C6B4-4BC5-A70C-BDAA042E9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D0398-1259-41CF-9EF8-FAE0DE7F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40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BAC9-F88B-4A82-95A1-CA72A56A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 Sequence Model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1FFD3-7859-453B-9CC6-F9D0E28B5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The transaction sequence model (</a:t>
            </a:r>
            <a:r>
              <a:rPr lang="en-US" b="1" dirty="0"/>
              <a:t>TSM</a:t>
            </a:r>
            <a:r>
              <a:rPr lang="en-US" dirty="0"/>
              <a:t>) refines the source/sink model</a:t>
            </a:r>
          </a:p>
          <a:p>
            <a:pPr lvl="0"/>
            <a:r>
              <a:rPr lang="en-US" dirty="0"/>
              <a:t>Replacing </a:t>
            </a:r>
            <a:r>
              <a:rPr lang="en-US" b="1" dirty="0"/>
              <a:t>sources</a:t>
            </a:r>
            <a:r>
              <a:rPr lang="en-US" dirty="0"/>
              <a:t> with </a:t>
            </a:r>
            <a:r>
              <a:rPr lang="en-US" b="1" dirty="0"/>
              <a:t>transaction producers</a:t>
            </a:r>
            <a:r>
              <a:rPr lang="en-US" dirty="0"/>
              <a:t> (</a:t>
            </a:r>
            <a:r>
              <a:rPr lang="en-US" b="1" dirty="0"/>
              <a:t>TP</a:t>
            </a:r>
            <a:r>
              <a:rPr lang="en-US" dirty="0"/>
              <a:t>s)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TP</a:t>
            </a:r>
            <a:r>
              <a:rPr lang="en-US" dirty="0"/>
              <a:t>s generate the transactions when requested</a:t>
            </a:r>
            <a:endParaRPr lang="en-DK" dirty="0"/>
          </a:p>
          <a:p>
            <a:pPr lvl="0"/>
            <a:r>
              <a:rPr lang="en-US" dirty="0"/>
              <a:t>Replacing “The cloud” with</a:t>
            </a:r>
          </a:p>
          <a:p>
            <a:pPr lvl="1"/>
            <a:r>
              <a:rPr lang="en-US" dirty="0"/>
              <a:t>Transaction Sequence graph (</a:t>
            </a:r>
            <a:r>
              <a:rPr lang="en-US" b="1" dirty="0"/>
              <a:t>TS</a:t>
            </a:r>
            <a:r>
              <a:rPr lang="en-US" dirty="0"/>
              <a:t> graph)</a:t>
            </a:r>
          </a:p>
          <a:p>
            <a:pPr lvl="2"/>
            <a:r>
              <a:rPr lang="en-US" dirty="0"/>
              <a:t>Captures synchronization etc.</a:t>
            </a:r>
          </a:p>
          <a:p>
            <a:pPr lvl="2"/>
            <a:r>
              <a:rPr lang="en-US" dirty="0"/>
              <a:t>Nodes are of the type transaction sequence elements (</a:t>
            </a:r>
            <a:r>
              <a:rPr lang="en-US" b="1" dirty="0"/>
              <a:t>TSE</a:t>
            </a:r>
            <a:r>
              <a:rPr lang="en-US" dirty="0"/>
              <a:t>s)</a:t>
            </a:r>
          </a:p>
          <a:p>
            <a:pPr lvl="1"/>
            <a:r>
              <a:rPr lang="en-US" dirty="0"/>
              <a:t>Scheduler(s)</a:t>
            </a:r>
          </a:p>
          <a:p>
            <a:pPr lvl="0"/>
            <a:r>
              <a:rPr lang="en-US" dirty="0"/>
              <a:t>The bus traffic pattern at the sink</a:t>
            </a:r>
          </a:p>
          <a:p>
            <a:pPr lvl="1"/>
            <a:r>
              <a:rPr lang="en-US" dirty="0"/>
              <a:t>Generate transactions by traversing the </a:t>
            </a:r>
            <a:r>
              <a:rPr lang="en-US" b="1" dirty="0"/>
              <a:t>TS</a:t>
            </a:r>
            <a:r>
              <a:rPr lang="en-US" dirty="0"/>
              <a:t> graph</a:t>
            </a:r>
            <a:endParaRPr lang="en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93EE6-2901-4547-9AB6-B9A4CA54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7516D-5C1D-4E9D-8F15-25088F86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AEC77E-0F08-499C-87FC-10B98FAA3F03}"/>
              </a:ext>
            </a:extLst>
          </p:cNvPr>
          <p:cNvSpPr txBox="1"/>
          <p:nvPr/>
        </p:nvSpPr>
        <p:spPr>
          <a:xfrm>
            <a:off x="8929616" y="5615103"/>
            <a:ext cx="1219200" cy="3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State</a:t>
            </a:r>
            <a:endParaRPr lang="en-DK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91B35E-106D-430D-B88C-9199A592AEF6}"/>
              </a:ext>
            </a:extLst>
          </p:cNvPr>
          <p:cNvSpPr/>
          <p:nvPr/>
        </p:nvSpPr>
        <p:spPr>
          <a:xfrm>
            <a:off x="8839200" y="2590800"/>
            <a:ext cx="2743200" cy="304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TSM</a:t>
            </a:r>
            <a:endParaRPr lang="en-DK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110C87-C91C-4CD9-B072-7EB64EC3C863}"/>
              </a:ext>
            </a:extLst>
          </p:cNvPr>
          <p:cNvSpPr/>
          <p:nvPr/>
        </p:nvSpPr>
        <p:spPr>
          <a:xfrm>
            <a:off x="8991600" y="4288970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TP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6269C6-D023-42B5-BCB3-0F0E78819EAB}"/>
              </a:ext>
            </a:extLst>
          </p:cNvPr>
          <p:cNvSpPr/>
          <p:nvPr/>
        </p:nvSpPr>
        <p:spPr>
          <a:xfrm>
            <a:off x="8991600" y="3650863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TP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F5CB0F-6E7E-4701-8EAC-79892AE45C4B}"/>
              </a:ext>
            </a:extLst>
          </p:cNvPr>
          <p:cNvSpPr/>
          <p:nvPr/>
        </p:nvSpPr>
        <p:spPr>
          <a:xfrm>
            <a:off x="8991600" y="2990990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TP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6A5859-F38D-42C0-8388-F232A0309834}"/>
              </a:ext>
            </a:extLst>
          </p:cNvPr>
          <p:cNvSpPr/>
          <p:nvPr/>
        </p:nvSpPr>
        <p:spPr>
          <a:xfrm>
            <a:off x="9753600" y="2990990"/>
            <a:ext cx="1676400" cy="18858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TS Graph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A18542-0930-44E0-B8B1-801E293DB8D1}"/>
              </a:ext>
            </a:extLst>
          </p:cNvPr>
          <p:cNvSpPr/>
          <p:nvPr/>
        </p:nvSpPr>
        <p:spPr>
          <a:xfrm>
            <a:off x="10668000" y="3504210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TSE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A2251B-CCE9-47F7-A624-38E757F0D783}"/>
              </a:ext>
            </a:extLst>
          </p:cNvPr>
          <p:cNvSpPr/>
          <p:nvPr/>
        </p:nvSpPr>
        <p:spPr>
          <a:xfrm>
            <a:off x="9906000" y="3504210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TSE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FAC5FD-4C79-4440-ABAF-D2446056CD76}"/>
              </a:ext>
            </a:extLst>
          </p:cNvPr>
          <p:cNvSpPr/>
          <p:nvPr/>
        </p:nvSpPr>
        <p:spPr>
          <a:xfrm>
            <a:off x="10287000" y="4190505"/>
            <a:ext cx="609600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TSE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F6B987-AA11-48E3-A325-3E53AB2A11BB}"/>
              </a:ext>
            </a:extLst>
          </p:cNvPr>
          <p:cNvSpPr/>
          <p:nvPr/>
        </p:nvSpPr>
        <p:spPr>
          <a:xfrm>
            <a:off x="8891516" y="5768975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98AE8C-CAEB-471D-A309-53E2A405F40F}"/>
              </a:ext>
            </a:extLst>
          </p:cNvPr>
          <p:cNvSpPr/>
          <p:nvPr/>
        </p:nvSpPr>
        <p:spPr>
          <a:xfrm>
            <a:off x="11290762" y="4718068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BC9E77-E550-4C77-B868-3DFF68104C30}"/>
              </a:ext>
            </a:extLst>
          </p:cNvPr>
          <p:cNvSpPr/>
          <p:nvPr/>
        </p:nvSpPr>
        <p:spPr>
          <a:xfrm>
            <a:off x="10744200" y="4625935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EC06AD-2075-4CF3-8C76-2CB46BF63D9C}"/>
              </a:ext>
            </a:extLst>
          </p:cNvPr>
          <p:cNvSpPr/>
          <p:nvPr/>
        </p:nvSpPr>
        <p:spPr>
          <a:xfrm>
            <a:off x="11125200" y="3944778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4DF615-C5E0-4FE9-94F3-5B83760F2837}"/>
              </a:ext>
            </a:extLst>
          </p:cNvPr>
          <p:cNvSpPr/>
          <p:nvPr/>
        </p:nvSpPr>
        <p:spPr>
          <a:xfrm>
            <a:off x="10363200" y="3955180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CFD1D53-4641-48CE-814A-CF8242A1696B}"/>
              </a:ext>
            </a:extLst>
          </p:cNvPr>
          <p:cNvSpPr/>
          <p:nvPr/>
        </p:nvSpPr>
        <p:spPr>
          <a:xfrm>
            <a:off x="9456420" y="4081448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69391C-63EB-44C7-A768-D39635935C35}"/>
              </a:ext>
            </a:extLst>
          </p:cNvPr>
          <p:cNvSpPr/>
          <p:nvPr/>
        </p:nvSpPr>
        <p:spPr>
          <a:xfrm>
            <a:off x="9448800" y="3410388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A9B991-E194-4E0C-BB39-10290E5C1463}"/>
              </a:ext>
            </a:extLst>
          </p:cNvPr>
          <p:cNvSpPr/>
          <p:nvPr/>
        </p:nvSpPr>
        <p:spPr>
          <a:xfrm>
            <a:off x="9456420" y="4702135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BC7FA3-FB5D-4CD8-849C-5B82E2A2694B}"/>
              </a:ext>
            </a:extLst>
          </p:cNvPr>
          <p:cNvCxnSpPr>
            <a:cxnSpLocks/>
            <a:stCxn id="14" idx="0"/>
            <a:endCxn id="11" idx="0"/>
          </p:cNvCxnSpPr>
          <p:nvPr/>
        </p:nvCxnSpPr>
        <p:spPr>
          <a:xfrm rot="5400000" flipH="1" flipV="1">
            <a:off x="10591800" y="3123210"/>
            <a:ext cx="12700" cy="762000"/>
          </a:xfrm>
          <a:prstGeom prst="curvedConnector3">
            <a:avLst>
              <a:gd name="adj1" fmla="val 128570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63ED12D-EE9F-4346-8D72-58E93B75D049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047337" y="4256480"/>
            <a:ext cx="392380" cy="76200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E585176-1FB8-4290-93B5-318A02B4089F}"/>
              </a:ext>
            </a:extLst>
          </p:cNvPr>
          <p:cNvCxnSpPr>
            <a:cxnSpLocks/>
            <a:stCxn id="11" idx="2"/>
            <a:endCxn id="15" idx="3"/>
          </p:cNvCxnSpPr>
          <p:nvPr/>
        </p:nvCxnSpPr>
        <p:spPr>
          <a:xfrm rot="5400000">
            <a:off x="10738510" y="4250130"/>
            <a:ext cx="392380" cy="76200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DE70DEB-7A3B-483F-A1A4-5B05F537F32A}"/>
              </a:ext>
            </a:extLst>
          </p:cNvPr>
          <p:cNvCxnSpPr>
            <a:stCxn id="9" idx="3"/>
            <a:endCxn id="14" idx="1"/>
          </p:cNvCxnSpPr>
          <p:nvPr/>
        </p:nvCxnSpPr>
        <p:spPr>
          <a:xfrm>
            <a:off x="9601200" y="3284905"/>
            <a:ext cx="304800" cy="5132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3BAE1A8-78D2-4B6D-96DC-3B67316C79C0}"/>
              </a:ext>
            </a:extLst>
          </p:cNvPr>
          <p:cNvCxnSpPr>
            <a:stCxn id="8" idx="3"/>
            <a:endCxn id="15" idx="1"/>
          </p:cNvCxnSpPr>
          <p:nvPr/>
        </p:nvCxnSpPr>
        <p:spPr>
          <a:xfrm>
            <a:off x="9601200" y="3944778"/>
            <a:ext cx="685800" cy="5396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B882FA3-BAA1-4CA1-8574-5EC9F8699A84}"/>
              </a:ext>
            </a:extLst>
          </p:cNvPr>
          <p:cNvCxnSpPr>
            <a:cxnSpLocks/>
            <a:stCxn id="7" idx="3"/>
            <a:endCxn id="11" idx="2"/>
          </p:cNvCxnSpPr>
          <p:nvPr/>
        </p:nvCxnSpPr>
        <p:spPr>
          <a:xfrm flipV="1">
            <a:off x="9601200" y="4092040"/>
            <a:ext cx="1371600" cy="49084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EACA84B9-6DA9-4842-A802-069863C0D8F8}"/>
              </a:ext>
            </a:extLst>
          </p:cNvPr>
          <p:cNvSpPr/>
          <p:nvPr/>
        </p:nvSpPr>
        <p:spPr>
          <a:xfrm>
            <a:off x="8991600" y="4963430"/>
            <a:ext cx="1134811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Scheduler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933B404-1CEE-4D17-BEF9-8A0629A44E17}"/>
              </a:ext>
            </a:extLst>
          </p:cNvPr>
          <p:cNvSpPr/>
          <p:nvPr/>
        </p:nvSpPr>
        <p:spPr>
          <a:xfrm>
            <a:off x="10295189" y="4960785"/>
            <a:ext cx="1134811" cy="5878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Scheduler</a:t>
            </a:r>
            <a:endParaRPr lang="en-DK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2095E30-4BDE-4568-BF11-00F60DE8415B}"/>
              </a:ext>
            </a:extLst>
          </p:cNvPr>
          <p:cNvSpPr/>
          <p:nvPr/>
        </p:nvSpPr>
        <p:spPr>
          <a:xfrm>
            <a:off x="9982200" y="5410199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63CCA46-AD4A-4FE4-9022-5ABD5CB75B37}"/>
              </a:ext>
            </a:extLst>
          </p:cNvPr>
          <p:cNvSpPr/>
          <p:nvPr/>
        </p:nvSpPr>
        <p:spPr>
          <a:xfrm>
            <a:off x="11277600" y="5410199"/>
            <a:ext cx="76200" cy="76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69654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976</Words>
  <Application>Microsoft Office PowerPoint</Application>
  <PresentationFormat>Widescreen</PresentationFormat>
  <Paragraphs>270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PMingLiU</vt:lpstr>
      <vt:lpstr>Arial</vt:lpstr>
      <vt:lpstr>Calibri</vt:lpstr>
      <vt:lpstr>Courier New</vt:lpstr>
      <vt:lpstr>Times New Roman</vt:lpstr>
      <vt:lpstr>Wingdings</vt:lpstr>
      <vt:lpstr>Office Theme</vt:lpstr>
      <vt:lpstr>Generating Bus Traffic Patterns</vt:lpstr>
      <vt:lpstr>The Challenge in  Short</vt:lpstr>
      <vt:lpstr>Motivation</vt:lpstr>
      <vt:lpstr>Core Problem, Consequence &amp; Solution</vt:lpstr>
      <vt:lpstr>Example</vt:lpstr>
      <vt:lpstr>Example</vt:lpstr>
      <vt:lpstr>Road to an Abstraction (As always )</vt:lpstr>
      <vt:lpstr>But wait!!! </vt:lpstr>
      <vt:lpstr>Transaction Sequence Model</vt:lpstr>
      <vt:lpstr>Transaction Sequence Elements (TSE)</vt:lpstr>
      <vt:lpstr>TSE Example: TSR</vt:lpstr>
      <vt:lpstr>Implementation: DSL or Not?</vt:lpstr>
      <vt:lpstr>AST/eDSL Example</vt:lpstr>
      <vt:lpstr>Implementation</vt:lpstr>
      <vt:lpstr>Traffic Pattern Generation</vt:lpstr>
      <vt:lpstr>Conclusions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2018-10-12T20:14:52Z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