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96" r:id="rId4"/>
  </p:sldMasterIdLst>
  <p:notesMasterIdLst>
    <p:notesMasterId r:id="rId21"/>
  </p:notesMasterIdLst>
  <p:handoutMasterIdLst>
    <p:handoutMasterId r:id="rId22"/>
  </p:handoutMasterIdLst>
  <p:sldIdLst>
    <p:sldId id="501" r:id="rId5"/>
    <p:sldId id="506" r:id="rId6"/>
    <p:sldId id="512" r:id="rId7"/>
    <p:sldId id="513" r:id="rId8"/>
    <p:sldId id="508" r:id="rId9"/>
    <p:sldId id="509" r:id="rId10"/>
    <p:sldId id="518" r:id="rId11"/>
    <p:sldId id="516" r:id="rId12"/>
    <p:sldId id="523" r:id="rId13"/>
    <p:sldId id="519" r:id="rId14"/>
    <p:sldId id="514" r:id="rId15"/>
    <p:sldId id="510" r:id="rId16"/>
    <p:sldId id="521" r:id="rId17"/>
    <p:sldId id="511" r:id="rId18"/>
    <p:sldId id="517" r:id="rId19"/>
    <p:sldId id="505" r:id="rId20"/>
  </p:sldIdLst>
  <p:sldSz cx="12192000" cy="6858000"/>
  <p:notesSz cx="10048875" cy="69183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FFFFCC"/>
    <a:srgbClr val="FF9900"/>
    <a:srgbClr val="99FF33"/>
    <a:srgbClr val="CC99FF"/>
    <a:srgbClr val="66CCFF"/>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85829" autoAdjust="0"/>
  </p:normalViewPr>
  <p:slideViewPr>
    <p:cSldViewPr>
      <p:cViewPr varScale="1">
        <p:scale>
          <a:sx n="114" d="100"/>
          <a:sy n="114" d="100"/>
        </p:scale>
        <p:origin x="354"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54512" cy="345917"/>
          </a:xfrm>
          <a:prstGeom prst="rect">
            <a:avLst/>
          </a:prstGeom>
        </p:spPr>
        <p:txBody>
          <a:bodyPr vert="horz" lIns="92766" tIns="46383" rIns="92766" bIns="46383" rtlCol="0"/>
          <a:lstStyle>
            <a:lvl1pPr algn="l">
              <a:defRPr sz="1200"/>
            </a:lvl1pPr>
          </a:lstStyle>
          <a:p>
            <a:endParaRPr lang="de-DE"/>
          </a:p>
        </p:txBody>
      </p:sp>
      <p:sp>
        <p:nvSpPr>
          <p:cNvPr id="3" name="Datumsplatzhalter 2"/>
          <p:cNvSpPr>
            <a:spLocks noGrp="1"/>
          </p:cNvSpPr>
          <p:nvPr>
            <p:ph type="dt" sz="quarter" idx="1"/>
          </p:nvPr>
        </p:nvSpPr>
        <p:spPr>
          <a:xfrm>
            <a:off x="5692038" y="0"/>
            <a:ext cx="4354512" cy="345917"/>
          </a:xfrm>
          <a:prstGeom prst="rect">
            <a:avLst/>
          </a:prstGeom>
        </p:spPr>
        <p:txBody>
          <a:bodyPr vert="horz" lIns="92766" tIns="46383" rIns="92766" bIns="46383" rtlCol="0"/>
          <a:lstStyle>
            <a:lvl1pPr algn="r">
              <a:defRPr sz="1200"/>
            </a:lvl1pPr>
          </a:lstStyle>
          <a:p>
            <a:fld id="{9175845F-7813-4162-8E43-89DCBF023BA5}" type="datetimeFigureOut">
              <a:rPr lang="de-DE" smtClean="0"/>
              <a:pPr/>
              <a:t>12.10.2018</a:t>
            </a:fld>
            <a:endParaRPr lang="de-DE"/>
          </a:p>
        </p:txBody>
      </p:sp>
      <p:sp>
        <p:nvSpPr>
          <p:cNvPr id="4" name="Fußzeilenplatzhalter 3"/>
          <p:cNvSpPr>
            <a:spLocks noGrp="1"/>
          </p:cNvSpPr>
          <p:nvPr>
            <p:ph type="ftr" sz="quarter" idx="2"/>
          </p:nvPr>
        </p:nvSpPr>
        <p:spPr>
          <a:xfrm>
            <a:off x="1" y="6571208"/>
            <a:ext cx="4354512" cy="345917"/>
          </a:xfrm>
          <a:prstGeom prst="rect">
            <a:avLst/>
          </a:prstGeom>
        </p:spPr>
        <p:txBody>
          <a:bodyPr vert="horz" lIns="92766" tIns="46383" rIns="92766" bIns="46383" rtlCol="0" anchor="b"/>
          <a:lstStyle>
            <a:lvl1pPr algn="l">
              <a:defRPr sz="1200"/>
            </a:lvl1pPr>
          </a:lstStyle>
          <a:p>
            <a:endParaRPr lang="de-DE"/>
          </a:p>
        </p:txBody>
      </p:sp>
      <p:sp>
        <p:nvSpPr>
          <p:cNvPr id="5" name="Foliennummernplatzhalter 4"/>
          <p:cNvSpPr>
            <a:spLocks noGrp="1"/>
          </p:cNvSpPr>
          <p:nvPr>
            <p:ph type="sldNum" sz="quarter" idx="3"/>
          </p:nvPr>
        </p:nvSpPr>
        <p:spPr>
          <a:xfrm>
            <a:off x="5692038" y="6571208"/>
            <a:ext cx="4354512" cy="345917"/>
          </a:xfrm>
          <a:prstGeom prst="rect">
            <a:avLst/>
          </a:prstGeom>
        </p:spPr>
        <p:txBody>
          <a:bodyPr vert="horz" lIns="92766" tIns="46383" rIns="92766" bIns="46383" rtlCol="0" anchor="b"/>
          <a:lstStyle>
            <a:lvl1pPr algn="r">
              <a:defRPr sz="1200"/>
            </a:lvl1pPr>
          </a:lstStyle>
          <a:p>
            <a:fld id="{568AD7C4-ADB3-4393-A709-E94E9DB0B97C}" type="slidenum">
              <a:rPr lang="de-DE" smtClean="0"/>
              <a:pPr/>
              <a:t>‹#›</a:t>
            </a:fld>
            <a:endParaRPr lang="de-DE"/>
          </a:p>
        </p:txBody>
      </p:sp>
    </p:spTree>
    <p:extLst>
      <p:ext uri="{BB962C8B-B14F-4D97-AF65-F5344CB8AC3E}">
        <p14:creationId xmlns:p14="http://schemas.microsoft.com/office/powerpoint/2010/main" val="313074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54512" cy="345917"/>
          </a:xfrm>
          <a:prstGeom prst="rect">
            <a:avLst/>
          </a:prstGeom>
        </p:spPr>
        <p:txBody>
          <a:bodyPr vert="horz" wrap="square" lIns="92766" tIns="46383" rIns="92766" bIns="46383"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 name="Date Placeholder 2"/>
          <p:cNvSpPr>
            <a:spLocks noGrp="1"/>
          </p:cNvSpPr>
          <p:nvPr>
            <p:ph type="dt" idx="1"/>
          </p:nvPr>
        </p:nvSpPr>
        <p:spPr>
          <a:xfrm>
            <a:off x="5692038" y="0"/>
            <a:ext cx="4354512" cy="345917"/>
          </a:xfrm>
          <a:prstGeom prst="rect">
            <a:avLst/>
          </a:prstGeom>
        </p:spPr>
        <p:txBody>
          <a:bodyPr vert="horz" wrap="square" lIns="92766" tIns="46383" rIns="92766" bIns="46383" numCol="1" anchor="t" anchorCtr="0" compatLnSpc="1">
            <a:prstTxWarp prst="textNoShape">
              <a:avLst/>
            </a:prstTxWarp>
          </a:bodyPr>
          <a:lstStyle>
            <a:lvl1pPr algn="r">
              <a:defRPr sz="1200">
                <a:latin typeface="Calibri" pitchFamily="34" charset="0"/>
              </a:defRPr>
            </a:lvl1pPr>
          </a:lstStyle>
          <a:p>
            <a:pPr>
              <a:defRPr/>
            </a:pPr>
            <a:fld id="{0A20AF34-6582-494F-851E-89D0463C3413}" type="datetimeFigureOut">
              <a:rPr lang="en-US"/>
              <a:pPr>
                <a:defRPr/>
              </a:pPr>
              <a:t>10/12/2018</a:t>
            </a:fld>
            <a:endParaRPr lang="en-US"/>
          </a:p>
        </p:txBody>
      </p:sp>
      <p:sp>
        <p:nvSpPr>
          <p:cNvPr id="4" name="Slide Image Placeholder 3"/>
          <p:cNvSpPr>
            <a:spLocks noGrp="1" noRot="1" noChangeAspect="1"/>
          </p:cNvSpPr>
          <p:nvPr>
            <p:ph type="sldImg" idx="2"/>
          </p:nvPr>
        </p:nvSpPr>
        <p:spPr>
          <a:xfrm>
            <a:off x="2719388" y="519113"/>
            <a:ext cx="4610100" cy="2593975"/>
          </a:xfrm>
          <a:prstGeom prst="rect">
            <a:avLst/>
          </a:prstGeom>
          <a:noFill/>
          <a:ln w="12700">
            <a:solidFill>
              <a:prstClr val="black"/>
            </a:solidFill>
          </a:ln>
        </p:spPr>
        <p:txBody>
          <a:bodyPr vert="horz" lIns="92766" tIns="46383" rIns="92766" bIns="46383" rtlCol="0" anchor="ctr"/>
          <a:lstStyle/>
          <a:p>
            <a:pPr lvl="0"/>
            <a:endParaRPr lang="en-US" noProof="0"/>
          </a:p>
        </p:txBody>
      </p:sp>
      <p:sp>
        <p:nvSpPr>
          <p:cNvPr id="5" name="Notes Placeholder 4"/>
          <p:cNvSpPr>
            <a:spLocks noGrp="1"/>
          </p:cNvSpPr>
          <p:nvPr>
            <p:ph type="body" sz="quarter" idx="3"/>
          </p:nvPr>
        </p:nvSpPr>
        <p:spPr>
          <a:xfrm>
            <a:off x="1004888" y="3286205"/>
            <a:ext cx="8039100" cy="3113247"/>
          </a:xfrm>
          <a:prstGeom prst="rect">
            <a:avLst/>
          </a:prstGeom>
        </p:spPr>
        <p:txBody>
          <a:bodyPr vert="horz" lIns="92766" tIns="46383" rIns="92766" bIns="4638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6571208"/>
            <a:ext cx="4354512" cy="345917"/>
          </a:xfrm>
          <a:prstGeom prst="rect">
            <a:avLst/>
          </a:prstGeom>
        </p:spPr>
        <p:txBody>
          <a:bodyPr vert="horz" wrap="square" lIns="92766" tIns="46383" rIns="92766" bIns="46383"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7" name="Slide Number Placeholder 6"/>
          <p:cNvSpPr>
            <a:spLocks noGrp="1"/>
          </p:cNvSpPr>
          <p:nvPr>
            <p:ph type="sldNum" sz="quarter" idx="5"/>
          </p:nvPr>
        </p:nvSpPr>
        <p:spPr>
          <a:xfrm>
            <a:off x="5692038" y="6571208"/>
            <a:ext cx="4354512" cy="345917"/>
          </a:xfrm>
          <a:prstGeom prst="rect">
            <a:avLst/>
          </a:prstGeom>
        </p:spPr>
        <p:txBody>
          <a:bodyPr vert="horz" wrap="square" lIns="92766" tIns="46383" rIns="92766" bIns="46383" numCol="1" anchor="b" anchorCtr="0" compatLnSpc="1">
            <a:prstTxWarp prst="textNoShape">
              <a:avLst/>
            </a:prstTxWarp>
          </a:bodyPr>
          <a:lstStyle>
            <a:lvl1pPr algn="r">
              <a:defRPr sz="1200">
                <a:latin typeface="Calibri" pitchFamily="34" charset="0"/>
              </a:defRPr>
            </a:lvl1pPr>
          </a:lstStyle>
          <a:p>
            <a:pPr>
              <a:defRPr/>
            </a:pPr>
            <a:fld id="{F1248D3D-B91D-4C0E-B577-B2CAAE2DB882}" type="slidenum">
              <a:rPr lang="en-US"/>
              <a:pPr>
                <a:defRPr/>
              </a:pPr>
              <a:t>‹#›</a:t>
            </a:fld>
            <a:endParaRPr lang="en-US"/>
          </a:p>
        </p:txBody>
      </p:sp>
    </p:spTree>
    <p:extLst>
      <p:ext uri="{BB962C8B-B14F-4D97-AF65-F5344CB8AC3E}">
        <p14:creationId xmlns:p14="http://schemas.microsoft.com/office/powerpoint/2010/main" val="1157614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36D410-BB1B-47BE-81F8-FA61DEEC5942}" type="datetimeFigureOut">
              <a:rPr lang="en-US" smtClean="0"/>
              <a:pPr/>
              <a:t>10/12/2018</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a:t>© Accellera Systems Initiative</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8B820FFD-5868-4678-ACC2-C353669912D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BA8AA75-262C-4581-B680-B40EED1AE53C}" type="datetime1">
              <a:rPr lang="en-US" smtClean="0"/>
              <a:pPr>
                <a:defRPr/>
              </a:pPr>
              <a:t>10/12/2018</a:t>
            </a:fld>
            <a:endParaRPr lang="en-US"/>
          </a:p>
        </p:txBody>
      </p:sp>
      <p:sp>
        <p:nvSpPr>
          <p:cNvPr id="5" name="Footer Placeholder 4"/>
          <p:cNvSpPr>
            <a:spLocks noGrp="1"/>
          </p:cNvSpPr>
          <p:nvPr>
            <p:ph type="ftr" sz="quarter" idx="11"/>
          </p:nvPr>
        </p:nvSpPr>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lvl1p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6341D75C-4BF4-4FD2-BDFD-6A8F3FBC2A33}"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447801"/>
            <a:ext cx="10972800" cy="449580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736D410-BB1B-47BE-81F8-FA61DEEC5942}" type="datetimeFigureOut">
              <a:rPr lang="en-US" smtClean="0"/>
              <a:pPr/>
              <a:t>10/12/2018</a:t>
            </a:fld>
            <a:endParaRPr lang="en-US"/>
          </a:p>
        </p:txBody>
      </p:sp>
      <p:sp>
        <p:nvSpPr>
          <p:cNvPr id="5" name="Footer Placeholder 4"/>
          <p:cNvSpPr>
            <a:spLocks noGrp="1"/>
          </p:cNvSpPr>
          <p:nvPr>
            <p:ph type="ftr" sz="quarter" idx="11"/>
          </p:nvPr>
        </p:nvSpPr>
        <p:spPr>
          <a:xfrm>
            <a:off x="2235200" y="6356351"/>
            <a:ext cx="2946400" cy="365125"/>
          </a:xfrm>
        </p:spPr>
        <p:txBody>
          <a:bodyPr/>
          <a:lstStyle/>
          <a:p>
            <a:r>
              <a:rPr lang="en-US" dirty="0"/>
              <a:t>© Accellera Systems Initiative</a:t>
            </a:r>
          </a:p>
        </p:txBody>
      </p:sp>
      <p:sp>
        <p:nvSpPr>
          <p:cNvPr id="6" name="Slide Number Placeholder 5"/>
          <p:cNvSpPr>
            <a:spLocks noGrp="1"/>
          </p:cNvSpPr>
          <p:nvPr>
            <p:ph type="sldNum" sz="quarter" idx="12"/>
          </p:nvPr>
        </p:nvSpPr>
        <p:spPr/>
        <p:txBody>
          <a:bodyPr/>
          <a:lstStyle/>
          <a:p>
            <a:fld id="{8B820FFD-5868-4678-ACC2-C353669912D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E4BC9A6E-F594-49C2-B860-46C046B55A0A}" type="datetime1">
              <a:rPr lang="en-US" smtClean="0"/>
              <a:pPr>
                <a:defRPr/>
              </a:pPr>
              <a:t>10/12/2018</a:t>
            </a:fld>
            <a:endParaRPr lang="en-US"/>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9BED2C31-2823-4D5C-9492-C33302236782}"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F673DBD0-EF53-4770-BD75-2D2F0D6ECE2F}" type="datetime1">
              <a:rPr lang="en-US" smtClean="0"/>
              <a:pPr>
                <a:defRPr/>
              </a:pPr>
              <a:t>10/12/2018</a:t>
            </a:fld>
            <a:endParaRPr lang="en-US"/>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8277852F-9151-4853-BCAD-1A8F018BE5A1}"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B2AFC4C6-4205-4748-A8A0-C1F8D089C381}" type="datetime1">
              <a:rPr lang="en-US" smtClean="0"/>
              <a:pPr>
                <a:defRPr/>
              </a:pPr>
              <a:t>10/12/2018</a:t>
            </a:fld>
            <a:endParaRPr lang="en-US"/>
          </a:p>
        </p:txBody>
      </p:sp>
      <p:sp>
        <p:nvSpPr>
          <p:cNvPr id="8" name="Footer Placeholder 7"/>
          <p:cNvSpPr>
            <a:spLocks noGrp="1"/>
          </p:cNvSpPr>
          <p:nvPr>
            <p:ph type="ftr" sz="quarter" idx="11"/>
          </p:nvPr>
        </p:nvSpPr>
        <p:spPr/>
        <p:txBody>
          <a:bodyPr/>
          <a:lstStyle/>
          <a:p>
            <a:pPr>
              <a:defRPr/>
            </a:pPr>
            <a:r>
              <a:rPr lang="en-US" dirty="0"/>
              <a:t>© Accellera Systems Initiative</a:t>
            </a:r>
          </a:p>
        </p:txBody>
      </p:sp>
      <p:sp>
        <p:nvSpPr>
          <p:cNvPr id="9" name="Slide Number Placeholder 8"/>
          <p:cNvSpPr>
            <a:spLocks noGrp="1"/>
          </p:cNvSpPr>
          <p:nvPr>
            <p:ph type="sldNum" sz="quarter" idx="12"/>
          </p:nvPr>
        </p:nvSpPr>
        <p:spPr/>
        <p:txBody>
          <a:bodyPr/>
          <a:lstStyle/>
          <a:p>
            <a:pPr>
              <a:defRPr/>
            </a:pPr>
            <a:fld id="{EDC8F293-4BBC-458E-B2BD-F4405770B8CD}"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D1D31CF-E045-4E65-98EA-1CC49C1609F0}" type="datetime1">
              <a:rPr lang="en-US" smtClean="0"/>
              <a:pPr>
                <a:defRPr/>
              </a:pPr>
              <a:t>10/12/2018</a:t>
            </a:fld>
            <a:endParaRPr lang="en-US"/>
          </a:p>
        </p:txBody>
      </p:sp>
      <p:sp>
        <p:nvSpPr>
          <p:cNvPr id="4" name="Footer Placeholder 3"/>
          <p:cNvSpPr>
            <a:spLocks noGrp="1"/>
          </p:cNvSpPr>
          <p:nvPr>
            <p:ph type="ftr" sz="quarter" idx="11"/>
          </p:nvPr>
        </p:nvSpPr>
        <p:spPr/>
        <p:txBody>
          <a:bodyPr/>
          <a:lstStyle/>
          <a:p>
            <a:pPr>
              <a:defRPr/>
            </a:pPr>
            <a:r>
              <a:rPr lang="en-US" dirty="0"/>
              <a:t>© Accellera Systems Initiative</a:t>
            </a:r>
          </a:p>
        </p:txBody>
      </p:sp>
      <p:sp>
        <p:nvSpPr>
          <p:cNvPr id="5" name="Slide Number Placeholder 4"/>
          <p:cNvSpPr>
            <a:spLocks noGrp="1"/>
          </p:cNvSpPr>
          <p:nvPr>
            <p:ph type="sldNum" sz="quarter" idx="12"/>
          </p:nvPr>
        </p:nvSpPr>
        <p:spPr/>
        <p:txBody>
          <a:bodyPr/>
          <a:lstStyle/>
          <a:p>
            <a:pPr>
              <a:defRPr/>
            </a:pPr>
            <a:fld id="{2911CC12-8E9A-49BF-AC1E-0475F8BB5EF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6EB1C8EF-5791-4944-A3D7-8A1B4885124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r>
              <a:rPr lang="en-US" dirty="0"/>
              <a:t>© Accellera Systems Initiative</a:t>
            </a:r>
          </a:p>
        </p:txBody>
      </p:sp>
      <p:sp>
        <p:nvSpPr>
          <p:cNvPr id="7" name="Slide Number Placeholder 6"/>
          <p:cNvSpPr>
            <a:spLocks noGrp="1"/>
          </p:cNvSpPr>
          <p:nvPr>
            <p:ph type="sldNum" sz="quarter" idx="12"/>
          </p:nvPr>
        </p:nvSpPr>
        <p:spPr/>
        <p:txBody>
          <a:bodyPr/>
          <a:lstStyle/>
          <a:p>
            <a:pPr>
              <a:defRPr/>
            </a:pPr>
            <a:fld id="{3EE4636B-F294-483D-938B-D9EE100D15D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 Accellera Systems Initiative</a:t>
            </a:r>
          </a:p>
        </p:txBody>
      </p:sp>
      <p:sp>
        <p:nvSpPr>
          <p:cNvPr id="6" name="Slide Number Placeholder 5"/>
          <p:cNvSpPr>
            <a:spLocks noGrp="1"/>
          </p:cNvSpPr>
          <p:nvPr>
            <p:ph type="sldNum" sz="quarter" idx="12"/>
          </p:nvPr>
        </p:nvSpPr>
        <p:spPr/>
        <p:txBody>
          <a:bodyPr/>
          <a:lstStyle/>
          <a:p>
            <a:pPr>
              <a:defRPr/>
            </a:pPr>
            <a:fld id="{3A30D12D-C12F-4881-A45D-FFFF9E5E27A8}"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0"/>
            <a:ext cx="12192000" cy="381000"/>
          </a:xfrm>
          <a:prstGeom prst="rect">
            <a:avLst/>
          </a:prstGeom>
          <a:gradFill>
            <a:gsLst>
              <a:gs pos="0">
                <a:schemeClr val="accent1"/>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026400" y="6356351"/>
            <a:ext cx="1422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6D410-BB1B-47BE-81F8-FA61DEEC5942}" type="datetimeFigureOut">
              <a:rPr lang="en-US" smtClean="0"/>
              <a:pPr/>
              <a:t>10/12/2018</a:t>
            </a:fld>
            <a:endParaRPr lang="en-US"/>
          </a:p>
        </p:txBody>
      </p:sp>
      <p:sp>
        <p:nvSpPr>
          <p:cNvPr id="5" name="Footer Placeholder 4"/>
          <p:cNvSpPr>
            <a:spLocks noGrp="1"/>
          </p:cNvSpPr>
          <p:nvPr>
            <p:ph type="ftr" sz="quarter" idx="3"/>
          </p:nvPr>
        </p:nvSpPr>
        <p:spPr>
          <a:xfrm>
            <a:off x="2235200" y="6356351"/>
            <a:ext cx="2946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 Accellera Systems Initiative</a:t>
            </a:r>
          </a:p>
        </p:txBody>
      </p:sp>
      <p:sp>
        <p:nvSpPr>
          <p:cNvPr id="6" name="Slide Number Placeholder 5"/>
          <p:cNvSpPr>
            <a:spLocks noGrp="1"/>
          </p:cNvSpPr>
          <p:nvPr>
            <p:ph type="sldNum" sz="quarter" idx="4"/>
          </p:nvPr>
        </p:nvSpPr>
        <p:spPr>
          <a:xfrm>
            <a:off x="4876800" y="6356351"/>
            <a:ext cx="2336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0" name="Picture 9" descr="accellera_logo_color_200x111.png"/>
          <p:cNvPicPr>
            <a:picLocks noChangeAspect="1"/>
          </p:cNvPicPr>
          <p:nvPr userDrawn="1"/>
        </p:nvPicPr>
        <p:blipFill>
          <a:blip r:embed="rId12" cstate="print"/>
          <a:stretch>
            <a:fillRect/>
          </a:stretch>
        </p:blipFill>
        <p:spPr>
          <a:xfrm>
            <a:off x="144607" y="6200478"/>
            <a:ext cx="1150793" cy="548640"/>
          </a:xfrm>
          <a:prstGeom prst="rect">
            <a:avLst/>
          </a:prstGeom>
        </p:spPr>
      </p:pic>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495923" y="5867400"/>
            <a:ext cx="1405860" cy="853503"/>
          </a:xfrm>
          <a:prstGeom prst="rect">
            <a:avLst/>
          </a:prstGeom>
        </p:spPr>
      </p:pic>
    </p:spTree>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4" r:id="rId7"/>
    <p:sldLayoutId id="2147483905" r:id="rId8"/>
    <p:sldLayoutId id="2147483906" r:id="rId9"/>
    <p:sldLayoutId id="2147483907" r:id="rId10"/>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fontScale="90000"/>
          </a:bodyPr>
          <a:lstStyle/>
          <a:p>
            <a:br>
              <a:rPr lang="en-US" dirty="0"/>
            </a:br>
            <a:r>
              <a:rPr lang="en-US" dirty="0"/>
              <a:t> Protocol verification of an IEEE 802.3bw PHY </a:t>
            </a:r>
          </a:p>
        </p:txBody>
      </p:sp>
      <p:sp>
        <p:nvSpPr>
          <p:cNvPr id="7" name="Subtitle 6"/>
          <p:cNvSpPr>
            <a:spLocks noGrp="1"/>
          </p:cNvSpPr>
          <p:nvPr>
            <p:ph type="subTitle" idx="1"/>
          </p:nvPr>
        </p:nvSpPr>
        <p:spPr/>
        <p:txBody>
          <a:bodyPr/>
          <a:lstStyle/>
          <a:p>
            <a:r>
              <a:rPr lang="en-US" dirty="0"/>
              <a:t>Joen Westendorp, NXP Semiconductors</a:t>
            </a:r>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a:t>
            </a:fld>
            <a:endParaRPr lang="en-US"/>
          </a:p>
        </p:txBody>
      </p:sp>
      <p:pic>
        <p:nvPicPr>
          <p:cNvPr id="8" name="Picture 7">
            <a:extLst>
              <a:ext uri="{FF2B5EF4-FFF2-40B4-BE49-F238E27FC236}">
                <a16:creationId xmlns:a16="http://schemas.microsoft.com/office/drawing/2014/main" id="{3445DE7E-C999-43AF-B206-416CCC397605}"/>
              </a:ext>
            </a:extLst>
          </p:cNvPr>
          <p:cNvPicPr>
            <a:picLocks noChangeAspect="1"/>
          </p:cNvPicPr>
          <p:nvPr/>
        </p:nvPicPr>
        <p:blipFill>
          <a:blip r:embed="rId2"/>
          <a:stretch>
            <a:fillRect/>
          </a:stretch>
        </p:blipFill>
        <p:spPr>
          <a:xfrm>
            <a:off x="4800600" y="5770152"/>
            <a:ext cx="2076190" cy="94285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B376-23C6-45A2-80D0-9A817361AD0C}"/>
              </a:ext>
            </a:extLst>
          </p:cNvPr>
          <p:cNvSpPr>
            <a:spLocks noGrp="1"/>
          </p:cNvSpPr>
          <p:nvPr>
            <p:ph type="title"/>
          </p:nvPr>
        </p:nvSpPr>
        <p:spPr/>
        <p:txBody>
          <a:bodyPr/>
          <a:lstStyle/>
          <a:p>
            <a:r>
              <a:rPr lang="en-US" dirty="0"/>
              <a:t>Protocol UVC</a:t>
            </a:r>
          </a:p>
        </p:txBody>
      </p:sp>
      <p:sp>
        <p:nvSpPr>
          <p:cNvPr id="3" name="Content Placeholder 2">
            <a:extLst>
              <a:ext uri="{FF2B5EF4-FFF2-40B4-BE49-F238E27FC236}">
                <a16:creationId xmlns:a16="http://schemas.microsoft.com/office/drawing/2014/main" id="{AC8950DF-66D6-4883-A1B0-8C050A6C0F62}"/>
              </a:ext>
            </a:extLst>
          </p:cNvPr>
          <p:cNvSpPr>
            <a:spLocks noGrp="1"/>
          </p:cNvSpPr>
          <p:nvPr>
            <p:ph idx="1"/>
          </p:nvPr>
        </p:nvSpPr>
        <p:spPr/>
        <p:txBody>
          <a:bodyPr/>
          <a:lstStyle/>
          <a:p>
            <a:endParaRPr lang="en-US" dirty="0"/>
          </a:p>
          <a:p>
            <a:r>
              <a:rPr lang="en-US" dirty="0"/>
              <a:t>The mixed signal agent </a:t>
            </a:r>
            <a:r>
              <a:rPr lang="en-US" b="1" dirty="0"/>
              <a:t>extension</a:t>
            </a:r>
            <a:r>
              <a:rPr lang="en-US" dirty="0"/>
              <a:t> extends existing VIP’s</a:t>
            </a:r>
          </a:p>
          <a:p>
            <a:r>
              <a:rPr lang="en-US" dirty="0"/>
              <a:t>The source and probe classes in the adapter uses ‘mix-in’ constructs to be generic, any driver or monitor can be inherited and overridden</a:t>
            </a:r>
          </a:p>
          <a:p>
            <a:r>
              <a:rPr lang="en-US" dirty="0"/>
              <a:t>A </a:t>
            </a:r>
            <a:r>
              <a:rPr lang="en-US" dirty="0" err="1"/>
              <a:t>transactor</a:t>
            </a:r>
            <a:r>
              <a:rPr lang="en-US" dirty="0"/>
              <a:t> component needs to be used to make a translation in sequence items from a higher layer to a lower layer</a:t>
            </a:r>
          </a:p>
          <a:p>
            <a:r>
              <a:rPr lang="en-US" dirty="0"/>
              <a:t>The </a:t>
            </a:r>
            <a:r>
              <a:rPr lang="en-US" dirty="0" err="1"/>
              <a:t>transactor</a:t>
            </a:r>
            <a:r>
              <a:rPr lang="en-US" dirty="0"/>
              <a:t> can be inserted in the verification environment as a combination of a driver and a sequencer, a factory override is used to change the original component in the verification environment</a:t>
            </a:r>
          </a:p>
          <a:p>
            <a:endParaRPr lang="en-US" dirty="0"/>
          </a:p>
        </p:txBody>
      </p:sp>
      <p:sp>
        <p:nvSpPr>
          <p:cNvPr id="4" name="Footer Placeholder 3">
            <a:extLst>
              <a:ext uri="{FF2B5EF4-FFF2-40B4-BE49-F238E27FC236}">
                <a16:creationId xmlns:a16="http://schemas.microsoft.com/office/drawing/2014/main" id="{AB3E19A5-000B-4CB9-A4CE-402DB581633F}"/>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4A275705-F0C5-4A31-A735-4CBAEB2FB14B}"/>
              </a:ext>
            </a:extLst>
          </p:cNvPr>
          <p:cNvSpPr>
            <a:spLocks noGrp="1"/>
          </p:cNvSpPr>
          <p:nvPr>
            <p:ph type="sldNum" sz="quarter" idx="12"/>
          </p:nvPr>
        </p:nvSpPr>
        <p:spPr/>
        <p:txBody>
          <a:bodyPr/>
          <a:lstStyle/>
          <a:p>
            <a:fld id="{8B820FFD-5868-4678-ACC2-C353669912D5}" type="slidenum">
              <a:rPr lang="en-US" smtClean="0"/>
              <a:pPr/>
              <a:t>10</a:t>
            </a:fld>
            <a:endParaRPr lang="en-US"/>
          </a:p>
        </p:txBody>
      </p:sp>
    </p:spTree>
    <p:extLst>
      <p:ext uri="{BB962C8B-B14F-4D97-AF65-F5344CB8AC3E}">
        <p14:creationId xmlns:p14="http://schemas.microsoft.com/office/powerpoint/2010/main" val="1208132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650EA-D443-4C6C-8A82-B3C36A27D829}"/>
              </a:ext>
            </a:extLst>
          </p:cNvPr>
          <p:cNvSpPr>
            <a:spLocks noGrp="1"/>
          </p:cNvSpPr>
          <p:nvPr>
            <p:ph type="title"/>
          </p:nvPr>
        </p:nvSpPr>
        <p:spPr/>
        <p:txBody>
          <a:bodyPr/>
          <a:lstStyle/>
          <a:p>
            <a:r>
              <a:rPr lang="en-US" dirty="0"/>
              <a:t>Protocol UVC</a:t>
            </a:r>
          </a:p>
        </p:txBody>
      </p:sp>
      <p:sp>
        <p:nvSpPr>
          <p:cNvPr id="4" name="Footer Placeholder 3">
            <a:extLst>
              <a:ext uri="{FF2B5EF4-FFF2-40B4-BE49-F238E27FC236}">
                <a16:creationId xmlns:a16="http://schemas.microsoft.com/office/drawing/2014/main" id="{1C7CC3C6-0338-4693-8A7D-5D6BD506EB75}"/>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8AA13772-5B4F-469B-8C18-53AEF9FD0733}"/>
              </a:ext>
            </a:extLst>
          </p:cNvPr>
          <p:cNvSpPr>
            <a:spLocks noGrp="1"/>
          </p:cNvSpPr>
          <p:nvPr>
            <p:ph type="sldNum" sz="quarter" idx="12"/>
          </p:nvPr>
        </p:nvSpPr>
        <p:spPr/>
        <p:txBody>
          <a:bodyPr/>
          <a:lstStyle/>
          <a:p>
            <a:fld id="{8B820FFD-5868-4678-ACC2-C353669912D5}" type="slidenum">
              <a:rPr lang="en-US" smtClean="0"/>
              <a:pPr/>
              <a:t>11</a:t>
            </a:fld>
            <a:endParaRPr lang="en-US"/>
          </a:p>
        </p:txBody>
      </p:sp>
      <p:pic>
        <p:nvPicPr>
          <p:cNvPr id="81" name="Picture 80">
            <a:extLst>
              <a:ext uri="{FF2B5EF4-FFF2-40B4-BE49-F238E27FC236}">
                <a16:creationId xmlns:a16="http://schemas.microsoft.com/office/drawing/2014/main" id="{971817E9-76DE-4140-BF3E-82B2F161E7EB}"/>
              </a:ext>
            </a:extLst>
          </p:cNvPr>
          <p:cNvPicPr>
            <a:picLocks noChangeAspect="1"/>
          </p:cNvPicPr>
          <p:nvPr/>
        </p:nvPicPr>
        <p:blipFill>
          <a:blip r:embed="rId2"/>
          <a:stretch>
            <a:fillRect/>
          </a:stretch>
        </p:blipFill>
        <p:spPr>
          <a:xfrm>
            <a:off x="2519267" y="1198429"/>
            <a:ext cx="2278986" cy="5250673"/>
          </a:xfrm>
          <a:prstGeom prst="rect">
            <a:avLst/>
          </a:prstGeom>
        </p:spPr>
      </p:pic>
      <p:pic>
        <p:nvPicPr>
          <p:cNvPr id="83" name="Picture 82">
            <a:extLst>
              <a:ext uri="{FF2B5EF4-FFF2-40B4-BE49-F238E27FC236}">
                <a16:creationId xmlns:a16="http://schemas.microsoft.com/office/drawing/2014/main" id="{DB96CCB1-D61B-4BFD-B034-54A739AFC628}"/>
              </a:ext>
            </a:extLst>
          </p:cNvPr>
          <p:cNvPicPr>
            <a:picLocks noChangeAspect="1"/>
          </p:cNvPicPr>
          <p:nvPr/>
        </p:nvPicPr>
        <p:blipFill>
          <a:blip r:embed="rId3"/>
          <a:stretch>
            <a:fillRect/>
          </a:stretch>
        </p:blipFill>
        <p:spPr>
          <a:xfrm>
            <a:off x="7021751" y="1198429"/>
            <a:ext cx="2230559" cy="5223111"/>
          </a:xfrm>
          <a:prstGeom prst="rect">
            <a:avLst/>
          </a:prstGeom>
        </p:spPr>
      </p:pic>
      <p:cxnSp>
        <p:nvCxnSpPr>
          <p:cNvPr id="85" name="Straight Arrow Connector 84">
            <a:extLst>
              <a:ext uri="{FF2B5EF4-FFF2-40B4-BE49-F238E27FC236}">
                <a16:creationId xmlns:a16="http://schemas.microsoft.com/office/drawing/2014/main" id="{092CD4D7-9745-463D-98D4-8115FB3D5B03}"/>
              </a:ext>
            </a:extLst>
          </p:cNvPr>
          <p:cNvCxnSpPr>
            <a:cxnSpLocks/>
          </p:cNvCxnSpPr>
          <p:nvPr/>
        </p:nvCxnSpPr>
        <p:spPr>
          <a:xfrm flipV="1">
            <a:off x="4842028" y="3809984"/>
            <a:ext cx="213594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957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7E753-C5C6-4B09-B2DC-14808E8A1230}"/>
              </a:ext>
            </a:extLst>
          </p:cNvPr>
          <p:cNvSpPr>
            <a:spLocks noGrp="1"/>
          </p:cNvSpPr>
          <p:nvPr>
            <p:ph type="title"/>
          </p:nvPr>
        </p:nvSpPr>
        <p:spPr/>
        <p:txBody>
          <a:bodyPr/>
          <a:lstStyle/>
          <a:p>
            <a:r>
              <a:rPr lang="en-US" dirty="0"/>
              <a:t>Application</a:t>
            </a:r>
          </a:p>
        </p:txBody>
      </p:sp>
      <p:sp>
        <p:nvSpPr>
          <p:cNvPr id="3" name="Content Placeholder 2">
            <a:extLst>
              <a:ext uri="{FF2B5EF4-FFF2-40B4-BE49-F238E27FC236}">
                <a16:creationId xmlns:a16="http://schemas.microsoft.com/office/drawing/2014/main" id="{05DA72A5-B694-468E-B840-89DB0DE0A5FB}"/>
              </a:ext>
            </a:extLst>
          </p:cNvPr>
          <p:cNvSpPr>
            <a:spLocks noGrp="1"/>
          </p:cNvSpPr>
          <p:nvPr>
            <p:ph idx="1"/>
          </p:nvPr>
        </p:nvSpPr>
        <p:spPr/>
        <p:txBody>
          <a:bodyPr>
            <a:normAutofit/>
          </a:bodyPr>
          <a:lstStyle/>
          <a:p>
            <a:r>
              <a:rPr lang="en-US" dirty="0"/>
              <a:t>The PCS layer is handled by an existing VIP, covering the digital part of the UVC (signal layer) and using its cover groups</a:t>
            </a:r>
          </a:p>
          <a:p>
            <a:r>
              <a:rPr lang="en-US" dirty="0"/>
              <a:t>The PMA layer  (physical layer) is handled by the mixed signal agent extension where clock recovery etc. are implemented</a:t>
            </a:r>
          </a:p>
          <a:p>
            <a:r>
              <a:rPr lang="en-US" dirty="0"/>
              <a:t>Required models in the mixed signal agent extension:</a:t>
            </a:r>
          </a:p>
          <a:p>
            <a:pPr lvl="1"/>
            <a:r>
              <a:rPr lang="en-US" dirty="0"/>
              <a:t>Hybrid</a:t>
            </a:r>
          </a:p>
          <a:p>
            <a:pPr lvl="1"/>
            <a:r>
              <a:rPr lang="en-US" dirty="0"/>
              <a:t>Clock recovery</a:t>
            </a:r>
          </a:p>
          <a:p>
            <a:pPr lvl="1"/>
            <a:r>
              <a:rPr lang="en-US" dirty="0"/>
              <a:t>TX/RX block</a:t>
            </a:r>
          </a:p>
          <a:p>
            <a:pPr marL="457200" lvl="1" indent="0">
              <a:buNone/>
            </a:pPr>
            <a:r>
              <a:rPr lang="en-US" dirty="0"/>
              <a:t>And cover groups in a separate </a:t>
            </a:r>
            <a:r>
              <a:rPr lang="en-US" dirty="0" err="1"/>
              <a:t>uvm_subscriber</a:t>
            </a:r>
            <a:endParaRPr lang="en-US" dirty="0"/>
          </a:p>
          <a:p>
            <a:pPr lvl="1"/>
            <a:endParaRPr lang="en-US" dirty="0"/>
          </a:p>
          <a:p>
            <a:pPr marL="0" indent="0">
              <a:buNone/>
            </a:pPr>
            <a:endParaRPr lang="en-US" dirty="0"/>
          </a:p>
        </p:txBody>
      </p:sp>
      <p:sp>
        <p:nvSpPr>
          <p:cNvPr id="4" name="Footer Placeholder 3">
            <a:extLst>
              <a:ext uri="{FF2B5EF4-FFF2-40B4-BE49-F238E27FC236}">
                <a16:creationId xmlns:a16="http://schemas.microsoft.com/office/drawing/2014/main" id="{BA2A3A8B-11EC-4BF9-902D-4500E873FADD}"/>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FC4B13F9-D231-467B-B85A-03DC5FC1BF41}"/>
              </a:ext>
            </a:extLst>
          </p:cNvPr>
          <p:cNvSpPr>
            <a:spLocks noGrp="1"/>
          </p:cNvSpPr>
          <p:nvPr>
            <p:ph type="sldNum" sz="quarter" idx="12"/>
          </p:nvPr>
        </p:nvSpPr>
        <p:spPr/>
        <p:txBody>
          <a:bodyPr/>
          <a:lstStyle/>
          <a:p>
            <a:fld id="{8B820FFD-5868-4678-ACC2-C353669912D5}" type="slidenum">
              <a:rPr lang="en-US" smtClean="0"/>
              <a:pPr/>
              <a:t>12</a:t>
            </a:fld>
            <a:endParaRPr lang="en-US"/>
          </a:p>
        </p:txBody>
      </p:sp>
    </p:spTree>
    <p:extLst>
      <p:ext uri="{BB962C8B-B14F-4D97-AF65-F5344CB8AC3E}">
        <p14:creationId xmlns:p14="http://schemas.microsoft.com/office/powerpoint/2010/main" val="816494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30E7D-EE37-4116-9FC0-300DFD35EA2D}"/>
              </a:ext>
            </a:extLst>
          </p:cNvPr>
          <p:cNvSpPr>
            <a:spLocks noGrp="1"/>
          </p:cNvSpPr>
          <p:nvPr>
            <p:ph type="title"/>
          </p:nvPr>
        </p:nvSpPr>
        <p:spPr/>
        <p:txBody>
          <a:bodyPr/>
          <a:lstStyle/>
          <a:p>
            <a:r>
              <a:rPr lang="en-US" dirty="0"/>
              <a:t>Application</a:t>
            </a:r>
          </a:p>
        </p:txBody>
      </p:sp>
      <p:sp>
        <p:nvSpPr>
          <p:cNvPr id="3" name="Footer Placeholder 2">
            <a:extLst>
              <a:ext uri="{FF2B5EF4-FFF2-40B4-BE49-F238E27FC236}">
                <a16:creationId xmlns:a16="http://schemas.microsoft.com/office/drawing/2014/main" id="{A3DDE4EA-CBB8-4AB7-B532-8A8A9389B3CF}"/>
              </a:ext>
            </a:extLst>
          </p:cNvPr>
          <p:cNvSpPr>
            <a:spLocks noGrp="1"/>
          </p:cNvSpPr>
          <p:nvPr>
            <p:ph type="ftr" sz="quarter" idx="11"/>
          </p:nvPr>
        </p:nvSpPr>
        <p:spPr/>
        <p:txBody>
          <a:bodyPr/>
          <a:lstStyle/>
          <a:p>
            <a:pPr>
              <a:defRPr/>
            </a:pPr>
            <a:r>
              <a:rPr lang="en-US"/>
              <a:t>© Accellera Systems Initiative</a:t>
            </a:r>
            <a:endParaRPr lang="en-US" dirty="0"/>
          </a:p>
        </p:txBody>
      </p:sp>
      <p:sp>
        <p:nvSpPr>
          <p:cNvPr id="4" name="Slide Number Placeholder 3">
            <a:extLst>
              <a:ext uri="{FF2B5EF4-FFF2-40B4-BE49-F238E27FC236}">
                <a16:creationId xmlns:a16="http://schemas.microsoft.com/office/drawing/2014/main" id="{8DEE71B7-9943-45F1-9E3B-4699138AFD12}"/>
              </a:ext>
            </a:extLst>
          </p:cNvPr>
          <p:cNvSpPr>
            <a:spLocks noGrp="1"/>
          </p:cNvSpPr>
          <p:nvPr>
            <p:ph type="sldNum" sz="quarter" idx="12"/>
          </p:nvPr>
        </p:nvSpPr>
        <p:spPr/>
        <p:txBody>
          <a:bodyPr/>
          <a:lstStyle/>
          <a:p>
            <a:pPr>
              <a:defRPr/>
            </a:pPr>
            <a:fld id="{2911CC12-8E9A-49BF-AC1E-0475F8BB5EF0}" type="slidenum">
              <a:rPr lang="en-US" smtClean="0"/>
              <a:pPr>
                <a:defRPr/>
              </a:pPr>
              <a:t>13</a:t>
            </a:fld>
            <a:endParaRPr lang="en-US"/>
          </a:p>
        </p:txBody>
      </p:sp>
      <p:pic>
        <p:nvPicPr>
          <p:cNvPr id="5" name="Picture 4">
            <a:extLst>
              <a:ext uri="{FF2B5EF4-FFF2-40B4-BE49-F238E27FC236}">
                <a16:creationId xmlns:a16="http://schemas.microsoft.com/office/drawing/2014/main" id="{1236A56B-52F1-49C0-8A0B-F9912400C2CF}"/>
              </a:ext>
            </a:extLst>
          </p:cNvPr>
          <p:cNvPicPr>
            <a:picLocks noChangeAspect="1"/>
          </p:cNvPicPr>
          <p:nvPr/>
        </p:nvPicPr>
        <p:blipFill>
          <a:blip r:embed="rId2"/>
          <a:stretch>
            <a:fillRect/>
          </a:stretch>
        </p:blipFill>
        <p:spPr>
          <a:xfrm>
            <a:off x="5181600" y="1282708"/>
            <a:ext cx="5569854" cy="4903174"/>
          </a:xfrm>
          <a:prstGeom prst="rect">
            <a:avLst/>
          </a:prstGeom>
        </p:spPr>
      </p:pic>
      <p:grpSp>
        <p:nvGrpSpPr>
          <p:cNvPr id="6" name="Group 5">
            <a:extLst>
              <a:ext uri="{FF2B5EF4-FFF2-40B4-BE49-F238E27FC236}">
                <a16:creationId xmlns:a16="http://schemas.microsoft.com/office/drawing/2014/main" id="{D200FB38-073C-45B6-8A2C-C6FE60E38E0A}"/>
              </a:ext>
            </a:extLst>
          </p:cNvPr>
          <p:cNvGrpSpPr/>
          <p:nvPr/>
        </p:nvGrpSpPr>
        <p:grpSpPr>
          <a:xfrm>
            <a:off x="743854" y="1153017"/>
            <a:ext cx="3606800" cy="4903173"/>
            <a:chOff x="548640" y="423120"/>
            <a:chExt cx="4483960" cy="5544440"/>
          </a:xfrm>
        </p:grpSpPr>
        <p:pic>
          <p:nvPicPr>
            <p:cNvPr id="7" name="Picture 6">
              <a:extLst>
                <a:ext uri="{FF2B5EF4-FFF2-40B4-BE49-F238E27FC236}">
                  <a16:creationId xmlns:a16="http://schemas.microsoft.com/office/drawing/2014/main" id="{47393794-C168-4170-8332-69AF70769A56}"/>
                </a:ext>
              </a:extLst>
            </p:cNvPr>
            <p:cNvPicPr>
              <a:picLocks noChangeAspect="1"/>
            </p:cNvPicPr>
            <p:nvPr/>
          </p:nvPicPr>
          <p:blipFill>
            <a:blip r:embed="rId3"/>
            <a:stretch>
              <a:fillRect/>
            </a:stretch>
          </p:blipFill>
          <p:spPr>
            <a:xfrm>
              <a:off x="762000" y="533400"/>
              <a:ext cx="4121601" cy="5434160"/>
            </a:xfrm>
            <a:prstGeom prst="rect">
              <a:avLst/>
            </a:prstGeom>
          </p:spPr>
        </p:pic>
        <p:sp>
          <p:nvSpPr>
            <p:cNvPr id="8" name="Rectangle 7">
              <a:extLst>
                <a:ext uri="{FF2B5EF4-FFF2-40B4-BE49-F238E27FC236}">
                  <a16:creationId xmlns:a16="http://schemas.microsoft.com/office/drawing/2014/main" id="{1C2D9801-81A9-4310-923B-BB24046426C5}"/>
                </a:ext>
              </a:extLst>
            </p:cNvPr>
            <p:cNvSpPr/>
            <p:nvPr/>
          </p:nvSpPr>
          <p:spPr bwMode="auto">
            <a:xfrm>
              <a:off x="613000" y="483425"/>
              <a:ext cx="4419600" cy="685800"/>
            </a:xfrm>
            <a:prstGeom prst="rect">
              <a:avLst/>
            </a:prstGeom>
            <a:solidFill>
              <a:schemeClr val="accent1">
                <a:alpha val="3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ndParaRPr>
            </a:p>
          </p:txBody>
        </p:sp>
        <p:sp>
          <p:nvSpPr>
            <p:cNvPr id="9" name="Rectangle 8">
              <a:extLst>
                <a:ext uri="{FF2B5EF4-FFF2-40B4-BE49-F238E27FC236}">
                  <a16:creationId xmlns:a16="http://schemas.microsoft.com/office/drawing/2014/main" id="{12B5E6A6-6F5D-45AC-83A6-9B8DBC8A0081}"/>
                </a:ext>
              </a:extLst>
            </p:cNvPr>
            <p:cNvSpPr/>
            <p:nvPr/>
          </p:nvSpPr>
          <p:spPr bwMode="auto">
            <a:xfrm>
              <a:off x="613000" y="1169225"/>
              <a:ext cx="2130200" cy="4798335"/>
            </a:xfrm>
            <a:prstGeom prst="rect">
              <a:avLst/>
            </a:prstGeom>
            <a:solidFill>
              <a:srgbClr val="D0D428">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ndParaRPr>
            </a:p>
          </p:txBody>
        </p:sp>
        <p:sp>
          <p:nvSpPr>
            <p:cNvPr id="10" name="Rectangle 9">
              <a:extLst>
                <a:ext uri="{FF2B5EF4-FFF2-40B4-BE49-F238E27FC236}">
                  <a16:creationId xmlns:a16="http://schemas.microsoft.com/office/drawing/2014/main" id="{2905BE4F-F11E-4317-B07B-1A7635B24687}"/>
                </a:ext>
              </a:extLst>
            </p:cNvPr>
            <p:cNvSpPr/>
            <p:nvPr/>
          </p:nvSpPr>
          <p:spPr bwMode="auto">
            <a:xfrm>
              <a:off x="2743199" y="1169225"/>
              <a:ext cx="2289400" cy="4798335"/>
            </a:xfrm>
            <a:prstGeom prst="rect">
              <a:avLst/>
            </a:prstGeom>
            <a:solidFill>
              <a:srgbClr val="7BB1DB">
                <a:alpha val="3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ndParaRPr>
            </a:p>
          </p:txBody>
        </p:sp>
        <p:sp>
          <p:nvSpPr>
            <p:cNvPr id="11" name="TextBox 10">
              <a:extLst>
                <a:ext uri="{FF2B5EF4-FFF2-40B4-BE49-F238E27FC236}">
                  <a16:creationId xmlns:a16="http://schemas.microsoft.com/office/drawing/2014/main" id="{DFFC617C-4597-42B8-A20F-37B1B1BB2FD9}"/>
                </a:ext>
              </a:extLst>
            </p:cNvPr>
            <p:cNvSpPr txBox="1"/>
            <p:nvPr/>
          </p:nvSpPr>
          <p:spPr>
            <a:xfrm>
              <a:off x="613000" y="423120"/>
              <a:ext cx="2057400" cy="338554"/>
            </a:xfrm>
            <a:prstGeom prst="rect">
              <a:avLst/>
            </a:prstGeom>
            <a:noFill/>
          </p:spPr>
          <p:txBody>
            <a:bodyPr wrap="square" rtlCol="0">
              <a:spAutoFit/>
            </a:bodyPr>
            <a:lstStyle/>
            <a:p>
              <a:r>
                <a:rPr lang="en-US" sz="1600" dirty="0"/>
                <a:t>transaction level</a:t>
              </a:r>
            </a:p>
          </p:txBody>
        </p:sp>
        <p:sp>
          <p:nvSpPr>
            <p:cNvPr id="12" name="TextBox 11">
              <a:extLst>
                <a:ext uri="{FF2B5EF4-FFF2-40B4-BE49-F238E27FC236}">
                  <a16:creationId xmlns:a16="http://schemas.microsoft.com/office/drawing/2014/main" id="{B05CBAC5-692F-41DB-A49C-890A6726604B}"/>
                </a:ext>
              </a:extLst>
            </p:cNvPr>
            <p:cNvSpPr txBox="1"/>
            <p:nvPr/>
          </p:nvSpPr>
          <p:spPr>
            <a:xfrm>
              <a:off x="548640" y="2488480"/>
              <a:ext cx="430887" cy="1524000"/>
            </a:xfrm>
            <a:prstGeom prst="rect">
              <a:avLst/>
            </a:prstGeom>
            <a:noFill/>
          </p:spPr>
          <p:txBody>
            <a:bodyPr vert="vert270" wrap="square" rtlCol="0">
              <a:spAutoFit/>
            </a:bodyPr>
            <a:lstStyle/>
            <a:p>
              <a:r>
                <a:rPr lang="en-US" sz="1600" dirty="0"/>
                <a:t>signal level</a:t>
              </a:r>
            </a:p>
          </p:txBody>
        </p:sp>
        <p:sp>
          <p:nvSpPr>
            <p:cNvPr id="13" name="TextBox 12">
              <a:extLst>
                <a:ext uri="{FF2B5EF4-FFF2-40B4-BE49-F238E27FC236}">
                  <a16:creationId xmlns:a16="http://schemas.microsoft.com/office/drawing/2014/main" id="{C4EB0AAE-02DC-4804-BE3A-159315FC214E}"/>
                </a:ext>
              </a:extLst>
            </p:cNvPr>
            <p:cNvSpPr txBox="1"/>
            <p:nvPr/>
          </p:nvSpPr>
          <p:spPr>
            <a:xfrm>
              <a:off x="4601713" y="1981200"/>
              <a:ext cx="430887" cy="1524000"/>
            </a:xfrm>
            <a:prstGeom prst="rect">
              <a:avLst/>
            </a:prstGeom>
            <a:noFill/>
          </p:spPr>
          <p:txBody>
            <a:bodyPr vert="vert270" wrap="square" rtlCol="0">
              <a:spAutoFit/>
            </a:bodyPr>
            <a:lstStyle/>
            <a:p>
              <a:r>
                <a:rPr lang="en-US" sz="1600" dirty="0"/>
                <a:t>physical level</a:t>
              </a:r>
            </a:p>
          </p:txBody>
        </p:sp>
      </p:grpSp>
    </p:spTree>
    <p:extLst>
      <p:ext uri="{BB962C8B-B14F-4D97-AF65-F5344CB8AC3E}">
        <p14:creationId xmlns:p14="http://schemas.microsoft.com/office/powerpoint/2010/main" val="1326907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206D6-5396-4944-A25A-33B3D4CD4E5B}"/>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9A74B531-094D-477A-B5CA-8A07BB59E5EE}"/>
              </a:ext>
            </a:extLst>
          </p:cNvPr>
          <p:cNvSpPr>
            <a:spLocks noGrp="1"/>
          </p:cNvSpPr>
          <p:nvPr>
            <p:ph idx="1"/>
          </p:nvPr>
        </p:nvSpPr>
        <p:spPr/>
        <p:txBody>
          <a:bodyPr/>
          <a:lstStyle/>
          <a:p>
            <a:r>
              <a:rPr lang="en-US" dirty="0"/>
              <a:t>Eye diagram obtained from a simulation, real-time processed through </a:t>
            </a:r>
            <a:r>
              <a:rPr lang="en-US" dirty="0" err="1"/>
              <a:t>Matlab</a:t>
            </a:r>
            <a:endParaRPr lang="en-US" dirty="0"/>
          </a:p>
        </p:txBody>
      </p:sp>
      <p:sp>
        <p:nvSpPr>
          <p:cNvPr id="4" name="Footer Placeholder 3">
            <a:extLst>
              <a:ext uri="{FF2B5EF4-FFF2-40B4-BE49-F238E27FC236}">
                <a16:creationId xmlns:a16="http://schemas.microsoft.com/office/drawing/2014/main" id="{89E8FA09-EBB0-41EC-A62C-DAFCA827D916}"/>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B35E451E-E795-425D-8E25-5D1DB4B15D73}"/>
              </a:ext>
            </a:extLst>
          </p:cNvPr>
          <p:cNvSpPr>
            <a:spLocks noGrp="1"/>
          </p:cNvSpPr>
          <p:nvPr>
            <p:ph type="sldNum" sz="quarter" idx="12"/>
          </p:nvPr>
        </p:nvSpPr>
        <p:spPr/>
        <p:txBody>
          <a:bodyPr/>
          <a:lstStyle/>
          <a:p>
            <a:fld id="{8B820FFD-5868-4678-ACC2-C353669912D5}" type="slidenum">
              <a:rPr lang="en-US" smtClean="0"/>
              <a:pPr/>
              <a:t>14</a:t>
            </a:fld>
            <a:endParaRPr lang="en-US"/>
          </a:p>
        </p:txBody>
      </p:sp>
      <p:pic>
        <p:nvPicPr>
          <p:cNvPr id="7" name="Picture 6">
            <a:extLst>
              <a:ext uri="{FF2B5EF4-FFF2-40B4-BE49-F238E27FC236}">
                <a16:creationId xmlns:a16="http://schemas.microsoft.com/office/drawing/2014/main" id="{8B3C8795-E257-47A2-8DE3-512BE4C8D6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7620" y="2009574"/>
            <a:ext cx="5522980" cy="4329149"/>
          </a:xfrm>
          <a:prstGeom prst="rect">
            <a:avLst/>
          </a:prstGeom>
        </p:spPr>
      </p:pic>
    </p:spTree>
    <p:extLst>
      <p:ext uri="{BB962C8B-B14F-4D97-AF65-F5344CB8AC3E}">
        <p14:creationId xmlns:p14="http://schemas.microsoft.com/office/powerpoint/2010/main" val="2249946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971F7-F319-4561-8973-57FB547C0A58}"/>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D72FFADA-2481-42FE-AF8E-37E494FD3685}"/>
              </a:ext>
            </a:extLst>
          </p:cNvPr>
          <p:cNvSpPr>
            <a:spLocks noGrp="1"/>
          </p:cNvSpPr>
          <p:nvPr>
            <p:ph idx="1"/>
          </p:nvPr>
        </p:nvSpPr>
        <p:spPr/>
        <p:txBody>
          <a:bodyPr/>
          <a:lstStyle/>
          <a:p>
            <a:r>
              <a:rPr lang="en-US" dirty="0"/>
              <a:t>An A/MS library similar to UVM enables us to build components which extend existing UVM VIP to create mixed signal UVC’s</a:t>
            </a:r>
          </a:p>
          <a:p>
            <a:r>
              <a:rPr lang="en-US" dirty="0" err="1"/>
              <a:t>Transactor</a:t>
            </a:r>
            <a:r>
              <a:rPr lang="en-US" dirty="0"/>
              <a:t> components make the translation of abstraction levels between protocol layers. The translation is part in the test bench, not in the test</a:t>
            </a:r>
          </a:p>
          <a:p>
            <a:r>
              <a:rPr lang="en-US" dirty="0"/>
              <a:t>The mixed signal enabled UVC contains all analyses and cover groups needed to deal with analog signals. The functional coverage is easily shared with the team and gives insight in the verification progress. </a:t>
            </a:r>
          </a:p>
          <a:p>
            <a:endParaRPr lang="en-US" dirty="0"/>
          </a:p>
        </p:txBody>
      </p:sp>
      <p:sp>
        <p:nvSpPr>
          <p:cNvPr id="4" name="Footer Placeholder 3">
            <a:extLst>
              <a:ext uri="{FF2B5EF4-FFF2-40B4-BE49-F238E27FC236}">
                <a16:creationId xmlns:a16="http://schemas.microsoft.com/office/drawing/2014/main" id="{91636627-6EBB-4B21-8EDD-3768159FD549}"/>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0E5D712D-0984-4DA8-8C5B-ECAFA04348C2}"/>
              </a:ext>
            </a:extLst>
          </p:cNvPr>
          <p:cNvSpPr>
            <a:spLocks noGrp="1"/>
          </p:cNvSpPr>
          <p:nvPr>
            <p:ph type="sldNum" sz="quarter" idx="12"/>
          </p:nvPr>
        </p:nvSpPr>
        <p:spPr/>
        <p:txBody>
          <a:bodyPr/>
          <a:lstStyle/>
          <a:p>
            <a:fld id="{8B820FFD-5868-4678-ACC2-C353669912D5}" type="slidenum">
              <a:rPr lang="en-US" smtClean="0"/>
              <a:pPr/>
              <a:t>15</a:t>
            </a:fld>
            <a:endParaRPr lang="en-US"/>
          </a:p>
        </p:txBody>
      </p:sp>
    </p:spTree>
    <p:extLst>
      <p:ext uri="{BB962C8B-B14F-4D97-AF65-F5344CB8AC3E}">
        <p14:creationId xmlns:p14="http://schemas.microsoft.com/office/powerpoint/2010/main" val="32673542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Questions</a:t>
            </a:r>
          </a:p>
        </p:txBody>
      </p:sp>
      <p:sp>
        <p:nvSpPr>
          <p:cNvPr id="4" name="Footer Placeholder 3"/>
          <p:cNvSpPr>
            <a:spLocks noGrp="1"/>
          </p:cNvSpPr>
          <p:nvPr>
            <p:ph type="ftr" sz="quarter" idx="11"/>
          </p:nvPr>
        </p:nvSpPr>
        <p:spPr/>
        <p:txBody>
          <a:bodyPr/>
          <a:lstStyle/>
          <a:p>
            <a:r>
              <a:rPr lang="en-US"/>
              <a:t>© Accellera Systems Initiative</a:t>
            </a:r>
            <a:endParaRPr lang="en-US" dirty="0"/>
          </a:p>
        </p:txBody>
      </p:sp>
      <p:sp>
        <p:nvSpPr>
          <p:cNvPr id="5" name="Slide Number Placeholder 4"/>
          <p:cNvSpPr>
            <a:spLocks noGrp="1"/>
          </p:cNvSpPr>
          <p:nvPr>
            <p:ph type="sldNum" sz="quarter" idx="12"/>
          </p:nvPr>
        </p:nvSpPr>
        <p:spPr/>
        <p:txBody>
          <a:bodyPr/>
          <a:lstStyle/>
          <a:p>
            <a:fld id="{8B820FFD-5868-4678-ACC2-C353669912D5}" type="slidenum">
              <a:rPr lang="en-US" smtClean="0"/>
              <a:pPr/>
              <a:t>16</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8D484-07FF-4903-8749-5E7C02780892}"/>
              </a:ext>
            </a:extLst>
          </p:cNvPr>
          <p:cNvSpPr>
            <a:spLocks noGrp="1"/>
          </p:cNvSpPr>
          <p:nvPr>
            <p:ph type="title"/>
          </p:nvPr>
        </p:nvSpPr>
        <p:spPr/>
        <p:txBody>
          <a:bodyPr/>
          <a:lstStyle/>
          <a:p>
            <a:r>
              <a:rPr lang="en-US" dirty="0"/>
              <a:t>Contents</a:t>
            </a:r>
          </a:p>
        </p:txBody>
      </p:sp>
      <p:sp>
        <p:nvSpPr>
          <p:cNvPr id="3" name="Content Placeholder 2">
            <a:extLst>
              <a:ext uri="{FF2B5EF4-FFF2-40B4-BE49-F238E27FC236}">
                <a16:creationId xmlns:a16="http://schemas.microsoft.com/office/drawing/2014/main" id="{31C58E32-FBF1-456F-913A-6A37754AF7B2}"/>
              </a:ext>
            </a:extLst>
          </p:cNvPr>
          <p:cNvSpPr>
            <a:spLocks noGrp="1"/>
          </p:cNvSpPr>
          <p:nvPr>
            <p:ph idx="1"/>
          </p:nvPr>
        </p:nvSpPr>
        <p:spPr/>
        <p:txBody>
          <a:bodyPr/>
          <a:lstStyle/>
          <a:p>
            <a:r>
              <a:rPr lang="en-US" dirty="0"/>
              <a:t>Introduction</a:t>
            </a:r>
          </a:p>
          <a:p>
            <a:r>
              <a:rPr lang="en-US" dirty="0"/>
              <a:t>Requirements</a:t>
            </a:r>
          </a:p>
          <a:p>
            <a:r>
              <a:rPr lang="en-US" dirty="0"/>
              <a:t>UVM-mixed signal</a:t>
            </a:r>
          </a:p>
          <a:p>
            <a:r>
              <a:rPr lang="en-US" dirty="0"/>
              <a:t>Analog/mixed signal VC</a:t>
            </a:r>
          </a:p>
          <a:p>
            <a:r>
              <a:rPr lang="en-US" dirty="0"/>
              <a:t>Mixed signal verification library</a:t>
            </a:r>
          </a:p>
          <a:p>
            <a:r>
              <a:rPr lang="en-US" dirty="0"/>
              <a:t>Protocol UVC</a:t>
            </a:r>
          </a:p>
          <a:p>
            <a:r>
              <a:rPr lang="en-US" dirty="0"/>
              <a:t>Application to automotive ethernet</a:t>
            </a:r>
          </a:p>
        </p:txBody>
      </p:sp>
      <p:sp>
        <p:nvSpPr>
          <p:cNvPr id="4" name="Footer Placeholder 3">
            <a:extLst>
              <a:ext uri="{FF2B5EF4-FFF2-40B4-BE49-F238E27FC236}">
                <a16:creationId xmlns:a16="http://schemas.microsoft.com/office/drawing/2014/main" id="{28FDC7AB-7C24-4113-BF2D-DE18B33176FA}"/>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D32FB4ED-B7CF-45DD-BA2B-8163D2B5354A}"/>
              </a:ext>
            </a:extLst>
          </p:cNvPr>
          <p:cNvSpPr>
            <a:spLocks noGrp="1"/>
          </p:cNvSpPr>
          <p:nvPr>
            <p:ph type="sldNum" sz="quarter" idx="12"/>
          </p:nvPr>
        </p:nvSpPr>
        <p:spPr/>
        <p:txBody>
          <a:bodyPr/>
          <a:lstStyle/>
          <a:p>
            <a:fld id="{8B820FFD-5868-4678-ACC2-C353669912D5}" type="slidenum">
              <a:rPr lang="en-US" smtClean="0"/>
              <a:pPr/>
              <a:t>2</a:t>
            </a:fld>
            <a:endParaRPr lang="en-US"/>
          </a:p>
        </p:txBody>
      </p:sp>
    </p:spTree>
    <p:extLst>
      <p:ext uri="{BB962C8B-B14F-4D97-AF65-F5344CB8AC3E}">
        <p14:creationId xmlns:p14="http://schemas.microsoft.com/office/powerpoint/2010/main" val="1923025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4D90A-C8E4-4970-AE1B-1F8571F0B320}"/>
              </a:ext>
            </a:extLst>
          </p:cNvPr>
          <p:cNvSpPr>
            <a:spLocks noGrp="1"/>
          </p:cNvSpPr>
          <p:nvPr>
            <p:ph type="title"/>
          </p:nvPr>
        </p:nvSpPr>
        <p:spPr/>
        <p:txBody>
          <a:bodyPr/>
          <a:lstStyle/>
          <a:p>
            <a:r>
              <a:rPr lang="en-US" dirty="0"/>
              <a:t>Introduction - Automotive ethernet</a:t>
            </a:r>
          </a:p>
        </p:txBody>
      </p:sp>
      <p:sp>
        <p:nvSpPr>
          <p:cNvPr id="4" name="Footer Placeholder 3">
            <a:extLst>
              <a:ext uri="{FF2B5EF4-FFF2-40B4-BE49-F238E27FC236}">
                <a16:creationId xmlns:a16="http://schemas.microsoft.com/office/drawing/2014/main" id="{EE958CB1-25F1-4ABF-B95D-7A947DF5DCB3}"/>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1F5C8A93-27CA-4FAC-B1F8-D15FE95B0BE7}"/>
              </a:ext>
            </a:extLst>
          </p:cNvPr>
          <p:cNvSpPr>
            <a:spLocks noGrp="1"/>
          </p:cNvSpPr>
          <p:nvPr>
            <p:ph type="sldNum" sz="quarter" idx="12"/>
          </p:nvPr>
        </p:nvSpPr>
        <p:spPr/>
        <p:txBody>
          <a:bodyPr/>
          <a:lstStyle/>
          <a:p>
            <a:fld id="{8B820FFD-5868-4678-ACC2-C353669912D5}" type="slidenum">
              <a:rPr lang="en-US" smtClean="0"/>
              <a:pPr/>
              <a:t>3</a:t>
            </a:fld>
            <a:endParaRPr lang="en-US"/>
          </a:p>
        </p:txBody>
      </p:sp>
      <p:pic>
        <p:nvPicPr>
          <p:cNvPr id="7" name="Picture 6">
            <a:extLst>
              <a:ext uri="{FF2B5EF4-FFF2-40B4-BE49-F238E27FC236}">
                <a16:creationId xmlns:a16="http://schemas.microsoft.com/office/drawing/2014/main" id="{CFC1C7F4-D8C7-44C9-A308-2AF113886E69}"/>
              </a:ext>
            </a:extLst>
          </p:cNvPr>
          <p:cNvPicPr>
            <a:picLocks noChangeAspect="1"/>
          </p:cNvPicPr>
          <p:nvPr/>
        </p:nvPicPr>
        <p:blipFill>
          <a:blip r:embed="rId2"/>
          <a:stretch>
            <a:fillRect/>
          </a:stretch>
        </p:blipFill>
        <p:spPr>
          <a:xfrm>
            <a:off x="6324600" y="1066800"/>
            <a:ext cx="3833378" cy="5054150"/>
          </a:xfrm>
          <a:prstGeom prst="rect">
            <a:avLst/>
          </a:prstGeom>
        </p:spPr>
      </p:pic>
      <p:pic>
        <p:nvPicPr>
          <p:cNvPr id="1026" name="Picture 2" descr="http://eecatalog.com/automotive/wp-content/blogs.dir/67/files/2018/02/Figure_2.jpg">
            <a:extLst>
              <a:ext uri="{FF2B5EF4-FFF2-40B4-BE49-F238E27FC236}">
                <a16:creationId xmlns:a16="http://schemas.microsoft.com/office/drawing/2014/main" id="{D3BB25ED-B4FE-41ED-A643-526EB70DF6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948" y="1687259"/>
            <a:ext cx="5238750" cy="4048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2843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E4C2F-52CC-4B83-8259-16B6F46E99E0}"/>
              </a:ext>
            </a:extLst>
          </p:cNvPr>
          <p:cNvSpPr>
            <a:spLocks noGrp="1"/>
          </p:cNvSpPr>
          <p:nvPr>
            <p:ph type="title"/>
          </p:nvPr>
        </p:nvSpPr>
        <p:spPr/>
        <p:txBody>
          <a:bodyPr/>
          <a:lstStyle/>
          <a:p>
            <a:r>
              <a:rPr lang="en-US" dirty="0"/>
              <a:t>Introduction - Verification challenges</a:t>
            </a:r>
          </a:p>
        </p:txBody>
      </p:sp>
      <p:sp>
        <p:nvSpPr>
          <p:cNvPr id="3" name="Content Placeholder 2">
            <a:extLst>
              <a:ext uri="{FF2B5EF4-FFF2-40B4-BE49-F238E27FC236}">
                <a16:creationId xmlns:a16="http://schemas.microsoft.com/office/drawing/2014/main" id="{5DAD12E6-17C9-4615-9758-11AB2070A04C}"/>
              </a:ext>
            </a:extLst>
          </p:cNvPr>
          <p:cNvSpPr>
            <a:spLocks noGrp="1"/>
          </p:cNvSpPr>
          <p:nvPr>
            <p:ph idx="1"/>
          </p:nvPr>
        </p:nvSpPr>
        <p:spPr/>
        <p:txBody>
          <a:bodyPr/>
          <a:lstStyle/>
          <a:p>
            <a:endParaRPr lang="en-US" dirty="0"/>
          </a:p>
          <a:p>
            <a:r>
              <a:rPr lang="en-US" dirty="0"/>
              <a:t>Above all, we need verification instead of simulation</a:t>
            </a:r>
          </a:p>
          <a:p>
            <a:r>
              <a:rPr lang="en-US" dirty="0"/>
              <a:t>An analog/mixed signal verification approach, combined with state of the art digital verification methodologies is required</a:t>
            </a:r>
          </a:p>
          <a:p>
            <a:r>
              <a:rPr lang="en-US" dirty="0"/>
              <a:t>Functional coverage needs to be collected at all abstraction levels, ranging from the transaction layer to the physical layer</a:t>
            </a:r>
          </a:p>
          <a:p>
            <a:r>
              <a:rPr lang="en-US" dirty="0"/>
              <a:t>Physical signals needs to be represented with electrical signals due to superposition of symbols in bidirectional communication between the PHY’s</a:t>
            </a:r>
          </a:p>
        </p:txBody>
      </p:sp>
      <p:sp>
        <p:nvSpPr>
          <p:cNvPr id="4" name="Footer Placeholder 3">
            <a:extLst>
              <a:ext uri="{FF2B5EF4-FFF2-40B4-BE49-F238E27FC236}">
                <a16:creationId xmlns:a16="http://schemas.microsoft.com/office/drawing/2014/main" id="{9F8CA921-9DBE-4513-9CE3-555E4AE07835}"/>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394801F7-6D7D-4CEA-9784-3A8928D04E7D}"/>
              </a:ext>
            </a:extLst>
          </p:cNvPr>
          <p:cNvSpPr>
            <a:spLocks noGrp="1"/>
          </p:cNvSpPr>
          <p:nvPr>
            <p:ph type="sldNum" sz="quarter" idx="12"/>
          </p:nvPr>
        </p:nvSpPr>
        <p:spPr/>
        <p:txBody>
          <a:bodyPr/>
          <a:lstStyle/>
          <a:p>
            <a:fld id="{8B820FFD-5868-4678-ACC2-C353669912D5}" type="slidenum">
              <a:rPr lang="en-US" smtClean="0"/>
              <a:pPr/>
              <a:t>4</a:t>
            </a:fld>
            <a:endParaRPr lang="en-US" dirty="0"/>
          </a:p>
        </p:txBody>
      </p:sp>
    </p:spTree>
    <p:extLst>
      <p:ext uri="{BB962C8B-B14F-4D97-AF65-F5344CB8AC3E}">
        <p14:creationId xmlns:p14="http://schemas.microsoft.com/office/powerpoint/2010/main" val="33720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9B8C9-1A33-45B2-9898-B28770ECC9D4}"/>
              </a:ext>
            </a:extLst>
          </p:cNvPr>
          <p:cNvSpPr>
            <a:spLocks noGrp="1"/>
          </p:cNvSpPr>
          <p:nvPr>
            <p:ph type="title"/>
          </p:nvPr>
        </p:nvSpPr>
        <p:spPr/>
        <p:txBody>
          <a:bodyPr/>
          <a:lstStyle/>
          <a:p>
            <a:r>
              <a:rPr lang="en-US" dirty="0"/>
              <a:t>Requirements</a:t>
            </a:r>
          </a:p>
        </p:txBody>
      </p:sp>
      <p:sp>
        <p:nvSpPr>
          <p:cNvPr id="3" name="Content Placeholder 2">
            <a:extLst>
              <a:ext uri="{FF2B5EF4-FFF2-40B4-BE49-F238E27FC236}">
                <a16:creationId xmlns:a16="http://schemas.microsoft.com/office/drawing/2014/main" id="{EBF1B05C-AE54-461C-871B-E6A3E8369050}"/>
              </a:ext>
            </a:extLst>
          </p:cNvPr>
          <p:cNvSpPr>
            <a:spLocks noGrp="1"/>
          </p:cNvSpPr>
          <p:nvPr>
            <p:ph idx="1"/>
          </p:nvPr>
        </p:nvSpPr>
        <p:spPr/>
        <p:txBody>
          <a:bodyPr>
            <a:normAutofit/>
          </a:bodyPr>
          <a:lstStyle/>
          <a:p>
            <a:r>
              <a:rPr lang="en-US" dirty="0"/>
              <a:t>From state of the art digital verification methodology:</a:t>
            </a:r>
          </a:p>
          <a:p>
            <a:pPr lvl="1"/>
            <a:r>
              <a:rPr lang="en-US" dirty="0"/>
              <a:t>Configuration</a:t>
            </a:r>
          </a:p>
          <a:p>
            <a:pPr lvl="1"/>
            <a:r>
              <a:rPr lang="en-US" dirty="0"/>
              <a:t>Extendibility</a:t>
            </a:r>
          </a:p>
          <a:p>
            <a:pPr lvl="1"/>
            <a:r>
              <a:rPr lang="en-US" dirty="0"/>
              <a:t>Maintainability</a:t>
            </a:r>
          </a:p>
          <a:p>
            <a:r>
              <a:rPr lang="en-US" dirty="0"/>
              <a:t>For digital, this is offered by the UVM libraries. The need for a similar library targeting A/MS verification is recognized</a:t>
            </a:r>
          </a:p>
          <a:p>
            <a:r>
              <a:rPr lang="en-US" dirty="0"/>
              <a:t>Verification components (VC’s) need to be supplied. They contain knowledge about verification targets, which can be easily transferred over the team</a:t>
            </a:r>
          </a:p>
          <a:p>
            <a:endParaRPr lang="en-US" b="1" dirty="0"/>
          </a:p>
          <a:p>
            <a:pPr marL="457200" lvl="1" indent="0">
              <a:buNone/>
            </a:pPr>
            <a:endParaRPr lang="en-US" dirty="0"/>
          </a:p>
        </p:txBody>
      </p:sp>
      <p:sp>
        <p:nvSpPr>
          <p:cNvPr id="4" name="Footer Placeholder 3">
            <a:extLst>
              <a:ext uri="{FF2B5EF4-FFF2-40B4-BE49-F238E27FC236}">
                <a16:creationId xmlns:a16="http://schemas.microsoft.com/office/drawing/2014/main" id="{A9568A5F-2E99-4CB7-B6C1-EDDF216E26D4}"/>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06FF44DF-D778-441B-80A3-E9942AAAC3B4}"/>
              </a:ext>
            </a:extLst>
          </p:cNvPr>
          <p:cNvSpPr>
            <a:spLocks noGrp="1"/>
          </p:cNvSpPr>
          <p:nvPr>
            <p:ph type="sldNum" sz="quarter" idx="12"/>
          </p:nvPr>
        </p:nvSpPr>
        <p:spPr/>
        <p:txBody>
          <a:bodyPr/>
          <a:lstStyle/>
          <a:p>
            <a:fld id="{8B820FFD-5868-4678-ACC2-C353669912D5}" type="slidenum">
              <a:rPr lang="en-US" smtClean="0"/>
              <a:pPr/>
              <a:t>5</a:t>
            </a:fld>
            <a:endParaRPr lang="en-US"/>
          </a:p>
        </p:txBody>
      </p:sp>
    </p:spTree>
    <p:extLst>
      <p:ext uri="{BB962C8B-B14F-4D97-AF65-F5344CB8AC3E}">
        <p14:creationId xmlns:p14="http://schemas.microsoft.com/office/powerpoint/2010/main" val="4199782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2F22F-DE6D-47F8-A7C1-3DF2C57B2447}"/>
              </a:ext>
            </a:extLst>
          </p:cNvPr>
          <p:cNvSpPr>
            <a:spLocks noGrp="1"/>
          </p:cNvSpPr>
          <p:nvPr>
            <p:ph type="title"/>
          </p:nvPr>
        </p:nvSpPr>
        <p:spPr/>
        <p:txBody>
          <a:bodyPr/>
          <a:lstStyle/>
          <a:p>
            <a:r>
              <a:rPr lang="en-US" dirty="0"/>
              <a:t>UVM-Mixed signal</a:t>
            </a:r>
          </a:p>
        </p:txBody>
      </p:sp>
      <p:sp>
        <p:nvSpPr>
          <p:cNvPr id="3" name="Content Placeholder 2">
            <a:extLst>
              <a:ext uri="{FF2B5EF4-FFF2-40B4-BE49-F238E27FC236}">
                <a16:creationId xmlns:a16="http://schemas.microsoft.com/office/drawing/2014/main" id="{88BCA939-7110-4B5E-8A57-7A99EDD611C5}"/>
              </a:ext>
            </a:extLst>
          </p:cNvPr>
          <p:cNvSpPr>
            <a:spLocks noGrp="1"/>
          </p:cNvSpPr>
          <p:nvPr>
            <p:ph idx="1"/>
          </p:nvPr>
        </p:nvSpPr>
        <p:spPr/>
        <p:txBody>
          <a:bodyPr>
            <a:normAutofit fontScale="92500" lnSpcReduction="10000"/>
          </a:bodyPr>
          <a:lstStyle/>
          <a:p>
            <a:r>
              <a:rPr lang="en-US" dirty="0"/>
              <a:t>Layering and components</a:t>
            </a:r>
          </a:p>
          <a:p>
            <a:pPr lvl="1"/>
            <a:r>
              <a:rPr lang="en-US" dirty="0"/>
              <a:t>Transaction level, contains properties of analog signals</a:t>
            </a:r>
          </a:p>
          <a:p>
            <a:pPr lvl="2"/>
            <a:r>
              <a:rPr lang="en-US" dirty="0"/>
              <a:t>Sequencer</a:t>
            </a:r>
          </a:p>
          <a:p>
            <a:pPr lvl="2"/>
            <a:r>
              <a:rPr lang="en-US" dirty="0"/>
              <a:t>Scoreboard, checks specifications</a:t>
            </a:r>
          </a:p>
          <a:p>
            <a:pPr lvl="1"/>
            <a:r>
              <a:rPr lang="en-US" dirty="0"/>
              <a:t>Signal level, contains a pin level abstraction of analog signals</a:t>
            </a:r>
          </a:p>
          <a:p>
            <a:pPr lvl="2"/>
            <a:r>
              <a:rPr lang="en-US" dirty="0"/>
              <a:t>Agent</a:t>
            </a:r>
          </a:p>
          <a:p>
            <a:pPr lvl="3"/>
            <a:r>
              <a:rPr lang="en-US" dirty="0"/>
              <a:t>driver</a:t>
            </a:r>
          </a:p>
          <a:p>
            <a:pPr lvl="3"/>
            <a:r>
              <a:rPr lang="en-US" dirty="0"/>
              <a:t>monitor</a:t>
            </a:r>
          </a:p>
          <a:p>
            <a:pPr lvl="1"/>
            <a:r>
              <a:rPr lang="en-US" dirty="0"/>
              <a:t>Physical level, contains waveforms described by  (a subset of) physical quantities</a:t>
            </a:r>
          </a:p>
          <a:p>
            <a:pPr lvl="2"/>
            <a:r>
              <a:rPr lang="en-US" dirty="0"/>
              <a:t>Analog/mixed signal agent extension</a:t>
            </a:r>
          </a:p>
          <a:p>
            <a:pPr lvl="3"/>
            <a:r>
              <a:rPr lang="en-US" dirty="0"/>
              <a:t>source</a:t>
            </a:r>
          </a:p>
          <a:p>
            <a:pPr lvl="3"/>
            <a:r>
              <a:rPr lang="en-US" dirty="0"/>
              <a:t>probe</a:t>
            </a:r>
          </a:p>
          <a:p>
            <a:pPr lvl="3"/>
            <a:r>
              <a:rPr lang="en-US" dirty="0"/>
              <a:t>meter(s)</a:t>
            </a:r>
          </a:p>
          <a:p>
            <a:endParaRPr lang="en-US" dirty="0"/>
          </a:p>
        </p:txBody>
      </p:sp>
      <p:sp>
        <p:nvSpPr>
          <p:cNvPr id="4" name="Footer Placeholder 3">
            <a:extLst>
              <a:ext uri="{FF2B5EF4-FFF2-40B4-BE49-F238E27FC236}">
                <a16:creationId xmlns:a16="http://schemas.microsoft.com/office/drawing/2014/main" id="{A3F9E5C1-1448-4345-A097-B8BFF263158F}"/>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773B9407-73E9-4FC0-9EC8-EF6517EC836C}"/>
              </a:ext>
            </a:extLst>
          </p:cNvPr>
          <p:cNvSpPr>
            <a:spLocks noGrp="1"/>
          </p:cNvSpPr>
          <p:nvPr>
            <p:ph type="sldNum" sz="quarter" idx="12"/>
          </p:nvPr>
        </p:nvSpPr>
        <p:spPr/>
        <p:txBody>
          <a:bodyPr/>
          <a:lstStyle/>
          <a:p>
            <a:fld id="{8B820FFD-5868-4678-ACC2-C353669912D5}" type="slidenum">
              <a:rPr lang="en-US" smtClean="0"/>
              <a:pPr/>
              <a:t>6</a:t>
            </a:fld>
            <a:endParaRPr lang="en-US"/>
          </a:p>
        </p:txBody>
      </p:sp>
    </p:spTree>
    <p:extLst>
      <p:ext uri="{BB962C8B-B14F-4D97-AF65-F5344CB8AC3E}">
        <p14:creationId xmlns:p14="http://schemas.microsoft.com/office/powerpoint/2010/main" val="4158417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C0420-4294-4AA9-825E-87174C302FB3}"/>
              </a:ext>
            </a:extLst>
          </p:cNvPr>
          <p:cNvSpPr>
            <a:spLocks noGrp="1"/>
          </p:cNvSpPr>
          <p:nvPr>
            <p:ph type="title"/>
          </p:nvPr>
        </p:nvSpPr>
        <p:spPr/>
        <p:txBody>
          <a:bodyPr/>
          <a:lstStyle/>
          <a:p>
            <a:r>
              <a:rPr lang="en-US" dirty="0"/>
              <a:t>Analog/mixed signal VC</a:t>
            </a:r>
          </a:p>
        </p:txBody>
      </p:sp>
      <p:sp>
        <p:nvSpPr>
          <p:cNvPr id="3" name="Content Placeholder 2">
            <a:extLst>
              <a:ext uri="{FF2B5EF4-FFF2-40B4-BE49-F238E27FC236}">
                <a16:creationId xmlns:a16="http://schemas.microsoft.com/office/drawing/2014/main" id="{9DFD6440-3882-4F65-868E-F1FD233198E7}"/>
              </a:ext>
            </a:extLst>
          </p:cNvPr>
          <p:cNvSpPr>
            <a:spLocks noGrp="1"/>
          </p:cNvSpPr>
          <p:nvPr>
            <p:ph idx="1"/>
          </p:nvPr>
        </p:nvSpPr>
        <p:spPr/>
        <p:txBody>
          <a:bodyPr/>
          <a:lstStyle/>
          <a:p>
            <a:r>
              <a:rPr lang="en-US" dirty="0"/>
              <a:t>Built with an in-house mixed signal verification library</a:t>
            </a:r>
          </a:p>
          <a:p>
            <a:r>
              <a:rPr lang="en-US" dirty="0"/>
              <a:t>API defined for:</a:t>
            </a:r>
          </a:p>
          <a:p>
            <a:pPr lvl="1"/>
            <a:r>
              <a:rPr lang="en-US" dirty="0"/>
              <a:t>Connect the mixed signal agent extension to the UVM environment</a:t>
            </a:r>
          </a:p>
          <a:p>
            <a:pPr lvl="1"/>
            <a:r>
              <a:rPr lang="en-US" dirty="0"/>
              <a:t>Sequence items</a:t>
            </a:r>
          </a:p>
          <a:p>
            <a:pPr lvl="1"/>
            <a:r>
              <a:rPr lang="en-US" dirty="0"/>
              <a:t>Configuration</a:t>
            </a:r>
          </a:p>
          <a:p>
            <a:r>
              <a:rPr lang="en-US" dirty="0"/>
              <a:t>Structure defined to:</a:t>
            </a:r>
          </a:p>
          <a:p>
            <a:pPr lvl="1"/>
            <a:r>
              <a:rPr lang="en-US" dirty="0"/>
              <a:t>Instantiate a model for data pre-/post-processing</a:t>
            </a:r>
          </a:p>
          <a:p>
            <a:pPr lvl="1"/>
            <a:r>
              <a:rPr lang="en-US" dirty="0"/>
              <a:t>Instantiate AMS primitives like sources and samplers</a:t>
            </a:r>
          </a:p>
        </p:txBody>
      </p:sp>
      <p:sp>
        <p:nvSpPr>
          <p:cNvPr id="4" name="Footer Placeholder 3">
            <a:extLst>
              <a:ext uri="{FF2B5EF4-FFF2-40B4-BE49-F238E27FC236}">
                <a16:creationId xmlns:a16="http://schemas.microsoft.com/office/drawing/2014/main" id="{A5D57E1D-DDD8-4F52-A243-6A935C4EC948}"/>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657C55B8-D828-4A2C-872F-7BF0A8F36FDF}"/>
              </a:ext>
            </a:extLst>
          </p:cNvPr>
          <p:cNvSpPr>
            <a:spLocks noGrp="1"/>
          </p:cNvSpPr>
          <p:nvPr>
            <p:ph type="sldNum" sz="quarter" idx="12"/>
          </p:nvPr>
        </p:nvSpPr>
        <p:spPr/>
        <p:txBody>
          <a:bodyPr/>
          <a:lstStyle/>
          <a:p>
            <a:fld id="{8B820FFD-5868-4678-ACC2-C353669912D5}" type="slidenum">
              <a:rPr lang="en-US" smtClean="0"/>
              <a:pPr/>
              <a:t>7</a:t>
            </a:fld>
            <a:endParaRPr lang="en-US"/>
          </a:p>
        </p:txBody>
      </p:sp>
    </p:spTree>
    <p:extLst>
      <p:ext uri="{BB962C8B-B14F-4D97-AF65-F5344CB8AC3E}">
        <p14:creationId xmlns:p14="http://schemas.microsoft.com/office/powerpoint/2010/main" val="1429232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66FD-2E96-4147-8D94-3D4D29EB8BD7}"/>
              </a:ext>
            </a:extLst>
          </p:cNvPr>
          <p:cNvSpPr>
            <a:spLocks noGrp="1"/>
          </p:cNvSpPr>
          <p:nvPr>
            <p:ph type="title"/>
          </p:nvPr>
        </p:nvSpPr>
        <p:spPr/>
        <p:txBody>
          <a:bodyPr>
            <a:normAutofit fontScale="90000"/>
          </a:bodyPr>
          <a:lstStyle/>
          <a:p>
            <a:r>
              <a:rPr lang="en-US" dirty="0"/>
              <a:t>Analog/mixed signal VC</a:t>
            </a:r>
            <a:br>
              <a:rPr lang="en-US" dirty="0"/>
            </a:br>
            <a:endParaRPr lang="en-US" dirty="0"/>
          </a:p>
        </p:txBody>
      </p:sp>
      <p:sp>
        <p:nvSpPr>
          <p:cNvPr id="4" name="Footer Placeholder 3">
            <a:extLst>
              <a:ext uri="{FF2B5EF4-FFF2-40B4-BE49-F238E27FC236}">
                <a16:creationId xmlns:a16="http://schemas.microsoft.com/office/drawing/2014/main" id="{E59AD727-E15D-45C9-8F2C-5892A274635B}"/>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8DDBC9F0-0F07-45A2-80B3-3E87DE8144DF}"/>
              </a:ext>
            </a:extLst>
          </p:cNvPr>
          <p:cNvSpPr>
            <a:spLocks noGrp="1"/>
          </p:cNvSpPr>
          <p:nvPr>
            <p:ph type="sldNum" sz="quarter" idx="12"/>
          </p:nvPr>
        </p:nvSpPr>
        <p:spPr/>
        <p:txBody>
          <a:bodyPr/>
          <a:lstStyle/>
          <a:p>
            <a:fld id="{8B820FFD-5868-4678-ACC2-C353669912D5}" type="slidenum">
              <a:rPr lang="en-US" smtClean="0"/>
              <a:pPr/>
              <a:t>8</a:t>
            </a:fld>
            <a:endParaRPr lang="en-US"/>
          </a:p>
        </p:txBody>
      </p:sp>
      <p:pic>
        <p:nvPicPr>
          <p:cNvPr id="6" name="Picture 5">
            <a:extLst>
              <a:ext uri="{FF2B5EF4-FFF2-40B4-BE49-F238E27FC236}">
                <a16:creationId xmlns:a16="http://schemas.microsoft.com/office/drawing/2014/main" id="{5CA05AD9-77E4-40B8-AE8A-7F514625BCE4}"/>
              </a:ext>
            </a:extLst>
          </p:cNvPr>
          <p:cNvPicPr>
            <a:picLocks noChangeAspect="1"/>
          </p:cNvPicPr>
          <p:nvPr/>
        </p:nvPicPr>
        <p:blipFill>
          <a:blip r:embed="rId2"/>
          <a:stretch>
            <a:fillRect/>
          </a:stretch>
        </p:blipFill>
        <p:spPr>
          <a:xfrm>
            <a:off x="2021491" y="1066800"/>
            <a:ext cx="8047417" cy="5102794"/>
          </a:xfrm>
          <a:prstGeom prst="rect">
            <a:avLst/>
          </a:prstGeom>
        </p:spPr>
      </p:pic>
    </p:spTree>
    <p:extLst>
      <p:ext uri="{BB962C8B-B14F-4D97-AF65-F5344CB8AC3E}">
        <p14:creationId xmlns:p14="http://schemas.microsoft.com/office/powerpoint/2010/main" val="3241849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3C01E-7196-4B17-A7B9-573F7DCBB01F}"/>
              </a:ext>
            </a:extLst>
          </p:cNvPr>
          <p:cNvSpPr>
            <a:spLocks noGrp="1"/>
          </p:cNvSpPr>
          <p:nvPr>
            <p:ph type="title"/>
          </p:nvPr>
        </p:nvSpPr>
        <p:spPr/>
        <p:txBody>
          <a:bodyPr/>
          <a:lstStyle/>
          <a:p>
            <a:r>
              <a:rPr lang="en-US" dirty="0"/>
              <a:t>Mixed signal verification library</a:t>
            </a:r>
          </a:p>
        </p:txBody>
      </p:sp>
      <p:sp>
        <p:nvSpPr>
          <p:cNvPr id="3" name="Content Placeholder 2">
            <a:extLst>
              <a:ext uri="{FF2B5EF4-FFF2-40B4-BE49-F238E27FC236}">
                <a16:creationId xmlns:a16="http://schemas.microsoft.com/office/drawing/2014/main" id="{9D73CE8B-FD12-4EEC-A442-C7E8938EFA60}"/>
              </a:ext>
            </a:extLst>
          </p:cNvPr>
          <p:cNvSpPr>
            <a:spLocks noGrp="1"/>
          </p:cNvSpPr>
          <p:nvPr>
            <p:ph idx="1"/>
          </p:nvPr>
        </p:nvSpPr>
        <p:spPr/>
        <p:txBody>
          <a:bodyPr>
            <a:normAutofit fontScale="85000" lnSpcReduction="20000"/>
          </a:bodyPr>
          <a:lstStyle/>
          <a:p>
            <a:r>
              <a:rPr lang="en-US" dirty="0"/>
              <a:t>To facilitate MS-UVC creation, a library has been developed which extends the UVM library.</a:t>
            </a:r>
          </a:p>
          <a:p>
            <a:r>
              <a:rPr lang="en-US" dirty="0"/>
              <a:t>Analog waveforms can only be generated in modules, not in classes</a:t>
            </a:r>
          </a:p>
          <a:p>
            <a:r>
              <a:rPr lang="en-US" dirty="0" err="1"/>
              <a:t>SystemVerilog</a:t>
            </a:r>
            <a:r>
              <a:rPr lang="en-US" dirty="0"/>
              <a:t> packages are used to go from the module into classes, the package is called an adapter</a:t>
            </a:r>
          </a:p>
          <a:p>
            <a:r>
              <a:rPr lang="en-US" dirty="0"/>
              <a:t>The source and probe components in the adapter override the driver and monitor components in the UVM environment </a:t>
            </a:r>
          </a:p>
          <a:p>
            <a:r>
              <a:rPr lang="en-US" dirty="0"/>
              <a:t>An API is provided by the adapter, this API is used in the module to access the UVM environment</a:t>
            </a:r>
          </a:p>
          <a:p>
            <a:r>
              <a:rPr lang="en-US" dirty="0"/>
              <a:t>The run phase is implemented in the module, forwarding the sequence items to the instantiated AMS sources and samplers (it can see the interface to these modules)</a:t>
            </a:r>
          </a:p>
          <a:p>
            <a:r>
              <a:rPr lang="en-US" dirty="0"/>
              <a:t>This gives the flexibility to extend the verification environment into the module and generate analog (physical) signal</a:t>
            </a:r>
          </a:p>
        </p:txBody>
      </p:sp>
      <p:sp>
        <p:nvSpPr>
          <p:cNvPr id="4" name="Footer Placeholder 3">
            <a:extLst>
              <a:ext uri="{FF2B5EF4-FFF2-40B4-BE49-F238E27FC236}">
                <a16:creationId xmlns:a16="http://schemas.microsoft.com/office/drawing/2014/main" id="{8446464D-468C-43D0-AFBF-70444F00DA91}"/>
              </a:ext>
            </a:extLst>
          </p:cNvPr>
          <p:cNvSpPr>
            <a:spLocks noGrp="1"/>
          </p:cNvSpPr>
          <p:nvPr>
            <p:ph type="ftr" sz="quarter" idx="11"/>
          </p:nvPr>
        </p:nvSpPr>
        <p:spPr/>
        <p:txBody>
          <a:bodyPr/>
          <a:lstStyle/>
          <a:p>
            <a:r>
              <a:rPr lang="en-US"/>
              <a:t>© Accellera Systems Initiative</a:t>
            </a:r>
            <a:endParaRPr lang="en-US" dirty="0"/>
          </a:p>
        </p:txBody>
      </p:sp>
      <p:sp>
        <p:nvSpPr>
          <p:cNvPr id="5" name="Slide Number Placeholder 4">
            <a:extLst>
              <a:ext uri="{FF2B5EF4-FFF2-40B4-BE49-F238E27FC236}">
                <a16:creationId xmlns:a16="http://schemas.microsoft.com/office/drawing/2014/main" id="{3557D5E6-13FB-4052-8504-6B3F3A588ADA}"/>
              </a:ext>
            </a:extLst>
          </p:cNvPr>
          <p:cNvSpPr>
            <a:spLocks noGrp="1"/>
          </p:cNvSpPr>
          <p:nvPr>
            <p:ph type="sldNum" sz="quarter" idx="12"/>
          </p:nvPr>
        </p:nvSpPr>
        <p:spPr/>
        <p:txBody>
          <a:bodyPr/>
          <a:lstStyle/>
          <a:p>
            <a:fld id="{8B820FFD-5868-4678-ACC2-C353669912D5}" type="slidenum">
              <a:rPr lang="en-US" smtClean="0"/>
              <a:pPr/>
              <a:t>9</a:t>
            </a:fld>
            <a:endParaRPr lang="en-US"/>
          </a:p>
        </p:txBody>
      </p:sp>
    </p:spTree>
    <p:extLst>
      <p:ext uri="{BB962C8B-B14F-4D97-AF65-F5344CB8AC3E}">
        <p14:creationId xmlns:p14="http://schemas.microsoft.com/office/powerpoint/2010/main" val="34833173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C529A4D857314092F8987294A43FD3" ma:contentTypeVersion="0" ma:contentTypeDescription="Create a new document." ma:contentTypeScope="" ma:versionID="b3a40a446e339e50bd650e277a113f3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71F2A1-2ACF-4A95-B48F-47B38B7131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1A855BF4-2A99-441B-9566-850307E4F0A5}">
  <ds:schemaRefs>
    <ds:schemaRef ds:uri="http://schemas.microsoft.com/sharepoint/v3/contenttype/forms"/>
  </ds:schemaRefs>
</ds:datastoreItem>
</file>

<file path=customXml/itemProps3.xml><?xml version="1.0" encoding="utf-8"?>
<ds:datastoreItem xmlns:ds="http://schemas.openxmlformats.org/officeDocument/2006/customXml" ds:itemID="{091CAD78-C6F6-407D-A9D5-329355F07703}">
  <ds:schemaRefs>
    <ds:schemaRef ds:uri="http://purl.org/dc/dcmitype/"/>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http://purl.org/dc/terms/"/>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763</Words>
  <Application>Microsoft Office PowerPoint</Application>
  <PresentationFormat>Widescreen</PresentationFormat>
  <Paragraphs>114</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  Protocol verification of an IEEE 802.3bw PHY </vt:lpstr>
      <vt:lpstr>Contents</vt:lpstr>
      <vt:lpstr>Introduction - Automotive ethernet</vt:lpstr>
      <vt:lpstr>Introduction - Verification challenges</vt:lpstr>
      <vt:lpstr>Requirements</vt:lpstr>
      <vt:lpstr>UVM-Mixed signal</vt:lpstr>
      <vt:lpstr>Analog/mixed signal VC</vt:lpstr>
      <vt:lpstr>Analog/mixed signal VC </vt:lpstr>
      <vt:lpstr>Mixed signal verification library</vt:lpstr>
      <vt:lpstr>Protocol UVC</vt:lpstr>
      <vt:lpstr>Protocol UVC</vt:lpstr>
      <vt:lpstr>Application</vt:lpstr>
      <vt:lpstr>Application</vt:lpstr>
      <vt:lpstr>Results</vt:lpstr>
      <vt:lpstr>Conclusions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2011-11-23T07:37:04Z</dcterms:created>
  <dcterms:modified xsi:type="dcterms:W3CDTF">2018-10-12T17:49:06Z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0x0101004AC529A4D857314092F8987294A43FD3</vt:lpwstr>
  </property>
</Properties>
</file>