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96" r:id="rId4"/>
  </p:sldMasterIdLst>
  <p:notesMasterIdLst>
    <p:notesMasterId r:id="rId17"/>
  </p:notesMasterIdLst>
  <p:handoutMasterIdLst>
    <p:handoutMasterId r:id="rId18"/>
  </p:handoutMasterIdLst>
  <p:sldIdLst>
    <p:sldId id="501" r:id="rId5"/>
    <p:sldId id="518" r:id="rId6"/>
    <p:sldId id="521" r:id="rId7"/>
    <p:sldId id="511" r:id="rId8"/>
    <p:sldId id="506" r:id="rId9"/>
    <p:sldId id="507" r:id="rId10"/>
    <p:sldId id="520" r:id="rId11"/>
    <p:sldId id="519" r:id="rId12"/>
    <p:sldId id="512" r:id="rId13"/>
    <p:sldId id="513" r:id="rId14"/>
    <p:sldId id="522" r:id="rId15"/>
    <p:sldId id="505" r:id="rId16"/>
  </p:sldIdLst>
  <p:sldSz cx="12192000" cy="6858000"/>
  <p:notesSz cx="10048875" cy="6918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00"/>
    <a:srgbClr val="CCCC00"/>
    <a:srgbClr val="99FF33"/>
    <a:srgbClr val="385D8A"/>
    <a:srgbClr val="FFFFCC"/>
    <a:srgbClr val="FF9900"/>
    <a:srgbClr val="CC99FF"/>
    <a:srgbClr val="66CCFF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47" autoAdjust="0"/>
    <p:restoredTop sz="85829" autoAdjust="0"/>
  </p:normalViewPr>
  <p:slideViewPr>
    <p:cSldViewPr>
      <p:cViewPr varScale="1">
        <p:scale>
          <a:sx n="113" d="100"/>
          <a:sy n="113" d="100"/>
        </p:scale>
        <p:origin x="108" y="5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54512" cy="345917"/>
          </a:xfrm>
          <a:prstGeom prst="rect">
            <a:avLst/>
          </a:prstGeom>
        </p:spPr>
        <p:txBody>
          <a:bodyPr vert="horz" lIns="92766" tIns="46383" rIns="92766" bIns="46383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692038" y="0"/>
            <a:ext cx="4354512" cy="345917"/>
          </a:xfrm>
          <a:prstGeom prst="rect">
            <a:avLst/>
          </a:prstGeom>
        </p:spPr>
        <p:txBody>
          <a:bodyPr vert="horz" lIns="92766" tIns="46383" rIns="92766" bIns="46383" rtlCol="0"/>
          <a:lstStyle>
            <a:lvl1pPr algn="r">
              <a:defRPr sz="1200"/>
            </a:lvl1pPr>
          </a:lstStyle>
          <a:p>
            <a:fld id="{9175845F-7813-4162-8E43-89DCBF023BA5}" type="datetimeFigureOut">
              <a:rPr lang="de-DE" smtClean="0"/>
              <a:pPr/>
              <a:t>04.10.2018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571208"/>
            <a:ext cx="4354512" cy="345917"/>
          </a:xfrm>
          <a:prstGeom prst="rect">
            <a:avLst/>
          </a:prstGeom>
        </p:spPr>
        <p:txBody>
          <a:bodyPr vert="horz" lIns="92766" tIns="46383" rIns="92766" bIns="46383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92038" y="6571208"/>
            <a:ext cx="4354512" cy="345917"/>
          </a:xfrm>
          <a:prstGeom prst="rect">
            <a:avLst/>
          </a:prstGeom>
        </p:spPr>
        <p:txBody>
          <a:bodyPr vert="horz" lIns="92766" tIns="46383" rIns="92766" bIns="46383" rtlCol="0" anchor="b"/>
          <a:lstStyle>
            <a:lvl1pPr algn="r">
              <a:defRPr sz="1200"/>
            </a:lvl1pPr>
          </a:lstStyle>
          <a:p>
            <a:fld id="{568AD7C4-ADB3-4393-A709-E94E9DB0B97C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0745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54512" cy="345917"/>
          </a:xfrm>
          <a:prstGeom prst="rect">
            <a:avLst/>
          </a:prstGeom>
        </p:spPr>
        <p:txBody>
          <a:bodyPr vert="horz" wrap="square" lIns="92766" tIns="46383" rIns="92766" bIns="46383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2038" y="0"/>
            <a:ext cx="4354512" cy="345917"/>
          </a:xfrm>
          <a:prstGeom prst="rect">
            <a:avLst/>
          </a:prstGeom>
        </p:spPr>
        <p:txBody>
          <a:bodyPr vert="horz" wrap="square" lIns="92766" tIns="46383" rIns="92766" bIns="4638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A20AF34-6582-494F-851E-89D0463C3413}" type="datetimeFigureOut">
              <a:rPr lang="en-US"/>
              <a:pPr>
                <a:defRPr/>
              </a:pPr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19388" y="519113"/>
            <a:ext cx="4610100" cy="2593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66" tIns="46383" rIns="92766" bIns="46383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4888" y="3286205"/>
            <a:ext cx="8039100" cy="3113247"/>
          </a:xfrm>
          <a:prstGeom prst="rect">
            <a:avLst/>
          </a:prstGeom>
        </p:spPr>
        <p:txBody>
          <a:bodyPr vert="horz" lIns="92766" tIns="46383" rIns="92766" bIns="4638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571208"/>
            <a:ext cx="4354512" cy="345917"/>
          </a:xfrm>
          <a:prstGeom prst="rect">
            <a:avLst/>
          </a:prstGeom>
        </p:spPr>
        <p:txBody>
          <a:bodyPr vert="horz" wrap="square" lIns="92766" tIns="46383" rIns="92766" bIns="4638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2038" y="6571208"/>
            <a:ext cx="4354512" cy="345917"/>
          </a:xfrm>
          <a:prstGeom prst="rect">
            <a:avLst/>
          </a:prstGeom>
        </p:spPr>
        <p:txBody>
          <a:bodyPr vert="horz" wrap="square" lIns="92766" tIns="46383" rIns="92766" bIns="4638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1248D3D-B91D-4C0E-B577-B2CAAE2DB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142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FB286880-D16E-CB44-9340-75EFD8E06CEC}" type="slidenum">
              <a:rPr lang="en-US" smtClean="0"/>
              <a:pPr eaLnBrk="1" hangingPunct="1"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99741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6D410-BB1B-47BE-81F8-FA61DEEC5942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820FFD-5868-4678-ACC2-C353669912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A8AA75-262C-4581-B680-B40EED1AE53C}" type="datetime1">
              <a:rPr lang="en-US" smtClean="0"/>
              <a:pPr>
                <a:defRPr/>
              </a:pPr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41D75C-4BF4-4FD2-BDFD-6A8F3FBC2A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nehåll utan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60672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1"/>
            <a:ext cx="10972800" cy="44958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6D410-BB1B-47BE-81F8-FA61DEEC5942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35200" y="6356351"/>
            <a:ext cx="2946400" cy="365125"/>
          </a:xfrm>
        </p:spPr>
        <p:txBody>
          <a:bodyPr/>
          <a:lstStyle/>
          <a:p>
            <a:r>
              <a:rPr lang="en-US" dirty="0" smtClean="0"/>
              <a:t>© Accellera Systems Initiative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BC9A6E-F594-49C2-B860-46C046B55A0A}" type="datetime1">
              <a:rPr lang="en-US" smtClean="0"/>
              <a:pPr>
                <a:defRPr/>
              </a:pPr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ED2C31-2823-4D5C-9492-C333022367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73DBD0-EF53-4770-BD75-2D2F0D6ECE2F}" type="datetime1">
              <a:rPr lang="en-US" smtClean="0"/>
              <a:pPr>
                <a:defRPr/>
              </a:pPr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77852F-9151-4853-BCAD-1A8F018BE5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AFC4C6-4205-4748-A8A0-C1F8D089C381}" type="datetime1">
              <a:rPr lang="en-US" smtClean="0"/>
              <a:pPr>
                <a:defRPr/>
              </a:pPr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C8F293-4BBC-458E-B2BD-F4405770B8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1D31CF-E045-4E65-98EA-1CC49C1609F0}" type="datetime1">
              <a:rPr lang="en-US" smtClean="0"/>
              <a:pPr>
                <a:defRPr/>
              </a:pPr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B1C8EF-5791-4944-A3D7-8A1B48851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E4636B-F294-483D-938B-D9EE100D15D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30D12D-C12F-4881-A45D-FFFF9E5E27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381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26400" y="6356351"/>
            <a:ext cx="142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6D410-BB1B-47BE-81F8-FA61DEEC5942}" type="datetimeFigureOut">
              <a:rPr lang="en-US" smtClean="0"/>
              <a:pPr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35200" y="6356351"/>
            <a:ext cx="294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© Accellera Systems Initiative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6800" y="6356351"/>
            <a:ext cx="233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0" name="Picture 9" descr="accellera_logo_color_200x111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44607" y="6200478"/>
            <a:ext cx="1150793" cy="5486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923" y="5867400"/>
            <a:ext cx="1405860" cy="8535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825500" y="1524000"/>
            <a:ext cx="10439400" cy="1470025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Enabling Visual Design Verification Analytics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From Prototype Visualizations to an Analytics Tool using the Unity Game Engine</a:t>
            </a:r>
            <a:endParaRPr lang="en-US" sz="36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473200" y="3755083"/>
            <a:ext cx="9144000" cy="1676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Markus Borg, RISE SICS AB</a:t>
            </a:r>
          </a:p>
          <a:p>
            <a:r>
              <a:rPr lang="en-US" dirty="0" smtClean="0"/>
              <a:t>Andreas </a:t>
            </a:r>
            <a:r>
              <a:rPr lang="en-US" dirty="0" err="1" smtClean="0"/>
              <a:t>Brytting</a:t>
            </a:r>
            <a:r>
              <a:rPr lang="en-US" dirty="0" smtClean="0"/>
              <a:t>, KTH</a:t>
            </a:r>
          </a:p>
          <a:p>
            <a:r>
              <a:rPr lang="en-US" u="sng" dirty="0" smtClean="0"/>
              <a:t>Daniel Hansson</a:t>
            </a:r>
            <a:r>
              <a:rPr lang="en-US" dirty="0" smtClean="0"/>
              <a:t>, Verifyter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3AC69BB-CD71-478E-9185-3AA83F29A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5739772"/>
            <a:ext cx="1998262" cy="965828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131" y="5955986"/>
            <a:ext cx="2022994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ityscape Test Results v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47800" y="1295400"/>
            <a:ext cx="8835438" cy="4969934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09600" y="257704"/>
            <a:ext cx="96012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Demo Video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800600" y="6450540"/>
            <a:ext cx="2336800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51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Input </a:t>
            </a:r>
            <a:r>
              <a:rPr lang="en-US" dirty="0"/>
              <a:t>data is simple: </a:t>
            </a:r>
            <a:r>
              <a:rPr lang="en-US" dirty="0" smtClean="0"/>
              <a:t>just a </a:t>
            </a:r>
            <a:r>
              <a:rPr lang="en-US" dirty="0"/>
              <a:t>list of good/bad commits </a:t>
            </a:r>
          </a:p>
          <a:p>
            <a:pPr lvl="1"/>
            <a:r>
              <a:rPr lang="en-US" dirty="0" smtClean="0"/>
              <a:t>In our case this list is provided by PinDown</a:t>
            </a:r>
          </a:p>
          <a:p>
            <a:r>
              <a:rPr lang="en-US" dirty="0" smtClean="0"/>
              <a:t>Cityscape </a:t>
            </a:r>
            <a:r>
              <a:rPr lang="en-US" dirty="0" smtClean="0"/>
              <a:t>visualization provides an analytical view</a:t>
            </a:r>
          </a:p>
          <a:p>
            <a:pPr lvl="1"/>
            <a:r>
              <a:rPr lang="en-US" sz="2600" dirty="0" smtClean="0"/>
              <a:t>Allows </a:t>
            </a:r>
            <a:r>
              <a:rPr lang="en-US" sz="2600" dirty="0" smtClean="0"/>
              <a:t>identification of test coverage holes</a:t>
            </a:r>
          </a:p>
          <a:p>
            <a:pPr lvl="1"/>
            <a:r>
              <a:rPr lang="en-US" sz="2600" dirty="0" smtClean="0"/>
              <a:t>Allows identification of error prone areas</a:t>
            </a:r>
          </a:p>
          <a:p>
            <a:pPr lvl="1"/>
            <a:r>
              <a:rPr lang="en-US" sz="2600" dirty="0" smtClean="0"/>
              <a:t>Allows identification of most active areas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35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Finalize slide set with questions slide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>
          <a:xfrm>
            <a:off x="4800600" y="6450540"/>
            <a:ext cx="233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12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1371600" y="5029200"/>
            <a:ext cx="92964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 smtClean="0"/>
              <a:t>Each house is a file</a:t>
            </a:r>
          </a:p>
          <a:p>
            <a:pPr fontAlgn="auto">
              <a:spcAft>
                <a:spcPts val="0"/>
              </a:spcAft>
            </a:pPr>
            <a:r>
              <a:rPr lang="en-US" sz="2600" dirty="0" smtClean="0"/>
              <a:t>Height of house = number of commits to that file</a:t>
            </a:r>
          </a:p>
          <a:p>
            <a:pPr fontAlgn="auto">
              <a:spcAft>
                <a:spcPts val="0"/>
              </a:spcAft>
            </a:pPr>
            <a:r>
              <a:rPr lang="en-US" sz="2600" dirty="0" smtClean="0"/>
              <a:t>Color of house = the commits to the file are </a:t>
            </a:r>
            <a:r>
              <a:rPr lang="en-US" sz="2600" b="1" dirty="0" smtClean="0">
                <a:solidFill>
                  <a:srgbClr val="669900"/>
                </a:solidFill>
              </a:rPr>
              <a:t>good</a:t>
            </a:r>
            <a:r>
              <a:rPr lang="en-US" sz="2600" dirty="0" smtClean="0"/>
              <a:t>, </a:t>
            </a:r>
            <a:r>
              <a:rPr lang="en-US" sz="2600" b="1" dirty="0" smtClean="0">
                <a:solidFill>
                  <a:srgbClr val="FF0000"/>
                </a:solidFill>
              </a:rPr>
              <a:t>bad</a:t>
            </a:r>
            <a:r>
              <a:rPr lang="en-US" sz="2600" dirty="0" smtClean="0"/>
              <a:t> or </a:t>
            </a:r>
            <a:r>
              <a:rPr lang="en-US" sz="2600" b="1" dirty="0" smtClean="0">
                <a:solidFill>
                  <a:srgbClr val="CCCC00"/>
                </a:solidFill>
              </a:rPr>
              <a:t>mixed</a:t>
            </a:r>
            <a:endParaRPr lang="en-US" sz="2600" b="1" dirty="0">
              <a:solidFill>
                <a:srgbClr val="CCCC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66" y="1143000"/>
            <a:ext cx="10481733" cy="378593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97932" y="152400"/>
            <a:ext cx="1143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Visualizing Regression Test Results as a Cityscape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76800" y="6416675"/>
            <a:ext cx="2336800" cy="365125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1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I Get a List of Good/Bad Commits?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638"/>
            <a:ext cx="10972800" cy="4495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Input data for cityscape: </a:t>
            </a:r>
            <a:r>
              <a:rPr lang="en-US" dirty="0"/>
              <a:t>a</a:t>
            </a:r>
            <a:r>
              <a:rPr lang="en-US" dirty="0" smtClean="0"/>
              <a:t> list of good/bad commits</a:t>
            </a:r>
          </a:p>
          <a:p>
            <a:r>
              <a:rPr lang="en-US" dirty="0" smtClean="0"/>
              <a:t>Create the list manually</a:t>
            </a:r>
          </a:p>
          <a:p>
            <a:pPr lvl="1"/>
            <a:r>
              <a:rPr lang="en-US" dirty="0" smtClean="0"/>
              <a:t>Hard work</a:t>
            </a:r>
          </a:p>
          <a:p>
            <a:r>
              <a:rPr lang="en-US" dirty="0" smtClean="0"/>
              <a:t>Get the list from a continuous integration (CI) system</a:t>
            </a:r>
          </a:p>
          <a:p>
            <a:pPr lvl="1"/>
            <a:r>
              <a:rPr lang="en-US" dirty="0" smtClean="0"/>
              <a:t>Definition of CI: A short directed test suite running on every commit</a:t>
            </a:r>
          </a:p>
          <a:p>
            <a:pPr lvl="1"/>
            <a:r>
              <a:rPr lang="en-US" dirty="0" smtClean="0"/>
              <a:t>Low coverage =&gt; subset of bugs found =&gt; slightly too rosy picture</a:t>
            </a:r>
          </a:p>
          <a:p>
            <a:r>
              <a:rPr lang="en-US" dirty="0" smtClean="0"/>
              <a:t>Use PinDown, an automatic debugger of regression tests</a:t>
            </a:r>
          </a:p>
          <a:p>
            <a:pPr lvl="1"/>
            <a:r>
              <a:rPr lang="en-US" dirty="0" smtClean="0"/>
              <a:t>Can handle large test suites, directed/random test suites</a:t>
            </a:r>
          </a:p>
          <a:p>
            <a:pPr lvl="1"/>
            <a:r>
              <a:rPr lang="en-US" dirty="0" smtClean="0"/>
              <a:t>High coverage =&gt; more bugs found =&gt; more realistic picture</a:t>
            </a:r>
          </a:p>
          <a:p>
            <a:pPr lvl="1"/>
            <a:r>
              <a:rPr lang="en-US" dirty="0" smtClean="0"/>
              <a:t>We used PinDown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18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609600" y="1524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Input Data Per Commit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145587"/>
            <a:ext cx="7494942" cy="5407613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 flipH="1">
            <a:off x="5410200" y="3505200"/>
            <a:ext cx="1066800" cy="6858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477000" y="2895600"/>
            <a:ext cx="4934062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800" dirty="0" smtClean="0">
                <a:latin typeface="+mn-lt"/>
                <a:cs typeface="Arial" panose="020B0604020202020204" pitchFamily="34" charset="0"/>
              </a:rPr>
              <a:t>File names (houses)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800" dirty="0">
                <a:latin typeface="+mn-lt"/>
                <a:cs typeface="Arial" panose="020B0604020202020204" pitchFamily="34" charset="0"/>
              </a:rPr>
              <a:t>F</a:t>
            </a:r>
            <a:r>
              <a:rPr lang="sv-SE" sz="2800" dirty="0" smtClean="0">
                <a:latin typeface="+mn-lt"/>
                <a:cs typeface="Arial" panose="020B0604020202020204" pitchFamily="34" charset="0"/>
              </a:rPr>
              <a:t>ile paths (block of houses)</a:t>
            </a:r>
            <a:endParaRPr lang="sv-SE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609600" y="4343400"/>
            <a:ext cx="1752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449263">
              <a:spcBef>
                <a:spcPct val="20000"/>
              </a:spcBef>
              <a:buChar char="•"/>
              <a:tabLst>
                <a:tab pos="0" algn="l"/>
                <a:tab pos="1006475" algn="l"/>
                <a:tab pos="2014538" algn="l"/>
                <a:tab pos="3022600" algn="l"/>
                <a:tab pos="4030663" algn="l"/>
                <a:tab pos="5038725" algn="l"/>
                <a:tab pos="6046788" algn="l"/>
                <a:tab pos="7054850" algn="l"/>
                <a:tab pos="8062913" algn="l"/>
                <a:tab pos="9070975" algn="l"/>
                <a:tab pos="10079038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449263">
              <a:spcBef>
                <a:spcPct val="20000"/>
              </a:spcBef>
              <a:buChar char="–"/>
              <a:tabLst>
                <a:tab pos="0" algn="l"/>
                <a:tab pos="1006475" algn="l"/>
                <a:tab pos="2014538" algn="l"/>
                <a:tab pos="3022600" algn="l"/>
                <a:tab pos="4030663" algn="l"/>
                <a:tab pos="5038725" algn="l"/>
                <a:tab pos="6046788" algn="l"/>
                <a:tab pos="7054850" algn="l"/>
                <a:tab pos="8062913" algn="l"/>
                <a:tab pos="9070975" algn="l"/>
                <a:tab pos="100790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>
              <a:spcBef>
                <a:spcPct val="20000"/>
              </a:spcBef>
              <a:buChar char="•"/>
              <a:tabLst>
                <a:tab pos="0" algn="l"/>
                <a:tab pos="1006475" algn="l"/>
                <a:tab pos="2014538" algn="l"/>
                <a:tab pos="3022600" algn="l"/>
                <a:tab pos="4030663" algn="l"/>
                <a:tab pos="5038725" algn="l"/>
                <a:tab pos="6046788" algn="l"/>
                <a:tab pos="7054850" algn="l"/>
                <a:tab pos="8062913" algn="l"/>
                <a:tab pos="9070975" algn="l"/>
                <a:tab pos="100790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>
              <a:spcBef>
                <a:spcPct val="20000"/>
              </a:spcBef>
              <a:buChar char="–"/>
              <a:tabLst>
                <a:tab pos="0" algn="l"/>
                <a:tab pos="1006475" algn="l"/>
                <a:tab pos="2014538" algn="l"/>
                <a:tab pos="3022600" algn="l"/>
                <a:tab pos="4030663" algn="l"/>
                <a:tab pos="5038725" algn="l"/>
                <a:tab pos="6046788" algn="l"/>
                <a:tab pos="7054850" algn="l"/>
                <a:tab pos="8062913" algn="l"/>
                <a:tab pos="9070975" algn="l"/>
                <a:tab pos="10079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>
              <a:spcBef>
                <a:spcPct val="20000"/>
              </a:spcBef>
              <a:buChar char="»"/>
              <a:tabLst>
                <a:tab pos="0" algn="l"/>
                <a:tab pos="1006475" algn="l"/>
                <a:tab pos="2014538" algn="l"/>
                <a:tab pos="3022600" algn="l"/>
                <a:tab pos="4030663" algn="l"/>
                <a:tab pos="5038725" algn="l"/>
                <a:tab pos="6046788" algn="l"/>
                <a:tab pos="7054850" algn="l"/>
                <a:tab pos="8062913" algn="l"/>
                <a:tab pos="9070975" algn="l"/>
                <a:tab pos="10079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1006475" algn="l"/>
                <a:tab pos="2014538" algn="l"/>
                <a:tab pos="3022600" algn="l"/>
                <a:tab pos="4030663" algn="l"/>
                <a:tab pos="5038725" algn="l"/>
                <a:tab pos="6046788" algn="l"/>
                <a:tab pos="7054850" algn="l"/>
                <a:tab pos="8062913" algn="l"/>
                <a:tab pos="9070975" algn="l"/>
                <a:tab pos="10079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1006475" algn="l"/>
                <a:tab pos="2014538" algn="l"/>
                <a:tab pos="3022600" algn="l"/>
                <a:tab pos="4030663" algn="l"/>
                <a:tab pos="5038725" algn="l"/>
                <a:tab pos="6046788" algn="l"/>
                <a:tab pos="7054850" algn="l"/>
                <a:tab pos="8062913" algn="l"/>
                <a:tab pos="9070975" algn="l"/>
                <a:tab pos="10079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1006475" algn="l"/>
                <a:tab pos="2014538" algn="l"/>
                <a:tab pos="3022600" algn="l"/>
                <a:tab pos="4030663" algn="l"/>
                <a:tab pos="5038725" algn="l"/>
                <a:tab pos="6046788" algn="l"/>
                <a:tab pos="7054850" algn="l"/>
                <a:tab pos="8062913" algn="l"/>
                <a:tab pos="9070975" algn="l"/>
                <a:tab pos="10079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1006475" algn="l"/>
                <a:tab pos="2014538" algn="l"/>
                <a:tab pos="3022600" algn="l"/>
                <a:tab pos="4030663" algn="l"/>
                <a:tab pos="5038725" algn="l"/>
                <a:tab pos="6046788" algn="l"/>
                <a:tab pos="7054850" algn="l"/>
                <a:tab pos="8062913" algn="l"/>
                <a:tab pos="9070975" algn="l"/>
                <a:tab pos="10079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8000"/>
              </a:lnSpc>
              <a:spcBef>
                <a:spcPts val="700"/>
              </a:spcBef>
              <a:buNone/>
            </a:pPr>
            <a:r>
              <a:rPr lang="en-GB" altLang="sv-SE" sz="2800" dirty="0">
                <a:latin typeface="+mn-lt"/>
                <a:ea typeface="+mn-ea"/>
              </a:rPr>
              <a:t>PinDown</a:t>
            </a:r>
            <a:r>
              <a:rPr lang="en-GB" altLang="sv-SE" b="1" dirty="0">
                <a:solidFill>
                  <a:srgbClr val="4D4D4D"/>
                </a:solidFill>
              </a:rPr>
              <a:t> </a:t>
            </a:r>
            <a:r>
              <a:rPr lang="en-GB" altLang="sv-SE" sz="2800" dirty="0">
                <a:latin typeface="+mn-lt"/>
                <a:ea typeface="+mn-ea"/>
              </a:rPr>
              <a:t>Bug</a:t>
            </a:r>
            <a:r>
              <a:rPr lang="en-GB" altLang="sv-SE" b="1" dirty="0">
                <a:solidFill>
                  <a:srgbClr val="4D4D4D"/>
                </a:solidFill>
              </a:rPr>
              <a:t> </a:t>
            </a:r>
            <a:r>
              <a:rPr lang="en-GB" altLang="sv-SE" sz="2800" dirty="0">
                <a:latin typeface="+mn-lt"/>
                <a:ea typeface="+mn-ea"/>
              </a:rPr>
              <a:t>Report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76800" y="6477000"/>
            <a:ext cx="23368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4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9B67DAD-D6DC-4C71-A602-DD8C5EC29F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93" r="17594"/>
          <a:stretch/>
        </p:blipFill>
        <p:spPr>
          <a:xfrm>
            <a:off x="886179" y="1417638"/>
            <a:ext cx="8181621" cy="4602162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86178" y="274638"/>
            <a:ext cx="10696221" cy="1143000"/>
          </a:xfrm>
        </p:spPr>
        <p:txBody>
          <a:bodyPr/>
          <a:lstStyle/>
          <a:p>
            <a:pPr algn="l"/>
            <a:r>
              <a:rPr lang="en-US" dirty="0" smtClean="0"/>
              <a:t>Drawing Conclusions Per Folder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9059333" y="2895600"/>
            <a:ext cx="3115733" cy="1477962"/>
          </a:xfrm>
        </p:spPr>
        <p:txBody>
          <a:bodyPr>
            <a:noAutofit/>
          </a:bodyPr>
          <a:lstStyle/>
          <a:p>
            <a:r>
              <a:rPr lang="en-US" sz="2600" dirty="0" smtClean="0"/>
              <a:t>A lot of activity</a:t>
            </a:r>
          </a:p>
          <a:p>
            <a:r>
              <a:rPr lang="en-US" sz="2600" dirty="0"/>
              <a:t>H</a:t>
            </a:r>
            <a:r>
              <a:rPr lang="en-US" sz="2600" dirty="0" smtClean="0"/>
              <a:t>ealthy mix of good/bad commits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80466" y="4724400"/>
            <a:ext cx="3572934" cy="137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 smtClean="0"/>
              <a:t>All commits bad</a:t>
            </a:r>
          </a:p>
          <a:p>
            <a:pPr fontAlgn="auto">
              <a:spcAft>
                <a:spcPts val="0"/>
              </a:spcAft>
            </a:pPr>
            <a:r>
              <a:rPr lang="en-US" sz="2600" dirty="0" smtClean="0"/>
              <a:t>Too little activity to draw any conclusions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8077200" y="3141131"/>
            <a:ext cx="1032932" cy="13546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4137377" y="4876800"/>
            <a:ext cx="460022" cy="762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876800" y="6400800"/>
            <a:ext cx="2336800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5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67D864CC-795C-4B2E-95FE-25B75B10B4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257"/>
          <a:stretch/>
        </p:blipFill>
        <p:spPr>
          <a:xfrm>
            <a:off x="2590800" y="1008545"/>
            <a:ext cx="6111937" cy="539225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257704"/>
            <a:ext cx="10972800" cy="868362"/>
          </a:xfrm>
        </p:spPr>
        <p:txBody>
          <a:bodyPr/>
          <a:lstStyle/>
          <a:p>
            <a:r>
              <a:rPr lang="en-US" dirty="0" smtClean="0"/>
              <a:t>Identify Defect Prone/Untested Folders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9296400" y="1126066"/>
            <a:ext cx="1676400" cy="47413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9296400" y="1828800"/>
            <a:ext cx="1676400" cy="63976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 txBox="1">
            <a:spLocks/>
          </p:cNvSpPr>
          <p:nvPr/>
        </p:nvSpPr>
        <p:spPr>
          <a:xfrm>
            <a:off x="10972800" y="1460500"/>
            <a:ext cx="999067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sz="2600" dirty="0" smtClean="0"/>
              <a:t>Select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800600" y="6426201"/>
            <a:ext cx="2336800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6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46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100666"/>
            <a:ext cx="7078134" cy="5273903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09600" y="257704"/>
            <a:ext cx="99822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Untested Folder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9144000" y="1752600"/>
            <a:ext cx="3115733" cy="198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 smtClean="0"/>
              <a:t>A lot of activity</a:t>
            </a:r>
          </a:p>
          <a:p>
            <a:pPr fontAlgn="auto">
              <a:spcAft>
                <a:spcPts val="0"/>
              </a:spcAft>
            </a:pPr>
            <a:r>
              <a:rPr lang="en-US" sz="2600" dirty="0" smtClean="0"/>
              <a:t>Only good commits</a:t>
            </a:r>
          </a:p>
          <a:p>
            <a:pPr fontAlgn="auto">
              <a:spcAft>
                <a:spcPts val="0"/>
              </a:spcAft>
            </a:pPr>
            <a:r>
              <a:rPr lang="en-US" sz="2600" dirty="0"/>
              <a:t>C</a:t>
            </a:r>
            <a:r>
              <a:rPr lang="en-US" sz="2600" dirty="0" smtClean="0"/>
              <a:t>overage hole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800600" y="6450540"/>
            <a:ext cx="2336800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51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254045"/>
            <a:ext cx="6477000" cy="5220658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09600" y="257704"/>
            <a:ext cx="96012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Defect Prone Folder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839200" y="1254044"/>
            <a:ext cx="3115733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 smtClean="0"/>
              <a:t>A lot of activity</a:t>
            </a:r>
          </a:p>
          <a:p>
            <a:pPr fontAlgn="auto">
              <a:spcAft>
                <a:spcPts val="0"/>
              </a:spcAft>
            </a:pPr>
            <a:r>
              <a:rPr lang="en-US" sz="2600" dirty="0" smtClean="0"/>
              <a:t>Many bad commits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800600" y="6450540"/>
            <a:ext cx="2336800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8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18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picture containing indoor&#10;&#10;Description generated with high confidence">
            <a:extLst>
              <a:ext uri="{FF2B5EF4-FFF2-40B4-BE49-F238E27FC236}">
                <a16:creationId xmlns:a16="http://schemas.microsoft.com/office/drawing/2014/main" xmlns="" id="{605DC6CF-3084-4A21-9B6B-4F68C26B0E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5432">
            <a:off x="6650333" y="1487682"/>
            <a:ext cx="4356676" cy="2450630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927" y="6550533"/>
            <a:ext cx="1090930" cy="28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ontent Placeholder 1"/>
          <p:cNvSpPr>
            <a:spLocks noGrp="1"/>
          </p:cNvSpPr>
          <p:nvPr>
            <p:ph idx="1"/>
          </p:nvPr>
        </p:nvSpPr>
        <p:spPr>
          <a:xfrm>
            <a:off x="1632412" y="1305233"/>
            <a:ext cx="11090274" cy="5028629"/>
          </a:xfrm>
        </p:spPr>
        <p:txBody>
          <a:bodyPr>
            <a:normAutofit/>
          </a:bodyPr>
          <a:lstStyle/>
          <a:p>
            <a:r>
              <a:rPr lang="sv-SE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Why</a:t>
            </a:r>
            <a:r>
              <a:rPr lang="sv-SE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game </a:t>
            </a:r>
            <a:r>
              <a:rPr lang="sv-SE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engine</a:t>
            </a:r>
            <a:r>
              <a:rPr lang="sv-SE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?</a:t>
            </a:r>
          </a:p>
          <a:p>
            <a:pPr lvl="1"/>
            <a:r>
              <a:rPr lang="sv-SE" sz="2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Interaction</a:t>
            </a:r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sv-SE" sz="2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out</a:t>
            </a:r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</a:t>
            </a:r>
            <a:r>
              <a:rPr lang="sv-SE" sz="2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-the-box</a:t>
            </a:r>
          </a:p>
          <a:p>
            <a:r>
              <a:rPr lang="sv-SE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Why</a:t>
            </a:r>
            <a:r>
              <a:rPr lang="sv-SE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sv-SE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Unity</a:t>
            </a:r>
            <a:r>
              <a:rPr lang="sv-SE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?</a:t>
            </a:r>
          </a:p>
          <a:p>
            <a:pPr lvl="1"/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Fairly </a:t>
            </a:r>
            <a:r>
              <a:rPr lang="sv-SE" sz="2600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simple and cheap</a:t>
            </a:r>
            <a:endParaRPr lang="sv-SE" sz="2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1"/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Scales well</a:t>
            </a:r>
          </a:p>
          <a:p>
            <a:pPr lvl="1"/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Very popular</a:t>
            </a:r>
          </a:p>
          <a:p>
            <a:r>
              <a:rPr lang="sv-SE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What is Unity?</a:t>
            </a:r>
            <a:endParaRPr lang="sv-SE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1"/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Cross-</a:t>
            </a:r>
            <a:r>
              <a:rPr lang="sv-SE" sz="2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platform</a:t>
            </a:r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game </a:t>
            </a:r>
            <a:r>
              <a:rPr lang="sv-SE" sz="2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engine</a:t>
            </a:r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and IDE</a:t>
            </a:r>
          </a:p>
          <a:p>
            <a:pPr lvl="1"/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Drag-and-</a:t>
            </a:r>
            <a:r>
              <a:rPr lang="sv-SE" sz="2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drop</a:t>
            </a:r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2D and 3D </a:t>
            </a:r>
            <a:r>
              <a:rPr lang="sv-SE" sz="2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scenes</a:t>
            </a:r>
            <a:endParaRPr lang="sv-SE" sz="2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1"/>
            <a:r>
              <a:rPr lang="sv-SE" sz="2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Scripting in C#</a:t>
            </a:r>
            <a:endParaRPr lang="en-US" sz="2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62C0603-75E4-433F-BCA0-5B0157C1E8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3" t="31761" r="25053" b="30578"/>
          <a:stretch/>
        </p:blipFill>
        <p:spPr>
          <a:xfrm>
            <a:off x="7661060" y="4120762"/>
            <a:ext cx="2062332" cy="78338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06000" cy="1143000"/>
          </a:xfrm>
        </p:spPr>
        <p:txBody>
          <a:bodyPr/>
          <a:lstStyle/>
          <a:p>
            <a:r>
              <a:rPr lang="en-US" dirty="0" smtClean="0"/>
              <a:t>Unity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800600" y="6450540"/>
            <a:ext cx="2336800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9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0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C529A4D857314092F8987294A43FD3" ma:contentTypeVersion="0" ma:contentTypeDescription="Create a new document." ma:contentTypeScope="" ma:versionID="b3a40a446e339e50bd650e277a113f3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71F2A1-2ACF-4A95-B48F-47B38B7131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091CAD78-C6F6-407D-A9D5-329355F07703}">
  <ds:schemaRefs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A855BF4-2A99-441B-9566-850307E4F0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337</Words>
  <Application>Microsoft Office PowerPoint</Application>
  <PresentationFormat>Widescreen</PresentationFormat>
  <Paragraphs>76</Paragraphs>
  <Slides>12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ＭＳ Ｐゴシック</vt:lpstr>
      <vt:lpstr>Arial</vt:lpstr>
      <vt:lpstr>Calibri</vt:lpstr>
      <vt:lpstr>Lato</vt:lpstr>
      <vt:lpstr>Office Theme</vt:lpstr>
      <vt:lpstr>Enabling Visual Design Verification Analytics From Prototype Visualizations to an Analytics Tool using the Unity Game Engine</vt:lpstr>
      <vt:lpstr>PowerPoint Presentation</vt:lpstr>
      <vt:lpstr>How Do I Get a List of Good/Bad Commits?</vt:lpstr>
      <vt:lpstr>PowerPoint Presentation</vt:lpstr>
      <vt:lpstr>Drawing Conclusions Per Folder</vt:lpstr>
      <vt:lpstr>Identify Defect Prone/Untested Folders</vt:lpstr>
      <vt:lpstr>PowerPoint Presentation</vt:lpstr>
      <vt:lpstr>PowerPoint Presentation</vt:lpstr>
      <vt:lpstr>Unity</vt:lpstr>
      <vt:lpstr>PowerPoint Presentation</vt:lpstr>
      <vt:lpstr>Conclusions</vt:lpstr>
      <vt:lpstr>Questions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2011-11-23T07:37:04Z</dcterms:created>
  <dcterms:modified xsi:type="dcterms:W3CDTF">2018-10-04T08:12:48Z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0x0101004AC529A4D857314092F8987294A43FD3</vt:lpwstr>
  </property>
</Properties>
</file>